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14849-D695-4208-B4A2-8C5C70150CE0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DEA45-6E7E-463D-8AB5-6B07F8B6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4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6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9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12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1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1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9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1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6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0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B23A-E815-47FA-947E-F8B33143E74E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E20D7-DFF1-4AB3-895D-658977C14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6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81001" y="76200"/>
            <a:ext cx="8382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  <a:endParaRPr lang="en-US" sz="3600" b="1" dirty="0" smtClean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92492"/>
            <a:ext cx="6477000" cy="5686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this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Data Set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contains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14 instances and 4 Attributes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 Attributes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are 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66" y="2072640"/>
            <a:ext cx="44958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1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838200"/>
            <a:ext cx="8679868" cy="507831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4732" y="166301"/>
            <a:ext cx="8121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Step-1: Compute the Entropy of Entire Dataset.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91" y="1522094"/>
            <a:ext cx="4889209" cy="927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3269668" cy="3527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3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After that we need to calculate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and Information Gain  of each and every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. So, the First Attribute is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Age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Entropy &amp; Information Gain: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38481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2" y="3520440"/>
            <a:ext cx="6834188" cy="3057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1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Similarly we need to calculate the remaining 3 attributes.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{Income}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746761"/>
            <a:ext cx="4191000" cy="131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048000"/>
            <a:ext cx="7924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22860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Entropy &amp; Information Gain:</a:t>
            </a:r>
          </a:p>
        </p:txBody>
      </p:sp>
    </p:spTree>
    <p:extLst>
      <p:ext uri="{BB962C8B-B14F-4D97-AF65-F5344CB8AC3E}">
        <p14:creationId xmlns:p14="http://schemas.microsoft.com/office/powerpoint/2010/main" val="26763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{Student}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4666"/>
            <a:ext cx="4010025" cy="923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66" y="2377440"/>
            <a:ext cx="76200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35532" y="15240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Entropy &amp; Information Gain:</a:t>
            </a:r>
          </a:p>
        </p:txBody>
      </p:sp>
    </p:spTree>
    <p:extLst>
      <p:ext uri="{BB962C8B-B14F-4D97-AF65-F5344CB8AC3E}">
        <p14:creationId xmlns:p14="http://schemas.microsoft.com/office/powerpoint/2010/main" val="258003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{Credit  Rating}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3117"/>
            <a:ext cx="3554386" cy="1009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92" y="2272872"/>
            <a:ext cx="8375068" cy="4356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66012" y="1325492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Entropy &amp; Information Gain:</a:t>
            </a:r>
          </a:p>
        </p:txBody>
      </p:sp>
    </p:spTree>
    <p:extLst>
      <p:ext uri="{BB962C8B-B14F-4D97-AF65-F5344CB8AC3E}">
        <p14:creationId xmlns:p14="http://schemas.microsoft.com/office/powerpoint/2010/main" val="1454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84666"/>
            <a:ext cx="85274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AGE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AGE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Root Node.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1331029"/>
            <a:ext cx="4076700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3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that the Root Node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AGE.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23890"/>
            <a:ext cx="8153400" cy="520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89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that the Root Node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AGE.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534399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need to take the Left Hand Side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&lt;=30”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attributes to calculate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 this we have 3 Attributes=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{Income, Student, Credit Rating}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20" y="2819400"/>
            <a:ext cx="5105400" cy="2747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60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64797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Again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same procedure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First We can calculate the 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and information gain of each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So, here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First Attribute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 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INCOME”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94522"/>
            <a:ext cx="8305800" cy="4658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4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{Student}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3820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41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{Credit_Rating}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92" y="838200"/>
            <a:ext cx="8390308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06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84666"/>
            <a:ext cx="85274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Student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Student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82090"/>
            <a:ext cx="7391400" cy="30899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7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52" y="762000"/>
            <a:ext cx="8654468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3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838200"/>
            <a:ext cx="8654467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5388" y="76200"/>
            <a:ext cx="6853158" cy="5913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the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Left side Internal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Node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Student</a:t>
            </a:r>
            <a:endParaRPr lang="en-US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64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need to take the Right Hand Side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&gt;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4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0”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attributes to calculate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 this we have 3 Attributes=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{Income, Student, Credit Rating}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95588"/>
            <a:ext cx="4724400" cy="2553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31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64797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Again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same procedure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First We can calculate the 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and information gain of each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So, here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First Attribute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 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INCOME”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6" y="1905000"/>
            <a:ext cx="84582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5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{Student}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68680"/>
            <a:ext cx="8229600" cy="5455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61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{Credit_Rating}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" y="944880"/>
            <a:ext cx="8169593" cy="4693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6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84666"/>
            <a:ext cx="85274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Credit_Rating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Credit_Rating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65532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4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5425" y="76200"/>
            <a:ext cx="8090676" cy="1144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the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Right side Internal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Node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Credit_Rating.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nd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Final Tree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endParaRPr lang="en-US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524000"/>
            <a:ext cx="8578267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3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81001" y="76200"/>
            <a:ext cx="83820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Example-3</a:t>
            </a:r>
            <a:endParaRPr lang="en-US" sz="3600" b="1" dirty="0" smtClean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1" y="762000"/>
            <a:ext cx="823755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7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99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Appropriate problems for decision tree learning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732" y="1214021"/>
            <a:ext cx="8578268" cy="52629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/>
              <a:t>A </a:t>
            </a:r>
            <a:r>
              <a:rPr lang="en-US" sz="2000" dirty="0"/>
              <a:t>variety of </a:t>
            </a:r>
            <a:r>
              <a:rPr lang="en-US" sz="2000" b="1" dirty="0">
                <a:solidFill>
                  <a:srgbClr val="FF0000"/>
                </a:solidFill>
              </a:rPr>
              <a:t>decision tree learning methods </a:t>
            </a:r>
            <a:r>
              <a:rPr lang="en-US" sz="2000" dirty="0"/>
              <a:t>have been developed with somewhat </a:t>
            </a:r>
            <a:r>
              <a:rPr lang="en-US" sz="2000" b="1" dirty="0">
                <a:solidFill>
                  <a:srgbClr val="FF0000"/>
                </a:solidFill>
              </a:rPr>
              <a:t>differing capabilities and </a:t>
            </a:r>
            <a:r>
              <a:rPr lang="en-US" sz="2000" b="1" dirty="0" smtClean="0">
                <a:solidFill>
                  <a:srgbClr val="FF0000"/>
                </a:solidFill>
              </a:rPr>
              <a:t>requirements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</a:rPr>
              <a:t>Decision </a:t>
            </a:r>
            <a:r>
              <a:rPr lang="en-US" sz="2000" b="1" dirty="0">
                <a:solidFill>
                  <a:srgbClr val="0000FF"/>
                </a:solidFill>
              </a:rPr>
              <a:t>tree learning </a:t>
            </a:r>
            <a:r>
              <a:rPr lang="en-US" sz="2000" dirty="0"/>
              <a:t>is </a:t>
            </a:r>
            <a:r>
              <a:rPr lang="en-US" sz="2000" dirty="0" smtClean="0"/>
              <a:t>generally </a:t>
            </a:r>
            <a:r>
              <a:rPr lang="en-US" sz="2000" b="1" dirty="0">
                <a:solidFill>
                  <a:srgbClr val="990000"/>
                </a:solidFill>
              </a:rPr>
              <a:t>best suited to problems</a:t>
            </a:r>
            <a:r>
              <a:rPr lang="en-US" sz="2000" dirty="0"/>
              <a:t> with the following </a:t>
            </a:r>
            <a:r>
              <a:rPr lang="en-US" sz="2000" b="1" dirty="0">
                <a:solidFill>
                  <a:srgbClr val="7030A0"/>
                </a:solidFill>
              </a:rPr>
              <a:t>characteristics</a:t>
            </a:r>
            <a:r>
              <a:rPr lang="en-US" sz="2000" b="1" dirty="0" smtClean="0">
                <a:solidFill>
                  <a:srgbClr val="7030A0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</a:rPr>
              <a:t>1. </a:t>
            </a:r>
            <a:r>
              <a:rPr lang="en-US" sz="2200" b="1" dirty="0" smtClean="0">
                <a:solidFill>
                  <a:srgbClr val="990000"/>
                </a:solidFill>
              </a:rPr>
              <a:t>Instances </a:t>
            </a:r>
            <a:r>
              <a:rPr lang="en-US" sz="2200" b="1" dirty="0">
                <a:solidFill>
                  <a:srgbClr val="990000"/>
                </a:solidFill>
              </a:rPr>
              <a:t>are represented by attribute-value </a:t>
            </a:r>
            <a:r>
              <a:rPr lang="en-US" sz="2200" b="1" dirty="0" smtClean="0">
                <a:solidFill>
                  <a:srgbClr val="990000"/>
                </a:solidFill>
              </a:rPr>
              <a:t>pairs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</a:rPr>
              <a:t>2. </a:t>
            </a:r>
            <a:r>
              <a:rPr lang="en-US" sz="2400" b="1" dirty="0">
                <a:solidFill>
                  <a:srgbClr val="00B050"/>
                </a:solidFill>
              </a:rPr>
              <a:t>The </a:t>
            </a:r>
            <a:r>
              <a:rPr lang="en-US" sz="2400" b="1" dirty="0" smtClean="0">
                <a:solidFill>
                  <a:srgbClr val="00B050"/>
                </a:solidFill>
              </a:rPr>
              <a:t>target function </a:t>
            </a:r>
            <a:r>
              <a:rPr lang="en-US" sz="2400" b="1" dirty="0">
                <a:solidFill>
                  <a:srgbClr val="00B050"/>
                </a:solidFill>
              </a:rPr>
              <a:t>has discrete output </a:t>
            </a:r>
            <a:r>
              <a:rPr lang="en-US" sz="2400" b="1" dirty="0" smtClean="0">
                <a:solidFill>
                  <a:srgbClr val="00B050"/>
                </a:solidFill>
              </a:rPr>
              <a:t>values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3.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990000"/>
                </a:solidFill>
              </a:rPr>
              <a:t>Disjunctive descriptions may be </a:t>
            </a:r>
            <a:r>
              <a:rPr lang="en-US" sz="2400" b="1" dirty="0" smtClean="0">
                <a:solidFill>
                  <a:srgbClr val="990000"/>
                </a:solidFill>
              </a:rPr>
              <a:t>required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4.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The training data may contain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errors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</a:rPr>
              <a:t>5.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9900"/>
                </a:solidFill>
              </a:rPr>
              <a:t>The </a:t>
            </a:r>
            <a:r>
              <a:rPr lang="en-US" sz="2400" b="1" dirty="0">
                <a:solidFill>
                  <a:srgbClr val="009900"/>
                </a:solidFill>
              </a:rPr>
              <a:t>training data may contain missing attribute </a:t>
            </a:r>
            <a:r>
              <a:rPr lang="en-US" sz="2400" b="1" dirty="0" smtClean="0">
                <a:solidFill>
                  <a:srgbClr val="009900"/>
                </a:solidFill>
              </a:rPr>
              <a:t>values</a:t>
            </a:r>
            <a:endParaRPr lang="en-US" sz="2400" b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5334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Instances are represented by attribute-value pairs: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Instances are described by a 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fixed set of attributes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e.g., Temperature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their values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(e.g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., Hot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easiest situation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decision tree learning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is when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 attribute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takes on a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small number of disjoint possible values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(e.g., Hot, Mild, Cold)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So, here we have taken </a:t>
            </a:r>
            <a:r>
              <a:rPr lang="en-US" sz="24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Attribute-value Pair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Eg: 1.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Temperature – {Hot, Mild, Cold}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So, here Temperature is an Attribute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{Hot, Mild, Cold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 are values.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Income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{High, Medium, Low}</a:t>
            </a:r>
            <a:endParaRPr lang="en-US" sz="2000" b="1" u="sng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84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69848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Suppose we have an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Attribute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which is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continuous valued attribute,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can not use Decision Tree.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First, we need to convert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Continuous valued attribute into Discrete Valued Attribute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Then we can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use the Decision Tree.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several approaches to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transform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continuous variables into discrete ones.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This process is also known as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binning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36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719078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2. The target function has discrete output values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decision tree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usually used for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assigns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Boolean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classification (e.g., yes or no)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each example.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Eg: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Particular person is having disease or not disease etc.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Some times the classification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having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than two classes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our dependent or target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variable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We call it as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“ Multi Class Classification”.</a:t>
            </a:r>
            <a:endParaRPr lang="en-US" sz="2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Eg: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Identify the Music etc.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4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85800"/>
            <a:ext cx="8578268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1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719078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 Disjunctive descriptions may be required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Decision Trees naturally represent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Disjunctive Expressions.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3962400" cy="1428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607" y="1905000"/>
            <a:ext cx="4212193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4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719078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Decision Tree represents 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disjunction of conjunctions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constraints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attributes.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path from the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root to a leaf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correspond to a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conjunction of attribute tests.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6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19078"/>
            <a:ext cx="8603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Training Data may contain Errors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Decision tree learning methods are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robust to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errors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Suppose if the given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data contain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some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sort of errors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then also we can use the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“Decision Tree”.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Here we can consider two types of errors.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Both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errors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classifications of the training examples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errors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attribute values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describe these examples. 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98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19078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u="sng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Training Data may contain Missing attribute values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/>
              <a:t>–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Decision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tree methods can be used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even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when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some training examples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have </a:t>
            </a:r>
            <a:r>
              <a:rPr lang="en-US" sz="24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unknown </a:t>
            </a:r>
            <a:r>
              <a:rPr lang="en-US" sz="2400" b="1" u="sng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values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For example,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a </a:t>
            </a:r>
            <a:r>
              <a:rPr lang="en-US" sz="24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domain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which we wish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predict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patient outcome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based on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various laboratory tests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may be that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lab test Blood-Test-Result is available only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 subset of the patients.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such cases, it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common to estimate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missing attribute value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based on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other examples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which this attribute has a known value. </a:t>
            </a:r>
          </a:p>
        </p:txBody>
      </p:sp>
    </p:spTree>
    <p:extLst>
      <p:ext uri="{BB962C8B-B14F-4D97-AF65-F5344CB8AC3E}">
        <p14:creationId xmlns:p14="http://schemas.microsoft.com/office/powerpoint/2010/main" val="36218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19078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Many practical problems have been found to fit these characteristics: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Medical Diagnosis: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Classify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medical patients by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their disease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Equipment </a:t>
            </a:r>
            <a:r>
              <a:rPr lang="en-US" sz="2400" b="1" u="sng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Classification: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Equipment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malfunctions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by their cause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Credit Risk Analysis: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Loan applicants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by their likelihood of defaulting 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payments. Etc.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Such problems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in which the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task is to classify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examples into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one of a discrete set of possible categories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are often referred to as </a:t>
            </a:r>
            <a:r>
              <a:rPr lang="en-US" sz="2400" b="1" u="sng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classification </a:t>
            </a:r>
            <a:r>
              <a:rPr lang="en-US" sz="24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problems.</a:t>
            </a:r>
          </a:p>
        </p:txBody>
      </p:sp>
    </p:spTree>
    <p:extLst>
      <p:ext uri="{BB962C8B-B14F-4D97-AF65-F5344CB8AC3E}">
        <p14:creationId xmlns:p14="http://schemas.microsoft.com/office/powerpoint/2010/main" val="8714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3370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Applications of Decision Tree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457200" y="983939"/>
            <a:ext cx="81464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Direct Marketing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Customer Retention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Fraud Detection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Diagnosis of Medical Problems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Financial Analysis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Astronomy (Classify Galaxies)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0" y="3886200"/>
            <a:ext cx="6095999" cy="213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 smtClean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</a:t>
            </a: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23554" name="Picture 2" descr="Machine Learning: Robot Ph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"/>
            <a:ext cx="2362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1960"/>
            <a:ext cx="5505450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06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1076</Words>
  <Application>Microsoft Office PowerPoint</Application>
  <PresentationFormat>On-screen Show (4:3)</PresentationFormat>
  <Paragraphs>273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Appropriate problems for decision tree learning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Applications of Decision Tree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Y.Surekha</dc:creator>
  <cp:lastModifiedBy>Y.Surekha</cp:lastModifiedBy>
  <cp:revision>1</cp:revision>
  <dcterms:created xsi:type="dcterms:W3CDTF">2025-08-08T06:14:04Z</dcterms:created>
  <dcterms:modified xsi:type="dcterms:W3CDTF">2025-08-08T06:14:44Z</dcterms:modified>
</cp:coreProperties>
</file>