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327"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 id="278" r:id="rId24"/>
    <p:sldId id="276" r:id="rId25"/>
    <p:sldId id="279" r:id="rId26"/>
    <p:sldId id="280" r:id="rId27"/>
    <p:sldId id="291" r:id="rId28"/>
    <p:sldId id="292" r:id="rId29"/>
    <p:sldId id="281" r:id="rId30"/>
    <p:sldId id="282" r:id="rId31"/>
    <p:sldId id="283" r:id="rId32"/>
    <p:sldId id="284" r:id="rId33"/>
    <p:sldId id="285" r:id="rId34"/>
    <p:sldId id="286" r:id="rId35"/>
    <p:sldId id="287" r:id="rId36"/>
    <p:sldId id="288" r:id="rId37"/>
    <p:sldId id="289" r:id="rId38"/>
    <p:sldId id="290" r:id="rId39"/>
    <p:sldId id="293" r:id="rId40"/>
    <p:sldId id="294" r:id="rId41"/>
    <p:sldId id="295" r:id="rId42"/>
    <p:sldId id="296" r:id="rId43"/>
    <p:sldId id="297" r:id="rId44"/>
    <p:sldId id="299" r:id="rId45"/>
    <p:sldId id="303" r:id="rId46"/>
    <p:sldId id="304" r:id="rId47"/>
    <p:sldId id="298" r:id="rId48"/>
    <p:sldId id="300" r:id="rId49"/>
    <p:sldId id="301" r:id="rId50"/>
    <p:sldId id="305" r:id="rId51"/>
    <p:sldId id="302"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56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49F15B0B-4EDE-4599-B947-A6F3D30E6A2E}" type="datetimeFigureOut">
              <a:rPr lang="en-US" smtClean="0"/>
              <a:pPr/>
              <a:t>2/13/2026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D99FD12-12EF-4342-B680-33120DD39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9F15B0B-4EDE-4599-B947-A6F3D30E6A2E}"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15B0B-4EDE-4599-B947-A6F3D30E6A2E}"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9F15B0B-4EDE-4599-B947-A6F3D30E6A2E}" type="datetimeFigureOut">
              <a:rPr lang="en-US" smtClean="0"/>
              <a:pPr/>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49F15B0B-4EDE-4599-B947-A6F3D30E6A2E}" type="datetimeFigureOut">
              <a:rPr lang="en-US" smtClean="0"/>
              <a:pPr/>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F15B0B-4EDE-4599-B947-A6F3D30E6A2E}" type="datetimeFigureOut">
              <a:rPr lang="en-US" smtClean="0"/>
              <a:pPr/>
              <a:t>2/13/2026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9F15B0B-4EDE-4599-B947-A6F3D30E6A2E}"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9F15B0B-4EDE-4599-B947-A6F3D30E6A2E}" type="datetimeFigureOut">
              <a:rPr lang="en-US" smtClean="0"/>
              <a:pPr/>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D99FD12-12EF-4342-B680-33120DD39A6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9F15B0B-4EDE-4599-B947-A6F3D30E6A2E}" type="datetimeFigureOut">
              <a:rPr lang="en-US" smtClean="0"/>
              <a:pPr/>
              <a:t>2/13/2026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D99FD12-12EF-4342-B680-33120DD39A6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Operating systems	</a:t>
            </a:r>
          </a:p>
        </p:txBody>
      </p:sp>
      <p:sp>
        <p:nvSpPr>
          <p:cNvPr id="3" name="Subtitle 2"/>
          <p:cNvSpPr>
            <a:spLocks noGrp="1"/>
          </p:cNvSpPr>
          <p:nvPr>
            <p:ph type="subTitle" idx="1"/>
          </p:nvPr>
        </p:nvSpPr>
        <p:spPr/>
        <p:txBody>
          <a:bodyPr/>
          <a:lstStyle/>
          <a:p>
            <a:r>
              <a:rPr lang="en-US" dirty="0"/>
              <a:t>UNIT-V</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INTRODUCTION</a:t>
            </a:r>
            <a:endParaRPr lang="en-US" dirty="0"/>
          </a:p>
        </p:txBody>
      </p:sp>
      <p:sp>
        <p:nvSpPr>
          <p:cNvPr id="3" name="Content Placeholder 2"/>
          <p:cNvSpPr>
            <a:spLocks noGrp="1"/>
          </p:cNvSpPr>
          <p:nvPr>
            <p:ph idx="1"/>
          </p:nvPr>
        </p:nvSpPr>
        <p:spPr/>
        <p:txBody>
          <a:bodyPr/>
          <a:lstStyle/>
          <a:p>
            <a:pPr algn="just">
              <a:buNone/>
            </a:pPr>
            <a:endParaRPr lang="en-US" dirty="0"/>
          </a:p>
          <a:p>
            <a:pPr lvl="0" algn="just"/>
            <a:r>
              <a:rPr lang="en-IN" dirty="0"/>
              <a:t>Race condition: The situation where several processes access – and manipulate shared data concurrently. </a:t>
            </a:r>
            <a:r>
              <a:rPr lang="en-US" dirty="0"/>
              <a:t>outcome of the execution depends on the particular order in which the access takes place, is called </a:t>
            </a:r>
            <a:r>
              <a:rPr lang="en-US"/>
              <a:t>Race condition.</a:t>
            </a:r>
            <a:endParaRPr lang="en-US" dirty="0"/>
          </a:p>
          <a:p>
            <a:pPr lvl="0" algn="just"/>
            <a:r>
              <a:rPr lang="en-IN" dirty="0"/>
              <a:t>To prevent race conditions, concurrent processes must be synchronized</a:t>
            </a:r>
            <a:r>
              <a:rPr lang="en-IN" b="1" dirty="0"/>
              <a:t>.</a:t>
            </a:r>
            <a:endParaRPr lang="en-US" dirty="0"/>
          </a:p>
          <a:p>
            <a:pPr algn="just"/>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IN" sz="2400" b="1" dirty="0"/>
              <a:t>Critical Section Problem</a:t>
            </a:r>
            <a:br>
              <a:rPr lang="en-US" sz="1600" dirty="0"/>
            </a:br>
            <a:endParaRPr lang="en-US" dirty="0"/>
          </a:p>
        </p:txBody>
      </p:sp>
      <p:sp>
        <p:nvSpPr>
          <p:cNvPr id="3" name="Content Placeholder 2"/>
          <p:cNvSpPr>
            <a:spLocks noGrp="1"/>
          </p:cNvSpPr>
          <p:nvPr>
            <p:ph idx="1"/>
          </p:nvPr>
        </p:nvSpPr>
        <p:spPr/>
        <p:txBody>
          <a:bodyPr/>
          <a:lstStyle/>
          <a:p>
            <a:pPr algn="just"/>
            <a:r>
              <a:rPr lang="en-IN" b="1" u="sng" dirty="0"/>
              <a:t>Definition:</a:t>
            </a:r>
            <a:r>
              <a:rPr lang="en-US" dirty="0"/>
              <a:t> Consider a system consisting of </a:t>
            </a:r>
            <a:r>
              <a:rPr lang="en-US" i="1" dirty="0"/>
              <a:t>n </a:t>
            </a:r>
            <a:r>
              <a:rPr lang="en-US" dirty="0"/>
              <a:t>processes {P</a:t>
            </a:r>
            <a:r>
              <a:rPr lang="en-US" baseline="-25000" dirty="0"/>
              <a:t>0</a:t>
            </a:r>
            <a:r>
              <a:rPr lang="en-US" dirty="0"/>
              <a:t>, P</a:t>
            </a:r>
            <a:r>
              <a:rPr lang="en-US" baseline="-25000" dirty="0"/>
              <a:t>1</a:t>
            </a:r>
            <a:r>
              <a:rPr lang="en-US" dirty="0"/>
              <a:t>, ..., </a:t>
            </a:r>
            <a:r>
              <a:rPr lang="en-US" i="1" dirty="0"/>
              <a:t>P</a:t>
            </a:r>
            <a:r>
              <a:rPr lang="en-US" i="1" baseline="-25000" dirty="0"/>
              <a:t>n-1</a:t>
            </a:r>
            <a:r>
              <a:rPr lang="en-US" dirty="0"/>
              <a:t>}. Each process </a:t>
            </a:r>
            <a:r>
              <a:rPr lang="en-US" dirty="0">
                <a:solidFill>
                  <a:srgbClr val="FF0000"/>
                </a:solidFill>
              </a:rPr>
              <a:t>has a segment of code, called critical section,</a:t>
            </a:r>
            <a:r>
              <a:rPr lang="en-US" dirty="0"/>
              <a:t> in which the process may be changing common variables, updating a table, writing a file, and so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214422"/>
            <a:ext cx="8329642" cy="5110178"/>
          </a:xfrm>
        </p:spPr>
        <p:txBody>
          <a:bodyPr/>
          <a:lstStyle/>
          <a:p>
            <a:pPr lvl="0" algn="just"/>
            <a:r>
              <a:rPr lang="en-US" dirty="0"/>
              <a:t>The important feature of the system is that, </a:t>
            </a:r>
            <a:r>
              <a:rPr lang="en-US" dirty="0">
                <a:solidFill>
                  <a:srgbClr val="FF0000"/>
                </a:solidFill>
              </a:rPr>
              <a:t>when one process is executing in its critical section, no other process is to be allowed to execute in its critical section. </a:t>
            </a:r>
            <a:r>
              <a:rPr lang="en-US" dirty="0"/>
              <a:t>That is, no two processes are executing in their critical sections at the same time.</a:t>
            </a:r>
          </a:p>
          <a:p>
            <a:pPr lvl="0" algn="just"/>
            <a:r>
              <a:rPr lang="en-US" dirty="0"/>
              <a:t>Each process must </a:t>
            </a:r>
            <a:r>
              <a:rPr lang="en-US" dirty="0">
                <a:solidFill>
                  <a:srgbClr val="FF0000"/>
                </a:solidFill>
              </a:rPr>
              <a:t>request permission </a:t>
            </a:r>
            <a:r>
              <a:rPr lang="en-US" dirty="0"/>
              <a:t>to enter its critical section.</a:t>
            </a:r>
          </a:p>
          <a:p>
            <a:pPr lvl="0" algn="just"/>
            <a:r>
              <a:rPr lang="en-US" dirty="0"/>
              <a:t>The section of code implementing this request is the </a:t>
            </a:r>
            <a:r>
              <a:rPr lang="en-US" b="1" dirty="0"/>
              <a:t>entry section </a:t>
            </a:r>
            <a:r>
              <a:rPr lang="en-US" dirty="0"/>
              <a:t>followed by </a:t>
            </a:r>
            <a:r>
              <a:rPr lang="en-US" b="1" dirty="0"/>
              <a:t>exit section;</a:t>
            </a:r>
            <a:r>
              <a:rPr lang="en-US" dirty="0"/>
              <a:t> the remaining code is the </a:t>
            </a:r>
            <a:r>
              <a:rPr lang="en-US" b="1" dirty="0"/>
              <a:t>remainder section.</a:t>
            </a:r>
            <a:endParaRPr lang="en-US" dirty="0"/>
          </a:p>
          <a:p>
            <a:pPr algn="just"/>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General structure of a typical process p</a:t>
            </a:r>
            <a:r>
              <a:rPr lang="en-US" sz="3600" baseline="-25000" dirty="0"/>
              <a:t>i</a:t>
            </a:r>
            <a:r>
              <a:rPr lang="en-US" sz="3600" i="1" dirty="0"/>
              <a:t>.</a:t>
            </a:r>
            <a:br>
              <a:rPr lang="en-US" sz="3600" dirty="0"/>
            </a:br>
            <a:endParaRPr lang="en-US" sz="3600" dirty="0"/>
          </a:p>
        </p:txBody>
      </p:sp>
      <p:pic>
        <p:nvPicPr>
          <p:cNvPr id="4" name="Picture 3"/>
          <p:cNvPicPr/>
          <p:nvPr/>
        </p:nvPicPr>
        <p:blipFill>
          <a:blip r:embed="rId2" cstate="print"/>
          <a:srcRect/>
          <a:stretch>
            <a:fillRect/>
          </a:stretch>
        </p:blipFill>
        <p:spPr bwMode="auto">
          <a:xfrm>
            <a:off x="2000232" y="2343150"/>
            <a:ext cx="4357718" cy="372905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800" dirty="0"/>
              <a:t>A solution to the critical-section problem must satisfy the following three requirements:</a:t>
            </a:r>
            <a:br>
              <a:rPr lang="en-US" sz="2800" dirty="0"/>
            </a:br>
            <a:endParaRPr lang="en-US" sz="2800" dirty="0"/>
          </a:p>
        </p:txBody>
      </p:sp>
      <p:sp>
        <p:nvSpPr>
          <p:cNvPr id="3" name="Content Placeholder 2"/>
          <p:cNvSpPr>
            <a:spLocks noGrp="1"/>
          </p:cNvSpPr>
          <p:nvPr>
            <p:ph idx="1"/>
          </p:nvPr>
        </p:nvSpPr>
        <p:spPr/>
        <p:txBody>
          <a:bodyPr>
            <a:normAutofit fontScale="92500" lnSpcReduction="10000"/>
          </a:bodyPr>
          <a:lstStyle/>
          <a:p>
            <a:pPr lvl="1" algn="just"/>
            <a:r>
              <a:rPr lang="en-US" b="1" dirty="0"/>
              <a:t>Mutual exclusion: </a:t>
            </a:r>
            <a:r>
              <a:rPr lang="en-US" dirty="0"/>
              <a:t>If process </a:t>
            </a:r>
            <a:r>
              <a:rPr lang="en-US" i="1" dirty="0"/>
              <a:t>Pi </a:t>
            </a:r>
            <a:r>
              <a:rPr lang="en-US" dirty="0"/>
              <a:t>is executing in its critical section, then no other processes can be executing in their critical sections.</a:t>
            </a:r>
            <a:endParaRPr lang="en-US" sz="2000" dirty="0"/>
          </a:p>
          <a:p>
            <a:pPr lvl="1" algn="just"/>
            <a:r>
              <a:rPr lang="en-US" b="1" dirty="0"/>
              <a:t>Progress: </a:t>
            </a:r>
            <a:r>
              <a:rPr lang="en-US" dirty="0"/>
              <a:t>If no process is executing in its critical section and some processes wish to enter their critical sections, then only those processes that are not executing in their remainder sections can participate in deciding which will enter its critical section next, and this selection cannot be postponed indefinitely.</a:t>
            </a:r>
            <a:endParaRPr lang="en-US" sz="2000" dirty="0"/>
          </a:p>
          <a:p>
            <a:pPr lvl="1" algn="just"/>
            <a:r>
              <a:rPr lang="en-US" b="1" dirty="0"/>
              <a:t>Bounded waiting. </a:t>
            </a:r>
            <a:r>
              <a:rPr lang="en-US" dirty="0"/>
              <a:t>There exists a bound, or limit, on the number of times that other processes are allowed to enter their critical sections after a process has made a request to enter its critical section and before that request is granted.</a:t>
            </a:r>
            <a:endParaRPr lang="en-US" sz="2000" dirty="0"/>
          </a:p>
          <a:p>
            <a:pPr algn="just"/>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2800" b="1" dirty="0"/>
              <a:t>Peterson’s solution:</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US" sz="2800" dirty="0"/>
              <a:t>A classic </a:t>
            </a:r>
            <a:r>
              <a:rPr lang="en-US" sz="2800" dirty="0">
                <a:solidFill>
                  <a:srgbClr val="FF0000"/>
                </a:solidFill>
              </a:rPr>
              <a:t>software-based solution </a:t>
            </a:r>
            <a:r>
              <a:rPr lang="en-US" sz="2800" dirty="0"/>
              <a:t>to the critical-section problem known as Peterson's solution</a:t>
            </a:r>
            <a:r>
              <a:rPr lang="en-US" sz="2800" b="1" dirty="0"/>
              <a:t>.</a:t>
            </a:r>
            <a:endParaRPr lang="en-US" sz="2400" dirty="0"/>
          </a:p>
          <a:p>
            <a:pPr lvl="0" algn="just"/>
            <a:r>
              <a:rPr lang="en-US" sz="2800" dirty="0"/>
              <a:t>Peterson's solution is </a:t>
            </a:r>
            <a:r>
              <a:rPr lang="en-US" sz="2800" dirty="0">
                <a:solidFill>
                  <a:srgbClr val="FF0000"/>
                </a:solidFill>
              </a:rPr>
              <a:t>restricted to two processes </a:t>
            </a:r>
            <a:r>
              <a:rPr lang="en-US" sz="2800" dirty="0"/>
              <a:t>that alternate execution between their critical sections and remainder sections. </a:t>
            </a:r>
            <a:endParaRPr lang="en-US" sz="2400" dirty="0"/>
          </a:p>
          <a:p>
            <a:pPr lvl="0" algn="just"/>
            <a:r>
              <a:rPr lang="en-US" sz="2800" dirty="0"/>
              <a:t>The processes are numbered </a:t>
            </a:r>
            <a:r>
              <a:rPr lang="en-US" sz="2800" i="1" dirty="0">
                <a:solidFill>
                  <a:srgbClr val="FF0000"/>
                </a:solidFill>
              </a:rPr>
              <a:t>P</a:t>
            </a:r>
            <a:r>
              <a:rPr lang="en-US" sz="2800" i="1" baseline="-25000" dirty="0">
                <a:solidFill>
                  <a:srgbClr val="FF0000"/>
                </a:solidFill>
              </a:rPr>
              <a:t>0</a:t>
            </a:r>
            <a:r>
              <a:rPr lang="en-US" sz="2800" i="1" dirty="0">
                <a:solidFill>
                  <a:srgbClr val="FF0000"/>
                </a:solidFill>
              </a:rPr>
              <a:t> </a:t>
            </a:r>
            <a:r>
              <a:rPr lang="en-US" sz="2800" dirty="0">
                <a:solidFill>
                  <a:srgbClr val="FF0000"/>
                </a:solidFill>
              </a:rPr>
              <a:t>and P</a:t>
            </a:r>
            <a:r>
              <a:rPr lang="en-US" sz="2800" baseline="-25000" dirty="0">
                <a:solidFill>
                  <a:srgbClr val="FF0000"/>
                </a:solidFill>
              </a:rPr>
              <a:t>1</a:t>
            </a:r>
            <a:r>
              <a:rPr lang="en-US" sz="2800" dirty="0">
                <a:solidFill>
                  <a:srgbClr val="FF0000"/>
                </a:solidFill>
              </a:rPr>
              <a:t>. </a:t>
            </a:r>
            <a:endParaRPr lang="en-US" sz="2400" dirty="0">
              <a:solidFill>
                <a:srgbClr val="FF0000"/>
              </a:solidFill>
            </a:endParaRPr>
          </a:p>
          <a:p>
            <a:pPr lvl="0" algn="just"/>
            <a:r>
              <a:rPr lang="en-US" sz="2800" dirty="0"/>
              <a:t>For convenience, when presenting </a:t>
            </a:r>
            <a:r>
              <a:rPr lang="en-US" sz="2800" i="1" dirty="0"/>
              <a:t>P</a:t>
            </a:r>
            <a:r>
              <a:rPr lang="en-US" sz="2800" i="1" baseline="-25000" dirty="0"/>
              <a:t>i</a:t>
            </a:r>
            <a:r>
              <a:rPr lang="en-US" sz="2800" i="1" dirty="0"/>
              <a:t>, </a:t>
            </a:r>
            <a:r>
              <a:rPr lang="en-US" sz="2800" dirty="0"/>
              <a:t>we use </a:t>
            </a:r>
            <a:r>
              <a:rPr lang="en-US" sz="2800" i="1" dirty="0" err="1"/>
              <a:t>P</a:t>
            </a:r>
            <a:r>
              <a:rPr lang="en-US" sz="2800" i="1" baseline="-25000" dirty="0" err="1"/>
              <a:t>j</a:t>
            </a:r>
            <a:r>
              <a:rPr lang="en-US" sz="2800" i="1" dirty="0"/>
              <a:t> </a:t>
            </a:r>
            <a:r>
              <a:rPr lang="en-US" sz="2800" dirty="0"/>
              <a:t>to denote the other process; that is</a:t>
            </a:r>
            <a:r>
              <a:rPr lang="en-US" sz="2800" dirty="0">
                <a:solidFill>
                  <a:srgbClr val="FF0000"/>
                </a:solidFill>
              </a:rPr>
              <a:t>, j equals 1 - </a:t>
            </a:r>
            <a:r>
              <a:rPr lang="en-US" sz="2800" dirty="0" err="1">
                <a:solidFill>
                  <a:srgbClr val="FF0000"/>
                </a:solidFill>
              </a:rPr>
              <a:t>i</a:t>
            </a:r>
            <a:r>
              <a:rPr lang="en-US" sz="2800" dirty="0">
                <a:solidFill>
                  <a:srgbClr val="FF0000"/>
                </a:solidFill>
              </a:rPr>
              <a:t>.</a:t>
            </a:r>
            <a:endParaRPr lang="en-US" sz="2400" dirty="0">
              <a:solidFill>
                <a:srgbClr val="FF0000"/>
              </a:solidFill>
            </a:endParaRPr>
          </a:p>
          <a:p>
            <a:pPr lvl="0" algn="just"/>
            <a:r>
              <a:rPr lang="en-US" sz="2800" dirty="0"/>
              <a:t>Peterson's solution requires the two processes to share two data items:</a:t>
            </a:r>
            <a:endParaRPr lang="en-US" sz="2400" dirty="0"/>
          </a:p>
          <a:p>
            <a:pPr lvl="1" algn="just"/>
            <a:r>
              <a:rPr lang="en-US" dirty="0" err="1"/>
              <a:t>int</a:t>
            </a:r>
            <a:r>
              <a:rPr lang="en-US" dirty="0"/>
              <a:t> turn;</a:t>
            </a:r>
            <a:endParaRPr lang="en-US" sz="2200" dirty="0"/>
          </a:p>
          <a:p>
            <a:pPr lvl="1" algn="just"/>
            <a:r>
              <a:rPr lang="en-US" dirty="0" err="1"/>
              <a:t>boolean</a:t>
            </a:r>
            <a:r>
              <a:rPr lang="en-US" dirty="0"/>
              <a:t> flag[2];</a:t>
            </a:r>
            <a:endParaRPr lang="en-US" sz="2200" dirty="0"/>
          </a:p>
          <a:p>
            <a:pPr algn="just"/>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214422"/>
            <a:ext cx="8472518" cy="5110178"/>
          </a:xfrm>
        </p:spPr>
        <p:txBody>
          <a:bodyPr>
            <a:normAutofit/>
          </a:bodyPr>
          <a:lstStyle/>
          <a:p>
            <a:pPr lvl="0" algn="just"/>
            <a:r>
              <a:rPr lang="en-US" sz="2800" dirty="0"/>
              <a:t>The variable turn indicates whose turn it is to enter its critical section. </a:t>
            </a:r>
            <a:endParaRPr lang="en-US" sz="2400" dirty="0"/>
          </a:p>
          <a:p>
            <a:pPr lvl="1" algn="just"/>
            <a:r>
              <a:rPr lang="en-US" dirty="0"/>
              <a:t>If turn ==</a:t>
            </a:r>
            <a:r>
              <a:rPr lang="en-US" dirty="0" err="1"/>
              <a:t>i</a:t>
            </a:r>
            <a:r>
              <a:rPr lang="en-US" dirty="0"/>
              <a:t>, then process </a:t>
            </a:r>
            <a:r>
              <a:rPr lang="en-US" i="1" dirty="0"/>
              <a:t>Pi </a:t>
            </a:r>
            <a:r>
              <a:rPr lang="en-US" dirty="0"/>
              <a:t>is allowed to execute in its critical section.</a:t>
            </a:r>
            <a:endParaRPr lang="en-US" sz="2000" dirty="0"/>
          </a:p>
          <a:p>
            <a:pPr lvl="0" algn="just"/>
            <a:r>
              <a:rPr lang="en-US" sz="2800" dirty="0"/>
              <a:t>The flag array is used to indicate if a process </a:t>
            </a:r>
            <a:r>
              <a:rPr lang="en-US" sz="2800" i="1" dirty="0"/>
              <a:t>is ready </a:t>
            </a:r>
            <a:r>
              <a:rPr lang="en-US" sz="2800" dirty="0"/>
              <a:t>to enter its critical section.</a:t>
            </a:r>
            <a:endParaRPr lang="en-US" sz="2400" dirty="0"/>
          </a:p>
          <a:p>
            <a:pPr lvl="1" algn="just"/>
            <a:r>
              <a:rPr lang="en-US" dirty="0"/>
              <a:t>if flag [</a:t>
            </a:r>
            <a:r>
              <a:rPr lang="en-US" dirty="0" err="1"/>
              <a:t>i</a:t>
            </a:r>
            <a:r>
              <a:rPr lang="en-US" dirty="0"/>
              <a:t>] is true, this value indicates that </a:t>
            </a:r>
            <a:r>
              <a:rPr lang="en-US" i="1" dirty="0"/>
              <a:t>Pi </a:t>
            </a:r>
            <a:r>
              <a:rPr lang="en-US" dirty="0"/>
              <a:t>is ready to enter its critical section.</a:t>
            </a:r>
            <a:endParaRPr lang="en-US" sz="2000" dirty="0"/>
          </a:p>
          <a:p>
            <a:pPr lvl="0" algn="just"/>
            <a:r>
              <a:rPr lang="en-US" sz="2800" dirty="0"/>
              <a:t>To enter the critical section, process </a:t>
            </a:r>
            <a:r>
              <a:rPr lang="en-US" sz="2800" i="1" dirty="0"/>
              <a:t>Pi </a:t>
            </a:r>
            <a:r>
              <a:rPr lang="en-US" sz="2800" dirty="0"/>
              <a:t>first sets flag [</a:t>
            </a:r>
            <a:r>
              <a:rPr lang="en-US" sz="2800" dirty="0" err="1"/>
              <a:t>i</a:t>
            </a:r>
            <a:r>
              <a:rPr lang="en-US" sz="2800" dirty="0"/>
              <a:t>] to be true and then sets turn to the value j.</a:t>
            </a:r>
            <a:endParaRPr lang="en-US" sz="2400"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928670"/>
            <a:ext cx="8401080" cy="5395930"/>
          </a:xfrm>
        </p:spPr>
        <p:txBody>
          <a:bodyPr/>
          <a:lstStyle/>
          <a:p>
            <a:pPr lvl="0"/>
            <a:r>
              <a:rPr lang="en-US" dirty="0"/>
              <a:t>If both processes try to enter at the same time, turn will be set to both </a:t>
            </a:r>
            <a:r>
              <a:rPr lang="en-US" dirty="0" err="1"/>
              <a:t>i</a:t>
            </a:r>
            <a:r>
              <a:rPr lang="en-US" dirty="0"/>
              <a:t> and j at roughly the same time.</a:t>
            </a:r>
          </a:p>
          <a:p>
            <a:endParaRPr lang="en-US" dirty="0"/>
          </a:p>
        </p:txBody>
      </p:sp>
      <p:pic>
        <p:nvPicPr>
          <p:cNvPr id="4" name="Picture 3"/>
          <p:cNvPicPr/>
          <p:nvPr/>
        </p:nvPicPr>
        <p:blipFill>
          <a:blip r:embed="rId2" cstate="print"/>
          <a:srcRect/>
          <a:stretch>
            <a:fillRect/>
          </a:stretch>
        </p:blipFill>
        <p:spPr bwMode="auto">
          <a:xfrm>
            <a:off x="1571604" y="2143116"/>
            <a:ext cx="5715040" cy="414340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16C6D6-1BAA-2457-ECB2-2DA8E7CB4AAD}"/>
              </a:ext>
            </a:extLst>
          </p:cNvPr>
          <p:cNvSpPr txBox="1"/>
          <p:nvPr/>
        </p:nvSpPr>
        <p:spPr>
          <a:xfrm>
            <a:off x="1475656" y="1268760"/>
            <a:ext cx="6768752" cy="3970318"/>
          </a:xfrm>
          <a:prstGeom prst="rect">
            <a:avLst/>
          </a:prstGeom>
          <a:noFill/>
        </p:spPr>
        <p:txBody>
          <a:bodyPr wrap="square">
            <a:spAutoFit/>
          </a:bodyPr>
          <a:lstStyle/>
          <a:p>
            <a:r>
              <a:rPr lang="en-IN" b="1" dirty="0"/>
              <a:t>Process Pi                                      Process </a:t>
            </a:r>
            <a:r>
              <a:rPr lang="en-IN" b="1" dirty="0" err="1"/>
              <a:t>Pj</a:t>
            </a:r>
            <a:endParaRPr lang="en-IN" b="1" dirty="0"/>
          </a:p>
          <a:p>
            <a:r>
              <a:rPr lang="en-IN" b="1" dirty="0"/>
              <a:t>---------------------------------------------------</a:t>
            </a:r>
          </a:p>
          <a:p>
            <a:r>
              <a:rPr lang="en-IN" b="1" dirty="0"/>
              <a:t>flag[</a:t>
            </a:r>
            <a:r>
              <a:rPr lang="en-IN" b="1" dirty="0" err="1"/>
              <a:t>i</a:t>
            </a:r>
            <a:r>
              <a:rPr lang="en-IN" b="1" dirty="0"/>
              <a:t>] = TRUE;                          flag[j] = TRUE;</a:t>
            </a:r>
          </a:p>
          <a:p>
            <a:endParaRPr lang="en-IN" b="1" dirty="0"/>
          </a:p>
          <a:p>
            <a:r>
              <a:rPr lang="en-IN" b="1" dirty="0"/>
              <a:t>turn = j;                                          turn = </a:t>
            </a:r>
            <a:r>
              <a:rPr lang="en-IN" b="1" dirty="0" err="1"/>
              <a:t>i</a:t>
            </a:r>
            <a:r>
              <a:rPr lang="en-IN" b="1" dirty="0"/>
              <a:t>;</a:t>
            </a:r>
          </a:p>
          <a:p>
            <a:endParaRPr lang="en-IN" b="1" dirty="0"/>
          </a:p>
          <a:p>
            <a:r>
              <a:rPr lang="en-IN" b="1" dirty="0"/>
              <a:t>while (flag[j] &amp;&amp; turn == j);      while (flag[</a:t>
            </a:r>
            <a:r>
              <a:rPr lang="en-IN" b="1" dirty="0" err="1"/>
              <a:t>i</a:t>
            </a:r>
            <a:r>
              <a:rPr lang="en-IN" b="1" dirty="0"/>
              <a:t>] &amp;&amp; turn == </a:t>
            </a:r>
            <a:r>
              <a:rPr lang="en-IN" b="1" dirty="0" err="1"/>
              <a:t>i</a:t>
            </a:r>
            <a:r>
              <a:rPr lang="en-IN" b="1" dirty="0"/>
              <a:t>);</a:t>
            </a:r>
          </a:p>
          <a:p>
            <a:r>
              <a:rPr lang="en-IN" b="1" dirty="0"/>
              <a:t>/* wait if needed */               /* wait if needed */</a:t>
            </a:r>
          </a:p>
          <a:p>
            <a:endParaRPr lang="en-IN" b="1" dirty="0"/>
          </a:p>
          <a:p>
            <a:r>
              <a:rPr lang="en-IN" b="1" dirty="0"/>
              <a:t>---- Critical Section ----         ---- Critical Section ----</a:t>
            </a:r>
          </a:p>
          <a:p>
            <a:endParaRPr lang="en-IN" b="1" dirty="0"/>
          </a:p>
          <a:p>
            <a:r>
              <a:rPr lang="en-IN" b="1" dirty="0"/>
              <a:t>flag[</a:t>
            </a:r>
            <a:r>
              <a:rPr lang="en-IN" b="1" dirty="0" err="1"/>
              <a:t>i</a:t>
            </a:r>
            <a:r>
              <a:rPr lang="en-IN" b="1" dirty="0"/>
              <a:t>] = FALSE;                               flag[j] = FALSE;</a:t>
            </a:r>
          </a:p>
          <a:p>
            <a:endParaRPr lang="en-IN" b="1" dirty="0"/>
          </a:p>
          <a:p>
            <a:r>
              <a:rPr lang="en-IN" b="1" dirty="0"/>
              <a:t>---- Remainder Section ----        ---- Remainder Section ----</a:t>
            </a:r>
          </a:p>
        </p:txBody>
      </p:sp>
    </p:spTree>
    <p:extLst>
      <p:ext uri="{BB962C8B-B14F-4D97-AF65-F5344CB8AC3E}">
        <p14:creationId xmlns:p14="http://schemas.microsoft.com/office/powerpoint/2010/main" val="327110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We now prove that this solution is correct. We need to show that:</a:t>
            </a:r>
          </a:p>
          <a:p>
            <a:r>
              <a:rPr lang="en-US" dirty="0"/>
              <a:t>1. Mutual exclusion is preserved.</a:t>
            </a:r>
          </a:p>
          <a:p>
            <a:r>
              <a:rPr lang="en-US" dirty="0"/>
              <a:t>2. The progress requirement is satisfied.</a:t>
            </a:r>
          </a:p>
          <a:p>
            <a:r>
              <a:rPr lang="en-US" dirty="0"/>
              <a:t>3. The bounded-waiting requirement is met.</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en-US" sz="2800" b="1" dirty="0"/>
              <a:t>Synchronization hardware</a:t>
            </a:r>
            <a:br>
              <a:rPr lang="en-US" sz="2400" dirty="0"/>
            </a:br>
            <a:endParaRPr lang="en-US" sz="2800" dirty="0"/>
          </a:p>
        </p:txBody>
      </p:sp>
      <p:sp>
        <p:nvSpPr>
          <p:cNvPr id="3" name="Content Placeholder 2"/>
          <p:cNvSpPr>
            <a:spLocks noGrp="1"/>
          </p:cNvSpPr>
          <p:nvPr>
            <p:ph idx="1"/>
          </p:nvPr>
        </p:nvSpPr>
        <p:spPr/>
        <p:txBody>
          <a:bodyPr/>
          <a:lstStyle/>
          <a:p>
            <a:pPr lvl="0" algn="just"/>
            <a:r>
              <a:rPr lang="en-US" dirty="0"/>
              <a:t>By using locks critical section problem is solved. </a:t>
            </a:r>
          </a:p>
          <a:p>
            <a:pPr lvl="0" algn="just"/>
            <a:r>
              <a:rPr lang="en-US" dirty="0"/>
              <a:t>Race conditions are prevented by requiring that critical regions be protected by locks. </a:t>
            </a:r>
          </a:p>
          <a:p>
            <a:pPr lvl="0" algn="just"/>
            <a:r>
              <a:rPr lang="en-US" dirty="0"/>
              <a:t>That is, a process must acquire a lock before entering a critical section; it releases the lock when it exits the critical section.</a:t>
            </a:r>
          </a:p>
          <a:p>
            <a:pPr algn="just"/>
            <a:r>
              <a:rPr lang="en-US" dirty="0"/>
              <a:t>If lock= false, then no process is executing in critical section.</a:t>
            </a:r>
          </a:p>
          <a:p>
            <a:pPr lvl="0" algn="just"/>
            <a:endParaRPr lang="en-US" dirty="0"/>
          </a:p>
          <a:p>
            <a:pPr algn="just"/>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Solution to the critical-section problem using locks</a:t>
            </a:r>
          </a:p>
        </p:txBody>
      </p:sp>
      <p:pic>
        <p:nvPicPr>
          <p:cNvPr id="4" name="Picture 3"/>
          <p:cNvPicPr/>
          <p:nvPr/>
        </p:nvPicPr>
        <p:blipFill>
          <a:blip r:embed="rId2" cstate="print"/>
          <a:srcRect/>
          <a:stretch>
            <a:fillRect/>
          </a:stretch>
        </p:blipFill>
        <p:spPr bwMode="auto">
          <a:xfrm>
            <a:off x="1285852" y="1928802"/>
            <a:ext cx="5786478" cy="3857645"/>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en-US" sz="2800" b="1" dirty="0"/>
              <a:t>Test And Set() :</a:t>
            </a:r>
            <a:br>
              <a:rPr lang="en-US" sz="2400" dirty="0"/>
            </a:br>
            <a:endParaRPr lang="en-US" sz="2800" dirty="0"/>
          </a:p>
        </p:txBody>
      </p:sp>
      <p:sp>
        <p:nvSpPr>
          <p:cNvPr id="3" name="Content Placeholder 2"/>
          <p:cNvSpPr>
            <a:spLocks noGrp="1"/>
          </p:cNvSpPr>
          <p:nvPr>
            <p:ph idx="1"/>
          </p:nvPr>
        </p:nvSpPr>
        <p:spPr/>
        <p:txBody>
          <a:bodyPr/>
          <a:lstStyle/>
          <a:p>
            <a:pPr lvl="0"/>
            <a:r>
              <a:rPr lang="en-US" dirty="0"/>
              <a:t>Whenever a process is ready to enter in the critical section and it calls Test And Set() which sets lock=true.</a:t>
            </a:r>
          </a:p>
          <a:p>
            <a:pPr lvl="0"/>
            <a:r>
              <a:rPr lang="en-US" dirty="0"/>
              <a:t>Here (critical section process is executing) at this condition if any process want to enter into critical section it should wait until the process executes in critical section.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285728"/>
            <a:ext cx="3757610" cy="1367590"/>
          </a:xfrm>
        </p:spPr>
        <p:txBody>
          <a:bodyPr>
            <a:noAutofit/>
          </a:bodyPr>
          <a:lstStyle/>
          <a:p>
            <a:r>
              <a:rPr lang="en-US" sz="2400" dirty="0">
                <a:solidFill>
                  <a:schemeClr val="tx1"/>
                </a:solidFill>
              </a:rPr>
              <a:t>Mutual-exclusion implementation with </a:t>
            </a:r>
            <a:r>
              <a:rPr lang="en-US" sz="2400" dirty="0" err="1">
                <a:solidFill>
                  <a:schemeClr val="tx1"/>
                </a:solidFill>
              </a:rPr>
              <a:t>TestAndSet</a:t>
            </a:r>
            <a:r>
              <a:rPr lang="en-US" sz="2400" dirty="0">
                <a:solidFill>
                  <a:schemeClr val="tx1"/>
                </a:solidFill>
              </a:rPr>
              <a:t> ().                                                                </a:t>
            </a:r>
          </a:p>
        </p:txBody>
      </p:sp>
      <p:pic>
        <p:nvPicPr>
          <p:cNvPr id="4" name="Picture 3"/>
          <p:cNvPicPr/>
          <p:nvPr/>
        </p:nvPicPr>
        <p:blipFill>
          <a:blip r:embed="rId2" cstate="print"/>
          <a:srcRect/>
          <a:stretch>
            <a:fillRect/>
          </a:stretch>
        </p:blipFill>
        <p:spPr bwMode="auto">
          <a:xfrm>
            <a:off x="3643306" y="1928802"/>
            <a:ext cx="5129233" cy="2376046"/>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428596" y="1857364"/>
            <a:ext cx="3429024" cy="4214842"/>
          </a:xfrm>
          <a:prstGeom prst="rect">
            <a:avLst/>
          </a:prstGeom>
          <a:noFill/>
          <a:ln w="9525">
            <a:noFill/>
            <a:miter lim="800000"/>
            <a:headEnd/>
            <a:tailEnd/>
          </a:ln>
        </p:spPr>
      </p:pic>
      <p:sp>
        <p:nvSpPr>
          <p:cNvPr id="6" name="Title 1"/>
          <p:cNvSpPr txBox="1">
            <a:spLocks/>
          </p:cNvSpPr>
          <p:nvPr/>
        </p:nvSpPr>
        <p:spPr>
          <a:xfrm>
            <a:off x="4071934" y="4357694"/>
            <a:ext cx="5372080" cy="714372"/>
          </a:xfrm>
          <a:prstGeom prst="rect">
            <a:avLst/>
          </a:prstGeom>
        </p:spPr>
        <p:txBody>
          <a:bodyPr vert="horz" lIns="0" rIns="0" bIns="0" anchor="b">
            <a:noAutofit/>
          </a:bodyPr>
          <a:lstStyle/>
          <a:p>
            <a:pPr lvl="0">
              <a:spcBef>
                <a:spcPct val="0"/>
              </a:spcBef>
            </a:pPr>
            <a:r>
              <a:rPr lang="en-US" sz="2400" dirty="0"/>
              <a:t>The definition of the </a:t>
            </a:r>
            <a:r>
              <a:rPr lang="en-US" sz="2400" dirty="0" err="1"/>
              <a:t>TestAndSet</a:t>
            </a:r>
            <a:r>
              <a:rPr lang="en-US" sz="2400" dirty="0"/>
              <a:t> () instruction.</a:t>
            </a:r>
            <a:endParaRPr kumimoji="0" lang="en-US" sz="24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en-US" sz="2800" b="1" dirty="0"/>
              <a:t>Swap () instruction:</a:t>
            </a:r>
            <a:br>
              <a:rPr lang="en-US" sz="2400" dirty="0"/>
            </a:br>
            <a:endParaRPr lang="en-US" sz="2800" dirty="0"/>
          </a:p>
        </p:txBody>
      </p:sp>
      <p:sp>
        <p:nvSpPr>
          <p:cNvPr id="3" name="Content Placeholder 2"/>
          <p:cNvSpPr>
            <a:spLocks noGrp="1"/>
          </p:cNvSpPr>
          <p:nvPr>
            <p:ph idx="1"/>
          </p:nvPr>
        </p:nvSpPr>
        <p:spPr/>
        <p:txBody>
          <a:bodyPr>
            <a:normAutofit/>
          </a:bodyPr>
          <a:lstStyle/>
          <a:p>
            <a:pPr lvl="0" algn="just"/>
            <a:r>
              <a:rPr lang="en-US" sz="2400" dirty="0"/>
              <a:t>This instruction, in contrast to the </a:t>
            </a:r>
            <a:r>
              <a:rPr lang="en-US" sz="2400" dirty="0" err="1"/>
              <a:t>TestAndSet</a:t>
            </a:r>
            <a:r>
              <a:rPr lang="en-US" sz="2400" dirty="0"/>
              <a:t> () instruction, operates on the contents of two words; the common data structures are</a:t>
            </a:r>
          </a:p>
          <a:p>
            <a:pPr lvl="0" algn="just"/>
            <a:r>
              <a:rPr lang="en-US" sz="2400" dirty="0"/>
              <a:t>A global Boolean variable lock is declared and is initialized to false. </a:t>
            </a:r>
          </a:p>
          <a:p>
            <a:pPr lvl="0" algn="just"/>
            <a:r>
              <a:rPr lang="en-US" sz="2400" dirty="0"/>
              <a:t>In addition, each process has a local Boolean variable key.</a:t>
            </a:r>
          </a:p>
          <a:p>
            <a:pPr algn="just"/>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3614734" cy="1081838"/>
          </a:xfrm>
        </p:spPr>
        <p:txBody>
          <a:bodyPr>
            <a:noAutofit/>
          </a:bodyPr>
          <a:lstStyle/>
          <a:p>
            <a:r>
              <a:rPr lang="en-US" sz="2400" dirty="0">
                <a:solidFill>
                  <a:schemeClr val="tx1"/>
                </a:solidFill>
              </a:rPr>
              <a:t>Mutual-exclusion implementation with the Swap() instruction</a:t>
            </a:r>
          </a:p>
        </p:txBody>
      </p:sp>
      <p:pic>
        <p:nvPicPr>
          <p:cNvPr id="4" name="Picture 3"/>
          <p:cNvPicPr/>
          <p:nvPr/>
        </p:nvPicPr>
        <p:blipFill>
          <a:blip r:embed="rId2" cstate="print"/>
          <a:srcRect/>
          <a:stretch>
            <a:fillRect/>
          </a:stretch>
        </p:blipFill>
        <p:spPr bwMode="auto">
          <a:xfrm>
            <a:off x="4143372" y="1857364"/>
            <a:ext cx="4657725" cy="2714644"/>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0" y="1857364"/>
            <a:ext cx="4286248" cy="4286280"/>
          </a:xfrm>
          <a:prstGeom prst="rect">
            <a:avLst/>
          </a:prstGeom>
          <a:noFill/>
          <a:ln w="9525">
            <a:noFill/>
            <a:miter lim="800000"/>
            <a:headEnd/>
            <a:tailEnd/>
          </a:ln>
        </p:spPr>
      </p:pic>
      <p:sp>
        <p:nvSpPr>
          <p:cNvPr id="7" name="Title 1"/>
          <p:cNvSpPr txBox="1">
            <a:spLocks/>
          </p:cNvSpPr>
          <p:nvPr/>
        </p:nvSpPr>
        <p:spPr>
          <a:xfrm>
            <a:off x="4429124" y="4714884"/>
            <a:ext cx="3614734" cy="1081838"/>
          </a:xfrm>
          <a:prstGeom prst="rect">
            <a:avLst/>
          </a:prstGeom>
        </p:spPr>
        <p:txBody>
          <a:bodyPr vert="horz" lIns="0" rIns="0" bIns="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
        <p:nvSpPr>
          <p:cNvPr id="8" name="Title 1"/>
          <p:cNvSpPr txBox="1">
            <a:spLocks/>
          </p:cNvSpPr>
          <p:nvPr/>
        </p:nvSpPr>
        <p:spPr>
          <a:xfrm>
            <a:off x="4357686" y="4572008"/>
            <a:ext cx="3614734" cy="1081838"/>
          </a:xfrm>
          <a:prstGeom prst="rect">
            <a:avLst/>
          </a:prstGeom>
        </p:spPr>
        <p:txBody>
          <a:bodyPr vert="horz" lIns="0" rIns="0" bIns="0" anchor="b">
            <a:noAutofit/>
          </a:bodyPr>
          <a:lstStyle/>
          <a:p>
            <a:pPr>
              <a:spcBef>
                <a:spcPct val="0"/>
              </a:spcBef>
            </a:pPr>
            <a:r>
              <a:rPr lang="en-US" sz="2400" dirty="0"/>
              <a:t>The definition of the Swap () instruction</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en-US" dirty="0"/>
              <a:t>These algorithms satisfy the mutual-exclusion requirement; they do not satisfy the bounded-waiting requirement.</a:t>
            </a:r>
          </a:p>
          <a:p>
            <a:pPr algn="just"/>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Modified Test and Set():</a:t>
            </a:r>
            <a:endParaRPr lang="en-US" dirty="0"/>
          </a:p>
        </p:txBody>
      </p:sp>
      <p:sp>
        <p:nvSpPr>
          <p:cNvPr id="3" name="Content Placeholder 2"/>
          <p:cNvSpPr>
            <a:spLocks noGrp="1"/>
          </p:cNvSpPr>
          <p:nvPr>
            <p:ph idx="1"/>
          </p:nvPr>
        </p:nvSpPr>
        <p:spPr/>
        <p:txBody>
          <a:bodyPr>
            <a:normAutofit/>
          </a:bodyPr>
          <a:lstStyle/>
          <a:p>
            <a:pPr marL="274320" lvl="2" indent="-274320">
              <a:buClr>
                <a:schemeClr val="accent3"/>
              </a:buClr>
              <a:buSzPct val="95000"/>
            </a:pPr>
            <a:r>
              <a:rPr lang="en-US" sz="2400" dirty="0"/>
              <a:t>proving bounded waiting requirement</a:t>
            </a:r>
          </a:p>
          <a:p>
            <a:pPr marL="274320" lvl="2" indent="-274320">
              <a:buClr>
                <a:schemeClr val="accent3"/>
              </a:buClr>
              <a:buSzPct val="95000"/>
            </a:pPr>
            <a:endParaRPr lang="en-US" sz="2400" dirty="0"/>
          </a:p>
          <a:p>
            <a:pPr marL="274320" lvl="2" indent="-274320">
              <a:buClr>
                <a:schemeClr val="accent3"/>
              </a:buClr>
              <a:buSzPct val="95000"/>
            </a:pPr>
            <a:endParaRPr lang="en-US" sz="2400" dirty="0"/>
          </a:p>
          <a:p>
            <a:pPr marL="274320" lvl="2" indent="-274320">
              <a:buClr>
                <a:schemeClr val="accent3"/>
              </a:buClr>
              <a:buSzPct val="95000"/>
            </a:pPr>
            <a:endParaRPr lang="en-US" sz="2400" dirty="0"/>
          </a:p>
          <a:p>
            <a:pPr marL="274320" lvl="2" indent="-274320">
              <a:buClr>
                <a:schemeClr val="accent3"/>
              </a:buClr>
              <a:buSzPct val="95000"/>
            </a:pPr>
            <a:endParaRPr lang="en-US" sz="2400" dirty="0"/>
          </a:p>
          <a:p>
            <a:pPr lvl="0"/>
            <a:r>
              <a:rPr lang="en-US" sz="2000" dirty="0"/>
              <a:t>These data structures are initialized to false. </a:t>
            </a:r>
            <a:endParaRPr lang="en-US" sz="1800" dirty="0"/>
          </a:p>
          <a:p>
            <a:pPr lvl="0"/>
            <a:r>
              <a:rPr lang="en-US" sz="2000" dirty="0"/>
              <a:t>To prove that the mutual exclusion requirement is met, we note that process </a:t>
            </a:r>
            <a:r>
              <a:rPr lang="en-US" sz="2000" i="1" dirty="0"/>
              <a:t>P; </a:t>
            </a:r>
            <a:r>
              <a:rPr lang="en-US" sz="2000" dirty="0"/>
              <a:t>can enter its critical section only if either waiting [</a:t>
            </a:r>
            <a:r>
              <a:rPr lang="en-US" sz="2000" dirty="0" err="1"/>
              <a:t>i</a:t>
            </a:r>
            <a:r>
              <a:rPr lang="en-US" sz="2000" dirty="0"/>
              <a:t>] == false or key == false.</a:t>
            </a:r>
            <a:endParaRPr lang="en-US" sz="1800" dirty="0"/>
          </a:p>
          <a:p>
            <a:pPr lvl="0"/>
            <a:r>
              <a:rPr lang="en-US" sz="2000" dirty="0"/>
              <a:t>The value of key can become false only if the </a:t>
            </a:r>
            <a:r>
              <a:rPr lang="en-US" sz="2000" dirty="0" err="1"/>
              <a:t>TestAndSet</a:t>
            </a:r>
            <a:r>
              <a:rPr lang="en-US" sz="2000" dirty="0"/>
              <a:t> () is executed. </a:t>
            </a:r>
            <a:endParaRPr lang="en-US" sz="2400" dirty="0"/>
          </a:p>
          <a:p>
            <a:pPr marL="274320" lvl="2" indent="-274320">
              <a:buClr>
                <a:schemeClr val="accent3"/>
              </a:buClr>
              <a:buSzPct val="95000"/>
            </a:pPr>
            <a:endParaRPr lang="en-US" sz="2000" dirty="0"/>
          </a:p>
          <a:p>
            <a:endParaRPr lang="en-US" dirty="0"/>
          </a:p>
        </p:txBody>
      </p:sp>
      <p:pic>
        <p:nvPicPr>
          <p:cNvPr id="4" name="Picture 3"/>
          <p:cNvPicPr/>
          <p:nvPr/>
        </p:nvPicPr>
        <p:blipFill>
          <a:blip r:embed="rId2" cstate="print"/>
          <a:srcRect/>
          <a:stretch>
            <a:fillRect/>
          </a:stretch>
        </p:blipFill>
        <p:spPr bwMode="auto">
          <a:xfrm>
            <a:off x="3071802" y="2500306"/>
            <a:ext cx="2643206" cy="1285884"/>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sz="2400" dirty="0"/>
              <a:t>The first process to execute the </a:t>
            </a:r>
            <a:r>
              <a:rPr lang="en-US" sz="2400" dirty="0" err="1"/>
              <a:t>TestAndSet</a:t>
            </a:r>
            <a:r>
              <a:rPr lang="en-US" sz="2400" dirty="0"/>
              <a:t> () will find key== false; all others must wait.</a:t>
            </a:r>
            <a:endParaRPr lang="en-US" sz="2000" dirty="0"/>
          </a:p>
          <a:p>
            <a:pPr lvl="0"/>
            <a:r>
              <a:rPr lang="en-US" sz="2400" dirty="0"/>
              <a:t>The variable waiting [</a:t>
            </a:r>
            <a:r>
              <a:rPr lang="en-US" sz="2400" dirty="0" err="1"/>
              <a:t>i</a:t>
            </a:r>
            <a:r>
              <a:rPr lang="en-US" sz="2400" dirty="0"/>
              <a:t>] can become false only if another process leaves its critical section; </a:t>
            </a:r>
          </a:p>
          <a:p>
            <a:pPr lvl="0"/>
            <a:r>
              <a:rPr lang="en-US" sz="2400" dirty="0"/>
              <a:t>only one waiting [</a:t>
            </a:r>
            <a:r>
              <a:rPr lang="en-US" sz="2400" dirty="0" err="1"/>
              <a:t>i</a:t>
            </a:r>
            <a:r>
              <a:rPr lang="en-US" sz="2400" dirty="0"/>
              <a:t>] is set to false, maintaining the mutual-exclusion requirement.</a:t>
            </a:r>
            <a:endParaRPr lang="en-US" sz="2000"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928794" y="1285860"/>
            <a:ext cx="5857884" cy="5143536"/>
          </a:xfrm>
          <a:prstGeom prst="rect">
            <a:avLst/>
          </a:prstGeom>
          <a:noFill/>
          <a:ln w="9525">
            <a:noFill/>
            <a:miter lim="800000"/>
            <a:headEnd/>
            <a:tailEnd/>
          </a:ln>
        </p:spPr>
      </p:pic>
      <p:sp>
        <p:nvSpPr>
          <p:cNvPr id="5" name="Rectangle 4"/>
          <p:cNvSpPr/>
          <p:nvPr/>
        </p:nvSpPr>
        <p:spPr>
          <a:xfrm>
            <a:off x="500034" y="357166"/>
            <a:ext cx="8429684" cy="1077218"/>
          </a:xfrm>
          <a:prstGeom prst="rect">
            <a:avLst/>
          </a:prstGeom>
        </p:spPr>
        <p:txBody>
          <a:bodyPr wrap="square">
            <a:spAutoFit/>
          </a:bodyPr>
          <a:lstStyle/>
          <a:p>
            <a:r>
              <a:rPr lang="en-US" sz="3200" dirty="0"/>
              <a:t>Bounded-waiting mutual exclusion with </a:t>
            </a:r>
            <a:r>
              <a:rPr lang="en-US" sz="3200" dirty="0" err="1"/>
              <a:t>TestAndSet</a:t>
            </a:r>
            <a:r>
              <a:rPr lang="en-US" sz="3200" dirty="0"/>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285860"/>
            <a:ext cx="8229600" cy="4389120"/>
          </a:xfrm>
        </p:spPr>
        <p:txBody>
          <a:bodyPr>
            <a:noAutofit/>
          </a:bodyPr>
          <a:lstStyle/>
          <a:p>
            <a:pPr algn="just"/>
            <a:r>
              <a:rPr lang="en-US" sz="2400" dirty="0"/>
              <a:t>To prove that the progress requirement is met, a process exiting the critical section either sets lock to false or sets waiting[j] to false. </a:t>
            </a:r>
          </a:p>
          <a:p>
            <a:pPr algn="just"/>
            <a:r>
              <a:rPr lang="en-US" sz="2400" dirty="0"/>
              <a:t>Both allow a process that is waiting to enter its critical section to proceed.</a:t>
            </a:r>
          </a:p>
          <a:p>
            <a:pPr algn="just"/>
            <a:r>
              <a:rPr lang="en-US" sz="2400" dirty="0"/>
              <a:t>To prove that the bounded-waiting requirement is met, we note that, when a process leaves its critical section, it scans the array waiting in the cyclic ordering (</a:t>
            </a:r>
            <a:r>
              <a:rPr lang="en-US" sz="2400" dirty="0" err="1"/>
              <a:t>i</a:t>
            </a:r>
            <a:r>
              <a:rPr lang="en-US" sz="2400" dirty="0"/>
              <a:t> + 1, </a:t>
            </a:r>
            <a:r>
              <a:rPr lang="en-US" sz="2400" i="1" dirty="0" err="1"/>
              <a:t>i</a:t>
            </a:r>
            <a:r>
              <a:rPr lang="en-US" sz="2400" i="1" dirty="0"/>
              <a:t> + 2, ... , n- 1, 0, ... , </a:t>
            </a:r>
            <a:r>
              <a:rPr lang="en-US" sz="2400" i="1" dirty="0" err="1"/>
              <a:t>i</a:t>
            </a:r>
            <a:r>
              <a:rPr lang="en-US" sz="2400" i="1" dirty="0"/>
              <a:t> 1). </a:t>
            </a:r>
          </a:p>
          <a:p>
            <a:pPr algn="just"/>
            <a:r>
              <a:rPr lang="en-US" sz="2400" i="1" dirty="0"/>
              <a:t>It designates the first process in this </a:t>
            </a:r>
            <a:r>
              <a:rPr lang="en-US" sz="2400" dirty="0"/>
              <a:t>ordering that is in the entry section (waiting[j] ==true) as the next one to enter the critical section.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sz="2800" dirty="0"/>
              <a:t>Any process waiting to enter its critical section will thus do so within </a:t>
            </a:r>
            <a:r>
              <a:rPr lang="en-US" sz="2800" i="1" dirty="0"/>
              <a:t>n - 1 turns.</a:t>
            </a:r>
          </a:p>
          <a:p>
            <a:r>
              <a:rPr lang="en-US" sz="2800" dirty="0"/>
              <a:t>The hardware-based solutions to the critical-section problem presented  here are </a:t>
            </a:r>
            <a:r>
              <a:rPr lang="en-US" sz="2800" dirty="0">
                <a:solidFill>
                  <a:srgbClr val="FF0000"/>
                </a:solidFill>
              </a:rPr>
              <a:t>complicated for application programmers to use.</a:t>
            </a:r>
            <a:endParaRPr lang="en-US"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en-US" sz="2800" b="1" dirty="0"/>
              <a:t>Semaphores:</a:t>
            </a:r>
            <a:br>
              <a:rPr lang="en-US" sz="2400" dirty="0"/>
            </a:br>
            <a:endParaRPr lang="en-US" sz="2800" dirty="0"/>
          </a:p>
        </p:txBody>
      </p:sp>
      <p:sp>
        <p:nvSpPr>
          <p:cNvPr id="3" name="Content Placeholder 2"/>
          <p:cNvSpPr>
            <a:spLocks noGrp="1"/>
          </p:cNvSpPr>
          <p:nvPr>
            <p:ph idx="1"/>
          </p:nvPr>
        </p:nvSpPr>
        <p:spPr>
          <a:xfrm>
            <a:off x="357158" y="1714488"/>
            <a:ext cx="8329642" cy="4610112"/>
          </a:xfrm>
        </p:spPr>
        <p:txBody>
          <a:bodyPr/>
          <a:lstStyle/>
          <a:p>
            <a:pPr lvl="0"/>
            <a:r>
              <a:rPr lang="en-US" sz="2800" dirty="0"/>
              <a:t>Semaphore is nothing but </a:t>
            </a:r>
            <a:r>
              <a:rPr lang="en-US" sz="2800" dirty="0">
                <a:solidFill>
                  <a:srgbClr val="FF0000"/>
                </a:solidFill>
              </a:rPr>
              <a:t>a synchronization tool</a:t>
            </a:r>
            <a:r>
              <a:rPr lang="en-US" sz="2800" dirty="0"/>
              <a:t>.</a:t>
            </a:r>
            <a:endParaRPr lang="en-US" sz="2400" dirty="0"/>
          </a:p>
          <a:p>
            <a:pPr lvl="0"/>
            <a:r>
              <a:rPr lang="en-US" sz="2800" dirty="0"/>
              <a:t>A semaphore </a:t>
            </a:r>
            <a:r>
              <a:rPr lang="en-US" sz="2800" dirty="0">
                <a:solidFill>
                  <a:srgbClr val="FF0000"/>
                </a:solidFill>
              </a:rPr>
              <a:t>S is an integer variable </a:t>
            </a:r>
            <a:r>
              <a:rPr lang="en-US" sz="2800" dirty="0"/>
              <a:t>that, apart from initialization, is accessed only through two standard atomic operations: </a:t>
            </a:r>
            <a:endParaRPr lang="en-US" sz="2400" dirty="0"/>
          </a:p>
          <a:p>
            <a:pPr lvl="1"/>
            <a:r>
              <a:rPr lang="en-US" dirty="0">
                <a:solidFill>
                  <a:srgbClr val="FF0000"/>
                </a:solidFill>
              </a:rPr>
              <a:t>wait () and signal (). </a:t>
            </a:r>
            <a:endParaRPr lang="en-US" sz="2000" dirty="0">
              <a:solidFill>
                <a:srgbClr val="FF0000"/>
              </a:solidFill>
            </a:endParaRPr>
          </a:p>
          <a:p>
            <a:pPr lvl="1"/>
            <a:r>
              <a:rPr lang="en-US" dirty="0"/>
              <a:t>The wait () operation was originally termed P (from the Dutch </a:t>
            </a:r>
            <a:r>
              <a:rPr lang="en-US" i="1" dirty="0" err="1"/>
              <a:t>proberen</a:t>
            </a:r>
            <a:r>
              <a:rPr lang="en-US" i="1" dirty="0"/>
              <a:t>, </a:t>
            </a:r>
            <a:r>
              <a:rPr lang="en-US" dirty="0"/>
              <a:t>"to test"); </a:t>
            </a:r>
            <a:endParaRPr lang="en-US" sz="2000" dirty="0"/>
          </a:p>
          <a:p>
            <a:pPr lvl="1"/>
            <a:r>
              <a:rPr lang="en-US" dirty="0"/>
              <a:t>signal () was originally called V (from </a:t>
            </a:r>
            <a:r>
              <a:rPr lang="en-US" i="1" dirty="0" err="1"/>
              <a:t>verhogen</a:t>
            </a:r>
            <a:r>
              <a:rPr lang="en-US" i="1" dirty="0"/>
              <a:t>, </a:t>
            </a:r>
            <a:r>
              <a:rPr lang="en-US" dirty="0"/>
              <a:t>"to increment").</a:t>
            </a:r>
            <a:endParaRPr lang="en-US" sz="2000" dirty="0"/>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857232"/>
            <a:ext cx="8001056" cy="5643602"/>
          </a:xfrm>
        </p:spPr>
        <p:txBody>
          <a:bodyPr>
            <a:normAutofit/>
          </a:bodyPr>
          <a:lstStyle/>
          <a:p>
            <a:pPr lvl="0"/>
            <a:r>
              <a:rPr lang="en-US" dirty="0"/>
              <a:t>The definition of wait () is as follows:</a:t>
            </a:r>
          </a:p>
          <a:p>
            <a:pPr lvl="0"/>
            <a:endParaRPr lang="en-US" dirty="0"/>
          </a:p>
          <a:p>
            <a:pPr lvl="0"/>
            <a:endParaRPr lang="en-US" dirty="0"/>
          </a:p>
          <a:p>
            <a:pPr lvl="0"/>
            <a:endParaRPr lang="en-US" dirty="0"/>
          </a:p>
          <a:p>
            <a:pPr lvl="0"/>
            <a:endParaRPr lang="en-US" dirty="0"/>
          </a:p>
          <a:p>
            <a:r>
              <a:rPr lang="en-US" dirty="0"/>
              <a:t>The definition of signal () is as follows:</a:t>
            </a:r>
          </a:p>
          <a:p>
            <a:endParaRPr lang="en-US" dirty="0"/>
          </a:p>
          <a:p>
            <a:endParaRPr lang="en-US" dirty="0"/>
          </a:p>
          <a:p>
            <a:endParaRPr lang="en-US" dirty="0"/>
          </a:p>
          <a:p>
            <a:pPr lvl="0"/>
            <a:r>
              <a:rPr lang="en-US" dirty="0">
                <a:solidFill>
                  <a:srgbClr val="FF0000"/>
                </a:solidFill>
              </a:rPr>
              <a:t>When one process modifies the semaphore value, no other process can simultaneously modify that same semaphore value.</a:t>
            </a:r>
          </a:p>
          <a:p>
            <a:endParaRPr lang="en-US" dirty="0"/>
          </a:p>
          <a:p>
            <a:pPr lvl="0"/>
            <a:endParaRPr lang="en-US" dirty="0"/>
          </a:p>
          <a:p>
            <a:endParaRPr lang="en-US" dirty="0"/>
          </a:p>
        </p:txBody>
      </p:sp>
      <p:pic>
        <p:nvPicPr>
          <p:cNvPr id="4" name="Picture 3"/>
          <p:cNvPicPr/>
          <p:nvPr/>
        </p:nvPicPr>
        <p:blipFill>
          <a:blip r:embed="rId2" cstate="print"/>
          <a:srcRect/>
          <a:stretch>
            <a:fillRect/>
          </a:stretch>
        </p:blipFill>
        <p:spPr bwMode="auto">
          <a:xfrm>
            <a:off x="2714612" y="1357298"/>
            <a:ext cx="2857520" cy="1643074"/>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2714612" y="4000504"/>
            <a:ext cx="3571900" cy="1285884"/>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Usage</a:t>
            </a:r>
            <a:endParaRPr lang="en-US" dirty="0"/>
          </a:p>
        </p:txBody>
      </p:sp>
      <p:sp>
        <p:nvSpPr>
          <p:cNvPr id="3" name="Content Placeholder 2"/>
          <p:cNvSpPr>
            <a:spLocks noGrp="1"/>
          </p:cNvSpPr>
          <p:nvPr>
            <p:ph idx="1"/>
          </p:nvPr>
        </p:nvSpPr>
        <p:spPr/>
        <p:txBody>
          <a:bodyPr/>
          <a:lstStyle/>
          <a:p>
            <a:r>
              <a:rPr lang="en-US" sz="2800" dirty="0"/>
              <a:t>Semaphore is of two types:</a:t>
            </a:r>
            <a:endParaRPr lang="en-US" sz="2400" dirty="0"/>
          </a:p>
          <a:p>
            <a:pPr lvl="0"/>
            <a:r>
              <a:rPr lang="en-US" sz="2800" dirty="0"/>
              <a:t>The value of a </a:t>
            </a:r>
            <a:r>
              <a:rPr lang="en-US" sz="2800" b="1" dirty="0">
                <a:solidFill>
                  <a:srgbClr val="FF0000"/>
                </a:solidFill>
              </a:rPr>
              <a:t>counting semaphore</a:t>
            </a:r>
            <a:r>
              <a:rPr lang="en-US" sz="2800" dirty="0">
                <a:solidFill>
                  <a:srgbClr val="FF0000"/>
                </a:solidFill>
              </a:rPr>
              <a:t> </a:t>
            </a:r>
            <a:r>
              <a:rPr lang="en-US" sz="2800" dirty="0"/>
              <a:t>can range over an unrestricted domain</a:t>
            </a:r>
            <a:endParaRPr lang="en-US" sz="2400" dirty="0"/>
          </a:p>
          <a:p>
            <a:pPr lvl="0"/>
            <a:r>
              <a:rPr lang="en-US" sz="2800" dirty="0"/>
              <a:t>The value of a </a:t>
            </a:r>
            <a:r>
              <a:rPr lang="en-US" sz="2800" b="1" dirty="0">
                <a:solidFill>
                  <a:srgbClr val="FF0000"/>
                </a:solidFill>
              </a:rPr>
              <a:t>binary semaphore</a:t>
            </a:r>
            <a:r>
              <a:rPr lang="en-US" sz="2800" dirty="0">
                <a:solidFill>
                  <a:srgbClr val="FF0000"/>
                </a:solidFill>
              </a:rPr>
              <a:t> </a:t>
            </a:r>
            <a:r>
              <a:rPr lang="en-US" sz="2800" dirty="0"/>
              <a:t>can range only between 0 and 1.</a:t>
            </a:r>
            <a:endParaRPr lang="en-US" sz="2400" dirty="0"/>
          </a:p>
          <a:p>
            <a:pPr lvl="1"/>
            <a:r>
              <a:rPr lang="en-US" dirty="0"/>
              <a:t>In some systems, binary semaphores are known as </a:t>
            </a:r>
            <a:r>
              <a:rPr lang="en-US" dirty="0" err="1"/>
              <a:t>mutex</a:t>
            </a:r>
            <a:r>
              <a:rPr lang="en-US" dirty="0"/>
              <a:t> locks, as they are locks that provide mutual exclusion.</a:t>
            </a:r>
            <a:endParaRPr lang="en-US" sz="2000" dirty="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FF0000"/>
                </a:solidFill>
              </a:rPr>
              <a:t>binary semaphore</a:t>
            </a:r>
            <a:endParaRPr lang="en-US" dirty="0"/>
          </a:p>
        </p:txBody>
      </p:sp>
      <p:sp>
        <p:nvSpPr>
          <p:cNvPr id="3" name="Content Placeholder 2"/>
          <p:cNvSpPr>
            <a:spLocks noGrp="1"/>
          </p:cNvSpPr>
          <p:nvPr>
            <p:ph idx="1"/>
          </p:nvPr>
        </p:nvSpPr>
        <p:spPr/>
        <p:txBody>
          <a:bodyPr/>
          <a:lstStyle/>
          <a:p>
            <a:r>
              <a:rPr lang="en-US" dirty="0"/>
              <a:t>We can use binary semaphores to deal with the critical-section problem for multiple processes. </a:t>
            </a:r>
          </a:p>
          <a:p>
            <a:r>
              <a:rPr lang="en-US" dirty="0"/>
              <a:t>Then processes share a semaphore, </a:t>
            </a:r>
            <a:r>
              <a:rPr lang="en-US" dirty="0" err="1"/>
              <a:t>mutex</a:t>
            </a:r>
            <a:r>
              <a:rPr lang="en-US" dirty="0"/>
              <a:t>, initialized to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a:solidFill>
                  <a:srgbClr val="FF0000"/>
                </a:solidFill>
              </a:rPr>
              <a:t>counting semaphore</a:t>
            </a:r>
            <a:endParaRPr lang="en-US" dirty="0"/>
          </a:p>
        </p:txBody>
      </p:sp>
      <p:sp>
        <p:nvSpPr>
          <p:cNvPr id="3" name="Content Placeholder 2"/>
          <p:cNvSpPr>
            <a:spLocks noGrp="1"/>
          </p:cNvSpPr>
          <p:nvPr>
            <p:ph idx="1"/>
          </p:nvPr>
        </p:nvSpPr>
        <p:spPr/>
        <p:txBody>
          <a:bodyPr>
            <a:normAutofit fontScale="92500" lnSpcReduction="20000"/>
          </a:bodyPr>
          <a:lstStyle/>
          <a:p>
            <a:r>
              <a:rPr lang="en-US" dirty="0"/>
              <a:t>Counting semaphores can be used to control access to a given resource consisting of a finite number of instances. </a:t>
            </a:r>
          </a:p>
          <a:p>
            <a:r>
              <a:rPr lang="en-US" dirty="0"/>
              <a:t>The semaphore is initialized to the number of resources available. </a:t>
            </a:r>
          </a:p>
          <a:p>
            <a:r>
              <a:rPr lang="en-US" dirty="0"/>
              <a:t>Each process that wishes to use a resource performs a wait() operation on the semaphore (thereby decrementing the count).</a:t>
            </a:r>
          </a:p>
          <a:p>
            <a:r>
              <a:rPr lang="en-US" dirty="0"/>
              <a:t> When a process releases a resource, it performs a signal() operation (incrementing the count). </a:t>
            </a:r>
          </a:p>
          <a:p>
            <a:r>
              <a:rPr lang="en-US" dirty="0"/>
              <a:t>When the count for the semaphore goes to 0, all resources are being used.</a:t>
            </a:r>
          </a:p>
          <a:p>
            <a:r>
              <a:rPr lang="en-US" dirty="0"/>
              <a:t> After that, processes that wish to use a resource will block until the count becomes greater than 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857232"/>
            <a:ext cx="8329642" cy="5467368"/>
          </a:xfrm>
        </p:spPr>
        <p:txBody>
          <a:bodyPr>
            <a:normAutofit/>
          </a:bodyPr>
          <a:lstStyle/>
          <a:p>
            <a:pPr lvl="0" algn="just"/>
            <a:r>
              <a:rPr lang="en-US" dirty="0"/>
              <a:t>Semaphores are used to solve various synchronization problems.</a:t>
            </a:r>
          </a:p>
          <a:p>
            <a:pPr lvl="0" algn="just"/>
            <a:r>
              <a:rPr lang="en-US" dirty="0">
                <a:solidFill>
                  <a:srgbClr val="FF0000"/>
                </a:solidFill>
              </a:rPr>
              <a:t>For example, </a:t>
            </a:r>
            <a:r>
              <a:rPr lang="en-US" dirty="0"/>
              <a:t>consider two concurrently running processes: P</a:t>
            </a:r>
            <a:r>
              <a:rPr lang="en-US" baseline="-25000" dirty="0"/>
              <a:t>1</a:t>
            </a:r>
            <a:r>
              <a:rPr lang="en-US" dirty="0"/>
              <a:t> with a statement S</a:t>
            </a:r>
            <a:r>
              <a:rPr lang="en-US" baseline="-25000" dirty="0"/>
              <a:t>1</a:t>
            </a:r>
            <a:r>
              <a:rPr lang="en-US" dirty="0"/>
              <a:t> and P</a:t>
            </a:r>
            <a:r>
              <a:rPr lang="en-US" baseline="-25000" dirty="0"/>
              <a:t>2</a:t>
            </a:r>
            <a:r>
              <a:rPr lang="en-US" dirty="0"/>
              <a:t> with a statement S</a:t>
            </a:r>
            <a:r>
              <a:rPr lang="en-US" baseline="-25000" dirty="0"/>
              <a:t>2</a:t>
            </a:r>
            <a:r>
              <a:rPr lang="en-US" dirty="0"/>
              <a:t>. </a:t>
            </a:r>
          </a:p>
          <a:p>
            <a:pPr lvl="0" algn="just"/>
            <a:r>
              <a:rPr lang="en-US" dirty="0"/>
              <a:t>Suppose we require that S</a:t>
            </a:r>
            <a:r>
              <a:rPr lang="en-US" baseline="-25000" dirty="0"/>
              <a:t>2</a:t>
            </a:r>
            <a:r>
              <a:rPr lang="en-US" dirty="0"/>
              <a:t> be executed only after S</a:t>
            </a:r>
            <a:r>
              <a:rPr lang="en-US" baseline="-25000" dirty="0"/>
              <a:t>1</a:t>
            </a:r>
            <a:r>
              <a:rPr lang="en-US" dirty="0"/>
              <a:t> has completed. </a:t>
            </a:r>
          </a:p>
          <a:p>
            <a:pPr lvl="0" algn="just"/>
            <a:r>
              <a:rPr lang="en-US" dirty="0"/>
              <a:t>We can implement this scheme readily by letting P</a:t>
            </a:r>
            <a:r>
              <a:rPr lang="en-US" baseline="-25000" dirty="0"/>
              <a:t>1</a:t>
            </a:r>
            <a:r>
              <a:rPr lang="en-US" dirty="0"/>
              <a:t> and P</a:t>
            </a:r>
            <a:r>
              <a:rPr lang="en-US" baseline="-25000" dirty="0"/>
              <a:t>2</a:t>
            </a:r>
            <a:r>
              <a:rPr lang="en-US" dirty="0"/>
              <a:t> share a common semaphore synch, initialized to 0, and by inserting the statements in process P</a:t>
            </a:r>
            <a:r>
              <a:rPr lang="en-US" baseline="-25000" dirty="0"/>
              <a:t>1</a:t>
            </a:r>
            <a:r>
              <a:rPr lang="en-US" dirty="0"/>
              <a:t> and the statements in process P</a:t>
            </a:r>
            <a:r>
              <a:rPr lang="en-US" baseline="-25000" dirty="0"/>
              <a:t>2</a:t>
            </a:r>
            <a:r>
              <a:rPr lang="en-US" dirty="0"/>
              <a:t>.</a:t>
            </a:r>
          </a:p>
          <a:p>
            <a:pPr algn="just"/>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2928926" y="2000240"/>
            <a:ext cx="2428892" cy="1571636"/>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2928926" y="3500438"/>
            <a:ext cx="2428892" cy="100013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Implementation</a:t>
            </a:r>
            <a:endParaRPr lang="en-US" dirty="0"/>
          </a:p>
        </p:txBody>
      </p:sp>
      <p:sp>
        <p:nvSpPr>
          <p:cNvPr id="3" name="Content Placeholder 2"/>
          <p:cNvSpPr>
            <a:spLocks noGrp="1"/>
          </p:cNvSpPr>
          <p:nvPr>
            <p:ph idx="1"/>
          </p:nvPr>
        </p:nvSpPr>
        <p:spPr/>
        <p:txBody>
          <a:bodyPr/>
          <a:lstStyle/>
          <a:p>
            <a:pPr lvl="0"/>
            <a:r>
              <a:rPr lang="en-US" dirty="0"/>
              <a:t>By using semaphores we have one disadvantage is </a:t>
            </a:r>
            <a:r>
              <a:rPr lang="en-US" dirty="0">
                <a:solidFill>
                  <a:srgbClr val="FF0000"/>
                </a:solidFill>
              </a:rPr>
              <a:t>busy waiting. </a:t>
            </a:r>
          </a:p>
          <a:p>
            <a:pPr lvl="0"/>
            <a:r>
              <a:rPr lang="en-US" dirty="0"/>
              <a:t>If one process is executing in critical section the other processes waiting outside is known as</a:t>
            </a:r>
            <a:r>
              <a:rPr lang="en-US" dirty="0">
                <a:solidFill>
                  <a:srgbClr val="FF0000"/>
                </a:solidFill>
              </a:rPr>
              <a:t> </a:t>
            </a:r>
            <a:r>
              <a:rPr lang="en-US" b="1" dirty="0">
                <a:solidFill>
                  <a:srgbClr val="FF0000"/>
                </a:solidFill>
              </a:rPr>
              <a:t>busy waiting.</a:t>
            </a:r>
            <a:endParaRPr lang="en-US" dirty="0">
              <a:solidFill>
                <a:srgbClr val="FF0000"/>
              </a:solidFill>
            </a:endParaRPr>
          </a:p>
          <a:p>
            <a:pPr lvl="0"/>
            <a:r>
              <a:rPr lang="en-US" dirty="0">
                <a:solidFill>
                  <a:srgbClr val="FF0000"/>
                </a:solidFill>
              </a:rPr>
              <a:t>Spin</a:t>
            </a:r>
            <a:r>
              <a:rPr lang="en-US" b="1" dirty="0">
                <a:solidFill>
                  <a:srgbClr val="FF0000"/>
                </a:solidFill>
              </a:rPr>
              <a:t> Lock</a:t>
            </a:r>
            <a:r>
              <a:rPr lang="en-US" b="1" dirty="0"/>
              <a:t>: </a:t>
            </a:r>
            <a:r>
              <a:rPr lang="en-US" dirty="0"/>
              <a:t>wastage of CPU cycles is known as Spin lock</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Solution to busy waiting</a:t>
            </a:r>
            <a:endParaRPr lang="en-US" dirty="0"/>
          </a:p>
        </p:txBody>
      </p:sp>
      <p:sp>
        <p:nvSpPr>
          <p:cNvPr id="3" name="Content Placeholder 2"/>
          <p:cNvSpPr>
            <a:spLocks noGrp="1"/>
          </p:cNvSpPr>
          <p:nvPr>
            <p:ph idx="1"/>
          </p:nvPr>
        </p:nvSpPr>
        <p:spPr/>
        <p:txBody>
          <a:bodyPr/>
          <a:lstStyle/>
          <a:p>
            <a:pPr lvl="1"/>
            <a:r>
              <a:rPr lang="en-IN" dirty="0"/>
              <a:t>Define a semaphore as a record </a:t>
            </a:r>
            <a:endParaRPr lang="en-US" sz="2000" dirty="0"/>
          </a:p>
          <a:p>
            <a:pPr>
              <a:buNone/>
            </a:pPr>
            <a:r>
              <a:rPr lang="en-IN" sz="2800" dirty="0"/>
              <a:t>	</a:t>
            </a:r>
            <a:r>
              <a:rPr lang="en-IN" sz="2800" dirty="0" err="1"/>
              <a:t>typedef</a:t>
            </a:r>
            <a:r>
              <a:rPr lang="en-IN" sz="2800" dirty="0"/>
              <a:t> </a:t>
            </a:r>
            <a:r>
              <a:rPr lang="en-IN" sz="2800" dirty="0" err="1"/>
              <a:t>struct</a:t>
            </a:r>
            <a:r>
              <a:rPr lang="en-IN" sz="2800" dirty="0"/>
              <a:t> </a:t>
            </a:r>
            <a:endParaRPr lang="en-US" sz="2400" dirty="0"/>
          </a:p>
          <a:p>
            <a:pPr>
              <a:buNone/>
            </a:pPr>
            <a:r>
              <a:rPr lang="en-IN" sz="2800" dirty="0"/>
              <a:t>	{ </a:t>
            </a:r>
            <a:endParaRPr lang="en-US" sz="2400" dirty="0"/>
          </a:p>
          <a:p>
            <a:pPr>
              <a:buNone/>
            </a:pPr>
            <a:r>
              <a:rPr lang="en-IN" sz="2800" dirty="0"/>
              <a:t>		</a:t>
            </a:r>
            <a:r>
              <a:rPr lang="en-IN" sz="2800" dirty="0" err="1"/>
              <a:t>int</a:t>
            </a:r>
            <a:r>
              <a:rPr lang="en-IN" sz="2800" dirty="0"/>
              <a:t> value;</a:t>
            </a:r>
            <a:endParaRPr lang="en-US" sz="2400" dirty="0"/>
          </a:p>
          <a:p>
            <a:pPr>
              <a:buNone/>
            </a:pPr>
            <a:r>
              <a:rPr lang="en-IN" sz="2800" dirty="0"/>
              <a:t>		</a:t>
            </a:r>
            <a:r>
              <a:rPr lang="en-IN" sz="2800" dirty="0" err="1"/>
              <a:t>struct</a:t>
            </a:r>
            <a:r>
              <a:rPr lang="en-IN" sz="2800" dirty="0"/>
              <a:t> process *L; </a:t>
            </a:r>
            <a:endParaRPr lang="en-US" sz="2400" dirty="0"/>
          </a:p>
          <a:p>
            <a:pPr>
              <a:buNone/>
            </a:pPr>
            <a:r>
              <a:rPr lang="en-IN" sz="2800" dirty="0"/>
              <a:t>} semaphore; </a:t>
            </a:r>
            <a:endParaRPr lang="en-US" sz="2400" dirty="0"/>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r>
              <a:rPr lang="en-IN" dirty="0"/>
              <a:t>Assume two simple operations: </a:t>
            </a:r>
            <a:endParaRPr lang="en-US" sz="2000" dirty="0"/>
          </a:p>
          <a:p>
            <a:pPr>
              <a:buNone/>
            </a:pPr>
            <a:r>
              <a:rPr lang="en-IN" sz="2800" dirty="0"/>
              <a:t>		✦ </a:t>
            </a:r>
            <a:r>
              <a:rPr lang="en-IN" sz="2800" dirty="0">
                <a:solidFill>
                  <a:srgbClr val="FF0000"/>
                </a:solidFill>
              </a:rPr>
              <a:t>block</a:t>
            </a:r>
            <a:r>
              <a:rPr lang="en-IN" sz="2800" dirty="0"/>
              <a:t> suspends the process that invokes it. </a:t>
            </a:r>
            <a:endParaRPr lang="en-US" sz="2400" dirty="0"/>
          </a:p>
          <a:p>
            <a:pPr>
              <a:buNone/>
            </a:pPr>
            <a:r>
              <a:rPr lang="en-IN" sz="2800" dirty="0"/>
              <a:t>		✦ </a:t>
            </a:r>
            <a:r>
              <a:rPr lang="en-IN" sz="2800" dirty="0">
                <a:solidFill>
                  <a:srgbClr val="FF0000"/>
                </a:solidFill>
              </a:rPr>
              <a:t>wakeup(P) </a:t>
            </a:r>
            <a:r>
              <a:rPr lang="en-IN" sz="2800" dirty="0"/>
              <a:t>resumes the execution of a 		      blocked process P.</a:t>
            </a:r>
            <a:endParaRPr lang="en-US" sz="2400" dirty="0"/>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IN" sz="4000" dirty="0"/>
              <a:t>Semaphore operations now defined as </a:t>
            </a:r>
            <a:br>
              <a:rPr lang="en-US" sz="4000" dirty="0"/>
            </a:br>
            <a:endParaRPr lang="en-US" sz="4000" dirty="0"/>
          </a:p>
        </p:txBody>
      </p:sp>
      <p:pic>
        <p:nvPicPr>
          <p:cNvPr id="1026" name="Picture 2"/>
          <p:cNvPicPr>
            <a:picLocks noChangeAspect="1" noChangeArrowheads="1"/>
          </p:cNvPicPr>
          <p:nvPr/>
        </p:nvPicPr>
        <p:blipFill>
          <a:blip r:embed="rId2"/>
          <a:srcRect/>
          <a:stretch>
            <a:fillRect/>
          </a:stretch>
        </p:blipFill>
        <p:spPr bwMode="auto">
          <a:xfrm>
            <a:off x="1071538" y="1500174"/>
            <a:ext cx="7004413" cy="5140974"/>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Deadlocks and Starvation</a:t>
            </a:r>
            <a:endParaRPr lang="en-US" dirty="0"/>
          </a:p>
        </p:txBody>
      </p:sp>
      <p:sp>
        <p:nvSpPr>
          <p:cNvPr id="3" name="Content Placeholder 2"/>
          <p:cNvSpPr>
            <a:spLocks noGrp="1"/>
          </p:cNvSpPr>
          <p:nvPr>
            <p:ph idx="1"/>
          </p:nvPr>
        </p:nvSpPr>
        <p:spPr/>
        <p:txBody>
          <a:bodyPr>
            <a:normAutofit/>
          </a:bodyPr>
          <a:lstStyle/>
          <a:p>
            <a:pPr lvl="0" algn="just"/>
            <a:r>
              <a:rPr lang="en-US" sz="2400" dirty="0"/>
              <a:t>The implementation of a semaphore with a waiting queue may result in a situation </a:t>
            </a:r>
            <a:r>
              <a:rPr lang="en-US" sz="2400" dirty="0">
                <a:solidFill>
                  <a:srgbClr val="FF0000"/>
                </a:solidFill>
              </a:rPr>
              <a:t>where two or more processes are waiting indefinitely for an event that can be caused only by one of the waiting processes</a:t>
            </a:r>
            <a:r>
              <a:rPr lang="en-US" sz="2400" dirty="0"/>
              <a:t>. </a:t>
            </a:r>
          </a:p>
          <a:p>
            <a:pPr lvl="0" algn="just"/>
            <a:r>
              <a:rPr lang="en-US" sz="2400" dirty="0"/>
              <a:t>The event in question is the execution of a signal () When such a state is reached, these processes are said to be deadlocked.</a:t>
            </a:r>
          </a:p>
          <a:p>
            <a:pPr lvl="0" algn="just"/>
            <a:r>
              <a:rPr lang="en-US" sz="2400" dirty="0"/>
              <a:t>We consider a system consisting of two processes, </a:t>
            </a:r>
            <a:r>
              <a:rPr lang="en-US" sz="2400" i="1" dirty="0"/>
              <a:t>P</a:t>
            </a:r>
            <a:r>
              <a:rPr lang="en-US" sz="2400" i="1" baseline="-25000" dirty="0"/>
              <a:t>0</a:t>
            </a:r>
            <a:r>
              <a:rPr lang="en-US" sz="2400" i="1" dirty="0"/>
              <a:t> </a:t>
            </a:r>
            <a:r>
              <a:rPr lang="en-US" sz="2400" dirty="0"/>
              <a:t>and P</a:t>
            </a:r>
            <a:r>
              <a:rPr lang="en-US" sz="2400" baseline="-25000" dirty="0"/>
              <a:t>1</a:t>
            </a:r>
            <a:r>
              <a:rPr lang="en-US" sz="2400" dirty="0"/>
              <a:t>, each accessing two semaphores, S and Q, set to the value 1:</a:t>
            </a:r>
          </a:p>
          <a:p>
            <a:pPr algn="just"/>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142976" y="1214422"/>
            <a:ext cx="6000792" cy="3500462"/>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928670"/>
            <a:ext cx="8401080" cy="5395930"/>
          </a:xfrm>
        </p:spPr>
        <p:txBody>
          <a:bodyPr>
            <a:normAutofit fontScale="92500" lnSpcReduction="10000"/>
          </a:bodyPr>
          <a:lstStyle/>
          <a:p>
            <a:pPr lvl="0" algn="just"/>
            <a:r>
              <a:rPr lang="en-US" dirty="0"/>
              <a:t>Suppose that </a:t>
            </a:r>
            <a:r>
              <a:rPr lang="en-US" i="1" dirty="0"/>
              <a:t>P</a:t>
            </a:r>
            <a:r>
              <a:rPr lang="en-US" i="1" baseline="-25000" dirty="0"/>
              <a:t>0</a:t>
            </a:r>
            <a:r>
              <a:rPr lang="en-US" i="1" dirty="0"/>
              <a:t> </a:t>
            </a:r>
            <a:r>
              <a:rPr lang="en-US" dirty="0"/>
              <a:t>executes wait (S) and then P</a:t>
            </a:r>
            <a:r>
              <a:rPr lang="en-US" baseline="-25000" dirty="0"/>
              <a:t>1</a:t>
            </a:r>
            <a:r>
              <a:rPr lang="en-US" dirty="0"/>
              <a:t>, executes wait (Q).</a:t>
            </a:r>
          </a:p>
          <a:p>
            <a:pPr lvl="0" algn="just"/>
            <a:r>
              <a:rPr lang="en-US" dirty="0"/>
              <a:t>When </a:t>
            </a:r>
            <a:r>
              <a:rPr lang="en-US" i="1" dirty="0"/>
              <a:t>P</a:t>
            </a:r>
            <a:r>
              <a:rPr lang="en-US" i="1" baseline="-25000" dirty="0"/>
              <a:t>0 </a:t>
            </a:r>
            <a:r>
              <a:rPr lang="en-US" dirty="0"/>
              <a:t>executes wait (Q), it must wait until P</a:t>
            </a:r>
            <a:r>
              <a:rPr lang="en-US" baseline="-25000" dirty="0"/>
              <a:t>1</a:t>
            </a:r>
            <a:r>
              <a:rPr lang="en-US" dirty="0"/>
              <a:t>, executes signal (Q). </a:t>
            </a:r>
          </a:p>
          <a:p>
            <a:pPr lvl="0" algn="just"/>
            <a:r>
              <a:rPr lang="en-US" dirty="0"/>
              <a:t>Similarly, when P</a:t>
            </a:r>
            <a:r>
              <a:rPr lang="en-US" baseline="-25000" dirty="0"/>
              <a:t>1</a:t>
            </a:r>
            <a:r>
              <a:rPr lang="en-US" dirty="0"/>
              <a:t>, executes wait (S), it must wait until </a:t>
            </a:r>
            <a:r>
              <a:rPr lang="en-US" i="1" dirty="0"/>
              <a:t>P</a:t>
            </a:r>
            <a:r>
              <a:rPr lang="en-US" i="1" baseline="-25000" dirty="0"/>
              <a:t>0</a:t>
            </a:r>
            <a:r>
              <a:rPr lang="en-US" dirty="0"/>
              <a:t>executes signal(S). </a:t>
            </a:r>
          </a:p>
          <a:p>
            <a:pPr lvl="0" algn="just"/>
            <a:r>
              <a:rPr lang="en-US" dirty="0"/>
              <a:t>Since these signal () operations cam1ot be executed, </a:t>
            </a:r>
            <a:r>
              <a:rPr lang="en-US" i="1" dirty="0"/>
              <a:t>P</a:t>
            </a:r>
            <a:r>
              <a:rPr lang="en-US" i="1" baseline="-25000" dirty="0"/>
              <a:t>0</a:t>
            </a:r>
            <a:r>
              <a:rPr lang="en-US" i="1" dirty="0"/>
              <a:t> </a:t>
            </a:r>
            <a:r>
              <a:rPr lang="en-US" dirty="0"/>
              <a:t>and P</a:t>
            </a:r>
            <a:r>
              <a:rPr lang="en-US" baseline="-25000" dirty="0"/>
              <a:t>1</a:t>
            </a:r>
            <a:r>
              <a:rPr lang="en-US" dirty="0"/>
              <a:t>, are deadlocked.</a:t>
            </a:r>
          </a:p>
          <a:p>
            <a:pPr lvl="0" algn="just"/>
            <a:r>
              <a:rPr lang="en-US" dirty="0"/>
              <a:t>We say that a set of processes is in a deadlock state when every process in the set is waiting for an event that can be caused only by another process in the set. </a:t>
            </a:r>
          </a:p>
          <a:p>
            <a:pPr lvl="0" algn="just"/>
            <a:r>
              <a:rPr lang="en-US" dirty="0"/>
              <a:t>Problem related to deadlocks is </a:t>
            </a:r>
            <a:r>
              <a:rPr lang="en-US" b="1" dirty="0">
                <a:solidFill>
                  <a:srgbClr val="FF0000"/>
                </a:solidFill>
              </a:rPr>
              <a:t>indefinite blocking</a:t>
            </a:r>
            <a:r>
              <a:rPr lang="en-US" dirty="0">
                <a:solidFill>
                  <a:srgbClr val="FF0000"/>
                </a:solidFill>
              </a:rPr>
              <a:t> or </a:t>
            </a:r>
            <a:r>
              <a:rPr lang="en-US" b="1" dirty="0">
                <a:solidFill>
                  <a:srgbClr val="FF0000"/>
                </a:solidFill>
              </a:rPr>
              <a:t>starvation</a:t>
            </a:r>
            <a:r>
              <a:rPr lang="en-US" dirty="0">
                <a:solidFill>
                  <a:srgbClr val="FF0000"/>
                </a:solidFill>
              </a:rPr>
              <a:t> </a:t>
            </a:r>
            <a:r>
              <a:rPr lang="en-US" dirty="0"/>
              <a:t>a situation in which processes wait indefinitely within the semaphore.</a:t>
            </a:r>
          </a:p>
          <a:p>
            <a:pPr algn="just"/>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ctr" rtl="0">
              <a:spcBef>
                <a:spcPct val="0"/>
              </a:spcBef>
            </a:pPr>
            <a:r>
              <a:rPr lang="en-US" sz="2800" b="1" dirty="0"/>
              <a:t>Classic problems of synchronization</a:t>
            </a:r>
            <a:br>
              <a:rPr lang="en-US" sz="2400" dirty="0"/>
            </a:br>
            <a:endParaRPr lang="en-US" sz="2800" dirty="0"/>
          </a:p>
        </p:txBody>
      </p:sp>
      <p:sp>
        <p:nvSpPr>
          <p:cNvPr id="3" name="Content Placeholder 2"/>
          <p:cNvSpPr>
            <a:spLocks noGrp="1"/>
          </p:cNvSpPr>
          <p:nvPr>
            <p:ph idx="1"/>
          </p:nvPr>
        </p:nvSpPr>
        <p:spPr/>
        <p:txBody>
          <a:bodyPr/>
          <a:lstStyle/>
          <a:p>
            <a:r>
              <a:rPr lang="en-US" b="1" dirty="0">
                <a:solidFill>
                  <a:srgbClr val="FF0000"/>
                </a:solidFill>
              </a:rPr>
              <a:t>The Bounded-Buffer Problem</a:t>
            </a:r>
          </a:p>
          <a:p>
            <a:r>
              <a:rPr lang="en-IN" b="1" dirty="0">
                <a:solidFill>
                  <a:srgbClr val="FF0000"/>
                </a:solidFill>
              </a:rPr>
              <a:t>Readers-Writers Problem</a:t>
            </a:r>
          </a:p>
          <a:p>
            <a:r>
              <a:rPr lang="en-US" b="1" dirty="0">
                <a:solidFill>
                  <a:srgbClr val="FF0000"/>
                </a:solidFill>
              </a:rPr>
              <a:t>Dining-philosophers problem</a:t>
            </a:r>
            <a:endParaRPr lang="en-US" dirty="0">
              <a:solidFill>
                <a:srgbClr val="FF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Bounded buffer problem</a:t>
            </a:r>
          </a:p>
        </p:txBody>
      </p:sp>
      <p:sp>
        <p:nvSpPr>
          <p:cNvPr id="3" name="Content Placeholder 2"/>
          <p:cNvSpPr>
            <a:spLocks noGrp="1"/>
          </p:cNvSpPr>
          <p:nvPr>
            <p:ph idx="1"/>
          </p:nvPr>
        </p:nvSpPr>
        <p:spPr/>
        <p:txBody>
          <a:bodyPr/>
          <a:lstStyle/>
          <a:p>
            <a:pPr lvl="0" algn="just"/>
            <a:r>
              <a:rPr lang="en-US" dirty="0"/>
              <a:t>We assume that the </a:t>
            </a:r>
            <a:r>
              <a:rPr lang="en-US" dirty="0">
                <a:solidFill>
                  <a:srgbClr val="FF0000"/>
                </a:solidFill>
              </a:rPr>
              <a:t>pool consists of </a:t>
            </a:r>
            <a:r>
              <a:rPr lang="en-US" i="1" dirty="0">
                <a:solidFill>
                  <a:srgbClr val="FF0000"/>
                </a:solidFill>
              </a:rPr>
              <a:t>n </a:t>
            </a:r>
            <a:r>
              <a:rPr lang="en-US" dirty="0">
                <a:solidFill>
                  <a:srgbClr val="FF0000"/>
                </a:solidFill>
              </a:rPr>
              <a:t>buffers</a:t>
            </a:r>
            <a:r>
              <a:rPr lang="en-US" dirty="0"/>
              <a:t>, each capable of holding </a:t>
            </a:r>
            <a:r>
              <a:rPr lang="en-US" dirty="0">
                <a:solidFill>
                  <a:srgbClr val="FF0000"/>
                </a:solidFill>
              </a:rPr>
              <a:t>one item</a:t>
            </a:r>
            <a:r>
              <a:rPr lang="en-US" dirty="0"/>
              <a:t>. </a:t>
            </a:r>
          </a:p>
          <a:p>
            <a:pPr lvl="0" algn="just"/>
            <a:r>
              <a:rPr lang="en-US" dirty="0"/>
              <a:t>The </a:t>
            </a:r>
            <a:r>
              <a:rPr lang="en-US" dirty="0" err="1">
                <a:solidFill>
                  <a:srgbClr val="FF0000"/>
                </a:solidFill>
              </a:rPr>
              <a:t>mutex</a:t>
            </a:r>
            <a:r>
              <a:rPr lang="en-US" dirty="0"/>
              <a:t> semaphore provides mutual exclusion for accesses to the buffer pool and is </a:t>
            </a:r>
            <a:r>
              <a:rPr lang="en-US" dirty="0">
                <a:solidFill>
                  <a:srgbClr val="FF0000"/>
                </a:solidFill>
              </a:rPr>
              <a:t>initialized to the value 1. </a:t>
            </a:r>
          </a:p>
          <a:p>
            <a:pPr lvl="0" algn="just"/>
            <a:r>
              <a:rPr lang="en-US" dirty="0"/>
              <a:t>The </a:t>
            </a:r>
            <a:r>
              <a:rPr lang="en-US" dirty="0">
                <a:solidFill>
                  <a:srgbClr val="FF0000"/>
                </a:solidFill>
              </a:rPr>
              <a:t>empty and full semaphores </a:t>
            </a:r>
            <a:r>
              <a:rPr lang="en-US" dirty="0"/>
              <a:t>count the number of empty and full buffers. </a:t>
            </a:r>
          </a:p>
          <a:p>
            <a:pPr lvl="0" algn="just"/>
            <a:r>
              <a:rPr lang="en-US" dirty="0"/>
              <a:t>The semaphore </a:t>
            </a:r>
            <a:r>
              <a:rPr lang="en-US" dirty="0">
                <a:solidFill>
                  <a:srgbClr val="FF0000"/>
                </a:solidFill>
              </a:rPr>
              <a:t>empty is initialized to the value n</a:t>
            </a:r>
            <a:r>
              <a:rPr lang="en-US" dirty="0"/>
              <a:t>; the semaphore </a:t>
            </a:r>
            <a:r>
              <a:rPr lang="en-US" dirty="0">
                <a:solidFill>
                  <a:srgbClr val="FF0000"/>
                </a:solidFill>
              </a:rPr>
              <a:t>full is initialized to the value 0.</a:t>
            </a:r>
          </a:p>
          <a:p>
            <a:pPr algn="just"/>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800" dirty="0"/>
              <a:t>The code for the producer process is shown below</a:t>
            </a:r>
            <a:br>
              <a:rPr lang="en-US" sz="2800" dirty="0"/>
            </a:br>
            <a:endParaRPr lang="en-US" sz="2800" dirty="0"/>
          </a:p>
        </p:txBody>
      </p:sp>
      <p:pic>
        <p:nvPicPr>
          <p:cNvPr id="4" name="Picture 3"/>
          <p:cNvPicPr/>
          <p:nvPr/>
        </p:nvPicPr>
        <p:blipFill>
          <a:blip r:embed="rId2" cstate="print"/>
          <a:srcRect/>
          <a:stretch>
            <a:fillRect/>
          </a:stretch>
        </p:blipFill>
        <p:spPr bwMode="auto">
          <a:xfrm>
            <a:off x="2214547" y="2071678"/>
            <a:ext cx="5214974" cy="400052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800" dirty="0"/>
              <a:t>The code for the consumer process is shown below:</a:t>
            </a:r>
            <a:br>
              <a:rPr lang="en-US" sz="2800" dirty="0"/>
            </a:br>
            <a:endParaRPr lang="en-US" sz="2800" dirty="0"/>
          </a:p>
        </p:txBody>
      </p:sp>
      <p:pic>
        <p:nvPicPr>
          <p:cNvPr id="4" name="Picture 3"/>
          <p:cNvPicPr/>
          <p:nvPr/>
        </p:nvPicPr>
        <p:blipFill>
          <a:blip r:embed="rId2" cstate="print"/>
          <a:srcRect/>
          <a:stretch>
            <a:fillRect/>
          </a:stretch>
        </p:blipFill>
        <p:spPr bwMode="auto">
          <a:xfrm>
            <a:off x="2214546" y="2000240"/>
            <a:ext cx="4643470" cy="4500594"/>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The producer producing full buffers for the consumer or as the consumer producing empty buffers for the producer.</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t>Readers-Writers Problem</a:t>
            </a:r>
            <a:endParaRPr lang="en-US" dirty="0"/>
          </a:p>
        </p:txBody>
      </p:sp>
      <p:sp>
        <p:nvSpPr>
          <p:cNvPr id="3" name="Content Placeholder 2"/>
          <p:cNvSpPr>
            <a:spLocks noGrp="1"/>
          </p:cNvSpPr>
          <p:nvPr>
            <p:ph idx="1"/>
          </p:nvPr>
        </p:nvSpPr>
        <p:spPr/>
        <p:txBody>
          <a:bodyPr>
            <a:normAutofit/>
          </a:bodyPr>
          <a:lstStyle/>
          <a:p>
            <a:pPr lvl="0" algn="just"/>
            <a:r>
              <a:rPr lang="en-US" sz="2400" dirty="0"/>
              <a:t>Suppose that a </a:t>
            </a:r>
            <a:r>
              <a:rPr lang="en-US" sz="2400" dirty="0">
                <a:solidFill>
                  <a:srgbClr val="FF0000"/>
                </a:solidFill>
              </a:rPr>
              <a:t>database</a:t>
            </a:r>
            <a:r>
              <a:rPr lang="en-US" sz="2400" dirty="0"/>
              <a:t> is to be shared among several concurrent processes. </a:t>
            </a:r>
          </a:p>
          <a:p>
            <a:pPr lvl="0" algn="just"/>
            <a:r>
              <a:rPr lang="en-US" sz="2400" dirty="0"/>
              <a:t>Some of these processes may want only to </a:t>
            </a:r>
            <a:r>
              <a:rPr lang="en-US" sz="2400" dirty="0">
                <a:solidFill>
                  <a:srgbClr val="FF0000"/>
                </a:solidFill>
              </a:rPr>
              <a:t>read</a:t>
            </a:r>
            <a:r>
              <a:rPr lang="en-US" sz="2400" dirty="0"/>
              <a:t> the database, whereas others may want to </a:t>
            </a:r>
            <a:r>
              <a:rPr lang="en-US" sz="2400" dirty="0">
                <a:solidFill>
                  <a:srgbClr val="FF0000"/>
                </a:solidFill>
              </a:rPr>
              <a:t>update the database</a:t>
            </a:r>
            <a:r>
              <a:rPr lang="en-US" sz="2400" dirty="0"/>
              <a:t>. </a:t>
            </a:r>
          </a:p>
          <a:p>
            <a:pPr lvl="0" algn="just"/>
            <a:r>
              <a:rPr lang="en-US" sz="2400" dirty="0"/>
              <a:t>These two types of processes are distinguished as </a:t>
            </a:r>
            <a:r>
              <a:rPr lang="en-US" sz="2400" dirty="0">
                <a:solidFill>
                  <a:srgbClr val="FF0000"/>
                </a:solidFill>
              </a:rPr>
              <a:t>readers and writers</a:t>
            </a:r>
          </a:p>
          <a:p>
            <a:pPr lvl="0" algn="just"/>
            <a:r>
              <a:rPr lang="en-US" sz="2400" dirty="0"/>
              <a:t>If </a:t>
            </a:r>
            <a:r>
              <a:rPr lang="en-US" sz="2400" dirty="0">
                <a:solidFill>
                  <a:srgbClr val="FF0000"/>
                </a:solidFill>
              </a:rPr>
              <a:t>two readers </a:t>
            </a:r>
            <a:r>
              <a:rPr lang="en-US" sz="2400" dirty="0"/>
              <a:t>access the shared data simultaneously, no adverse effects will result.</a:t>
            </a:r>
          </a:p>
          <a:p>
            <a:pPr lvl="0" algn="just"/>
            <a:r>
              <a:rPr lang="en-US" sz="2400" dirty="0"/>
              <a:t>If </a:t>
            </a:r>
            <a:r>
              <a:rPr lang="en-US" sz="2400" dirty="0">
                <a:solidFill>
                  <a:srgbClr val="FF0000"/>
                </a:solidFill>
              </a:rPr>
              <a:t>a writer and some other process </a:t>
            </a:r>
            <a:r>
              <a:rPr lang="en-US" sz="2400" dirty="0"/>
              <a:t>(either a reader or a writer) access the database then problem arises.</a:t>
            </a:r>
          </a:p>
          <a:p>
            <a:pPr algn="just"/>
            <a:endParaRPr 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To ensure that these difficulties do not arise, we require that the </a:t>
            </a:r>
            <a:r>
              <a:rPr lang="en-US" dirty="0">
                <a:solidFill>
                  <a:srgbClr val="FF0000"/>
                </a:solidFill>
              </a:rPr>
              <a:t>writers have exclusive access </a:t>
            </a:r>
            <a:r>
              <a:rPr lang="en-US" dirty="0"/>
              <a:t>to the shared database while writing to the database. </a:t>
            </a:r>
          </a:p>
          <a:p>
            <a:pPr algn="just"/>
            <a:r>
              <a:rPr lang="en-US" dirty="0"/>
              <a:t>This synchronization problem is referred to as the </a:t>
            </a:r>
            <a:r>
              <a:rPr lang="en-US" i="1" dirty="0">
                <a:solidFill>
                  <a:srgbClr val="FF0000"/>
                </a:solidFill>
              </a:rPr>
              <a:t>readers-writers problem.</a:t>
            </a:r>
          </a:p>
          <a:p>
            <a:pPr algn="just"/>
            <a:r>
              <a:rPr lang="en-US" dirty="0"/>
              <a:t>The readers-writers problem has several variations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a:t>
            </a:r>
            <a:r>
              <a:rPr lang="en-US" i="1" dirty="0"/>
              <a:t>first readers-writers problem</a:t>
            </a:r>
            <a:endParaRPr lang="en-US" dirty="0"/>
          </a:p>
        </p:txBody>
      </p:sp>
      <p:sp>
        <p:nvSpPr>
          <p:cNvPr id="3" name="Content Placeholder 2"/>
          <p:cNvSpPr>
            <a:spLocks noGrp="1"/>
          </p:cNvSpPr>
          <p:nvPr>
            <p:ph idx="1"/>
          </p:nvPr>
        </p:nvSpPr>
        <p:spPr/>
        <p:txBody>
          <a:bodyPr/>
          <a:lstStyle/>
          <a:p>
            <a:pPr algn="just">
              <a:buNone/>
            </a:pPr>
            <a:endParaRPr lang="en-US" i="1" dirty="0"/>
          </a:p>
          <a:p>
            <a:pPr algn="just"/>
            <a:r>
              <a:rPr lang="en-US" dirty="0"/>
              <a:t>It requires that no reader be kept waiting unless a writer has already obtained permission to use the shared object. </a:t>
            </a:r>
          </a:p>
          <a:p>
            <a:pPr algn="just"/>
            <a:r>
              <a:rPr lang="en-US" dirty="0"/>
              <a:t>In other words, no reader should wait for other readers to finish simply because a writer is waiting.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071546"/>
            <a:ext cx="8229600" cy="1143000"/>
          </a:xfrm>
        </p:spPr>
        <p:txBody>
          <a:bodyPr>
            <a:normAutofit fontScale="90000"/>
          </a:bodyPr>
          <a:lstStyle/>
          <a:p>
            <a:r>
              <a:rPr lang="en-US" sz="4900" dirty="0"/>
              <a:t>The </a:t>
            </a:r>
            <a:r>
              <a:rPr lang="en-US" sz="4900" i="1" dirty="0"/>
              <a:t>second readers writers </a:t>
            </a:r>
            <a:r>
              <a:rPr lang="en-US" sz="4900" dirty="0"/>
              <a:t>problem </a:t>
            </a:r>
            <a:br>
              <a:rPr lang="en-US" i="1" dirty="0"/>
            </a:br>
            <a:endParaRPr lang="en-US" dirty="0"/>
          </a:p>
        </p:txBody>
      </p:sp>
      <p:sp>
        <p:nvSpPr>
          <p:cNvPr id="3" name="Content Placeholder 2"/>
          <p:cNvSpPr>
            <a:spLocks noGrp="1"/>
          </p:cNvSpPr>
          <p:nvPr>
            <p:ph idx="1"/>
          </p:nvPr>
        </p:nvSpPr>
        <p:spPr/>
        <p:txBody>
          <a:bodyPr/>
          <a:lstStyle/>
          <a:p>
            <a:pPr algn="just"/>
            <a:r>
              <a:rPr lang="en-US" dirty="0"/>
              <a:t>It requires that, once a writer is ready, that writer performs its write as soon as possible. </a:t>
            </a:r>
          </a:p>
          <a:p>
            <a:pPr algn="just"/>
            <a:r>
              <a:rPr lang="en-US" dirty="0"/>
              <a:t>In other words, if a writer is waiting to access the object, no new readers may start reading.</a:t>
            </a:r>
          </a:p>
          <a:p>
            <a:pPr algn="just"/>
            <a:r>
              <a:rPr lang="en-US" dirty="0">
                <a:solidFill>
                  <a:srgbClr val="FF0000"/>
                </a:solidFill>
              </a:rPr>
              <a:t>A solution to either problem may result in starvation. In the first case, writers may starve; in the second case, readers may starve.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800" dirty="0"/>
              <a:t>In the solution to the first readers-writers problem, the reader processes share the following data structures:</a:t>
            </a:r>
            <a:br>
              <a:rPr lang="en-US" sz="2800" dirty="0"/>
            </a:br>
            <a:endParaRPr lang="en-US" sz="2800" dirty="0"/>
          </a:p>
        </p:txBody>
      </p:sp>
      <p:sp>
        <p:nvSpPr>
          <p:cNvPr id="3" name="Content Placeholder 2"/>
          <p:cNvSpPr>
            <a:spLocks noGrp="1"/>
          </p:cNvSpPr>
          <p:nvPr>
            <p:ph idx="1"/>
          </p:nvPr>
        </p:nvSpPr>
        <p:spPr/>
        <p:txBody>
          <a:bodyPr>
            <a:normAutofit fontScale="77500" lnSpcReduction="20000"/>
          </a:bodyPr>
          <a:lstStyle/>
          <a:p>
            <a:pPr algn="just"/>
            <a:endParaRPr lang="en-US" dirty="0"/>
          </a:p>
          <a:p>
            <a:pPr algn="just"/>
            <a:endParaRPr lang="en-US" dirty="0"/>
          </a:p>
          <a:p>
            <a:pPr algn="just">
              <a:buNone/>
            </a:pPr>
            <a:endParaRPr lang="en-US" sz="3100" dirty="0"/>
          </a:p>
          <a:p>
            <a:pPr lvl="0" algn="just"/>
            <a:r>
              <a:rPr lang="en-US" sz="3100" dirty="0"/>
              <a:t>The semaphores </a:t>
            </a:r>
            <a:r>
              <a:rPr lang="en-US" sz="3100" dirty="0" err="1">
                <a:solidFill>
                  <a:srgbClr val="FF0000"/>
                </a:solidFill>
              </a:rPr>
              <a:t>mutex</a:t>
            </a:r>
            <a:r>
              <a:rPr lang="en-US" sz="3100" dirty="0">
                <a:solidFill>
                  <a:srgbClr val="FF0000"/>
                </a:solidFill>
              </a:rPr>
              <a:t> and </a:t>
            </a:r>
            <a:r>
              <a:rPr lang="en-US" sz="3100" dirty="0" err="1">
                <a:solidFill>
                  <a:srgbClr val="FF0000"/>
                </a:solidFill>
              </a:rPr>
              <a:t>wrt</a:t>
            </a:r>
            <a:r>
              <a:rPr lang="en-US" sz="3100" dirty="0">
                <a:solidFill>
                  <a:srgbClr val="FF0000"/>
                </a:solidFill>
              </a:rPr>
              <a:t> are initialized to 1; </a:t>
            </a:r>
          </a:p>
          <a:p>
            <a:pPr lvl="0" algn="just"/>
            <a:r>
              <a:rPr lang="en-US" sz="3100" dirty="0" err="1">
                <a:solidFill>
                  <a:srgbClr val="FF0000"/>
                </a:solidFill>
              </a:rPr>
              <a:t>readcount</a:t>
            </a:r>
            <a:r>
              <a:rPr lang="en-US" sz="3100" dirty="0">
                <a:solidFill>
                  <a:srgbClr val="FF0000"/>
                </a:solidFill>
              </a:rPr>
              <a:t> is initialized to 0. </a:t>
            </a:r>
          </a:p>
          <a:p>
            <a:pPr lvl="0" algn="just"/>
            <a:r>
              <a:rPr lang="en-US" sz="3100" dirty="0"/>
              <a:t>The semaphore </a:t>
            </a:r>
            <a:r>
              <a:rPr lang="en-US" sz="3100" dirty="0" err="1">
                <a:solidFill>
                  <a:srgbClr val="FF0000"/>
                </a:solidFill>
              </a:rPr>
              <a:t>wrt</a:t>
            </a:r>
            <a:r>
              <a:rPr lang="en-US" sz="3100" dirty="0">
                <a:solidFill>
                  <a:srgbClr val="FF0000"/>
                </a:solidFill>
              </a:rPr>
              <a:t> is common to both reader and writer processes. </a:t>
            </a:r>
          </a:p>
          <a:p>
            <a:pPr lvl="0" algn="just"/>
            <a:r>
              <a:rPr lang="en-US" sz="3100" dirty="0"/>
              <a:t>The </a:t>
            </a:r>
            <a:r>
              <a:rPr lang="en-US" sz="3100" dirty="0" err="1"/>
              <a:t>mutex</a:t>
            </a:r>
            <a:r>
              <a:rPr lang="en-US" sz="3100" dirty="0"/>
              <a:t> semaphore is used to ensure mutual exclusion when the variable </a:t>
            </a:r>
            <a:r>
              <a:rPr lang="en-US" sz="3100" dirty="0" err="1"/>
              <a:t>readcount</a:t>
            </a:r>
            <a:r>
              <a:rPr lang="en-US" sz="3100" dirty="0"/>
              <a:t> is updated.</a:t>
            </a:r>
          </a:p>
          <a:p>
            <a:pPr lvl="0" algn="just"/>
            <a:r>
              <a:rPr lang="en-US" sz="3100" dirty="0"/>
              <a:t>The </a:t>
            </a:r>
            <a:r>
              <a:rPr lang="en-US" sz="3100" dirty="0" err="1">
                <a:solidFill>
                  <a:srgbClr val="FF0000"/>
                </a:solidFill>
              </a:rPr>
              <a:t>readcount</a:t>
            </a:r>
            <a:r>
              <a:rPr lang="en-US" sz="3100" dirty="0"/>
              <a:t> variable keeps track of how many processes are currently reading the object. </a:t>
            </a:r>
          </a:p>
          <a:p>
            <a:pPr lvl="0" algn="just"/>
            <a:r>
              <a:rPr lang="en-US" sz="3100" dirty="0"/>
              <a:t>The semaphore </a:t>
            </a:r>
            <a:r>
              <a:rPr lang="en-US" sz="3100" dirty="0" err="1">
                <a:solidFill>
                  <a:srgbClr val="FF0000"/>
                </a:solidFill>
              </a:rPr>
              <a:t>wrt</a:t>
            </a:r>
            <a:r>
              <a:rPr lang="en-US" sz="3100" dirty="0">
                <a:solidFill>
                  <a:srgbClr val="FF0000"/>
                </a:solidFill>
              </a:rPr>
              <a:t> </a:t>
            </a:r>
            <a:r>
              <a:rPr lang="en-US" sz="3100" dirty="0"/>
              <a:t>functions as a mutual-exclusion semaphore for the writers.</a:t>
            </a:r>
          </a:p>
          <a:p>
            <a:pPr algn="just"/>
            <a:endParaRPr lang="en-US" dirty="0"/>
          </a:p>
        </p:txBody>
      </p:sp>
      <p:pic>
        <p:nvPicPr>
          <p:cNvPr id="4" name="Picture 3"/>
          <p:cNvPicPr/>
          <p:nvPr/>
        </p:nvPicPr>
        <p:blipFill>
          <a:blip r:embed="rId2" cstate="print"/>
          <a:srcRect/>
          <a:stretch>
            <a:fillRect/>
          </a:stretch>
        </p:blipFill>
        <p:spPr bwMode="auto">
          <a:xfrm>
            <a:off x="2000232" y="1714488"/>
            <a:ext cx="4643470" cy="785818"/>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structure of a reader process</a:t>
            </a:r>
          </a:p>
        </p:txBody>
      </p:sp>
      <p:pic>
        <p:nvPicPr>
          <p:cNvPr id="4" name="Picture 3"/>
          <p:cNvPicPr/>
          <p:nvPr/>
        </p:nvPicPr>
        <p:blipFill>
          <a:blip r:embed="rId2" cstate="print"/>
          <a:srcRect/>
          <a:stretch>
            <a:fillRect/>
          </a:stretch>
        </p:blipFill>
        <p:spPr bwMode="auto">
          <a:xfrm>
            <a:off x="2143108" y="1928802"/>
            <a:ext cx="4286279" cy="4357718"/>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structure of a writer process</a:t>
            </a:r>
          </a:p>
        </p:txBody>
      </p:sp>
      <p:pic>
        <p:nvPicPr>
          <p:cNvPr id="4" name="Picture 3"/>
          <p:cNvPicPr/>
          <p:nvPr/>
        </p:nvPicPr>
        <p:blipFill>
          <a:blip r:embed="rId2" cstate="print"/>
          <a:srcRect/>
          <a:stretch>
            <a:fillRect/>
          </a:stretch>
        </p:blipFill>
        <p:spPr bwMode="auto">
          <a:xfrm>
            <a:off x="2071670" y="2071679"/>
            <a:ext cx="4929221" cy="4143404"/>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857232"/>
            <a:ext cx="8401080" cy="5467368"/>
          </a:xfrm>
        </p:spPr>
        <p:txBody>
          <a:bodyPr>
            <a:normAutofit/>
          </a:bodyPr>
          <a:lstStyle/>
          <a:p>
            <a:pPr algn="just"/>
            <a:r>
              <a:rPr lang="en-US" dirty="0"/>
              <a:t>It is also used by the </a:t>
            </a:r>
            <a:r>
              <a:rPr lang="en-US" dirty="0">
                <a:solidFill>
                  <a:srgbClr val="FF0000"/>
                </a:solidFill>
              </a:rPr>
              <a:t>first or last reader that enters or exits the critical section.</a:t>
            </a:r>
          </a:p>
          <a:p>
            <a:pPr algn="just"/>
            <a:r>
              <a:rPr lang="en-US" dirty="0"/>
              <a:t>a writer is in the critical section and </a:t>
            </a:r>
            <a:r>
              <a:rPr lang="en-US" i="1" dirty="0"/>
              <a:t>n readers are waiting, then </a:t>
            </a:r>
            <a:r>
              <a:rPr lang="en-US" i="1" dirty="0">
                <a:solidFill>
                  <a:srgbClr val="FF0000"/>
                </a:solidFill>
              </a:rPr>
              <a:t>one reader is queued on </a:t>
            </a:r>
            <a:r>
              <a:rPr lang="en-US" i="1" dirty="0" err="1">
                <a:solidFill>
                  <a:srgbClr val="FF0000"/>
                </a:solidFill>
              </a:rPr>
              <a:t>wrt</a:t>
            </a:r>
            <a:r>
              <a:rPr lang="en-US" i="1" dirty="0"/>
              <a:t>, and </a:t>
            </a:r>
            <a:r>
              <a:rPr lang="en-US" i="1" dirty="0">
                <a:solidFill>
                  <a:srgbClr val="FF0000"/>
                </a:solidFill>
              </a:rPr>
              <a:t>n- 1 readers </a:t>
            </a:r>
            <a:r>
              <a:rPr lang="en-US" dirty="0">
                <a:solidFill>
                  <a:srgbClr val="FF0000"/>
                </a:solidFill>
              </a:rPr>
              <a:t>are queued on </a:t>
            </a:r>
            <a:r>
              <a:rPr lang="en-US" dirty="0" err="1">
                <a:solidFill>
                  <a:srgbClr val="FF0000"/>
                </a:solidFill>
              </a:rPr>
              <a:t>mutex</a:t>
            </a:r>
            <a:r>
              <a:rPr lang="en-US" dirty="0">
                <a:solidFill>
                  <a:srgbClr val="FF0000"/>
                </a:solidFill>
              </a:rPr>
              <a:t>.</a:t>
            </a:r>
          </a:p>
          <a:p>
            <a:pPr algn="just"/>
            <a:r>
              <a:rPr lang="en-US" dirty="0"/>
              <a:t> when a writer executes signal ( </a:t>
            </a:r>
            <a:r>
              <a:rPr lang="en-US" dirty="0" err="1"/>
              <a:t>wrt</a:t>
            </a:r>
            <a:r>
              <a:rPr lang="en-US" dirty="0"/>
              <a:t>), we may resume the execution of </a:t>
            </a:r>
            <a:r>
              <a:rPr lang="en-US" dirty="0">
                <a:solidFill>
                  <a:srgbClr val="FF0000"/>
                </a:solidFill>
              </a:rPr>
              <a:t>either the waiting readers </a:t>
            </a:r>
            <a:r>
              <a:rPr lang="en-US" dirty="0"/>
              <a:t>or </a:t>
            </a:r>
            <a:r>
              <a:rPr lang="en-US" dirty="0">
                <a:solidFill>
                  <a:srgbClr val="FF0000"/>
                </a:solidFill>
              </a:rPr>
              <a:t>a single waiting writer.</a:t>
            </a:r>
          </a:p>
          <a:p>
            <a:pPr algn="just"/>
            <a:r>
              <a:rPr lang="en-US" dirty="0"/>
              <a:t> The selection is made by the scheduler.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locks</a:t>
            </a:r>
          </a:p>
        </p:txBody>
      </p:sp>
      <p:sp>
        <p:nvSpPr>
          <p:cNvPr id="3" name="Content Placeholder 2"/>
          <p:cNvSpPr>
            <a:spLocks noGrp="1"/>
          </p:cNvSpPr>
          <p:nvPr>
            <p:ph idx="1"/>
          </p:nvPr>
        </p:nvSpPr>
        <p:spPr/>
        <p:txBody>
          <a:bodyPr>
            <a:normAutofit/>
          </a:bodyPr>
          <a:lstStyle/>
          <a:p>
            <a:pPr algn="just"/>
            <a:r>
              <a:rPr lang="en-US" dirty="0"/>
              <a:t>The readers-writers problem and its solutions have been generalized to provide </a:t>
            </a:r>
            <a:r>
              <a:rPr lang="en-US" dirty="0">
                <a:solidFill>
                  <a:srgbClr val="FF0000"/>
                </a:solidFill>
              </a:rPr>
              <a:t>reader- writer locks </a:t>
            </a:r>
            <a:r>
              <a:rPr lang="en-US" dirty="0"/>
              <a:t>on some systems. </a:t>
            </a:r>
          </a:p>
          <a:p>
            <a:pPr algn="just"/>
            <a:r>
              <a:rPr lang="en-US" dirty="0"/>
              <a:t>Acquiring a reader-writer lock requires specifying the </a:t>
            </a:r>
            <a:r>
              <a:rPr lang="en-US" dirty="0">
                <a:solidFill>
                  <a:srgbClr val="FF0000"/>
                </a:solidFill>
              </a:rPr>
              <a:t>mode</a:t>
            </a:r>
            <a:r>
              <a:rPr lang="en-US" dirty="0"/>
              <a:t> of the lock either </a:t>
            </a:r>
            <a:r>
              <a:rPr lang="en-US" i="1" dirty="0">
                <a:solidFill>
                  <a:srgbClr val="FF0000"/>
                </a:solidFill>
              </a:rPr>
              <a:t>read or write access</a:t>
            </a:r>
            <a:r>
              <a:rPr lang="en-US" i="1" dirty="0"/>
              <a:t>.</a:t>
            </a:r>
          </a:p>
          <a:p>
            <a:pPr algn="just"/>
            <a:r>
              <a:rPr lang="en-US" dirty="0"/>
              <a:t>When a process wishes only to </a:t>
            </a:r>
            <a:r>
              <a:rPr lang="en-US" dirty="0">
                <a:solidFill>
                  <a:srgbClr val="FF0000"/>
                </a:solidFill>
              </a:rPr>
              <a:t>read shared data</a:t>
            </a:r>
            <a:r>
              <a:rPr lang="en-US" dirty="0"/>
              <a:t>, it requests the reader-writer lock in </a:t>
            </a:r>
            <a:r>
              <a:rPr lang="en-US" dirty="0">
                <a:solidFill>
                  <a:srgbClr val="FF0000"/>
                </a:solidFill>
              </a:rPr>
              <a:t>read mode</a:t>
            </a:r>
            <a:r>
              <a:rPr lang="en-US" dirty="0"/>
              <a:t>; </a:t>
            </a:r>
          </a:p>
          <a:p>
            <a:pPr algn="just"/>
            <a:r>
              <a:rPr lang="en-US" dirty="0"/>
              <a:t>a process wishing to </a:t>
            </a:r>
            <a:r>
              <a:rPr lang="en-US" dirty="0">
                <a:solidFill>
                  <a:srgbClr val="FF0000"/>
                </a:solidFill>
              </a:rPr>
              <a:t>modify the shared data </a:t>
            </a:r>
            <a:r>
              <a:rPr lang="en-US" dirty="0"/>
              <a:t>must request the lock in </a:t>
            </a:r>
            <a:r>
              <a:rPr lang="en-US" dirty="0">
                <a:solidFill>
                  <a:srgbClr val="FF0000"/>
                </a:solidFill>
              </a:rPr>
              <a:t>write mode.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Multiple processes are permitted to concurrently acquire a </a:t>
            </a:r>
            <a:r>
              <a:rPr lang="en-US" dirty="0">
                <a:solidFill>
                  <a:srgbClr val="FF0000"/>
                </a:solidFill>
              </a:rPr>
              <a:t>reader-writer lock in read mode</a:t>
            </a:r>
            <a:r>
              <a:rPr lang="en-US" dirty="0"/>
              <a:t>, but only </a:t>
            </a:r>
            <a:r>
              <a:rPr lang="en-US" dirty="0">
                <a:solidFill>
                  <a:srgbClr val="FF0000"/>
                </a:solidFill>
              </a:rPr>
              <a:t>one process </a:t>
            </a:r>
            <a:r>
              <a:rPr lang="en-US" dirty="0"/>
              <a:t>may acquire the </a:t>
            </a:r>
            <a:r>
              <a:rPr lang="en-US" dirty="0">
                <a:solidFill>
                  <a:srgbClr val="FF0000"/>
                </a:solidFill>
              </a:rPr>
              <a:t>lock for writing</a:t>
            </a:r>
            <a:r>
              <a:rPr lang="en-US" dirty="0"/>
              <a:t>, as exclusive access is required for writers.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Reader-writer locks are most useful in the following situations:</a:t>
            </a:r>
            <a:br>
              <a:rPr lang="en-US" sz="2400" b="1" dirty="0"/>
            </a:br>
            <a:endParaRPr lang="en-US" sz="2400" b="1" dirty="0"/>
          </a:p>
        </p:txBody>
      </p:sp>
      <p:sp>
        <p:nvSpPr>
          <p:cNvPr id="3" name="Content Placeholder 2"/>
          <p:cNvSpPr>
            <a:spLocks noGrp="1"/>
          </p:cNvSpPr>
          <p:nvPr>
            <p:ph idx="1"/>
          </p:nvPr>
        </p:nvSpPr>
        <p:spPr/>
        <p:txBody>
          <a:bodyPr>
            <a:normAutofit/>
          </a:bodyPr>
          <a:lstStyle/>
          <a:p>
            <a:pPr algn="just"/>
            <a:r>
              <a:rPr lang="en-US" sz="2400" dirty="0"/>
              <a:t>In applications where it is easy to identify which processes only read shared data and which processes only write shared data.</a:t>
            </a:r>
          </a:p>
          <a:p>
            <a:pPr algn="just"/>
            <a:r>
              <a:rPr lang="en-US" sz="2400" dirty="0"/>
              <a:t>In applications that have more readers than writers. This is because reader writer locks generally require more overhead to establish than semaphores or mutual-exclusion locks.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en-US" sz="2400" b="1" dirty="0"/>
              <a:t>Dining-philosophers problem:</a:t>
            </a:r>
            <a:br>
              <a:rPr lang="en-US" sz="2000" dirty="0"/>
            </a:br>
            <a:endParaRPr lang="en-US" sz="2400" dirty="0"/>
          </a:p>
        </p:txBody>
      </p:sp>
      <p:sp>
        <p:nvSpPr>
          <p:cNvPr id="3" name="Content Placeholder 2"/>
          <p:cNvSpPr>
            <a:spLocks noGrp="1"/>
          </p:cNvSpPr>
          <p:nvPr>
            <p:ph idx="1"/>
          </p:nvPr>
        </p:nvSpPr>
        <p:spPr/>
        <p:txBody>
          <a:bodyPr>
            <a:normAutofit/>
          </a:bodyPr>
          <a:lstStyle/>
          <a:p>
            <a:pPr lvl="0" algn="just"/>
            <a:r>
              <a:rPr lang="en-US" sz="2400" dirty="0"/>
              <a:t>Consider </a:t>
            </a:r>
            <a:r>
              <a:rPr lang="en-US" sz="2400" dirty="0">
                <a:solidFill>
                  <a:srgbClr val="FF0000"/>
                </a:solidFill>
              </a:rPr>
              <a:t>five philosophers </a:t>
            </a:r>
            <a:r>
              <a:rPr lang="en-US" sz="2400" dirty="0"/>
              <a:t>who spend their lives </a:t>
            </a:r>
            <a:r>
              <a:rPr lang="en-US" sz="2400" dirty="0">
                <a:solidFill>
                  <a:srgbClr val="FF0000"/>
                </a:solidFill>
              </a:rPr>
              <a:t>thinking and eating. </a:t>
            </a:r>
          </a:p>
          <a:p>
            <a:pPr lvl="0" algn="just"/>
            <a:r>
              <a:rPr lang="en-US" sz="2400" dirty="0"/>
              <a:t>The philosophers share a </a:t>
            </a:r>
            <a:r>
              <a:rPr lang="en-US" sz="2400" dirty="0">
                <a:solidFill>
                  <a:srgbClr val="FF0000"/>
                </a:solidFill>
              </a:rPr>
              <a:t>circular table </a:t>
            </a:r>
            <a:r>
              <a:rPr lang="en-US" sz="2400" dirty="0"/>
              <a:t>surrounded by </a:t>
            </a:r>
            <a:r>
              <a:rPr lang="en-US" sz="2400" dirty="0">
                <a:solidFill>
                  <a:srgbClr val="FF0000"/>
                </a:solidFill>
              </a:rPr>
              <a:t>five chairs</a:t>
            </a:r>
            <a:r>
              <a:rPr lang="en-US" sz="2400" dirty="0"/>
              <a:t>, each belonging to one philosopher. </a:t>
            </a:r>
          </a:p>
          <a:p>
            <a:pPr lvl="0" algn="just"/>
            <a:r>
              <a:rPr lang="en-US" sz="2400" dirty="0"/>
              <a:t>In the center of the table is a </a:t>
            </a:r>
            <a:r>
              <a:rPr lang="en-US" sz="2400" dirty="0">
                <a:solidFill>
                  <a:srgbClr val="FF0000"/>
                </a:solidFill>
              </a:rPr>
              <a:t>bowl of rice</a:t>
            </a:r>
            <a:r>
              <a:rPr lang="en-US" sz="2400" dirty="0"/>
              <a:t>, and the table is laid with </a:t>
            </a:r>
            <a:r>
              <a:rPr lang="en-US" sz="2400" dirty="0">
                <a:solidFill>
                  <a:srgbClr val="FF0000"/>
                </a:solidFill>
              </a:rPr>
              <a:t>five single chopsticks</a:t>
            </a:r>
          </a:p>
          <a:p>
            <a:pPr lvl="0" algn="just"/>
            <a:r>
              <a:rPr lang="en-US" sz="2400" dirty="0"/>
              <a:t>When a philosopher </a:t>
            </a:r>
            <a:r>
              <a:rPr lang="en-US" sz="2400" dirty="0">
                <a:solidFill>
                  <a:srgbClr val="FF0000"/>
                </a:solidFill>
              </a:rPr>
              <a:t>thinks</a:t>
            </a:r>
            <a:r>
              <a:rPr lang="en-US" sz="2400" dirty="0"/>
              <a:t>, she </a:t>
            </a:r>
            <a:r>
              <a:rPr lang="en-US" sz="2400" dirty="0">
                <a:solidFill>
                  <a:srgbClr val="FF0000"/>
                </a:solidFill>
              </a:rPr>
              <a:t>does not interact </a:t>
            </a:r>
            <a:r>
              <a:rPr lang="en-US" sz="2400" dirty="0"/>
              <a:t>with her colleagues. </a:t>
            </a:r>
          </a:p>
          <a:p>
            <a:pPr lvl="0" algn="just"/>
            <a:r>
              <a:rPr lang="en-US" sz="2400" dirty="0"/>
              <a:t>From time to time</a:t>
            </a:r>
            <a:r>
              <a:rPr lang="en-US" sz="2400" dirty="0">
                <a:solidFill>
                  <a:srgbClr val="FF0000"/>
                </a:solidFill>
              </a:rPr>
              <a:t>, a philosopher gets hungry and tries to pick up the two chopsticks</a:t>
            </a:r>
            <a:r>
              <a:rPr lang="en-US" sz="2400" dirty="0"/>
              <a:t> that are closest to her.</a:t>
            </a:r>
          </a:p>
          <a:p>
            <a:pPr algn="just"/>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3429000"/>
            <a:ext cx="8229600" cy="4389120"/>
          </a:xfrm>
        </p:spPr>
        <p:txBody>
          <a:bodyPr>
            <a:normAutofit/>
          </a:bodyPr>
          <a:lstStyle/>
          <a:p>
            <a:pPr lvl="0" algn="just"/>
            <a:r>
              <a:rPr lang="en-US" sz="2400" i="1" dirty="0"/>
              <a:t>A </a:t>
            </a:r>
            <a:r>
              <a:rPr lang="en-US" sz="2400" dirty="0"/>
              <a:t>philosopher may pick up </a:t>
            </a:r>
            <a:r>
              <a:rPr lang="en-US" sz="2400" dirty="0">
                <a:solidFill>
                  <a:srgbClr val="FF0000"/>
                </a:solidFill>
              </a:rPr>
              <a:t>only one chopstick at a time. </a:t>
            </a:r>
          </a:p>
          <a:p>
            <a:pPr lvl="0" algn="just"/>
            <a:r>
              <a:rPr lang="en-US" sz="2400" dirty="0"/>
              <a:t>Obviously, she cannot pick up a chopstick that is already in the hand of a neighbor. </a:t>
            </a:r>
          </a:p>
          <a:p>
            <a:pPr lvl="0" algn="just"/>
            <a:r>
              <a:rPr lang="en-US" sz="2400" dirty="0"/>
              <a:t>When a hungry philosopher has both her chopsticks at the same time, she eats without releasing her chopsticks. </a:t>
            </a:r>
          </a:p>
          <a:p>
            <a:pPr lvl="0" algn="just"/>
            <a:r>
              <a:rPr lang="en-US" sz="2400" dirty="0"/>
              <a:t>When she is finished eating, she puts down both of her chopsticks and starts thinking again.</a:t>
            </a:r>
          </a:p>
          <a:p>
            <a:pPr algn="just"/>
            <a:endParaRPr lang="en-US" sz="2400" dirty="0"/>
          </a:p>
        </p:txBody>
      </p:sp>
      <p:pic>
        <p:nvPicPr>
          <p:cNvPr id="4" name="Picture 3"/>
          <p:cNvPicPr/>
          <p:nvPr/>
        </p:nvPicPr>
        <p:blipFill>
          <a:blip r:embed="rId2" cstate="print"/>
          <a:srcRect l="11311" t="586" r="11458" b="781"/>
          <a:stretch>
            <a:fillRect/>
          </a:stretch>
        </p:blipFill>
        <p:spPr bwMode="auto">
          <a:xfrm>
            <a:off x="2214546" y="571480"/>
            <a:ext cx="4111008" cy="2771790"/>
          </a:xfrm>
          <a:prstGeom prst="rect">
            <a:avLst/>
          </a:prstGeom>
          <a:noFill/>
          <a:ln w="38100" cmpd="dbl">
            <a:solidFill>
              <a:srgbClr val="CC6600"/>
            </a:solid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en-US" dirty="0"/>
              <a:t>One simple solution is to represent each chopstick with a semaphore. </a:t>
            </a:r>
          </a:p>
          <a:p>
            <a:pPr lvl="0" algn="just"/>
            <a:r>
              <a:rPr lang="en-US" i="1" dirty="0"/>
              <a:t>A </a:t>
            </a:r>
            <a:r>
              <a:rPr lang="en-US" dirty="0"/>
              <a:t>philosopher tries to grab a chopstick by executing a wait () operation on that semaphore; </a:t>
            </a:r>
          </a:p>
          <a:p>
            <a:pPr lvl="0" algn="just"/>
            <a:r>
              <a:rPr lang="en-US" dirty="0"/>
              <a:t>she releases her chopsticks by executing the signal () operation on the appropriate semaphores.</a:t>
            </a:r>
          </a:p>
          <a:p>
            <a:pPr algn="just"/>
            <a:r>
              <a:rPr lang="en-US" dirty="0"/>
              <a:t>semaphore chopstick[5];</a:t>
            </a:r>
          </a:p>
          <a:p>
            <a:pPr algn="just">
              <a:buNone/>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3200" dirty="0">
                <a:solidFill>
                  <a:srgbClr val="FF0000"/>
                </a:solidFill>
              </a:rPr>
              <a:t>The structure of philosopher </a:t>
            </a:r>
            <a:r>
              <a:rPr lang="en-US" sz="3200" dirty="0" err="1">
                <a:solidFill>
                  <a:srgbClr val="FF0000"/>
                </a:solidFill>
              </a:rPr>
              <a:t>i</a:t>
            </a:r>
            <a:r>
              <a:rPr lang="en-US" sz="3200" dirty="0">
                <a:solidFill>
                  <a:srgbClr val="FF0000"/>
                </a:solidFill>
              </a:rPr>
              <a:t> is shown below</a:t>
            </a:r>
            <a:br>
              <a:rPr lang="en-US" sz="3200" dirty="0">
                <a:solidFill>
                  <a:srgbClr val="FF0000"/>
                </a:solidFill>
              </a:rPr>
            </a:br>
            <a:endParaRPr lang="en-US" sz="3200" dirty="0">
              <a:solidFill>
                <a:srgbClr val="FF0000"/>
              </a:solidFill>
            </a:endParaRPr>
          </a:p>
        </p:txBody>
      </p:sp>
      <p:pic>
        <p:nvPicPr>
          <p:cNvPr id="4" name="Picture 3"/>
          <p:cNvPicPr/>
          <p:nvPr/>
        </p:nvPicPr>
        <p:blipFill>
          <a:blip r:embed="rId2" cstate="print"/>
          <a:srcRect/>
          <a:stretch>
            <a:fillRect/>
          </a:stretch>
        </p:blipFill>
        <p:spPr bwMode="auto">
          <a:xfrm>
            <a:off x="2000232" y="1901739"/>
            <a:ext cx="5214974" cy="4241905"/>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400" b="1" dirty="0"/>
              <a:t>Several possible remedies to the deadlock problem are listed next.</a:t>
            </a:r>
            <a:br>
              <a:rPr lang="en-US" sz="2400" b="1" dirty="0"/>
            </a:br>
            <a:endParaRPr lang="en-US" sz="2400" b="1" dirty="0"/>
          </a:p>
        </p:txBody>
      </p:sp>
      <p:sp>
        <p:nvSpPr>
          <p:cNvPr id="3" name="Content Placeholder 2"/>
          <p:cNvSpPr>
            <a:spLocks noGrp="1"/>
          </p:cNvSpPr>
          <p:nvPr>
            <p:ph idx="1"/>
          </p:nvPr>
        </p:nvSpPr>
        <p:spPr/>
        <p:txBody>
          <a:bodyPr>
            <a:normAutofit/>
          </a:bodyPr>
          <a:lstStyle/>
          <a:p>
            <a:pPr lvl="0" algn="just"/>
            <a:r>
              <a:rPr lang="en-US" dirty="0">
                <a:solidFill>
                  <a:srgbClr val="FF0000"/>
                </a:solidFill>
              </a:rPr>
              <a:t>Allow at most four philosophers </a:t>
            </a:r>
            <a:r>
              <a:rPr lang="en-US" dirty="0"/>
              <a:t>to be sitting simultaneously at the table.</a:t>
            </a:r>
          </a:p>
          <a:p>
            <a:pPr lvl="0" algn="just"/>
            <a:r>
              <a:rPr lang="en-US" dirty="0"/>
              <a:t>Allow a philosopher to pick up her chopsticks only if </a:t>
            </a:r>
            <a:r>
              <a:rPr lang="en-US" dirty="0">
                <a:solidFill>
                  <a:srgbClr val="FF0000"/>
                </a:solidFill>
              </a:rPr>
              <a:t>both chopsticks are available </a:t>
            </a:r>
            <a:r>
              <a:rPr lang="en-US" dirty="0"/>
              <a:t>(to do this, she must pick them up in a critical section).</a:t>
            </a:r>
          </a:p>
          <a:p>
            <a:pPr lvl="0" algn="just"/>
            <a:r>
              <a:rPr lang="en-US" dirty="0"/>
              <a:t>Use an </a:t>
            </a:r>
            <a:r>
              <a:rPr lang="en-US" dirty="0">
                <a:solidFill>
                  <a:srgbClr val="FF0000"/>
                </a:solidFill>
              </a:rPr>
              <a:t>asymmetric solution; </a:t>
            </a:r>
            <a:r>
              <a:rPr lang="en-US" dirty="0"/>
              <a:t>that is, an </a:t>
            </a:r>
            <a:r>
              <a:rPr lang="en-US" dirty="0">
                <a:solidFill>
                  <a:srgbClr val="FF0000"/>
                </a:solidFill>
              </a:rPr>
              <a:t>odd philosopher picks up first her left chopstick and then her right chopstick,</a:t>
            </a:r>
            <a:r>
              <a:rPr lang="en-US" dirty="0"/>
              <a:t> whereas an </a:t>
            </a:r>
            <a:r>
              <a:rPr lang="en-US" dirty="0">
                <a:solidFill>
                  <a:srgbClr val="00B050"/>
                </a:solidFill>
              </a:rPr>
              <a:t>even philosopher picks up her right chopstick and then her left chopstick</a:t>
            </a:r>
            <a:r>
              <a:rPr lang="en-US" dirty="0"/>
              <a:t>.</a:t>
            </a:r>
          </a:p>
          <a:p>
            <a:pPr algn="just"/>
            <a:endParaRPr lang="en-US" dirty="0"/>
          </a:p>
          <a:p>
            <a:pPr algn="just"/>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00B050"/>
                </a:solidFill>
              </a:rPr>
              <a:t>Monitors</a:t>
            </a:r>
            <a:br>
              <a:rPr lang="en-US" dirty="0"/>
            </a:br>
            <a:endParaRPr lang="en-US" dirty="0"/>
          </a:p>
        </p:txBody>
      </p:sp>
      <p:sp>
        <p:nvSpPr>
          <p:cNvPr id="3" name="Content Placeholder 2"/>
          <p:cNvSpPr>
            <a:spLocks noGrp="1"/>
          </p:cNvSpPr>
          <p:nvPr>
            <p:ph idx="1"/>
          </p:nvPr>
        </p:nvSpPr>
        <p:spPr/>
        <p:txBody>
          <a:bodyPr/>
          <a:lstStyle/>
          <a:p>
            <a:pPr lvl="0" algn="just"/>
            <a:r>
              <a:rPr lang="en-US" dirty="0"/>
              <a:t>Semaphores provide a convenient and effective mechanism for process synchronization.</a:t>
            </a:r>
          </a:p>
          <a:p>
            <a:pPr lvl="0" algn="just"/>
            <a:r>
              <a:rPr lang="en-US" dirty="0"/>
              <a:t>By using them incorrectly can result in timing errors that are difficult to detect.</a:t>
            </a:r>
          </a:p>
          <a:p>
            <a:pPr lvl="0" algn="just"/>
            <a:r>
              <a:rPr lang="en-US" dirty="0"/>
              <a:t>These errors happen only if some particular execution sequences take place and these sequences do not always occur.</a:t>
            </a:r>
          </a:p>
          <a:p>
            <a:pPr algn="just"/>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857232"/>
            <a:ext cx="8329642" cy="5467368"/>
          </a:xfrm>
        </p:spPr>
        <p:txBody>
          <a:bodyPr/>
          <a:lstStyle/>
          <a:p>
            <a:pPr lvl="0" algn="just"/>
            <a:r>
              <a:rPr lang="en-US" dirty="0"/>
              <a:t>Suppose that a process interchanges the order in which the wait() and signal() operations on the semaphore </a:t>
            </a:r>
            <a:r>
              <a:rPr lang="en-US" dirty="0" err="1"/>
              <a:t>mutex</a:t>
            </a:r>
            <a:r>
              <a:rPr lang="en-US" dirty="0"/>
              <a:t> are executed, resulting in the following execution:</a:t>
            </a:r>
          </a:p>
          <a:p>
            <a:pPr algn="just"/>
            <a:endParaRPr lang="en-US" dirty="0"/>
          </a:p>
          <a:p>
            <a:pPr algn="just"/>
            <a:endParaRPr lang="en-US" dirty="0"/>
          </a:p>
          <a:p>
            <a:pPr algn="just"/>
            <a:endParaRPr lang="en-US" dirty="0"/>
          </a:p>
          <a:p>
            <a:pPr algn="just"/>
            <a:endParaRPr lang="en-US" dirty="0"/>
          </a:p>
          <a:p>
            <a:pPr algn="just"/>
            <a:endParaRPr lang="en-US" dirty="0"/>
          </a:p>
          <a:p>
            <a:pPr lvl="0" algn="just"/>
            <a:r>
              <a:rPr lang="en-US" dirty="0"/>
              <a:t>This sequence violating the mutual-exclusion requirement. </a:t>
            </a:r>
          </a:p>
          <a:p>
            <a:pPr algn="just"/>
            <a:endParaRPr lang="en-US" dirty="0"/>
          </a:p>
        </p:txBody>
      </p:sp>
      <p:pic>
        <p:nvPicPr>
          <p:cNvPr id="4" name="Picture 3"/>
          <p:cNvPicPr/>
          <p:nvPr/>
        </p:nvPicPr>
        <p:blipFill>
          <a:blip r:embed="rId2" cstate="print"/>
          <a:srcRect/>
          <a:stretch>
            <a:fillRect/>
          </a:stretch>
        </p:blipFill>
        <p:spPr bwMode="auto">
          <a:xfrm>
            <a:off x="2357422" y="2357430"/>
            <a:ext cx="3786214" cy="2357454"/>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785794"/>
            <a:ext cx="8401080" cy="5538806"/>
          </a:xfrm>
        </p:spPr>
        <p:txBody>
          <a:bodyPr/>
          <a:lstStyle/>
          <a:p>
            <a:pPr lvl="0" algn="just"/>
            <a:r>
              <a:rPr lang="en-US" dirty="0"/>
              <a:t>Suppose that a process replaces signal (</a:t>
            </a:r>
            <a:r>
              <a:rPr lang="en-US" dirty="0" err="1"/>
              <a:t>mutex</a:t>
            </a:r>
            <a:r>
              <a:rPr lang="en-US" dirty="0"/>
              <a:t>) with wait (</a:t>
            </a:r>
            <a:r>
              <a:rPr lang="en-US" dirty="0" err="1"/>
              <a:t>mutex</a:t>
            </a:r>
            <a:r>
              <a:rPr lang="en-US" dirty="0"/>
              <a:t>). That is, it executes</a:t>
            </a:r>
          </a:p>
          <a:p>
            <a:pPr lvl="0" algn="just"/>
            <a:endParaRPr lang="en-US" dirty="0"/>
          </a:p>
          <a:p>
            <a:pPr lvl="0" algn="just"/>
            <a:endParaRPr lang="en-US" dirty="0"/>
          </a:p>
          <a:p>
            <a:pPr lvl="0" algn="just"/>
            <a:endParaRPr lang="en-US" dirty="0"/>
          </a:p>
          <a:p>
            <a:pPr lvl="0" algn="just"/>
            <a:endParaRPr lang="en-US" dirty="0"/>
          </a:p>
          <a:p>
            <a:pPr lvl="0" algn="just"/>
            <a:r>
              <a:rPr lang="en-US" dirty="0"/>
              <a:t>In this case, a deadlock will occur. </a:t>
            </a:r>
          </a:p>
          <a:p>
            <a:pPr lvl="0" algn="just"/>
            <a:r>
              <a:rPr lang="en-US" dirty="0"/>
              <a:t>Suppose that a process omits the wait (</a:t>
            </a:r>
            <a:r>
              <a:rPr lang="en-US" dirty="0" err="1"/>
              <a:t>mutex</a:t>
            </a:r>
            <a:r>
              <a:rPr lang="en-US" dirty="0"/>
              <a:t>), or the signal (</a:t>
            </a:r>
            <a:r>
              <a:rPr lang="en-US" dirty="0" err="1"/>
              <a:t>mutex</a:t>
            </a:r>
            <a:r>
              <a:rPr lang="en-US" dirty="0"/>
              <a:t>), or both. </a:t>
            </a:r>
          </a:p>
          <a:p>
            <a:pPr lvl="0" algn="just"/>
            <a:r>
              <a:rPr lang="en-US" dirty="0"/>
              <a:t>In this case, either mutual exclusion is violated or a deadlock will occur.</a:t>
            </a:r>
          </a:p>
          <a:p>
            <a:pPr lvl="0" algn="just"/>
            <a:endParaRPr lang="en-US" dirty="0"/>
          </a:p>
          <a:p>
            <a:pPr algn="just"/>
            <a:endParaRPr lang="en-US" dirty="0"/>
          </a:p>
        </p:txBody>
      </p:sp>
      <p:pic>
        <p:nvPicPr>
          <p:cNvPr id="4" name="Picture 3"/>
          <p:cNvPicPr/>
          <p:nvPr/>
        </p:nvPicPr>
        <p:blipFill>
          <a:blip r:embed="rId2" cstate="print"/>
          <a:srcRect/>
          <a:stretch>
            <a:fillRect/>
          </a:stretch>
        </p:blipFill>
        <p:spPr bwMode="auto">
          <a:xfrm>
            <a:off x="2500298" y="1785926"/>
            <a:ext cx="2557473" cy="1743084"/>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Usage</a:t>
            </a:r>
            <a:endParaRPr lang="en-US" dirty="0"/>
          </a:p>
        </p:txBody>
      </p:sp>
      <p:sp>
        <p:nvSpPr>
          <p:cNvPr id="3" name="Content Placeholder 2"/>
          <p:cNvSpPr>
            <a:spLocks noGrp="1"/>
          </p:cNvSpPr>
          <p:nvPr>
            <p:ph idx="1"/>
          </p:nvPr>
        </p:nvSpPr>
        <p:spPr/>
        <p:txBody>
          <a:bodyPr/>
          <a:lstStyle/>
          <a:p>
            <a:pPr lvl="0" algn="just"/>
            <a:r>
              <a:rPr lang="en-US" dirty="0"/>
              <a:t>A </a:t>
            </a:r>
            <a:r>
              <a:rPr lang="en-US" i="1" dirty="0">
                <a:solidFill>
                  <a:srgbClr val="FF0000"/>
                </a:solidFill>
              </a:rPr>
              <a:t>monitor type </a:t>
            </a:r>
            <a:r>
              <a:rPr lang="en-US" dirty="0">
                <a:solidFill>
                  <a:srgbClr val="FF0000"/>
                </a:solidFill>
              </a:rPr>
              <a:t>is an ADT </a:t>
            </a:r>
            <a:r>
              <a:rPr lang="en-US" dirty="0"/>
              <a:t>which presents a set of </a:t>
            </a:r>
            <a:r>
              <a:rPr lang="en-US" dirty="0">
                <a:solidFill>
                  <a:srgbClr val="FF0000"/>
                </a:solidFill>
              </a:rPr>
              <a:t>programmer-defined operations </a:t>
            </a:r>
            <a:r>
              <a:rPr lang="en-US" dirty="0"/>
              <a:t>that are provided </a:t>
            </a:r>
            <a:r>
              <a:rPr lang="en-US" dirty="0">
                <a:solidFill>
                  <a:srgbClr val="FF0000"/>
                </a:solidFill>
              </a:rPr>
              <a:t>mutual exclusion </a:t>
            </a:r>
            <a:r>
              <a:rPr lang="en-US" dirty="0"/>
              <a:t>within the monitor.</a:t>
            </a:r>
          </a:p>
          <a:p>
            <a:pPr lvl="0" algn="just"/>
            <a:r>
              <a:rPr lang="en-US" dirty="0"/>
              <a:t>The monitor type also contains the declaration of variables whose values define the state of an instance of that type, along with the bodies of procedures or functions that operate on those variables.</a:t>
            </a:r>
          </a:p>
          <a:p>
            <a:pPr algn="just"/>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Syntax of a monitor.</a:t>
            </a:r>
          </a:p>
        </p:txBody>
      </p:sp>
      <p:pic>
        <p:nvPicPr>
          <p:cNvPr id="4" name="Picture 3"/>
          <p:cNvPicPr/>
          <p:nvPr/>
        </p:nvPicPr>
        <p:blipFill>
          <a:blip r:embed="rId2" cstate="print"/>
          <a:srcRect/>
          <a:stretch>
            <a:fillRect/>
          </a:stretch>
        </p:blipFill>
        <p:spPr bwMode="auto">
          <a:xfrm>
            <a:off x="2285984" y="2071678"/>
            <a:ext cx="4929221" cy="4572032"/>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Schematic view of a monitor.</a:t>
            </a:r>
          </a:p>
        </p:txBody>
      </p:sp>
      <p:pic>
        <p:nvPicPr>
          <p:cNvPr id="4" name="Picture 3"/>
          <p:cNvPicPr/>
          <p:nvPr/>
        </p:nvPicPr>
        <p:blipFill>
          <a:blip r:embed="rId2" cstate="print"/>
          <a:srcRect l="10979" t="533" r="11377" b="533"/>
          <a:stretch>
            <a:fillRect/>
          </a:stretch>
        </p:blipFill>
        <p:spPr bwMode="auto">
          <a:xfrm>
            <a:off x="1357290" y="2390774"/>
            <a:ext cx="4710135" cy="3181365"/>
          </a:xfrm>
          <a:prstGeom prst="rect">
            <a:avLst/>
          </a:prstGeom>
          <a:noFill/>
          <a:ln w="38100" cmpd="dbl">
            <a:solidFill>
              <a:srgbClr val="CC6600"/>
            </a:solid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785794"/>
            <a:ext cx="8329642" cy="5538806"/>
          </a:xfrm>
        </p:spPr>
        <p:txBody>
          <a:bodyPr>
            <a:noAutofit/>
          </a:bodyPr>
          <a:lstStyle/>
          <a:p>
            <a:pPr lvl="0" algn="just"/>
            <a:r>
              <a:rPr lang="en-US" sz="2800" dirty="0"/>
              <a:t>A programmer who needs to write a tailor-made synchronization scheme can define one or more variables of type </a:t>
            </a:r>
            <a:r>
              <a:rPr lang="en-US" sz="2800" i="1" dirty="0">
                <a:solidFill>
                  <a:srgbClr val="FF0000"/>
                </a:solidFill>
              </a:rPr>
              <a:t>condition:</a:t>
            </a:r>
            <a:endParaRPr lang="en-US" sz="2800" dirty="0">
              <a:solidFill>
                <a:srgbClr val="FF0000"/>
              </a:solidFill>
            </a:endParaRPr>
          </a:p>
          <a:p>
            <a:pPr lvl="2" algn="just"/>
            <a:r>
              <a:rPr lang="en-US" sz="2400" dirty="0">
                <a:solidFill>
                  <a:srgbClr val="FF0000"/>
                </a:solidFill>
              </a:rPr>
              <a:t>condition x, y;</a:t>
            </a:r>
          </a:p>
          <a:p>
            <a:pPr lvl="0" algn="just"/>
            <a:r>
              <a:rPr lang="en-US" sz="2800" dirty="0"/>
              <a:t>The only operations that can be invoked on a condition variable are wait () and signal (). </a:t>
            </a:r>
          </a:p>
          <a:p>
            <a:pPr lvl="3" algn="just"/>
            <a:r>
              <a:rPr lang="en-US" sz="2400" dirty="0">
                <a:solidFill>
                  <a:srgbClr val="FF0000"/>
                </a:solidFill>
              </a:rPr>
              <a:t>x. wait();</a:t>
            </a:r>
          </a:p>
          <a:p>
            <a:pPr lvl="0" algn="just"/>
            <a:r>
              <a:rPr lang="en-US" sz="2800" dirty="0"/>
              <a:t>The operation means that the process invoking this operation is suspended until another process invokes</a:t>
            </a:r>
          </a:p>
          <a:p>
            <a:pPr lvl="3" algn="just"/>
            <a:r>
              <a:rPr lang="en-US" sz="2400" dirty="0">
                <a:solidFill>
                  <a:srgbClr val="FF0000"/>
                </a:solidFill>
              </a:rPr>
              <a:t>x. signal();</a:t>
            </a:r>
          </a:p>
          <a:p>
            <a:pPr lvl="0" algn="just"/>
            <a:r>
              <a:rPr lang="en-US" sz="2800" dirty="0"/>
              <a:t>The x. signal () operation resumes exactly one suspended process. </a:t>
            </a:r>
          </a:p>
          <a:p>
            <a:pPr algn="just"/>
            <a:endParaRPr lang="en-US" sz="2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Monitor with condition variables</a:t>
            </a:r>
          </a:p>
        </p:txBody>
      </p:sp>
      <p:pic>
        <p:nvPicPr>
          <p:cNvPr id="4" name="Picture 3"/>
          <p:cNvPicPr/>
          <p:nvPr/>
        </p:nvPicPr>
        <p:blipFill>
          <a:blip r:embed="rId2" cstate="print"/>
          <a:srcRect l="424" t="4802" r="1059" b="4802"/>
          <a:stretch>
            <a:fillRect/>
          </a:stretch>
        </p:blipFill>
        <p:spPr bwMode="auto">
          <a:xfrm>
            <a:off x="1071538" y="2000240"/>
            <a:ext cx="6429420" cy="3929089"/>
          </a:xfrm>
          <a:prstGeom prst="rect">
            <a:avLst/>
          </a:prstGeom>
          <a:noFill/>
          <a:ln w="38100" cmpd="dbl">
            <a:solidFill>
              <a:srgbClr val="CC6600"/>
            </a:solid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214422"/>
            <a:ext cx="8472518" cy="5110178"/>
          </a:xfrm>
        </p:spPr>
        <p:txBody>
          <a:bodyPr/>
          <a:lstStyle/>
          <a:p>
            <a:pPr lvl="0" algn="just"/>
            <a:r>
              <a:rPr lang="en-US" dirty="0"/>
              <a:t>Suppose that, when the x. signal () operation is invoked by a process P, there exists a suspended process Q associated with condition x.</a:t>
            </a:r>
          </a:p>
          <a:p>
            <a:pPr lvl="0" algn="just"/>
            <a:r>
              <a:rPr lang="en-US" dirty="0"/>
              <a:t>If the suspended process Q is allowed to resume its execution, the signaling process P must wait. Otherwise, both P and Q would be active simultaneously within the monitor.</a:t>
            </a:r>
          </a:p>
          <a:p>
            <a:pPr algn="just"/>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071546"/>
            <a:ext cx="8472518" cy="5253054"/>
          </a:xfrm>
        </p:spPr>
        <p:txBody>
          <a:bodyPr/>
          <a:lstStyle/>
          <a:p>
            <a:pPr lvl="0" algn="just"/>
            <a:r>
              <a:rPr lang="en-US" dirty="0"/>
              <a:t>Both processes can conceptually continue with their execution. Two possibilities exist:</a:t>
            </a:r>
          </a:p>
          <a:p>
            <a:pPr lvl="0" algn="just"/>
            <a:r>
              <a:rPr lang="en-US" b="1" dirty="0"/>
              <a:t>Signal and wait. </a:t>
            </a:r>
            <a:r>
              <a:rPr lang="en-US" i="1" dirty="0"/>
              <a:t>P </a:t>
            </a:r>
            <a:r>
              <a:rPr lang="en-US" dirty="0"/>
              <a:t>either waits until </a:t>
            </a:r>
            <a:r>
              <a:rPr lang="en-US" i="1" dirty="0"/>
              <a:t>Q </a:t>
            </a:r>
            <a:r>
              <a:rPr lang="en-US" dirty="0"/>
              <a:t>leaves the monitor or waits for another condition.</a:t>
            </a:r>
          </a:p>
          <a:p>
            <a:pPr lvl="0" algn="just"/>
            <a:r>
              <a:rPr lang="en-US" b="1" dirty="0"/>
              <a:t>Signal and continue. </a:t>
            </a:r>
            <a:r>
              <a:rPr lang="en-US" i="1" dirty="0"/>
              <a:t>Q </a:t>
            </a:r>
            <a:r>
              <a:rPr lang="en-US" dirty="0"/>
              <a:t>either waits until </a:t>
            </a:r>
            <a:r>
              <a:rPr lang="en-US" i="1" dirty="0"/>
              <a:t>P </a:t>
            </a:r>
            <a:r>
              <a:rPr lang="en-US" dirty="0"/>
              <a:t>leaves the monitor or waits for another condition.</a:t>
            </a:r>
            <a:r>
              <a:rPr lang="en-US" b="1" dirty="0"/>
              <a:t> </a:t>
            </a:r>
            <a:endParaRPr lang="en-US" dirty="0"/>
          </a:p>
          <a:p>
            <a:pPr algn="just"/>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Dining-Philosophers Solution Using Monitors:</a:t>
            </a:r>
            <a:endParaRPr lang="en-US" sz="3200" dirty="0"/>
          </a:p>
        </p:txBody>
      </p:sp>
      <p:sp>
        <p:nvSpPr>
          <p:cNvPr id="3" name="Content Placeholder 2"/>
          <p:cNvSpPr>
            <a:spLocks noGrp="1"/>
          </p:cNvSpPr>
          <p:nvPr>
            <p:ph idx="1"/>
          </p:nvPr>
        </p:nvSpPr>
        <p:spPr/>
        <p:txBody>
          <a:bodyPr/>
          <a:lstStyle/>
          <a:p>
            <a:pPr lvl="0" algn="just"/>
            <a:r>
              <a:rPr lang="en-US" dirty="0"/>
              <a:t>Presenting a deadlock-free solution to the dining-philosophers problem.</a:t>
            </a:r>
          </a:p>
          <a:p>
            <a:pPr lvl="0" algn="just"/>
            <a:r>
              <a:rPr lang="en-US" dirty="0"/>
              <a:t>This solution imposes the restriction that a philosopher may pick up her chopsticks only if both of them are available.</a:t>
            </a:r>
          </a:p>
          <a:p>
            <a:pPr lvl="0" algn="just"/>
            <a:r>
              <a:rPr lang="en-US" dirty="0"/>
              <a:t>Data structure to distinguish among three states in which we may find a philosopher</a:t>
            </a:r>
          </a:p>
          <a:p>
            <a:pPr algn="just"/>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214282" y="4000504"/>
            <a:ext cx="8572560" cy="2571768"/>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2428860" y="1000108"/>
            <a:ext cx="4500594" cy="2571768"/>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Each philosopher, before starting to eat, must invoke the operation pickup().</a:t>
            </a:r>
          </a:p>
          <a:p>
            <a:pPr lvl="0"/>
            <a:r>
              <a:rPr lang="en-US" dirty="0"/>
              <a:t>After the successful completion of the operation, the philosopher may eat.</a:t>
            </a:r>
          </a:p>
          <a:p>
            <a:pPr lvl="0"/>
            <a:r>
              <a:rPr lang="en-US" dirty="0"/>
              <a:t>The philosopher invokes the put down() operation.</a:t>
            </a:r>
          </a:p>
          <a:p>
            <a:pPr lvl="0"/>
            <a:r>
              <a:rPr lang="en-US" dirty="0"/>
              <a:t>Thus, philosopher </a:t>
            </a:r>
            <a:r>
              <a:rPr lang="en-US" i="1" dirty="0" err="1"/>
              <a:t>i</a:t>
            </a:r>
            <a:r>
              <a:rPr lang="en-US" i="1" dirty="0"/>
              <a:t> </a:t>
            </a:r>
            <a:r>
              <a:rPr lang="en-US" dirty="0"/>
              <a:t>must invoke the operations pickup() and put down() in the following sequence:</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142976" y="1214422"/>
            <a:ext cx="7072361" cy="5143536"/>
          </a:xfrm>
          <a:prstGeom prst="rect">
            <a:avLst/>
          </a:prstGeom>
          <a:noFill/>
          <a:ln w="9525">
            <a:noFill/>
            <a:miter lim="800000"/>
            <a:headEnd/>
            <a:tailEnd/>
          </a:ln>
        </p:spPr>
      </p:pic>
      <p:sp>
        <p:nvSpPr>
          <p:cNvPr id="1025" name="Rectangle 1"/>
          <p:cNvSpPr>
            <a:spLocks noChangeArrowheads="1"/>
          </p:cNvSpPr>
          <p:nvPr/>
        </p:nvSpPr>
        <p:spPr bwMode="auto">
          <a:xfrm>
            <a:off x="857224" y="571480"/>
            <a:ext cx="823975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Bookman Old Style" pitchFamily="18" charset="0"/>
                <a:ea typeface="Times New Roman" pitchFamily="18" charset="0"/>
                <a:cs typeface="Times New Roman" pitchFamily="18" charset="0"/>
              </a:rPr>
              <a:t>A monitor solution to the dining-philosopher problem</a:t>
            </a:r>
            <a:endParaRPr kumimoji="0" lang="en-US" sz="3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905</TotalTime>
  <Words>3453</Words>
  <Application>Microsoft Office PowerPoint</Application>
  <PresentationFormat>On-screen Show (4:3)</PresentationFormat>
  <Paragraphs>265</Paragraphs>
  <Slides>72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Arial</vt:lpstr>
      <vt:lpstr>Bookman Old Style</vt:lpstr>
      <vt:lpstr>Calibri</vt:lpstr>
      <vt:lpstr>Constantia</vt:lpstr>
      <vt:lpstr>Wingdings 2</vt:lpstr>
      <vt:lpstr>Flow</vt:lpstr>
      <vt:lpstr>Operating systems </vt:lpstr>
      <vt:lpstr>INTRODUCTION</vt:lpstr>
      <vt:lpstr>Critical Section Problem </vt:lpstr>
      <vt:lpstr>PowerPoint Presentation</vt:lpstr>
      <vt:lpstr>General structure of a typical process pi. </vt:lpstr>
      <vt:lpstr>A solution to the critical-section problem must satisfy the following three requirements: </vt:lpstr>
      <vt:lpstr>Peterson’s solution: </vt:lpstr>
      <vt:lpstr>PowerPoint Presentation</vt:lpstr>
      <vt:lpstr>PowerPoint Presentation</vt:lpstr>
      <vt:lpstr>PowerPoint Presentation</vt:lpstr>
      <vt:lpstr>PowerPoint Presentation</vt:lpstr>
      <vt:lpstr>Synchronization hardware </vt:lpstr>
      <vt:lpstr>Solution to the critical-section problem using locks</vt:lpstr>
      <vt:lpstr>Test And Set() : </vt:lpstr>
      <vt:lpstr>Mutual-exclusion implementation with TestAndSet ().                                                                </vt:lpstr>
      <vt:lpstr>Swap () instruction: </vt:lpstr>
      <vt:lpstr>Mutual-exclusion implementation with the Swap() instruction</vt:lpstr>
      <vt:lpstr>PowerPoint Presentation</vt:lpstr>
      <vt:lpstr>Modified Test and Set():</vt:lpstr>
      <vt:lpstr>PowerPoint Presentation</vt:lpstr>
      <vt:lpstr>PowerPoint Presentation</vt:lpstr>
      <vt:lpstr>PowerPoint Presentation</vt:lpstr>
      <vt:lpstr>PowerPoint Presentation</vt:lpstr>
      <vt:lpstr>Semaphores: </vt:lpstr>
      <vt:lpstr>PowerPoint Presentation</vt:lpstr>
      <vt:lpstr>Usage</vt:lpstr>
      <vt:lpstr>binary semaphore</vt:lpstr>
      <vt:lpstr>counting semaphore</vt:lpstr>
      <vt:lpstr>PowerPoint Presentation</vt:lpstr>
      <vt:lpstr>PowerPoint Presentation</vt:lpstr>
      <vt:lpstr>Implementation</vt:lpstr>
      <vt:lpstr>Solution to busy waiting</vt:lpstr>
      <vt:lpstr>PowerPoint Presentation</vt:lpstr>
      <vt:lpstr>Semaphore operations now defined as  </vt:lpstr>
      <vt:lpstr>Deadlocks and Starvation</vt:lpstr>
      <vt:lpstr>PowerPoint Presentation</vt:lpstr>
      <vt:lpstr>PowerPoint Presentation</vt:lpstr>
      <vt:lpstr>Classic problems of synchronization </vt:lpstr>
      <vt:lpstr>Bounded buffer problem</vt:lpstr>
      <vt:lpstr>The code for the producer process is shown below </vt:lpstr>
      <vt:lpstr>The code for the consumer process is shown below: </vt:lpstr>
      <vt:lpstr>PowerPoint Presentation</vt:lpstr>
      <vt:lpstr>Readers-Writers Problem</vt:lpstr>
      <vt:lpstr>PowerPoint Presentation</vt:lpstr>
      <vt:lpstr>The first readers-writers problem</vt:lpstr>
      <vt:lpstr>The second readers writers problem  </vt:lpstr>
      <vt:lpstr>In the solution to the first readers-writers problem, the reader processes share the following data structures: </vt:lpstr>
      <vt:lpstr>The structure of a reader process</vt:lpstr>
      <vt:lpstr>The structure of a writer process</vt:lpstr>
      <vt:lpstr>PowerPoint Presentation</vt:lpstr>
      <vt:lpstr>Using locks</vt:lpstr>
      <vt:lpstr>PowerPoint Presentation</vt:lpstr>
      <vt:lpstr>Reader-writer locks are most useful in the following situations: </vt:lpstr>
      <vt:lpstr>Dining-philosophers problem: </vt:lpstr>
      <vt:lpstr>PowerPoint Presentation</vt:lpstr>
      <vt:lpstr>PowerPoint Presentation</vt:lpstr>
      <vt:lpstr>The structure of philosopher i is shown below </vt:lpstr>
      <vt:lpstr>Several possible remedies to the deadlock problem are listed next. </vt:lpstr>
      <vt:lpstr>Monitors </vt:lpstr>
      <vt:lpstr>PowerPoint Presentation</vt:lpstr>
      <vt:lpstr>PowerPoint Presentation</vt:lpstr>
      <vt:lpstr>Usage</vt:lpstr>
      <vt:lpstr>Syntax of a monitor.</vt:lpstr>
      <vt:lpstr>Schematic view of a monitor.</vt:lpstr>
      <vt:lpstr>PowerPoint Presentation</vt:lpstr>
      <vt:lpstr>Monitor with condition variables</vt:lpstr>
      <vt:lpstr>PowerPoint Presentation</vt:lpstr>
      <vt:lpstr>PowerPoint Presentation</vt:lpstr>
      <vt:lpstr>Dining-Philosophers Solution Using Monitors: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systems</dc:title>
  <dc:creator>Windows User</dc:creator>
  <cp:lastModifiedBy>USER</cp:lastModifiedBy>
  <cp:revision>155</cp:revision>
  <dcterms:created xsi:type="dcterms:W3CDTF">2019-12-10T04:02:52Z</dcterms:created>
  <dcterms:modified xsi:type="dcterms:W3CDTF">2026-02-13T04:32:30Z</dcterms:modified>
</cp:coreProperties>
</file>