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6"/>
  </p:notesMasterIdLst>
  <p:handoutMasterIdLst>
    <p:handoutMasterId r:id="rId27"/>
  </p:handoutMasterIdLst>
  <p:sldIdLst>
    <p:sldId id="256" r:id="rId2"/>
    <p:sldId id="884" r:id="rId3"/>
    <p:sldId id="903" r:id="rId4"/>
    <p:sldId id="885" r:id="rId5"/>
    <p:sldId id="904" r:id="rId6"/>
    <p:sldId id="886" r:id="rId7"/>
    <p:sldId id="887" r:id="rId8"/>
    <p:sldId id="905" r:id="rId9"/>
    <p:sldId id="906" r:id="rId10"/>
    <p:sldId id="907" r:id="rId11"/>
    <p:sldId id="888" r:id="rId12"/>
    <p:sldId id="890" r:id="rId13"/>
    <p:sldId id="891" r:id="rId14"/>
    <p:sldId id="892" r:id="rId15"/>
    <p:sldId id="889" r:id="rId16"/>
    <p:sldId id="897" r:id="rId17"/>
    <p:sldId id="898" r:id="rId18"/>
    <p:sldId id="909" r:id="rId19"/>
    <p:sldId id="893" r:id="rId20"/>
    <p:sldId id="899" r:id="rId21"/>
    <p:sldId id="900" r:id="rId22"/>
    <p:sldId id="901" r:id="rId23"/>
    <p:sldId id="902" r:id="rId24"/>
    <p:sldId id="895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00FF"/>
    <a:srgbClr val="0000CC"/>
    <a:srgbClr val="CC0000"/>
    <a:srgbClr val="009900"/>
    <a:srgbClr val="870581"/>
    <a:srgbClr val="FF0066"/>
    <a:srgbClr val="FF3300"/>
    <a:srgbClr val="005024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 varScale="1">
        <p:scale>
          <a:sx n="59" d="100"/>
          <a:sy n="59" d="100"/>
        </p:scale>
        <p:origin x="163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8/10/2026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reka.co/blog/autoencoders-tutorial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077199" cy="289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UNIT-II</a:t>
            </a:r>
            <a:b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4400" dirty="0">
                <a:solidFill>
                  <a:srgbClr val="0000FF"/>
                </a:solidFill>
                <a:latin typeface="Arial Black" pitchFamily="34" charset="0"/>
              </a:rPr>
              <a:t>Part – I </a:t>
            </a:r>
            <a:r>
              <a:rPr lang="en-US" sz="4400" dirty="0" smtClean="0">
                <a:solidFill>
                  <a:srgbClr val="0000FF"/>
                </a:solidFill>
                <a:latin typeface="Arial Black" pitchFamily="34" charset="0"/>
              </a:rPr>
              <a:t/>
            </a:r>
            <a:br>
              <a:rPr lang="en-US" sz="4400" dirty="0" smtClean="0">
                <a:solidFill>
                  <a:srgbClr val="0000FF"/>
                </a:solidFill>
                <a:latin typeface="Arial Black" pitchFamily="34" charset="0"/>
              </a:rPr>
            </a:br>
            <a:r>
              <a:rPr lang="en-US" sz="4800" dirty="0" smtClean="0">
                <a:solidFill>
                  <a:srgbClr val="002060"/>
                </a:solidFill>
                <a:latin typeface="Baskerville Old Face" pitchFamily="18" charset="0"/>
              </a:rPr>
              <a:t>Building </a:t>
            </a:r>
            <a:r>
              <a:rPr lang="en-US" sz="4800" dirty="0">
                <a:solidFill>
                  <a:srgbClr val="002060"/>
                </a:solidFill>
                <a:latin typeface="Baskerville Old Face" pitchFamily="18" charset="0"/>
              </a:rPr>
              <a:t>Blocks of Deep Learning</a:t>
            </a:r>
            <a:endParaRPr lang="en-US" sz="4800" dirty="0">
              <a:solidFill>
                <a:srgbClr val="002060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3505200"/>
            <a:ext cx="5791200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7030A0"/>
                </a:solidFill>
                <a:latin typeface="Algerian" pitchFamily="82" charset="0"/>
                <a:cs typeface="Times New Roman" pitchFamily="18" charset="0"/>
              </a:rPr>
              <a:t>Variational Auto Encoders</a:t>
            </a:r>
            <a:endParaRPr lang="en-US" sz="5400" b="1" dirty="0">
              <a:solidFill>
                <a:srgbClr val="7030A0"/>
              </a:solidFill>
              <a:latin typeface="Algerian" pitchFamily="82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 more </a:t>
            </a:r>
            <a:r>
              <a:rPr lang="en-US" b="1" dirty="0">
                <a:solidFill>
                  <a:srgbClr val="7030A0"/>
                </a:solidFill>
                <a:latin typeface="Baskerville Old Face" pitchFamily="18" charset="0"/>
              </a:rPr>
              <a:t>recent type of autoencoder model </a:t>
            </a:r>
            <a:r>
              <a:rPr lang="en-US" dirty="0">
                <a:latin typeface="Baskerville Old Face" pitchFamily="18" charset="0"/>
              </a:rPr>
              <a:t>is the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Variational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autoencoder (VAE) </a:t>
            </a:r>
            <a:r>
              <a:rPr lang="en-US" dirty="0">
                <a:latin typeface="Baskerville Old Face" pitchFamily="18" charset="0"/>
              </a:rPr>
              <a:t>introduced by </a:t>
            </a:r>
            <a:r>
              <a:rPr lang="en-US" b="1" i="1" dirty="0" err="1">
                <a:solidFill>
                  <a:srgbClr val="009900"/>
                </a:solidFill>
                <a:latin typeface="Baskerville Old Face" pitchFamily="18" charset="0"/>
              </a:rPr>
              <a:t>Kingma</a:t>
            </a:r>
            <a:r>
              <a:rPr lang="en-US" b="1" i="1" dirty="0">
                <a:solidFill>
                  <a:srgbClr val="009900"/>
                </a:solidFill>
                <a:latin typeface="Baskerville Old Face" pitchFamily="18" charset="0"/>
              </a:rPr>
              <a:t> and </a:t>
            </a:r>
            <a:r>
              <a:rPr lang="en-US" b="1" i="1" dirty="0" smtClean="0">
                <a:solidFill>
                  <a:srgbClr val="009900"/>
                </a:solidFill>
                <a:latin typeface="Baskerville Old Face" pitchFamily="18" charset="0"/>
              </a:rPr>
              <a:t>Welling </a:t>
            </a:r>
            <a:r>
              <a:rPr lang="en-US" dirty="0" smtClean="0"/>
              <a:t>at </a:t>
            </a:r>
            <a:r>
              <a:rPr lang="en-US" dirty="0"/>
              <a:t>Google </a:t>
            </a:r>
            <a:r>
              <a:rPr lang="en-US" dirty="0" smtClean="0"/>
              <a:t>introduced in the </a:t>
            </a:r>
            <a:r>
              <a:rPr lang="en-US" b="1" dirty="0" smtClean="0">
                <a:solidFill>
                  <a:srgbClr val="0000CC"/>
                </a:solidFill>
              </a:rPr>
              <a:t>year 2013.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Variational Autoencoders (VAEs) </a:t>
            </a:r>
            <a:r>
              <a:rPr lang="en-US" dirty="0">
                <a:latin typeface="Baskerville Old Face" pitchFamily="18" charset="0"/>
              </a:rPr>
              <a:t>are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generative models </a:t>
            </a:r>
            <a:r>
              <a:rPr lang="en-US" dirty="0">
                <a:latin typeface="Baskerville Old Face" pitchFamily="18" charset="0"/>
              </a:rPr>
              <a:t>in </a:t>
            </a:r>
            <a:r>
              <a:rPr lang="en-US" b="1" dirty="0">
                <a:latin typeface="Baskerville Old Face" pitchFamily="18" charset="0"/>
              </a:rPr>
              <a:t>deep learning </a:t>
            </a:r>
            <a:r>
              <a:rPr lang="en-US" dirty="0">
                <a:latin typeface="Baskerville Old Face" pitchFamily="18" charset="0"/>
              </a:rPr>
              <a:t>that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extend the concept of traditional autoencoders </a:t>
            </a:r>
            <a:r>
              <a:rPr lang="en-US" dirty="0">
                <a:latin typeface="Baskerville Old Face" pitchFamily="18" charset="0"/>
              </a:rPr>
              <a:t>by incorporating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probabilistic techniques</a:t>
            </a:r>
            <a:r>
              <a:rPr lang="en-US" dirty="0">
                <a:latin typeface="Baskerville Old Face" pitchFamily="18" charset="0"/>
              </a:rPr>
              <a:t>. </a:t>
            </a:r>
            <a:endParaRPr lang="en-US" dirty="0" smtClean="0"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They </a:t>
            </a:r>
            <a:r>
              <a:rPr lang="en-US" b="1" dirty="0">
                <a:latin typeface="Baskerville Old Face" pitchFamily="18" charset="0"/>
              </a:rPr>
              <a:t>aim to learn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underlying probability distribution </a:t>
            </a:r>
            <a:r>
              <a:rPr lang="en-US" dirty="0">
                <a:latin typeface="Baskerville Old Face" pitchFamily="18" charset="0"/>
              </a:rPr>
              <a:t>of the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input data</a:t>
            </a:r>
            <a:r>
              <a:rPr lang="en-US" dirty="0">
                <a:latin typeface="Baskerville Old Face" pitchFamily="18" charset="0"/>
              </a:rPr>
              <a:t>, enabling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generation of new, similar data samples</a:t>
            </a:r>
            <a:r>
              <a:rPr lang="en-US" dirty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i="1" dirty="0" smtClean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Variational Autoencoder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150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The VAE is similar to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compression and Denoising autoencoders </a:t>
            </a:r>
            <a:r>
              <a:rPr lang="en-US" dirty="0">
                <a:latin typeface="Baskerville Old Face" pitchFamily="18" charset="0"/>
              </a:rPr>
              <a:t>in that they are all trained in an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unsupervised manner </a:t>
            </a:r>
            <a:r>
              <a:rPr lang="en-US" dirty="0">
                <a:latin typeface="Baskerville Old Face" pitchFamily="18" charset="0"/>
              </a:rPr>
              <a:t>to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reconstruct inputs.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Variational Autoencoders (VAEs) are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generative models </a:t>
            </a:r>
            <a:r>
              <a:rPr lang="en-US" b="1" dirty="0">
                <a:latin typeface="Baskerville Old Face" pitchFamily="18" charset="0"/>
              </a:rPr>
              <a:t>explicitly designed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to capture the underlying probability distribution </a:t>
            </a:r>
            <a:r>
              <a:rPr lang="en-US" dirty="0">
                <a:latin typeface="Baskerville Old Face" pitchFamily="18" charset="0"/>
              </a:rPr>
              <a:t>of a </a:t>
            </a:r>
            <a:r>
              <a:rPr lang="en-US" b="1" dirty="0">
                <a:latin typeface="Baskerville Old Face" pitchFamily="18" charset="0"/>
              </a:rPr>
              <a:t>given dataset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generate novel samples.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 smtClean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3435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We can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fix these issues of Autoencoders</a:t>
            </a:r>
            <a:r>
              <a:rPr lang="en-US" dirty="0">
                <a:latin typeface="Baskerville Old Face" pitchFamily="18" charset="0"/>
              </a:rPr>
              <a:t>, we can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make two changes to the autoencoder. </a:t>
            </a:r>
            <a:endParaRPr lang="en-US" b="1" dirty="0" smtClean="0">
              <a:solidFill>
                <a:srgbClr val="FF0066"/>
              </a:solidFill>
              <a:latin typeface="Baskerville Old Face" pitchFamily="18" charset="0"/>
            </a:endParaRPr>
          </a:p>
          <a:p>
            <a:pPr lvl="1"/>
            <a:r>
              <a:rPr lang="en-US" sz="2400" dirty="0">
                <a:latin typeface="Baskerville Old Face" pitchFamily="18" charset="0"/>
              </a:rPr>
              <a:t>They </a:t>
            </a:r>
            <a:r>
              <a:rPr lang="en-US" sz="2400" b="1" dirty="0">
                <a:latin typeface="Baskerville Old Face" pitchFamily="18" charset="0"/>
              </a:rPr>
              <a:t>memorize data </a:t>
            </a:r>
            <a:r>
              <a:rPr lang="en-US" sz="2400" dirty="0">
                <a:latin typeface="Baskerville Old Face" pitchFamily="18" charset="0"/>
              </a:rPr>
              <a:t>rather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than generalize</a:t>
            </a:r>
            <a:r>
              <a:rPr lang="en-US" sz="2400" dirty="0">
                <a:latin typeface="Baskerville Old Face" pitchFamily="18" charset="0"/>
              </a:rPr>
              <a:t>.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They lack a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structured latent space</a:t>
            </a:r>
            <a:r>
              <a:rPr lang="en-US" sz="2400" dirty="0">
                <a:latin typeface="Baskerville Old Face" pitchFamily="18" charset="0"/>
              </a:rPr>
              <a:t>, making </a:t>
            </a:r>
            <a:r>
              <a:rPr lang="en-US" sz="2400" b="1" dirty="0">
                <a:latin typeface="Baskerville Old Face" pitchFamily="18" charset="0"/>
              </a:rPr>
              <a:t>generation of new data </a:t>
            </a:r>
            <a:r>
              <a:rPr lang="en-US" sz="2400" b="1" dirty="0" smtClean="0">
                <a:latin typeface="Baskerville Old Face" pitchFamily="18" charset="0"/>
              </a:rPr>
              <a:t>difficult.</a:t>
            </a:r>
          </a:p>
          <a:p>
            <a:pPr marL="346075" lvl="1" indent="-346075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To overcome these issues, </a:t>
            </a:r>
            <a:r>
              <a:rPr lang="en-US" sz="2400" dirty="0">
                <a:latin typeface="Baskerville Old Face" pitchFamily="18" charset="0"/>
              </a:rPr>
              <a:t>we make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two key changes </a:t>
            </a:r>
            <a:r>
              <a:rPr lang="en-US" sz="2400" dirty="0">
                <a:latin typeface="Baskerville Old Face" pitchFamily="18" charset="0"/>
              </a:rPr>
              <a:t>to the </a:t>
            </a:r>
            <a:r>
              <a:rPr lang="en-US" sz="2400" b="1" dirty="0">
                <a:latin typeface="Baskerville Old Face" pitchFamily="18" charset="0"/>
              </a:rPr>
              <a:t>autoencoder model, </a:t>
            </a:r>
            <a:r>
              <a:rPr lang="en-US" sz="2400" dirty="0">
                <a:latin typeface="Baskerville Old Face" pitchFamily="18" charset="0"/>
              </a:rPr>
              <a:t>resulting in a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new architecture</a:t>
            </a:r>
            <a:r>
              <a:rPr lang="en-US" sz="2400" dirty="0">
                <a:latin typeface="Baskerville Old Face" pitchFamily="18" charset="0"/>
              </a:rPr>
              <a:t> called a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Variational Autoencoder (VAE).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However, the mechanisms that the V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AEs use to perform training are quite different. </a:t>
            </a:r>
            <a:endParaRPr lang="en-US" b="1" dirty="0">
              <a:solidFill>
                <a:srgbClr val="99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Architecture of Variational Autoencoder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197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In a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compression/</a:t>
            </a:r>
            <a:r>
              <a:rPr lang="en-US" b="1" dirty="0" err="1" smtClean="0">
                <a:solidFill>
                  <a:srgbClr val="FF0066"/>
                </a:solidFill>
                <a:latin typeface="Baskerville Old Face" pitchFamily="18" charset="0"/>
              </a:rPr>
              <a:t>denoising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 autoencoder</a:t>
            </a:r>
            <a:r>
              <a:rPr lang="en-US" dirty="0" smtClean="0">
                <a:latin typeface="Baskerville Old Face" pitchFamily="18" charset="0"/>
              </a:rPr>
              <a:t>,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activations are mapped to activations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throughout the layers</a:t>
            </a:r>
            <a:r>
              <a:rPr lang="en-US" dirty="0" smtClean="0">
                <a:latin typeface="Baskerville Old Face" pitchFamily="18" charset="0"/>
              </a:rPr>
              <a:t>, as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in a standard neural network;</a:t>
            </a:r>
            <a:r>
              <a:rPr lang="en-US" dirty="0" smtClean="0">
                <a:latin typeface="Baskerville Old Face" pitchFamily="18" charset="0"/>
              </a:rPr>
              <a:t> comparatively, a </a:t>
            </a:r>
            <a:r>
              <a:rPr lang="en-US" b="1" i="1" u="sng" dirty="0" smtClean="0">
                <a:solidFill>
                  <a:srgbClr val="FF0000"/>
                </a:solidFill>
                <a:latin typeface="Baskerville Old Face" pitchFamily="18" charset="0"/>
              </a:rPr>
              <a:t>VAE uses a probabilistic approach for the forward pass.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First</a:t>
            </a:r>
            <a:r>
              <a:rPr lang="en-US" b="1" dirty="0">
                <a:latin typeface="Baskerville Old Face" pitchFamily="18" charset="0"/>
              </a:rPr>
              <a:t>,</a:t>
            </a:r>
            <a:r>
              <a:rPr lang="en-US" dirty="0">
                <a:latin typeface="Baskerville Old Face" pitchFamily="18" charset="0"/>
              </a:rPr>
              <a:t> we map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each point x in our dataset to a low-dimensional vector</a:t>
            </a:r>
            <a:r>
              <a:rPr lang="en-US" dirty="0">
                <a:latin typeface="Baskerville Old Face" pitchFamily="18" charset="0"/>
              </a:rPr>
              <a:t> of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means μ(x) and variances σ(x)2</a:t>
            </a:r>
            <a:r>
              <a:rPr lang="en-US" dirty="0">
                <a:latin typeface="Baskerville Old Face" pitchFamily="18" charset="0"/>
              </a:rPr>
              <a:t> for a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diagonal multivariate Gaussian distribution.</a:t>
            </a:r>
            <a:r>
              <a:rPr lang="en-US" dirty="0">
                <a:latin typeface="Baskerville Old Face" pitchFamily="18" charset="0"/>
              </a:rPr>
              <a:t> </a:t>
            </a:r>
            <a:endParaRPr lang="en-US" b="1" dirty="0">
              <a:solidFill>
                <a:srgbClr val="99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8308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-6927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000" dirty="0" smtClean="0">
                <a:solidFill>
                  <a:srgbClr val="0000CC"/>
                </a:solidFill>
              </a:rPr>
              <a:t/>
            </a:r>
            <a:br>
              <a:rPr lang="en-US" sz="2000" dirty="0" smtClean="0">
                <a:solidFill>
                  <a:srgbClr val="0000CC"/>
                </a:solidFill>
              </a:rPr>
            </a:br>
            <a:r>
              <a:rPr lang="en-US" sz="3200" b="1" dirty="0" smtClean="0">
                <a:solidFill>
                  <a:srgbClr val="0000CC"/>
                </a:solidFill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59440"/>
            <a:ext cx="8153400" cy="549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10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0" indent="0" algn="just" fontAlgn="base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0000FF"/>
                </a:solidFill>
                <a:latin typeface="Baskerville Old Face" pitchFamily="18" charset="0"/>
              </a:rPr>
              <a:t>Components:</a:t>
            </a:r>
          </a:p>
          <a:p>
            <a:pPr marL="0" indent="0" algn="just" fontAlgn="base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9900"/>
                </a:solidFill>
                <a:latin typeface="Baskerville Old Face" pitchFamily="18" charset="0"/>
              </a:rPr>
              <a:t>1. Encoder (Inference Network):</a:t>
            </a: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encoder network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takes raw input data and transforms it into a probability distribution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within the latent space</a:t>
            </a:r>
            <a:r>
              <a:rPr lang="en-US" dirty="0" smtClean="0"/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Maps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input x to a distribution </a:t>
            </a:r>
            <a:r>
              <a:rPr lang="en-US" dirty="0">
                <a:latin typeface="Baskerville Old Face" pitchFamily="18" charset="0"/>
              </a:rPr>
              <a:t>over </a:t>
            </a:r>
            <a:r>
              <a:rPr lang="en-US" b="1" dirty="0">
                <a:latin typeface="Baskerville Old Face" pitchFamily="18" charset="0"/>
              </a:rPr>
              <a:t>latent variables z</a:t>
            </a:r>
            <a:r>
              <a:rPr lang="en-US" b="1" dirty="0" smtClean="0">
                <a:latin typeface="Baskerville Old Face" pitchFamily="18" charset="0"/>
              </a:rPr>
              <a:t>:</a:t>
            </a:r>
          </a:p>
          <a:p>
            <a:pPr marL="0" indent="0" algn="just" fontAlgn="base">
              <a:lnSpc>
                <a:spcPct val="150000"/>
              </a:lnSpc>
              <a:buNone/>
            </a:pPr>
            <a:endParaRPr lang="en-US" b="1" dirty="0" smtClean="0">
              <a:latin typeface="Baskerville Old Face" pitchFamily="18" charset="0"/>
            </a:endParaRPr>
          </a:p>
          <a:p>
            <a:pPr marL="0" indent="0" algn="just" fontAlgn="base">
              <a:lnSpc>
                <a:spcPct val="150000"/>
              </a:lnSpc>
              <a:buNone/>
            </a:pPr>
            <a:r>
              <a:rPr lang="en-US" dirty="0"/>
              <a:t>Outputs </a:t>
            </a:r>
            <a:r>
              <a:rPr lang="en-US" b="1" dirty="0"/>
              <a:t>mean</a:t>
            </a:r>
            <a:r>
              <a:rPr lang="en-US" dirty="0"/>
              <a:t> (</a:t>
            </a:r>
            <a:r>
              <a:rPr lang="el-GR" dirty="0" smtClean="0"/>
              <a:t>μ) </a:t>
            </a:r>
            <a:r>
              <a:rPr lang="en-US" dirty="0"/>
              <a:t>and </a:t>
            </a:r>
            <a:r>
              <a:rPr lang="en-US" b="1" dirty="0"/>
              <a:t>log-variance</a:t>
            </a:r>
            <a:r>
              <a:rPr lang="en-US" dirty="0"/>
              <a:t> (log⁡</a:t>
            </a:r>
            <a:r>
              <a:rPr lang="el-GR" dirty="0" smtClean="0"/>
              <a:t>σ2).</a:t>
            </a:r>
            <a:endParaRPr lang="en-US" b="1" dirty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dirty="0" err="1">
                <a:latin typeface="Baskerville Old Face" pitchFamily="18" charset="0"/>
              </a:rPr>
              <a:t>i.e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latent code generated by the encoder </a:t>
            </a:r>
            <a:r>
              <a:rPr lang="en-US" dirty="0">
                <a:latin typeface="Baskerville Old Face" pitchFamily="18" charset="0"/>
              </a:rPr>
              <a:t>is a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probabilistic encoding, </a:t>
            </a:r>
            <a:r>
              <a:rPr lang="en-US" dirty="0">
                <a:latin typeface="Baskerville Old Face" pitchFamily="18" charset="0"/>
              </a:rPr>
              <a:t>allowing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VAE to express not just a single point </a:t>
            </a:r>
            <a:r>
              <a:rPr lang="en-US" b="1" dirty="0">
                <a:latin typeface="Baskerville Old Face" pitchFamily="18" charset="0"/>
              </a:rPr>
              <a:t>in the latent space</a:t>
            </a:r>
            <a:r>
              <a:rPr lang="en-US" dirty="0">
                <a:latin typeface="Baskerville Old Face" pitchFamily="18" charset="0"/>
              </a:rPr>
              <a:t> but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distribution of potential </a:t>
            </a:r>
            <a:r>
              <a:rPr lang="en-US" b="1" dirty="0" err="1" smtClean="0">
                <a:solidFill>
                  <a:srgbClr val="0000CC"/>
                </a:solidFill>
                <a:latin typeface="Baskerville Old Face" pitchFamily="18" charset="0"/>
              </a:rPr>
              <a:t>representations</a:t>
            </a:r>
            <a:r>
              <a:rPr lang="en-US" dirty="0" err="1" smtClean="0">
                <a:latin typeface="Baskerville Old Face" pitchFamily="18" charset="0"/>
              </a:rPr>
              <a:t>.c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19092"/>
            <a:ext cx="3171825" cy="600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4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0" indent="0" algn="just" fontAlgn="base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009900"/>
                </a:solidFill>
                <a:latin typeface="Baskerville Old Face" pitchFamily="18" charset="0"/>
              </a:rPr>
              <a:t>2</a:t>
            </a:r>
            <a:r>
              <a:rPr lang="en-US" b="1" u="sng" dirty="0">
                <a:solidFill>
                  <a:srgbClr val="009900"/>
                </a:solidFill>
                <a:latin typeface="Baskerville Old Face" pitchFamily="18" charset="0"/>
              </a:rPr>
              <a:t>. Latent Space</a:t>
            </a:r>
            <a:r>
              <a:rPr lang="en-US" b="1" u="sng" dirty="0" smtClean="0">
                <a:solidFill>
                  <a:srgbClr val="009900"/>
                </a:solidFill>
                <a:latin typeface="Baskerville Old Face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latent vector (z) </a:t>
            </a:r>
            <a:r>
              <a:rPr lang="en-US" dirty="0">
                <a:latin typeface="Baskerville Old Face" pitchFamily="18" charset="0"/>
              </a:rPr>
              <a:t>is sampled from this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learned distribution</a:t>
            </a:r>
            <a:r>
              <a:rPr lang="en-US" dirty="0">
                <a:solidFill>
                  <a:srgbClr val="0000FF"/>
                </a:solidFill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using the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reparameterization trick.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The encoder </a:t>
            </a:r>
            <a:r>
              <a:rPr lang="en-US" b="1" dirty="0">
                <a:solidFill>
                  <a:srgbClr val="CC0000"/>
                </a:solidFill>
              </a:rPr>
              <a:t>doesn't produce a fixed </a:t>
            </a:r>
            <a:r>
              <a:rPr lang="en-US" b="1" dirty="0" smtClean="0">
                <a:solidFill>
                  <a:srgbClr val="0000FF"/>
                </a:solidFill>
              </a:rPr>
              <a:t>z</a:t>
            </a:r>
            <a:r>
              <a:rPr lang="en-US" dirty="0" smtClean="0"/>
              <a:t>, </a:t>
            </a:r>
            <a:r>
              <a:rPr lang="en-US" dirty="0"/>
              <a:t>but a </a:t>
            </a:r>
            <a:r>
              <a:rPr lang="en-US" b="1" dirty="0"/>
              <a:t>distribution</a:t>
            </a:r>
            <a:r>
              <a:rPr lang="en-US" dirty="0"/>
              <a:t>:</a:t>
            </a:r>
            <a:endParaRPr lang="en-US" b="1" dirty="0" smtClean="0">
              <a:solidFill>
                <a:srgbClr val="990000"/>
              </a:solidFill>
              <a:latin typeface="Baskerville Old Face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 smtClean="0">
              <a:latin typeface="Baskerville Old Face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962400"/>
            <a:ext cx="5935663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20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0000FF"/>
                </a:solidFill>
                <a:latin typeface="Baskerville Old Face" pitchFamily="18" charset="0"/>
              </a:rPr>
              <a:t>Sampling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means </a:t>
            </a:r>
            <a:r>
              <a:rPr lang="en-US" b="1" dirty="0">
                <a:latin typeface="Baskerville Old Face" pitchFamily="18" charset="0"/>
              </a:rPr>
              <a:t>picking random values </a:t>
            </a:r>
            <a:r>
              <a:rPr lang="en-US" dirty="0">
                <a:latin typeface="Baskerville Old Face" pitchFamily="18" charset="0"/>
              </a:rPr>
              <a:t>from a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probability distribution</a:t>
            </a: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b="1" u="sng" dirty="0">
                <a:solidFill>
                  <a:srgbClr val="0000CC"/>
                </a:solidFill>
                <a:latin typeface="Baskerville Old Face" pitchFamily="18" charset="0"/>
              </a:rPr>
              <a:t>For example: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From a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coin flip distribution </a:t>
            </a:r>
            <a:r>
              <a:rPr lang="en-US" dirty="0">
                <a:latin typeface="Baskerville Old Face" pitchFamily="18" charset="0"/>
              </a:rPr>
              <a:t>(Bernoulli), sampling gives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either 0 (tails) or 1 (heads).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From a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normal distribution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0000CC"/>
                </a:solidFill>
              </a:rPr>
              <a:t>N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(0,1), </a:t>
            </a:r>
            <a:r>
              <a:rPr lang="en-US" b="1" dirty="0" smtClean="0">
                <a:latin typeface="Baskerville Old Face" pitchFamily="18" charset="0"/>
              </a:rPr>
              <a:t>sampling </a:t>
            </a:r>
            <a:r>
              <a:rPr lang="en-US" b="1" dirty="0">
                <a:latin typeface="Baskerville Old Face" pitchFamily="18" charset="0"/>
              </a:rPr>
              <a:t>might give values </a:t>
            </a:r>
            <a:r>
              <a:rPr lang="en-US" dirty="0">
                <a:latin typeface="Baskerville Old Face" pitchFamily="18" charset="0"/>
              </a:rPr>
              <a:t>like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0.1, -0.5, 1.3, etc.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9900"/>
                </a:solidFill>
                <a:latin typeface="Baskerville Old Face" pitchFamily="18" charset="0"/>
              </a:rPr>
              <a:t>3. </a:t>
            </a:r>
            <a:r>
              <a:rPr lang="en-US" b="1" u="sng" dirty="0" smtClean="0">
                <a:solidFill>
                  <a:srgbClr val="009900"/>
                </a:solidFill>
                <a:latin typeface="Baskerville Old Face" pitchFamily="18" charset="0"/>
              </a:rPr>
              <a:t>Decoder(Generative Network):</a:t>
            </a: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 smtClean="0">
                <a:solidFill>
                  <a:srgbClr val="0000FF"/>
                </a:solidFill>
                <a:latin typeface="Baskerville Old Face" pitchFamily="18" charset="0"/>
              </a:rPr>
              <a:t>decoder</a:t>
            </a:r>
            <a:r>
              <a:rPr lang="en-US" dirty="0" smtClean="0">
                <a:latin typeface="Baskerville Old Face" pitchFamily="18" charset="0"/>
              </a:rPr>
              <a:t> takes the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sampled latent vector (z) </a:t>
            </a:r>
            <a:r>
              <a:rPr lang="en-US" dirty="0" smtClean="0">
                <a:latin typeface="Baskerville Old Face" pitchFamily="18" charset="0"/>
              </a:rPr>
              <a:t>and </a:t>
            </a:r>
            <a:r>
              <a:rPr lang="en-US" b="1" dirty="0" smtClean="0">
                <a:latin typeface="Baskerville Old Face" pitchFamily="18" charset="0"/>
              </a:rPr>
              <a:t>reconstructs the original data.</a:t>
            </a:r>
            <a:endParaRPr lang="en-US" b="1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82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In reconstruction Phase</a:t>
            </a:r>
            <a:r>
              <a:rPr lang="en-US" dirty="0" smtClean="0">
                <a:latin typeface="Baskerville Old Face" pitchFamily="18" charset="0"/>
              </a:rPr>
              <a:t>, instead of directly sampling from </a:t>
            </a:r>
            <a:r>
              <a:rPr lang="en-US" b="1" dirty="0" err="1" smtClean="0">
                <a:solidFill>
                  <a:srgbClr val="00B050"/>
                </a:solidFill>
                <a:latin typeface="Baskerville Old Face" pitchFamily="18" charset="0"/>
              </a:rPr>
              <a:t>z_mean</a:t>
            </a:r>
            <a:r>
              <a:rPr lang="en-US" b="1" dirty="0" smtClean="0">
                <a:solidFill>
                  <a:srgbClr val="00B050"/>
                </a:solidFill>
                <a:latin typeface="Baskerville Old Face" pitchFamily="18" charset="0"/>
              </a:rPr>
              <a:t> &amp; </a:t>
            </a:r>
            <a:r>
              <a:rPr lang="en-US" b="1" dirty="0" err="1" smtClean="0">
                <a:solidFill>
                  <a:srgbClr val="00B050"/>
                </a:solidFill>
                <a:latin typeface="Baskerville Old Face" pitchFamily="18" charset="0"/>
              </a:rPr>
              <a:t>Z_log_var</a:t>
            </a:r>
            <a:r>
              <a:rPr lang="en-US" b="1" dirty="0" smtClean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, we use re-parameterized trick by the use of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Back propagation Algorithm.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In our example, you </a:t>
            </a:r>
            <a:r>
              <a:rPr lang="en-US" b="1" dirty="0">
                <a:latin typeface="Baskerville Old Face" pitchFamily="18" charset="0"/>
              </a:rPr>
              <a:t>approximate 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z</a:t>
            </a:r>
            <a:r>
              <a:rPr lang="en-US" b="1" dirty="0">
                <a:latin typeface="Baskerville Old Face" pitchFamily="18" charset="0"/>
              </a:rPr>
              <a:t> using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decoder parameters </a:t>
            </a:r>
            <a:r>
              <a:rPr lang="en-US" dirty="0">
                <a:latin typeface="Baskerville Old Face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another param</a:t>
            </a:r>
            <a:r>
              <a:rPr lang="en-US" dirty="0">
                <a:latin typeface="Baskerville Old Face" pitchFamily="18" charset="0"/>
              </a:rPr>
              <a:t>eter </a:t>
            </a:r>
            <a:r>
              <a:rPr lang="en-US" sz="2800" b="1" dirty="0">
                <a:solidFill>
                  <a:srgbClr val="FF0000"/>
                </a:solidFill>
                <a:latin typeface="Baskerville Old Face" pitchFamily="18" charset="0"/>
              </a:rPr>
              <a:t>ε</a:t>
            </a:r>
            <a:r>
              <a:rPr lang="en-US" dirty="0">
                <a:latin typeface="Baskerville Old Face" pitchFamily="18" charset="0"/>
              </a:rPr>
              <a:t> as follows</a:t>
            </a:r>
            <a:r>
              <a:rPr lang="en-US" dirty="0" smtClean="0">
                <a:latin typeface="Baskerville Old Face" pitchFamily="18" charset="0"/>
              </a:rPr>
              <a:t>:</a:t>
            </a:r>
          </a:p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We start by </a:t>
            </a:r>
            <a:r>
              <a:rPr lang="en-US" b="1" dirty="0" smtClean="0">
                <a:solidFill>
                  <a:srgbClr val="0000FF"/>
                </a:solidFill>
                <a:latin typeface="Baskerville Old Face" pitchFamily="18" charset="0"/>
              </a:rPr>
              <a:t>Sampling epsilon </a:t>
            </a:r>
            <a:r>
              <a:rPr lang="en-US" dirty="0" smtClean="0">
                <a:latin typeface="Baskerville Old Face" pitchFamily="18" charset="0"/>
              </a:rPr>
              <a:t>from a standard normal distribution.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where 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μ and σ represent </a:t>
            </a:r>
            <a:r>
              <a:rPr lang="en-US" dirty="0" smtClean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mean and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Variance of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a Gaussian distribution</a:t>
            </a:r>
            <a:r>
              <a:rPr lang="en-US" dirty="0">
                <a:latin typeface="Baskerville Old Face" pitchFamily="18" charset="0"/>
              </a:rPr>
              <a:t> respectively. They can be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derived from the decoder output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Here,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we can add the Epsilon random value between (0,1).</a:t>
            </a:r>
            <a:endParaRPr lang="en-US" b="1" dirty="0">
              <a:solidFill>
                <a:srgbClr val="870581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00400"/>
            <a:ext cx="1371600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93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1266" name="Picture 2" descr="https://www.compthree.com/images/blog/ae/va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25236"/>
            <a:ext cx="8624455" cy="571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61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3820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762000"/>
            <a:ext cx="53340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What is the use of two terms: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9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First we can stats with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Encoder Part:  </a:t>
            </a:r>
            <a:r>
              <a:rPr lang="en-US" dirty="0">
                <a:latin typeface="Baskerville Old Face" pitchFamily="18" charset="0"/>
              </a:rPr>
              <a:t>Here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variance values are Inherently Positive,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err="1">
                <a:latin typeface="Baskerville Old Face" pitchFamily="18" charset="0"/>
              </a:rPr>
              <a:t>ie</a:t>
            </a:r>
            <a:r>
              <a:rPr lang="en-US" dirty="0">
                <a:latin typeface="Baskerville Old Face" pitchFamily="18" charset="0"/>
              </a:rPr>
              <a:t> we can cover 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entire real number spectrum from ( -∞ to + ∞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).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Now this approach enables us to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employ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the neural network </a:t>
            </a:r>
            <a:r>
              <a:rPr lang="en-US" dirty="0">
                <a:latin typeface="Baskerville Old Face" pitchFamily="18" charset="0"/>
              </a:rPr>
              <a:t>as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encoder to transform input images</a:t>
            </a:r>
            <a:r>
              <a:rPr lang="en-US" dirty="0">
                <a:latin typeface="Baskerville Old Face" pitchFamily="18" charset="0"/>
              </a:rPr>
              <a:t> into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both Mean and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Logarithmic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Variance Vectors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Here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Z-Mean</a:t>
            </a:r>
            <a:r>
              <a:rPr lang="en-US" dirty="0" smtClean="0">
                <a:latin typeface="Baskerville Old Face" pitchFamily="18" charset="0"/>
              </a:rPr>
              <a:t> represents the </a:t>
            </a: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Mean Point.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Here </a:t>
            </a:r>
            <a:r>
              <a:rPr lang="en-US" b="1" dirty="0" smtClean="0">
                <a:solidFill>
                  <a:srgbClr val="FF3300"/>
                </a:solidFill>
                <a:latin typeface="Baskerville Old Face" pitchFamily="18" charset="0"/>
              </a:rPr>
              <a:t>Z- </a:t>
            </a:r>
            <a:r>
              <a:rPr lang="en-US" b="1" dirty="0" err="1" smtClean="0">
                <a:solidFill>
                  <a:srgbClr val="FF3300"/>
                </a:solidFill>
                <a:latin typeface="Baskerville Old Face" pitchFamily="18" charset="0"/>
              </a:rPr>
              <a:t>log_Var</a:t>
            </a:r>
            <a:r>
              <a:rPr lang="en-US" b="1" dirty="0" smtClean="0">
                <a:solidFill>
                  <a:srgbClr val="FF3300"/>
                </a:solidFill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represents the </a:t>
            </a:r>
          </a:p>
          <a:p>
            <a:pPr marL="0" indent="0" algn="just" fontAlgn="base">
              <a:lnSpc>
                <a:spcPct val="150000"/>
              </a:lnSpc>
              <a:buNone/>
            </a:pPr>
            <a:r>
              <a:rPr lang="en-US" dirty="0">
                <a:latin typeface="Baskerville Old Face" pitchFamily="18" charset="0"/>
              </a:rPr>
              <a:t> </a:t>
            </a:r>
            <a:r>
              <a:rPr lang="en-US" dirty="0" smtClean="0">
                <a:latin typeface="Baskerville Old Face" pitchFamily="18" charset="0"/>
              </a:rPr>
              <a:t>   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Logarithmic variance </a:t>
            </a:r>
            <a:r>
              <a:rPr lang="en-US" dirty="0" smtClean="0">
                <a:latin typeface="Baskerville Old Face" pitchFamily="18" charset="0"/>
              </a:rPr>
              <a:t>of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each Dimension.</a:t>
            </a:r>
            <a:endParaRPr lang="en-US" b="1" dirty="0">
              <a:solidFill>
                <a:srgbClr val="FF0066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Example</a:t>
            </a:r>
            <a:endParaRPr lang="en-US" sz="44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581400"/>
            <a:ext cx="2647950" cy="246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4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362200"/>
            <a:ext cx="2666789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Next, we </a:t>
            </a:r>
            <a:r>
              <a:rPr lang="en-US" b="1" dirty="0" smtClean="0">
                <a:solidFill>
                  <a:srgbClr val="0000FF"/>
                </a:solidFill>
                <a:latin typeface="Baskerville Old Face" pitchFamily="18" charset="0"/>
              </a:rPr>
              <a:t>generate Sample point Z</a:t>
            </a:r>
            <a:r>
              <a:rPr lang="en-US" dirty="0" smtClean="0">
                <a:latin typeface="Baskerville Old Face" pitchFamily="18" charset="0"/>
              </a:rPr>
              <a:t>, from the distribution defined by </a:t>
            </a:r>
            <a:r>
              <a:rPr lang="en-US" b="1" dirty="0" smtClean="0">
                <a:latin typeface="Baskerville Old Face" pitchFamily="18" charset="0"/>
              </a:rPr>
              <a:t>sample distribution</a:t>
            </a:r>
            <a:r>
              <a:rPr lang="en-US" dirty="0" smtClean="0">
                <a:latin typeface="Baskerville Old Face" pitchFamily="18" charset="0"/>
              </a:rPr>
              <a:t>. After that we can given to </a:t>
            </a:r>
            <a:r>
              <a:rPr lang="en-US" b="1" dirty="0" smtClean="0">
                <a:latin typeface="Baskerville Old Face" pitchFamily="18" charset="0"/>
              </a:rPr>
              <a:t>Decoder.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Suppose there is a loss  in the expected output.</a:t>
            </a:r>
          </a:p>
          <a:p>
            <a:pPr algn="just" fontAlgn="base">
              <a:lnSpc>
                <a:spcPct val="150000"/>
              </a:lnSpc>
            </a:pPr>
            <a:endParaRPr lang="en-US" dirty="0" smtClean="0"/>
          </a:p>
          <a:p>
            <a:pPr algn="just" fontAlgn="base">
              <a:lnSpc>
                <a:spcPct val="150000"/>
              </a:lnSpc>
            </a:pPr>
            <a:endParaRPr lang="en-US" dirty="0"/>
          </a:p>
          <a:p>
            <a:pPr algn="just" fontAlgn="base">
              <a:lnSpc>
                <a:spcPct val="150000"/>
              </a:lnSpc>
            </a:pPr>
            <a:endParaRPr lang="en-US" dirty="0" smtClean="0"/>
          </a:p>
          <a:p>
            <a:pPr algn="just" fontAlgn="base">
              <a:lnSpc>
                <a:spcPct val="150000"/>
              </a:lnSpc>
            </a:pPr>
            <a:r>
              <a:rPr lang="en-US" dirty="0" smtClean="0"/>
              <a:t>Variational </a:t>
            </a:r>
            <a:r>
              <a:rPr lang="en-US" dirty="0"/>
              <a:t>autoencoder uses </a:t>
            </a:r>
            <a:r>
              <a:rPr lang="en-US" b="1" dirty="0">
                <a:solidFill>
                  <a:srgbClr val="FF0066"/>
                </a:solidFill>
              </a:rPr>
              <a:t>KL-divergence as its loss function,</a:t>
            </a:r>
            <a:r>
              <a:rPr lang="en-US" dirty="0"/>
              <a:t>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goal of this is to minimize </a:t>
            </a:r>
            <a:r>
              <a:rPr lang="en-US" dirty="0">
                <a:latin typeface="Baskerville Old Face" pitchFamily="18" charset="0"/>
              </a:rPr>
              <a:t>the </a:t>
            </a:r>
            <a:r>
              <a:rPr lang="en-US" b="1" dirty="0">
                <a:latin typeface="Baskerville Old Face" pitchFamily="18" charset="0"/>
              </a:rPr>
              <a:t>difference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between a supposed distribution and original distribution of dataset</a:t>
            </a:r>
            <a:r>
              <a:rPr lang="en-US" dirty="0">
                <a:solidFill>
                  <a:srgbClr val="0000FF"/>
                </a:solidFill>
                <a:latin typeface="Baskerville Old Fac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89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Mathematically, 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8" name="Picture 4" descr="No alt text provided for this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3820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6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 descr="https://media.licdn.com/dms/image/D4D12AQH7fX4MItc4rA/article-cover_image-shrink_720_1280/0/1676582637853?e=1724889600&amp;v=beta&amp;t=nVfdgC2IQF-CahOt0CUrZLItmhdIVigb8NGPRfN0h4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382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17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When using only the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KL Loss </a:t>
            </a:r>
            <a:r>
              <a:rPr lang="en-US" dirty="0" smtClean="0">
                <a:latin typeface="Baskerville Old Face" pitchFamily="18" charset="0"/>
              </a:rPr>
              <a:t>, the </a:t>
            </a:r>
            <a:r>
              <a:rPr lang="en-US" b="1" dirty="0" smtClean="0">
                <a:latin typeface="Baskerville Old Face" pitchFamily="18" charset="0"/>
              </a:rPr>
              <a:t>Latent Space ends up with encodings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scattered randomly near its centers</a:t>
            </a:r>
            <a:r>
              <a:rPr lang="en-US" dirty="0" smtClean="0">
                <a:latin typeface="Baskerville Old Face" pitchFamily="18" charset="0"/>
              </a:rPr>
              <a:t>, without considering similarity among nearby encodings.</a:t>
            </a:r>
          </a:p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When optimizing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both the KL Loss and another Loss together</a:t>
            </a:r>
            <a:r>
              <a:rPr lang="en-US" dirty="0" smtClean="0">
                <a:latin typeface="Baskerville Old Face" pitchFamily="18" charset="0"/>
              </a:rPr>
              <a:t>, it creates a latent space where nearby encodings are similar, forming clusters on a local scale.</a:t>
            </a:r>
          </a:p>
          <a:p>
            <a:pPr algn="just" fontAlgn="base">
              <a:lnSpc>
                <a:spcPct val="150000"/>
              </a:lnSpc>
            </a:pPr>
            <a:endParaRPr lang="en-US" dirty="0" smtClean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Why we need both Reconstruction and KL Loss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429000"/>
            <a:ext cx="2895600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240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Reconstruction Loss:</a:t>
            </a:r>
            <a:r>
              <a:rPr lang="en-US" dirty="0">
                <a:latin typeface="Baskerville Old Face" pitchFamily="18" charset="0"/>
              </a:rPr>
              <a:t> Ensures that the reconstructed data is similar to the original input.</a:t>
            </a:r>
          </a:p>
          <a:p>
            <a:pPr algn="just" fontAlgn="base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KL Divergence Loss:</a:t>
            </a:r>
            <a:r>
              <a:rPr lang="en-US" dirty="0">
                <a:latin typeface="Baskerville Old Face" pitchFamily="18" charset="0"/>
              </a:rPr>
              <a:t> Encourages the learned distribution to be close to a standard normal distribution , </a:t>
            </a:r>
            <a:r>
              <a:rPr lang="en-US" b="1" dirty="0">
                <a:latin typeface="Baskerville Old Face" pitchFamily="18" charset="0"/>
              </a:rPr>
              <a:t>preventing overfitting.</a:t>
            </a:r>
          </a:p>
          <a:p>
            <a:pPr algn="just" fontAlgn="base">
              <a:lnSpc>
                <a:spcPct val="150000"/>
              </a:lnSpc>
            </a:pP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4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2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76200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69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Mathematically, 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Mathematical Representation</a:t>
            </a:r>
            <a:endParaRPr lang="en-US" sz="44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02327"/>
            <a:ext cx="8991600" cy="540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297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Difference between RBN and Autoencoder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838200"/>
            <a:ext cx="8458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askerville Old Face" pitchFamily="18" charset="0"/>
                <a:hlinkClick r:id="rId2"/>
              </a:rPr>
              <a:t>Autoencoder</a:t>
            </a:r>
            <a:r>
              <a:rPr lang="en-US" sz="2400" b="1" dirty="0">
                <a:latin typeface="Baskerville Old Face" pitchFamily="18" charset="0"/>
              </a:rPr>
              <a:t> </a:t>
            </a:r>
            <a:r>
              <a:rPr lang="en-US" sz="2400" dirty="0">
                <a:latin typeface="Baskerville Old Face" pitchFamily="18" charset="0"/>
              </a:rPr>
              <a:t>is a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simple 3-layer neural network </a:t>
            </a:r>
            <a:r>
              <a:rPr lang="en-US" sz="2400" dirty="0">
                <a:latin typeface="Baskerville Old Face" pitchFamily="18" charset="0"/>
              </a:rPr>
              <a:t>where 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output units are directly connected back to input units</a:t>
            </a:r>
            <a:r>
              <a:rPr lang="en-US" sz="2400" b="1" i="1" dirty="0">
                <a:solidFill>
                  <a:srgbClr val="0000CC"/>
                </a:solidFill>
                <a:latin typeface="Baskerville Old Face" pitchFamily="18" charset="0"/>
              </a:rPr>
              <a:t>.</a:t>
            </a:r>
            <a:r>
              <a:rPr lang="en-US" sz="2400" i="1" dirty="0">
                <a:latin typeface="Baskerville Old Face" pitchFamily="18" charset="0"/>
              </a:rPr>
              <a:t> </a:t>
            </a:r>
            <a:r>
              <a:rPr lang="en-US" sz="2400" dirty="0">
                <a:latin typeface="Baskerville Old Face" pitchFamily="18" charset="0"/>
              </a:rPr>
              <a:t>Typically, the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number of hidden units </a:t>
            </a:r>
            <a:r>
              <a:rPr lang="en-US" sz="2400" dirty="0">
                <a:latin typeface="Baskerville Old Face" pitchFamily="18" charset="0"/>
              </a:rPr>
              <a:t>is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much less than the number of visible ones. </a:t>
            </a:r>
            <a:endParaRPr lang="en-US" sz="2400" b="1" dirty="0" smtClean="0">
              <a:solidFill>
                <a:srgbClr val="009900"/>
              </a:solidFill>
              <a:latin typeface="Baskerville Old Face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task of training </a:t>
            </a:r>
            <a:r>
              <a:rPr lang="en-US" sz="2400" dirty="0">
                <a:latin typeface="Baskerville Old Face" pitchFamily="18" charset="0"/>
              </a:rPr>
              <a:t>is to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minimize an error or reconstruction</a:t>
            </a:r>
            <a:r>
              <a:rPr lang="en-US" sz="2400" dirty="0">
                <a:latin typeface="Baskerville Old Face" pitchFamily="18" charset="0"/>
              </a:rPr>
              <a:t>, i.e. find the most efficient compact representation for input data</a:t>
            </a:r>
            <a:r>
              <a:rPr lang="en-US" sz="2400" dirty="0" smtClean="0"/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chemeClr val="accent1">
                    <a:lumMod val="75000"/>
                  </a:schemeClr>
                </a:solidFill>
                <a:latin typeface="Baskerville Old Face" pitchFamily="18" charset="0"/>
              </a:rPr>
              <a:t>Restricted Boltzmann Machines </a:t>
            </a:r>
            <a:r>
              <a:rPr lang="en-US" sz="2400" dirty="0" smtClean="0">
                <a:latin typeface="Baskerville Old Face" pitchFamily="18" charset="0"/>
              </a:rPr>
              <a:t>are,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two-layer neural nets </a:t>
            </a:r>
            <a:r>
              <a:rPr lang="en-US" sz="2400" dirty="0">
                <a:latin typeface="Baskerville Old Face" pitchFamily="18" charset="0"/>
              </a:rPr>
              <a:t>that constitute the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building blocks of deep-belief networks</a:t>
            </a:r>
            <a:r>
              <a:rPr lang="en-US" sz="2400" dirty="0">
                <a:latin typeface="Baskerville Old Face" pitchFamily="18" charset="0"/>
              </a:rPr>
              <a:t>. The first layer of the RBM is called the 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visible, or input layer, </a:t>
            </a:r>
            <a:r>
              <a:rPr lang="en-US" sz="2400" b="1" dirty="0">
                <a:latin typeface="Baskerville Old Face" pitchFamily="18" charset="0"/>
              </a:rPr>
              <a:t>and the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second is the hidden layer. </a:t>
            </a:r>
            <a:endParaRPr lang="en-US" sz="24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19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6054436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336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Difference between Autoencoder &amp; VAE 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5344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3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Difference between Autoencoder &amp; VAE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458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95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Mathematically, 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36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02327"/>
            <a:ext cx="8991600" cy="540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Ideas Customiz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7" y="249382"/>
            <a:ext cx="8811491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10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28697</TotalTime>
  <Words>730</Words>
  <Application>Microsoft Office PowerPoint</Application>
  <PresentationFormat>On-screen Show (4:3)</PresentationFormat>
  <Paragraphs>82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Algerian</vt:lpstr>
      <vt:lpstr>Arial</vt:lpstr>
      <vt:lpstr>Arial Black</vt:lpstr>
      <vt:lpstr>Baskerville Old Face</vt:lpstr>
      <vt:lpstr>Book Antiqua</vt:lpstr>
      <vt:lpstr>Calibri</vt:lpstr>
      <vt:lpstr>Century Schoolbook</vt:lpstr>
      <vt:lpstr>Cooper Black</vt:lpstr>
      <vt:lpstr>Georgia</vt:lpstr>
      <vt:lpstr>Times New Roman</vt:lpstr>
      <vt:lpstr>Wingdings</vt:lpstr>
      <vt:lpstr>Wingdings 2</vt:lpstr>
      <vt:lpstr>Oriel</vt:lpstr>
      <vt:lpstr>  UNIT-II Part – I  Building Blocks of Deep Learning</vt:lpstr>
      <vt:lpstr> Variational Autoencoder</vt:lpstr>
      <vt:lpstr> Contd..</vt:lpstr>
      <vt:lpstr>Architecture of Variational Autoencoder</vt:lpstr>
      <vt:lpstr>Contd..</vt:lpstr>
      <vt:lpstr> Contd..</vt:lpstr>
      <vt:lpstr>Contd..</vt:lpstr>
      <vt:lpstr>Contd..</vt:lpstr>
      <vt:lpstr>Contd..</vt:lpstr>
      <vt:lpstr>Contd..</vt:lpstr>
      <vt:lpstr>Contd..</vt:lpstr>
      <vt:lpstr>Contd..</vt:lpstr>
      <vt:lpstr>Example</vt:lpstr>
      <vt:lpstr>Contd..</vt:lpstr>
      <vt:lpstr>Contd..</vt:lpstr>
      <vt:lpstr>Contd..</vt:lpstr>
      <vt:lpstr>Why we need both Reconstruction and KL Loss</vt:lpstr>
      <vt:lpstr>Contd..</vt:lpstr>
      <vt:lpstr>Mathematical Representation</vt:lpstr>
      <vt:lpstr>Difference between RBN and Autoencoder</vt:lpstr>
      <vt:lpstr>Contd..</vt:lpstr>
      <vt:lpstr>Difference between Autoencoder &amp; VAE </vt:lpstr>
      <vt:lpstr>Difference between Autoencoder &amp; VAE</vt:lpstr>
      <vt:lpstr>Contd..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2133</cp:revision>
  <dcterms:created xsi:type="dcterms:W3CDTF">2013-11-07T06:07:38Z</dcterms:created>
  <dcterms:modified xsi:type="dcterms:W3CDTF">2026-08-10T07:00:43Z</dcterms:modified>
</cp:coreProperties>
</file>