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17"/>
  </p:notesMasterIdLst>
  <p:handoutMasterIdLst>
    <p:handoutMasterId r:id="rId18"/>
  </p:handoutMasterIdLst>
  <p:sldIdLst>
    <p:sldId id="735" r:id="rId2"/>
    <p:sldId id="881" r:id="rId3"/>
    <p:sldId id="783" r:id="rId4"/>
    <p:sldId id="905" r:id="rId5"/>
    <p:sldId id="906" r:id="rId6"/>
    <p:sldId id="907" r:id="rId7"/>
    <p:sldId id="908" r:id="rId8"/>
    <p:sldId id="909" r:id="rId9"/>
    <p:sldId id="910" r:id="rId10"/>
    <p:sldId id="911" r:id="rId11"/>
    <p:sldId id="912" r:id="rId12"/>
    <p:sldId id="913" r:id="rId13"/>
    <p:sldId id="914" r:id="rId14"/>
    <p:sldId id="915" r:id="rId15"/>
    <p:sldId id="916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3300"/>
    <a:srgbClr val="870581"/>
    <a:srgbClr val="0000FF"/>
    <a:srgbClr val="990000"/>
    <a:srgbClr val="0000CC"/>
    <a:srgbClr val="009900"/>
    <a:srgbClr val="800C6F"/>
    <a:srgbClr val="005024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28600"/>
            <a:ext cx="7315201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743199" y="2740420"/>
            <a:ext cx="601980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UNIT-IV</a:t>
            </a:r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Dictionary &amp; Thesaurus</a:t>
            </a:r>
            <a:endParaRPr lang="en-US" sz="857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800C6F"/>
                </a:solidFill>
                <a:latin typeface="Baskerville Old Face" panose="02020602080505020303" pitchFamily="18" charset="0"/>
              </a:rPr>
              <a:t>Contents</a:t>
            </a:r>
            <a:endParaRPr lang="en-US" sz="9600" b="1" dirty="0">
              <a:solidFill>
                <a:srgbClr val="800C6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405384" y="914400"/>
            <a:ext cx="8129016" cy="5562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Machine-readable dictionaries</a:t>
            </a:r>
          </a:p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sz="2800" b="1" dirty="0" err="1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Lesk</a:t>
            </a:r>
            <a:r>
              <a:rPr lang="en-US" sz="28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 algorithm</a:t>
            </a:r>
          </a:p>
          <a:p>
            <a:pPr marL="457200" lvl="0" indent="-457200" algn="just">
              <a:lnSpc>
                <a:spcPct val="150000"/>
              </a:lnSpc>
              <a:buAutoNum type="arabicPeriod"/>
            </a:pPr>
            <a:r>
              <a:rPr lang="en-US" sz="2800" b="1" dirty="0" smtClean="0">
                <a:latin typeface="Baskerville Old Face" panose="02020602080505020303" pitchFamily="18" charset="0"/>
              </a:rPr>
              <a:t>Overlap-based </a:t>
            </a:r>
            <a:r>
              <a:rPr lang="en-US" sz="2800" b="1" dirty="0">
                <a:latin typeface="Baskerville Old Face" panose="02020602080505020303" pitchFamily="18" charset="0"/>
              </a:rPr>
              <a:t>methods</a:t>
            </a:r>
            <a:r>
              <a:rPr lang="en-US" sz="2800" dirty="0"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sz="3200" b="1" dirty="0" smtClean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sz="28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82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Dictionary &amp; Thesaurus</a:t>
            </a:r>
            <a:endParaRPr lang="en-US" sz="536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Dictionary and Thesaurus-based approaches </a:t>
            </a:r>
            <a:r>
              <a:rPr lang="en-US" b="1" dirty="0">
                <a:latin typeface="Baskerville Old Face" panose="02020602080505020303" pitchFamily="18" charset="0"/>
              </a:rPr>
              <a:t>in WSD</a:t>
            </a:r>
            <a:r>
              <a:rPr lang="en-US" dirty="0">
                <a:latin typeface="Baskerville Old Face" panose="02020602080505020303" pitchFamily="18" charset="0"/>
              </a:rPr>
              <a:t> use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lexical resources to determine the correct meaning of a word</a:t>
            </a:r>
            <a:r>
              <a:rPr lang="en-US" dirty="0">
                <a:latin typeface="Baskerville Old Face" panose="02020602080505020303" pitchFamily="18" charset="0"/>
              </a:rPr>
              <a:t> by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comparing its context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with definitions, synonyms, and related words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Machine-readable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dictionaries: </a:t>
            </a:r>
            <a:r>
              <a:rPr lang="en-US" dirty="0">
                <a:latin typeface="Baskerville Old Face" panose="02020602080505020303" pitchFamily="18" charset="0"/>
              </a:rPr>
              <a:t>A Machine-Readable Dictionary (MRD) is a </a:t>
            </a:r>
            <a:r>
              <a:rPr lang="en-US" b="1" dirty="0">
                <a:latin typeface="Baskerville Old Face" panose="02020602080505020303" pitchFamily="18" charset="0"/>
              </a:rPr>
              <a:t>digital lexical resource that stores words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their meanings (glosses),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synonyms, and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relationships in a structured format </a:t>
            </a:r>
            <a:r>
              <a:rPr lang="en-US" dirty="0">
                <a:latin typeface="Baskerville Old Face" panose="02020602080505020303" pitchFamily="18" charset="0"/>
              </a:rPr>
              <a:t>that can be </a:t>
            </a:r>
            <a:r>
              <a:rPr lang="en-US" b="1" dirty="0">
                <a:latin typeface="Baskerville Old Face" panose="02020602080505020303" pitchFamily="18" charset="0"/>
              </a:rPr>
              <a:t>processed by computers</a:t>
            </a:r>
            <a:r>
              <a:rPr lang="en-US" b="1" dirty="0"/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44286"/>
            <a:ext cx="7813964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565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000125"/>
            <a:ext cx="58674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886200"/>
            <a:ext cx="44958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2844" y="5734050"/>
            <a:ext cx="5486172" cy="9715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437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990600"/>
            <a:ext cx="7315200" cy="474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491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4400"/>
            <a:ext cx="5220429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414" y="3733800"/>
            <a:ext cx="4781186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21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Lesk</a:t>
            </a:r>
            <a:r>
              <a:rPr lang="en-US" sz="3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algorithm</a:t>
            </a:r>
            <a:endParaRPr lang="en-US" sz="77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err="1">
                <a:latin typeface="Baskerville Old Face" panose="02020602080505020303" pitchFamily="18" charset="0"/>
              </a:rPr>
              <a:t>Lesk</a:t>
            </a:r>
            <a:r>
              <a:rPr lang="en-US" b="1" dirty="0">
                <a:latin typeface="Baskerville Old Face" panose="02020602080505020303" pitchFamily="18" charset="0"/>
              </a:rPr>
              <a:t> algorithm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dictionary-based method </a:t>
            </a:r>
            <a:r>
              <a:rPr lang="en-US" dirty="0">
                <a:latin typeface="Baskerville Old Face" panose="02020602080505020303" pitchFamily="18" charset="0"/>
              </a:rPr>
              <a:t>for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Word Sense Disambiguation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latin typeface="Baskerville Old Face" panose="02020602080505020303" pitchFamily="18" charset="0"/>
              </a:rPr>
              <a:t>selects the sense of a word </a:t>
            </a:r>
            <a:r>
              <a:rPr lang="en-US" dirty="0">
                <a:latin typeface="Baskerville Old Face" panose="02020602080505020303" pitchFamily="18" charset="0"/>
              </a:rPr>
              <a:t>whose </a:t>
            </a:r>
            <a:r>
              <a:rPr lang="en-US" b="1" dirty="0">
                <a:solidFill>
                  <a:srgbClr val="990000"/>
                </a:solidFill>
                <a:latin typeface="Baskerville Old Face" panose="02020602080505020303" pitchFamily="18" charset="0"/>
              </a:rPr>
              <a:t>definition (gloss)</a:t>
            </a:r>
            <a:r>
              <a:rPr lang="en-US" dirty="0">
                <a:latin typeface="Baskerville Old Face" panose="02020602080505020303" pitchFamily="18" charset="0"/>
              </a:rPr>
              <a:t> has the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maximum overlap with the context of the word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98" y="2798051"/>
            <a:ext cx="4020802" cy="2154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508" y="3889380"/>
            <a:ext cx="4293108" cy="2662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20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18" y="923925"/>
            <a:ext cx="48006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711709"/>
            <a:ext cx="5839183" cy="1212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215475"/>
            <a:ext cx="6629400" cy="2384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62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880701"/>
            <a:ext cx="5638800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615" y="3341685"/>
            <a:ext cx="5053293" cy="1535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304800" y="5067789"/>
            <a:ext cx="74676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/>
              <a:t>👉 </a:t>
            </a:r>
            <a:r>
              <a:rPr lang="en-US" sz="2400" dirty="0">
                <a:latin typeface="Baskerville Old Face" panose="02020602080505020303" pitchFamily="18" charset="0"/>
              </a:rPr>
              <a:t>Words like </a:t>
            </a:r>
            <a:r>
              <a:rPr lang="en-US" sz="2400" b="1" i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student, exam, solved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indicate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academic context</a:t>
            </a:r>
            <a:r>
              <a:rPr lang="en-US" sz="2400" dirty="0">
                <a:latin typeface="Baskerville Old Face" panose="02020602080505020303" pitchFamily="18" charset="0"/>
              </a:rPr>
              <a:t>, so </a:t>
            </a:r>
            <a:r>
              <a:rPr lang="en-US" sz="2400" b="1" dirty="0" err="1">
                <a:solidFill>
                  <a:srgbClr val="870581"/>
                </a:solidFill>
                <a:latin typeface="Baskerville Old Face" panose="02020602080505020303" pitchFamily="18" charset="0"/>
              </a:rPr>
              <a:t>Lesk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 selects </a:t>
            </a:r>
            <a:r>
              <a:rPr lang="en-US" sz="2400" dirty="0">
                <a:latin typeface="Baskerville Old Face" panose="02020602080505020303" pitchFamily="18" charset="0"/>
              </a:rPr>
              <a:t>the </a:t>
            </a:r>
            <a:r>
              <a:rPr lang="en-US" sz="2400" b="1" dirty="0">
                <a:latin typeface="Baskerville Old Face" panose="02020602080505020303" pitchFamily="18" charset="0"/>
              </a:rPr>
              <a:t>question meaning</a:t>
            </a:r>
            <a:r>
              <a:rPr lang="en-US" sz="2400" dirty="0">
                <a:latin typeface="Baskerville Old Face" panose="02020602080505020303" pitchFamily="18" charset="0"/>
              </a:rPr>
              <a:t>, not difficulty.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994654"/>
            <a:ext cx="80287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Baskerville Old Face" panose="02020602080505020303" pitchFamily="18" charset="0"/>
              </a:rPr>
              <a:t>Lesk</a:t>
            </a:r>
            <a:r>
              <a:rPr 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algorithm compares </a:t>
            </a:r>
            <a:r>
              <a:rPr lang="en-US" sz="2400" b="1" dirty="0">
                <a:latin typeface="Baskerville Old Face" panose="02020602080505020303" pitchFamily="18" charset="0"/>
              </a:rPr>
              <a:t>context with meanings </a:t>
            </a:r>
            <a:r>
              <a:rPr lang="en-US" sz="2400" dirty="0">
                <a:latin typeface="Baskerville Old Face" panose="02020602080505020303" pitchFamily="18" charset="0"/>
              </a:rPr>
              <a:t>and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selects the sense with maximum word overlap.</a:t>
            </a:r>
          </a:p>
        </p:txBody>
      </p:sp>
    </p:spTree>
    <p:extLst>
      <p:ext uri="{BB962C8B-B14F-4D97-AF65-F5344CB8AC3E}">
        <p14:creationId xmlns:p14="http://schemas.microsoft.com/office/powerpoint/2010/main" val="1414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Overlap-based methods</a:t>
            </a:r>
            <a:endParaRPr lang="en-US" sz="772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838200"/>
            <a:ext cx="85862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Overlap-based methods </a:t>
            </a:r>
            <a:r>
              <a:rPr lang="en-US" dirty="0">
                <a:latin typeface="Baskerville Old Face" panose="02020602080505020303" pitchFamily="18" charset="0"/>
              </a:rPr>
              <a:t>determine the </a:t>
            </a:r>
            <a:r>
              <a:rPr lang="en-US" b="1" dirty="0">
                <a:latin typeface="Baskerville Old Face" panose="02020602080505020303" pitchFamily="18" charset="0"/>
              </a:rPr>
              <a:t>correct sense of a word </a:t>
            </a:r>
            <a:r>
              <a:rPr lang="en-US" dirty="0">
                <a:latin typeface="Baskerville Old Face" panose="02020602080505020303" pitchFamily="18" charset="0"/>
              </a:rPr>
              <a:t>by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measuring the overlap between the context words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and the extended definitions (gloss + related words) of each sense.</a:t>
            </a:r>
            <a:endParaRPr lang="en-US" b="1" u="sng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971800"/>
            <a:ext cx="64008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743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7467600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7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066800"/>
            <a:ext cx="5410200" cy="129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82" y="2743200"/>
            <a:ext cx="5084618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5070764"/>
            <a:ext cx="4782058" cy="1501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637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26" y="1066800"/>
            <a:ext cx="5001174" cy="21361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8" y="3509280"/>
            <a:ext cx="7848600" cy="9490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86" y="4721963"/>
            <a:ext cx="3886200" cy="13492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3292" y="6033311"/>
            <a:ext cx="5725324" cy="786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96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b="1" dirty="0" smtClean="0">
                <a:solidFill>
                  <a:srgbClr val="0000CC"/>
                </a:solidFill>
              </a:rPr>
              <a:t>Contd..</a:t>
            </a:r>
            <a:endParaRPr lang="en-US" sz="96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66800"/>
            <a:ext cx="63246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4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33738</TotalTime>
  <Words>224</Words>
  <Application>Microsoft Office PowerPoint</Application>
  <PresentationFormat>On-screen Show (4:3)</PresentationFormat>
  <Paragraphs>42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Oriel</vt:lpstr>
      <vt:lpstr>  (Natural Language Processing) III B.TECH II SEM (PVP-23)</vt:lpstr>
      <vt:lpstr>Contents</vt:lpstr>
      <vt:lpstr>Dictionary &amp; Thesaurus</vt:lpstr>
      <vt:lpstr>Contd..</vt:lpstr>
      <vt:lpstr>Contd..</vt:lpstr>
      <vt:lpstr>Contd..</vt:lpstr>
      <vt:lpstr>Contd..</vt:lpstr>
      <vt:lpstr>Lesk algorithm</vt:lpstr>
      <vt:lpstr>Contd..</vt:lpstr>
      <vt:lpstr>Contd..</vt:lpstr>
      <vt:lpstr>Overlap-based methods</vt:lpstr>
      <vt:lpstr>Contd..</vt:lpstr>
      <vt:lpstr>Contd..</vt:lpstr>
      <vt:lpstr>Contd..</vt:lpstr>
      <vt:lpstr>Contd..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2315</cp:revision>
  <dcterms:created xsi:type="dcterms:W3CDTF">2013-11-07T06:07:38Z</dcterms:created>
  <dcterms:modified xsi:type="dcterms:W3CDTF">2026-03-31T06:47:24Z</dcterms:modified>
</cp:coreProperties>
</file>