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8"/>
  </p:notesMasterIdLst>
  <p:handoutMasterIdLst>
    <p:handoutMasterId r:id="rId39"/>
  </p:handoutMasterIdLst>
  <p:sldIdLst>
    <p:sldId id="256" r:id="rId2"/>
    <p:sldId id="367" r:id="rId3"/>
    <p:sldId id="824" r:id="rId4"/>
    <p:sldId id="832" r:id="rId5"/>
    <p:sldId id="867" r:id="rId6"/>
    <p:sldId id="868" r:id="rId7"/>
    <p:sldId id="869" r:id="rId8"/>
    <p:sldId id="870" r:id="rId9"/>
    <p:sldId id="871" r:id="rId10"/>
    <p:sldId id="872" r:id="rId11"/>
    <p:sldId id="874" r:id="rId12"/>
    <p:sldId id="875" r:id="rId13"/>
    <p:sldId id="876" r:id="rId14"/>
    <p:sldId id="877" r:id="rId15"/>
    <p:sldId id="878" r:id="rId16"/>
    <p:sldId id="879" r:id="rId17"/>
    <p:sldId id="880" r:id="rId18"/>
    <p:sldId id="901" r:id="rId19"/>
    <p:sldId id="881" r:id="rId20"/>
    <p:sldId id="882" r:id="rId21"/>
    <p:sldId id="883" r:id="rId22"/>
    <p:sldId id="884" r:id="rId23"/>
    <p:sldId id="890" r:id="rId24"/>
    <p:sldId id="891" r:id="rId25"/>
    <p:sldId id="894" r:id="rId26"/>
    <p:sldId id="895" r:id="rId27"/>
    <p:sldId id="885" r:id="rId28"/>
    <p:sldId id="886" r:id="rId29"/>
    <p:sldId id="887" r:id="rId30"/>
    <p:sldId id="888" r:id="rId31"/>
    <p:sldId id="889" r:id="rId32"/>
    <p:sldId id="896" r:id="rId33"/>
    <p:sldId id="897" r:id="rId34"/>
    <p:sldId id="898" r:id="rId35"/>
    <p:sldId id="900" r:id="rId36"/>
    <p:sldId id="628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870581"/>
    <a:srgbClr val="0000CC"/>
    <a:srgbClr val="009900"/>
    <a:srgbClr val="FF0066"/>
    <a:srgbClr val="FF3300"/>
    <a:srgbClr val="FF33CC"/>
    <a:srgbClr val="FF0000"/>
    <a:srgbClr val="FF00FF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374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4/16/2024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(Instance Based Learning)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3" name="Picture 2" descr="k nearest neighb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200400"/>
            <a:ext cx="5486400" cy="29656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711200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870581"/>
                </a:solidFill>
              </a:rPr>
              <a:t>K- Nearest Neighbor learning(KNN)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Choosing parameters for Nearest Neighbor</a:t>
            </a:r>
          </a:p>
          <a:p>
            <a:pPr lvl="3">
              <a:lnSpc>
                <a:spcPct val="150000"/>
              </a:lnSpc>
            </a:pPr>
            <a:r>
              <a:rPr lang="en-US" sz="2400" b="1" dirty="0" smtClean="0">
                <a:solidFill>
                  <a:srgbClr val="990000"/>
                </a:solidFill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</a:rPr>
              <a:t>KNN Algorithm</a:t>
            </a:r>
          </a:p>
          <a:p>
            <a:pPr lvl="3">
              <a:lnSpc>
                <a:spcPct val="150000"/>
              </a:lnSpc>
            </a:pPr>
            <a:r>
              <a:rPr lang="en-US" sz="2400" b="1" dirty="0">
                <a:solidFill>
                  <a:srgbClr val="990000"/>
                </a:solidFill>
              </a:rPr>
              <a:t> </a:t>
            </a:r>
            <a:r>
              <a:rPr lang="en-US" sz="2400" b="1" dirty="0" smtClean="0">
                <a:solidFill>
                  <a:srgbClr val="009900"/>
                </a:solidFill>
              </a:rPr>
              <a:t>Example of KNN</a:t>
            </a:r>
          </a:p>
          <a:p>
            <a:pPr lvl="3">
              <a:lnSpc>
                <a:spcPct val="150000"/>
              </a:lnSpc>
            </a:pPr>
            <a:endParaRPr lang="en-IN" sz="2400" b="1" dirty="0" smtClean="0">
              <a:solidFill>
                <a:srgbClr val="990000"/>
              </a:solidFill>
            </a:endParaRPr>
          </a:p>
          <a:p>
            <a:pPr lvl="2">
              <a:lnSpc>
                <a:spcPct val="150000"/>
              </a:lnSpc>
            </a:pPr>
            <a:endParaRPr lang="en-IN" sz="2400" b="1" dirty="0"/>
          </a:p>
          <a:p>
            <a:pPr marL="1534160" lvl="5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solidFill>
                <a:srgbClr val="7030A0"/>
              </a:solidFill>
            </a:endParaRPr>
          </a:p>
          <a:p>
            <a:pPr marL="1280160" lvl="4" indent="0">
              <a:lnSpc>
                <a:spcPct val="150000"/>
              </a:lnSpc>
              <a:buNone/>
            </a:pPr>
            <a:endParaRPr lang="en-IN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8223" y="184666"/>
            <a:ext cx="83058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0000CC"/>
                </a:solidFill>
              </a:rPr>
              <a:t>K</a:t>
            </a:r>
            <a:r>
              <a:rPr lang="en-IN" sz="3200" b="1" dirty="0" smtClean="0">
                <a:solidFill>
                  <a:srgbClr val="0000CC"/>
                </a:solidFill>
              </a:rPr>
              <a:t>-Nearest Neighbor(KNN) </a:t>
            </a:r>
            <a:r>
              <a:rPr lang="en-IN" sz="3200" b="1" dirty="0">
                <a:solidFill>
                  <a:srgbClr val="0000CC"/>
                </a:solidFill>
              </a:rPr>
              <a:t>Learning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914400"/>
            <a:ext cx="8563754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most basic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instance –based method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K- Nearest Neighbor Algorithm.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K-Nearest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Neighbour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one of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simplest Machine Learning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algorithm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based on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Supervised Learning technique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 used to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solve both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and regression problems.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However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it's mainly used 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 K-nearest neighbors (KNN) algorithm is a </a:t>
            </a: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data classification method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for estimating the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data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point will become a </a:t>
            </a:r>
            <a:r>
              <a:rPr lang="en-US" sz="2400" b="1" u="sng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member of one group or another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based on what group the data points nearest to it belong to.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following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two properties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would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define KNN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well −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Lazy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learning algorithm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 −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KNN is a lazy learning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algorithm, because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it does not learn from the training set immediately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instead it stores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dataset and at the time of classification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performs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an action on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dataset.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instead of Learning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we have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only  memorizing the data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Eg:</a:t>
            </a:r>
            <a:r>
              <a:rPr lang="en-US" sz="2400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FF33CC"/>
                </a:solidFill>
                <a:latin typeface="Book Antiqua" panose="02040602050305030304" pitchFamily="18" charset="0"/>
                <a:cs typeface="Times New Roman" pitchFamily="18" charset="0"/>
              </a:rPr>
              <a:t>Learning and Memorizing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Suppose you have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preparing for the exam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once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you write the exam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then what you have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learnt erase from your brain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it is only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 memorizing. 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instead of memorizing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if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you learn and if you understand the concept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if you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go to the exam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even after completing the exam also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you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will able to remember that topic.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Non-parametric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learning algorithm −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KNN is also a non-parametric learning algorithm because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it doesn’t assume anything about the underlying data.</a:t>
            </a:r>
          </a:p>
        </p:txBody>
      </p:sp>
    </p:spTree>
    <p:extLst>
      <p:ext uri="{BB962C8B-B14F-4D97-AF65-F5344CB8AC3E}">
        <p14:creationId xmlns:p14="http://schemas.microsoft.com/office/powerpoint/2010/main" val="109012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KNN Example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Suppose there are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two classes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i.e., 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Class A and Class B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we have a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new unknown data point </a:t>
            </a:r>
            <a:r>
              <a:rPr lang="en-US" sz="28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“?”</a:t>
            </a:r>
            <a:r>
              <a:rPr lang="en-US" sz="28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so this data point will lie in which of these classes.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FF33CC"/>
                </a:solidFill>
                <a:latin typeface="Book Antiqua" panose="02040602050305030304" pitchFamily="18" charset="0"/>
                <a:cs typeface="Times New Roman" pitchFamily="18" charset="0"/>
              </a:rPr>
              <a:t>solve this problem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we need a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K-NN algorithm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With the help of K-NN, we can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easily identify the class of a particular dataset.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data point is classified by a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majority vote of its neighbors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with the data point being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assigned to the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class.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Most commonly amongst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K nearest neighbors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measured by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istance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unction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 </a:t>
            </a:r>
            <a:r>
              <a:rPr lang="en-US" sz="2400" dirty="0"/>
              <a:t> 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54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799" y="609600"/>
            <a:ext cx="8534401" cy="590931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Here, we can see that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if k = 3, 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then based on the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 function 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used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nearest three neighbors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of the data point is found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and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based on the </a:t>
            </a:r>
            <a:r>
              <a:rPr lang="en-US" sz="2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majority votes of its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 neighbors,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the data point is 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classified into a class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case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of k = 3,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for the above diagram, it’s 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Class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 Similarly, when 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 = 7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 for the above diagram, based on the majority votes of its neighbors, the data point is classified to 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 A.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54743"/>
            <a:ext cx="3667352" cy="3226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79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7848600" cy="8704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2800" b="1" dirty="0" smtClean="0">
                <a:solidFill>
                  <a:srgbClr val="0000CC"/>
                </a:solidFill>
              </a:rPr>
              <a:t>1. Choosing </a:t>
            </a:r>
            <a:r>
              <a:rPr lang="en-IN" sz="2800" b="1" dirty="0">
                <a:solidFill>
                  <a:srgbClr val="0000CC"/>
                </a:solidFill>
              </a:rPr>
              <a:t>Parameters for </a:t>
            </a:r>
            <a:r>
              <a:rPr lang="en-IN" sz="2800" b="1" dirty="0" smtClean="0">
                <a:solidFill>
                  <a:srgbClr val="0000CC"/>
                </a:solidFill>
              </a:rPr>
              <a:t/>
            </a:r>
            <a:br>
              <a:rPr lang="en-IN" sz="2800" b="1" dirty="0" smtClean="0">
                <a:solidFill>
                  <a:srgbClr val="0000CC"/>
                </a:solidFill>
              </a:rPr>
            </a:br>
            <a:r>
              <a:rPr lang="en-IN" sz="2800" b="1" dirty="0" smtClean="0">
                <a:solidFill>
                  <a:srgbClr val="0000CC"/>
                </a:solidFill>
              </a:rPr>
              <a:t>Nearest </a:t>
            </a:r>
            <a:r>
              <a:rPr lang="en-IN" sz="2800" b="1" dirty="0">
                <a:solidFill>
                  <a:srgbClr val="0000CC"/>
                </a:solidFill>
              </a:rPr>
              <a:t>Neighbor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997089"/>
            <a:ext cx="8614554" cy="470898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Below are some points to remember while selecting the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value of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K</a:t>
            </a:r>
            <a:r>
              <a:rPr lang="en-US" sz="2200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K-NN </a:t>
            </a:r>
            <a:r>
              <a:rPr lang="en-US" sz="22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algorithm: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1.</a:t>
            </a:r>
            <a:r>
              <a:rPr lang="en-US" sz="22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There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no particular way to determine the </a:t>
            </a:r>
            <a:r>
              <a:rPr lang="en-US" sz="22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best value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"K"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so we need to try some values to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find the best out of them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 The most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preferred value for </a:t>
            </a:r>
            <a:r>
              <a:rPr lang="en-US" sz="2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K is </a:t>
            </a:r>
            <a:r>
              <a:rPr lang="en-US" sz="22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5.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2.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 A </a:t>
            </a:r>
            <a:r>
              <a:rPr lang="en-US" sz="22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very low value for K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such as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K=1 or K=2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can be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noisy and lead to the effects of outliers in the </a:t>
            </a: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model.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3.</a:t>
            </a:r>
            <a:r>
              <a:rPr lang="en-US" sz="22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 Large </a:t>
            </a:r>
            <a:r>
              <a:rPr lang="en-US" sz="2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values for K are good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but it </a:t>
            </a:r>
            <a:r>
              <a:rPr lang="en-US" sz="22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may find some difficulties</a:t>
            </a:r>
            <a:r>
              <a:rPr lang="en-US" sz="2200" b="1" dirty="0" smtClean="0">
                <a:solidFill>
                  <a:srgbClr val="FF33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2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85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2800" b="1" dirty="0">
                <a:solidFill>
                  <a:srgbClr val="0000CC"/>
                </a:solidFill>
              </a:rPr>
              <a:t>2</a:t>
            </a:r>
            <a:r>
              <a:rPr lang="en-IN" sz="2800" b="1" dirty="0" smtClean="0">
                <a:solidFill>
                  <a:srgbClr val="0000CC"/>
                </a:solidFill>
              </a:rPr>
              <a:t>. KNN ALGORITHM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838200"/>
            <a:ext cx="8614554" cy="567847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The K-NN working can be explained on the basis of the below algorithm:</a:t>
            </a:r>
          </a:p>
          <a:p>
            <a:pPr algn="just">
              <a:lnSpc>
                <a:spcPct val="150000"/>
              </a:lnSpc>
            </a:pP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Step-1: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 Select the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number K of the neighbors</a:t>
            </a:r>
          </a:p>
          <a:p>
            <a:pPr algn="just">
              <a:lnSpc>
                <a:spcPct val="150000"/>
              </a:lnSpc>
            </a:pP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Step-2: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 Calculate the </a:t>
            </a:r>
            <a:r>
              <a:rPr lang="en-US" sz="2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Euclidean distance of K number of neighbors</a:t>
            </a:r>
          </a:p>
          <a:p>
            <a:pPr algn="just">
              <a:lnSpc>
                <a:spcPct val="150000"/>
              </a:lnSpc>
            </a:pP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Step-3: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 Take the </a:t>
            </a:r>
            <a:r>
              <a:rPr lang="en-US" sz="2200" b="1" dirty="0">
                <a:solidFill>
                  <a:srgbClr val="FF33CC"/>
                </a:solidFill>
                <a:latin typeface="Book Antiqua" panose="02040602050305030304" pitchFamily="18" charset="0"/>
                <a:cs typeface="Times New Roman" pitchFamily="18" charset="0"/>
              </a:rPr>
              <a:t>K nearest neighbors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as per the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calculated Euclidean distance.</a:t>
            </a:r>
          </a:p>
          <a:p>
            <a:pPr algn="just">
              <a:lnSpc>
                <a:spcPct val="150000"/>
              </a:lnSpc>
            </a:pP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Step-4: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 Among these k neighbors,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count the number of the data points in each category.</a:t>
            </a:r>
          </a:p>
          <a:p>
            <a:pPr algn="just">
              <a:lnSpc>
                <a:spcPct val="150000"/>
              </a:lnSpc>
            </a:pP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Step-5: 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Assign the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new data points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to that category for which the </a:t>
            </a:r>
            <a:r>
              <a:rPr lang="en-US" sz="2200" b="1" u="sng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number of the neighbor is maximum.</a:t>
            </a:r>
          </a:p>
          <a:p>
            <a:pPr algn="just">
              <a:lnSpc>
                <a:spcPct val="150000"/>
              </a:lnSpc>
            </a:pP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Step-6: 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Our model is ready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2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12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2800" b="1" dirty="0" smtClean="0">
                <a:solidFill>
                  <a:srgbClr val="0000CC"/>
                </a:solidFill>
              </a:rPr>
              <a:t>Contd..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0"/>
            <a:ext cx="6781800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8514" y="914400"/>
            <a:ext cx="822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are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four ways to calculate the distance measure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between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 point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its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nearest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neighbor: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Euclidean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distance, </a:t>
            </a: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Manhattan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distance, </a:t>
            </a: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Hamming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distance, and </a:t>
            </a: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Minkowski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distance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Out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of the three,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Euclidean distance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the most </a:t>
            </a:r>
            <a:r>
              <a:rPr lang="en-US" sz="2400" b="1" dirty="0">
                <a:solidFill>
                  <a:srgbClr val="FF33CC"/>
                </a:solidFill>
                <a:latin typeface="Book Antiqua" panose="02040602050305030304" pitchFamily="18" charset="0"/>
                <a:cs typeface="Times New Roman" pitchFamily="18" charset="0"/>
              </a:rPr>
              <a:t>commonly used distance function or metric.</a:t>
            </a:r>
            <a:endParaRPr lang="en-IN" sz="2400" b="1" dirty="0">
              <a:solidFill>
                <a:srgbClr val="FF33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22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3. Example of KNN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838200"/>
            <a:ext cx="8614554" cy="54976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Example-1:</a:t>
            </a:r>
            <a:r>
              <a:rPr lang="en-US" sz="2200" b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 Consider the </a:t>
            </a: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given data set</a:t>
            </a:r>
            <a:r>
              <a:rPr lang="en-US" sz="2200" b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, it contains </a:t>
            </a:r>
            <a:r>
              <a:rPr lang="en-US" sz="22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15 examples</a:t>
            </a:r>
            <a:r>
              <a:rPr lang="en-US" sz="2200" b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2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 descr="Nivitus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8308"/>
            <a:ext cx="3657600" cy="235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68" y="1438364"/>
            <a:ext cx="4819231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787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Contd..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685800"/>
            <a:ext cx="8614554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Here we have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 features. </a:t>
            </a:r>
            <a:r>
              <a:rPr lang="en-US" sz="2400" b="1" dirty="0" err="1" smtClean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sepal length and sepal width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. And here the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Target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Species.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Target has 3 possibilities :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Setosa, Virginica, Versicolor.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Now given the Value of K-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we want to classify the new example. ie,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Suppose the value of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K- may be 1 , 2 ,3 soon.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Here 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how to classify the species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with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help of K-Nearest Neighbor Algorithm.</a:t>
            </a:r>
            <a:endParaRPr lang="en-US" sz="2400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4114800"/>
            <a:ext cx="8001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04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70788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0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Step-1: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 First we need to </a:t>
            </a:r>
            <a:r>
              <a:rPr lang="en-US" sz="20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calculate the Distance.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Ie, here we have to use the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Euclidean Distance. 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60" y="990600"/>
            <a:ext cx="8794994" cy="572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87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83099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 the same way we have to calculate all the examples. And finally will get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010400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49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83099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Step-2: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 To find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Rank.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Ie, here the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distance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which is having </a:t>
            </a:r>
            <a:r>
              <a:rPr lang="en-US" sz="24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minimum is the First Rank.</a:t>
            </a:r>
            <a:endParaRPr lang="en-US" sz="2400" b="1" dirty="0">
              <a:solidFill>
                <a:srgbClr val="FF33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25943"/>
            <a:ext cx="8309754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54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8600" y="103778"/>
            <a:ext cx="8614554" cy="83099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Step-3: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 To find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K-Nearest Neighbour.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Here, we have to take k=1 rank example etc.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458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24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534400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 we can observe that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suppose we have to take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k=1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is Setosa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K=2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Setosa, </a:t>
            </a:r>
            <a:r>
              <a:rPr lang="en-US" sz="24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K=3 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Setosa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K=4 Versicolor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but majority of voting is Setosa. So Answer is Setosa for K=4.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K=5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Virginica,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but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majority of voting is Setosa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So Answer is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Setosa for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K=5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Our new Example goes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Setosa.</a:t>
            </a:r>
          </a:p>
        </p:txBody>
      </p:sp>
    </p:spTree>
    <p:extLst>
      <p:ext uri="{BB962C8B-B14F-4D97-AF65-F5344CB8AC3E}">
        <p14:creationId xmlns:p14="http://schemas.microsoft.com/office/powerpoint/2010/main" val="252211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k nearest neighbor learning Hot Sale - OFF 53%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80" y="184667"/>
            <a:ext cx="880852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57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Example-2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838200"/>
            <a:ext cx="8614554" cy="54976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To predict the Class Label for new instance.</a:t>
            </a:r>
            <a:endParaRPr lang="en-US" sz="22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00187"/>
            <a:ext cx="5781675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2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5902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 First we can calculate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Distance Formula: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726" y="1066800"/>
            <a:ext cx="448270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427" y="2514600"/>
            <a:ext cx="62353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15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64633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 next,  we can calculate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Rank: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315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6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5902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3. next,  we can find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K-nearest Neighbor: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27" y="990600"/>
            <a:ext cx="79629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304800" y="5562600"/>
            <a:ext cx="8614554" cy="120032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Based on the K- Neighbors,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our new Instance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also Normal Class.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0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Example-3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6" y="838200"/>
            <a:ext cx="8458200" cy="525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73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Contd..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1534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10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Contd..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71" y="1066800"/>
            <a:ext cx="8305800" cy="52287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47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Contd..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820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77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Example-4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990600"/>
            <a:ext cx="8502068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21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5902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First we can calculate Distance, Rank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219200"/>
            <a:ext cx="84328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81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220682"/>
            <a:ext cx="8458200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Next, we can find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the Nearest Neighbor is K=3.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 we can find first three K- nearest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Neighbors.ie, I3, I4, I1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we can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observe that the Majority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So here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majority in this case is “1”.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81" y="3048000"/>
            <a:ext cx="7105650" cy="852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7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76200"/>
            <a:ext cx="7848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2800" b="1" dirty="0" smtClean="0">
                <a:solidFill>
                  <a:srgbClr val="0000CC"/>
                </a:solidFill>
              </a:rPr>
              <a:t>Applications of KNN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4646" y="997089"/>
            <a:ext cx="8614554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Finance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—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financial institutes will predict the credit rating of customers.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2. Healthcare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— gene expression.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3. Political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Science —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classifying potential voters in two classes will vote or won’t vote.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4. Handwriting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detection.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5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 Image Recognition.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6. Video Recognition.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7. Pattern Recognition</a:t>
            </a:r>
          </a:p>
        </p:txBody>
      </p:sp>
    </p:spTree>
    <p:extLst>
      <p:ext uri="{BB962C8B-B14F-4D97-AF65-F5344CB8AC3E}">
        <p14:creationId xmlns:p14="http://schemas.microsoft.com/office/powerpoint/2010/main" val="39183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https://miro.medium.com/max/1148/0*LrYcY4yjbZ8HLDU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56771"/>
            <a:ext cx="71628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60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7132" y="152400"/>
            <a:ext cx="8197268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2800" b="1" dirty="0" smtClean="0">
                <a:solidFill>
                  <a:srgbClr val="FF0000"/>
                </a:solidFill>
              </a:rPr>
              <a:t>Weighted Nearest neighbour Algorithm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990600"/>
            <a:ext cx="8502068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02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590226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First we can calculate Distance, Rank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219200"/>
            <a:ext cx="84328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57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103778"/>
            <a:ext cx="8614554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can Calculated as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Inverse Square Distance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we can considered as the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Weight for that particular instance.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That is also called as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“ Weighted Nearest Neighbor Algorithm”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43" y="3048000"/>
            <a:ext cx="808672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60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800" y="220682"/>
            <a:ext cx="8458200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Here , we observe that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“Minimum Distance and Maximum Weight”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Next, we can find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the Nearest Neighbor is K=3.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 we can find first three K- nearest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Neighbors. </a:t>
            </a:r>
            <a:r>
              <a:rPr lang="en-US" sz="2400" b="1" dirty="0" err="1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ie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, I3, I4, I1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we can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observe that the Majority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So here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majority in this case is “1”.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81" y="4191000"/>
            <a:ext cx="7105650" cy="852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66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26248</TotalTime>
  <Words>911</Words>
  <Application>Microsoft Office PowerPoint</Application>
  <PresentationFormat>On-screen Show (4:3)</PresentationFormat>
  <Paragraphs>183</Paragraphs>
  <Slides>36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Oriel</vt:lpstr>
      <vt:lpstr>  UNIT-IV (Instance Based Learning)</vt:lpstr>
      <vt:lpstr>PowerPoint Presentation</vt:lpstr>
      <vt:lpstr>K-Nearest Neighbor(KNN) Learning</vt:lpstr>
      <vt:lpstr>Contd..</vt:lpstr>
      <vt:lpstr>Contd..</vt:lpstr>
      <vt:lpstr>KNN Example</vt:lpstr>
      <vt:lpstr>Contd..</vt:lpstr>
      <vt:lpstr>1. Choosing Parameters for  Nearest Neighbor</vt:lpstr>
      <vt:lpstr>2. KNN ALGORITHM</vt:lpstr>
      <vt:lpstr>Contd..</vt:lpstr>
      <vt:lpstr>3. Example of KNN</vt:lpstr>
      <vt:lpstr>Contd..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Example-2</vt:lpstr>
      <vt:lpstr>PowerPoint Presentation</vt:lpstr>
      <vt:lpstr>PowerPoint Presentation</vt:lpstr>
      <vt:lpstr>PowerPoint Presentation</vt:lpstr>
      <vt:lpstr>Example-3</vt:lpstr>
      <vt:lpstr>Contd..</vt:lpstr>
      <vt:lpstr>Contd..</vt:lpstr>
      <vt:lpstr>Contd..</vt:lpstr>
      <vt:lpstr>Example-4</vt:lpstr>
      <vt:lpstr>PowerPoint Presentation</vt:lpstr>
      <vt:lpstr>PowerPoint Presentation</vt:lpstr>
      <vt:lpstr>Applications of KNN</vt:lpstr>
      <vt:lpstr>PowerPoint Presentation</vt:lpstr>
      <vt:lpstr>Weighted Nearest neighbour Algorithm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2058</cp:revision>
  <dcterms:created xsi:type="dcterms:W3CDTF">2013-11-07T06:07:38Z</dcterms:created>
  <dcterms:modified xsi:type="dcterms:W3CDTF">2024-04-15T18:49:55Z</dcterms:modified>
</cp:coreProperties>
</file>