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17"/>
  </p:notesMasterIdLst>
  <p:handoutMasterIdLst>
    <p:handoutMasterId r:id="rId18"/>
  </p:handoutMasterIdLst>
  <p:sldIdLst>
    <p:sldId id="735" r:id="rId2"/>
    <p:sldId id="718" r:id="rId3"/>
    <p:sldId id="783" r:id="rId4"/>
    <p:sldId id="817" r:id="rId5"/>
    <p:sldId id="821" r:id="rId6"/>
    <p:sldId id="822" r:id="rId7"/>
    <p:sldId id="823" r:id="rId8"/>
    <p:sldId id="824" r:id="rId9"/>
    <p:sldId id="828" r:id="rId10"/>
    <p:sldId id="829" r:id="rId11"/>
    <p:sldId id="830" r:id="rId12"/>
    <p:sldId id="831" r:id="rId13"/>
    <p:sldId id="832" r:id="rId14"/>
    <p:sldId id="818" r:id="rId15"/>
    <p:sldId id="81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0000CC"/>
    <a:srgbClr val="009900"/>
    <a:srgbClr val="CC0066"/>
    <a:srgbClr val="FF0066"/>
    <a:srgbClr val="990000"/>
    <a:srgbClr val="0000FF"/>
    <a:srgbClr val="CC3300"/>
    <a:srgbClr val="660033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5867400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Parameter Estimation in NLP</a:t>
            </a:r>
            <a:endParaRPr lang="en-US" sz="287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0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Maximum Likelihood Estimation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Hidden Markova Model</a:t>
            </a:r>
          </a:p>
          <a:p>
            <a:pPr marL="731520" lvl="2" indent="0">
              <a:lnSpc>
                <a:spcPct val="150000"/>
              </a:lnSpc>
              <a:buNone/>
            </a:pPr>
            <a:endParaRPr lang="en-US" sz="29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Natural </a:t>
            </a:r>
            <a:r>
              <a:rPr lang="en-US" dirty="0">
                <a:latin typeface="Baskerville Old Face" panose="02020602080505020303" pitchFamily="18" charset="0"/>
              </a:rPr>
              <a:t>Language Processing (NLP) systems often rely on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statistical and probabilistic models</a:t>
            </a:r>
            <a:r>
              <a:rPr lang="en-US" dirty="0">
                <a:latin typeface="Baskerville Old Face" panose="02020602080505020303" pitchFamily="18" charset="0"/>
              </a:rPr>
              <a:t> to </a:t>
            </a:r>
            <a:r>
              <a:rPr lang="en-US" b="1" dirty="0">
                <a:latin typeface="Baskerville Old Face" panose="02020602080505020303" pitchFamily="18" charset="0"/>
              </a:rPr>
              <a:t>analyze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generate human language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Parameter Estimation means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finding the best values of model parameters (θ)</a:t>
            </a:r>
            <a:r>
              <a:rPr lang="en-US" dirty="0">
                <a:latin typeface="Baskerville Old Face" panose="02020602080505020303" pitchFamily="18" charset="0"/>
              </a:rPr>
              <a:t> from the </a:t>
            </a:r>
            <a:r>
              <a:rPr lang="en-US" b="1" dirty="0">
                <a:latin typeface="Baskerville Old Face" panose="02020602080505020303" pitchFamily="18" charset="0"/>
              </a:rPr>
              <a:t>given text data </a:t>
            </a:r>
            <a:r>
              <a:rPr lang="en-US" dirty="0">
                <a:latin typeface="Baskerville Old Face" panose="02020602080505020303" pitchFamily="18" charset="0"/>
              </a:rPr>
              <a:t>so that the model </a:t>
            </a:r>
            <a:r>
              <a:rPr lang="en-US" b="1" dirty="0">
                <a:latin typeface="Baskerville Old Face" panose="02020602080505020303" pitchFamily="18" charset="0"/>
              </a:rPr>
              <a:t>fits the data well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goal of parameter estimation </a:t>
            </a:r>
            <a:r>
              <a:rPr lang="en-US" dirty="0">
                <a:latin typeface="Baskerville Old Face" panose="02020602080505020303" pitchFamily="18" charset="0"/>
              </a:rPr>
              <a:t>is to determine </a:t>
            </a:r>
            <a:r>
              <a:rPr lang="en-US" b="1" dirty="0">
                <a:latin typeface="Baskerville Old Face" panose="02020602080505020303" pitchFamily="18" charset="0"/>
              </a:rPr>
              <a:t>parameter values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θ</a:t>
            </a:r>
            <a:r>
              <a:rPr lang="en-US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such </a:t>
            </a:r>
            <a:r>
              <a:rPr lang="en-US" dirty="0">
                <a:latin typeface="Baskerville Old Face" panose="02020602080505020303" pitchFamily="18" charset="0"/>
              </a:rPr>
              <a:t>that the model </a:t>
            </a:r>
            <a:r>
              <a:rPr lang="en-US" b="1" dirty="0">
                <a:latin typeface="Baskerville Old Face" panose="02020602080505020303" pitchFamily="18" charset="0"/>
              </a:rPr>
              <a:t>best explains the observed data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NLP, parameters are usually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probabilities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is commonly expressed as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51128"/>
            <a:ext cx="6019800" cy="21892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83" y="3837813"/>
            <a:ext cx="4967217" cy="2791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28600" y="8382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</a:t>
            </a:r>
            <a:r>
              <a:rPr lang="en-US" sz="28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Maximum Likelihood Estimation:</a:t>
            </a:r>
            <a:endParaRPr lang="en-US" sz="28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3810000"/>
            <a:ext cx="34290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89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55" y="1013830"/>
            <a:ext cx="2981325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1" y="965635"/>
            <a:ext cx="3228975" cy="1531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58229"/>
            <a:ext cx="6277851" cy="1334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36" y="4465156"/>
            <a:ext cx="3134162" cy="1935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000" y="4502413"/>
            <a:ext cx="3505199" cy="2126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17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55260"/>
            <a:ext cx="2869442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855260"/>
            <a:ext cx="35814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005920"/>
            <a:ext cx="4953000" cy="3838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05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4495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3886200"/>
            <a:ext cx="535305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141" y="2305489"/>
            <a:ext cx="3419475" cy="1095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38150" y="5793592"/>
            <a:ext cx="847725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In this example,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θ represents the bigram probabilities estimated </a:t>
            </a:r>
            <a:r>
              <a:rPr lang="en-US" sz="2400" dirty="0">
                <a:latin typeface="Baskerville Old Face" panose="02020602080505020303" pitchFamily="18" charset="0"/>
              </a:rPr>
              <a:t>using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MLE</a:t>
            </a:r>
            <a:r>
              <a:rPr lang="en-US" sz="2400" dirty="0">
                <a:latin typeface="Baskerville Old Face" panose="02020602080505020303" pitchFamily="18" charset="0"/>
              </a:rPr>
              <a:t> by dividing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 bigram counts by unigram counts.</a:t>
            </a:r>
          </a:p>
        </p:txBody>
      </p:sp>
    </p:spTree>
    <p:extLst>
      <p:ext uri="{BB962C8B-B14F-4D97-AF65-F5344CB8AC3E}">
        <p14:creationId xmlns:p14="http://schemas.microsoft.com/office/powerpoint/2010/main" val="126575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8305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2</a:t>
            </a:r>
            <a:r>
              <a:rPr lang="en-US" sz="28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HMM Parameter Estimation</a:t>
            </a:r>
            <a:r>
              <a:rPr lang="en-US" sz="28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: </a:t>
            </a:r>
            <a:r>
              <a:rPr lang="en-US" sz="2400" dirty="0">
                <a:latin typeface="Baskerville Old Face" panose="02020602080505020303" pitchFamily="18" charset="0"/>
              </a:rPr>
              <a:t>In a Hidden Markov Model (HMM),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emission probabilities </a:t>
            </a:r>
            <a:r>
              <a:rPr lang="en-US" sz="2400" dirty="0">
                <a:latin typeface="Baskerville Old Face" panose="02020602080505020303" pitchFamily="18" charset="0"/>
              </a:rPr>
              <a:t>describe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how likely a hidden state produces (emits)</a:t>
            </a:r>
            <a:r>
              <a:rPr lang="en-US" sz="2400" dirty="0">
                <a:latin typeface="Baskerville Old Face" panose="02020602080505020303" pitchFamily="18" charset="0"/>
              </a:rPr>
              <a:t> an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observed symbol</a:t>
            </a:r>
            <a:r>
              <a:rPr lang="en-US" sz="2400" b="1" dirty="0">
                <a:solidFill>
                  <a:srgbClr val="009900"/>
                </a:solidFill>
              </a:rPr>
              <a:t>.</a:t>
            </a:r>
            <a:r>
              <a:rPr lang="en-US" sz="2400" b="1" u="sng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endParaRPr lang="en-US" sz="2400" b="1" u="sng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14917"/>
            <a:ext cx="7519416" cy="2589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83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29490" y="1066800"/>
            <a:ext cx="795250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Student Learning State Detection </a:t>
            </a:r>
            <a:r>
              <a:rPr lang="en-US" sz="2400" b="1" dirty="0">
                <a:latin typeface="Baskerville Old Face" panose="02020602080505020303" pitchFamily="18" charset="0"/>
              </a:rPr>
              <a:t>from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Online Quiz Attempts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83148"/>
            <a:ext cx="7824216" cy="2026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267200"/>
            <a:ext cx="419100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438469"/>
            <a:ext cx="4090416" cy="18167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074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990600"/>
            <a:ext cx="6608618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48000"/>
            <a:ext cx="4934639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02617"/>
              </p:ext>
            </p:extLst>
          </p:nvPr>
        </p:nvGraphicFramePr>
        <p:xfrm>
          <a:off x="2438400" y="5029200"/>
          <a:ext cx="4419600" cy="17373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18042918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90343187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3866345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08175708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From → To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Good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Average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Poor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82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Baskerville Old Face" panose="02020602080505020303" pitchFamily="18" charset="0"/>
                        </a:rPr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Baskerville Old Face" panose="02020602080505020303" pitchFamily="18" charset="0"/>
                        </a:rPr>
                        <a:t>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7352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Average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Baskerville Old Face" panose="02020602080505020303" pitchFamily="18" charset="0"/>
                        </a:rPr>
                        <a:t>0.3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9204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0.6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3613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74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36" y="990600"/>
            <a:ext cx="4118263" cy="1783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610262"/>
              </p:ext>
            </p:extLst>
          </p:nvPr>
        </p:nvGraphicFramePr>
        <p:xfrm>
          <a:off x="4395216" y="883920"/>
          <a:ext cx="4343400" cy="1889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11319786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68180172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1232385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6649352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Learning State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Correct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Partial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Wrong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854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0.15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942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Average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0.3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011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0.7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1221753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34829"/>
            <a:ext cx="48006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5181600"/>
            <a:ext cx="54102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08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8510015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11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1219200"/>
            <a:ext cx="6089073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276600"/>
            <a:ext cx="3806305" cy="2457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200400"/>
            <a:ext cx="3437104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165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Accurate parameter estimation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crucial</a:t>
            </a:r>
            <a:r>
              <a:rPr lang="en-US" dirty="0" smtClean="0">
                <a:latin typeface="Baskerville Old Face" panose="02020602080505020303" pitchFamily="18" charset="0"/>
              </a:rPr>
              <a:t> because </a:t>
            </a:r>
            <a:r>
              <a:rPr lang="en-US" dirty="0">
                <a:latin typeface="Baskerville Old Face" panose="02020602080505020303" pitchFamily="18" charset="0"/>
              </a:rPr>
              <a:t>it </a:t>
            </a:r>
            <a:r>
              <a:rPr lang="en-US" b="1" dirty="0">
                <a:latin typeface="Baskerville Old Face" panose="02020602080505020303" pitchFamily="18" charset="0"/>
              </a:rPr>
              <a:t>directly influences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performance of NLP applications</a:t>
            </a:r>
            <a:r>
              <a:rPr lang="en-US" dirty="0">
                <a:solidFill>
                  <a:srgbClr val="CC0066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language modeling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part-of-speech tagging</a:t>
            </a:r>
            <a:endParaRPr lang="en-US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speech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recognition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machine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translation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sentiment </a:t>
            </a:r>
            <a:r>
              <a:rPr lang="en-US" b="1" dirty="0">
                <a:latin typeface="Baskerville Old Face" panose="02020602080505020303" pitchFamily="18" charset="0"/>
              </a:rPr>
              <a:t>analysis, and text classification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Poorly estimated parameters </a:t>
            </a:r>
            <a:r>
              <a:rPr lang="en-US" dirty="0">
                <a:latin typeface="Baskerville Old Face" panose="02020602080505020303" pitchFamily="18" charset="0"/>
              </a:rPr>
              <a:t>may lead to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incorrect predictions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high uncertainty, or failure to generalize to unseen data.</a:t>
            </a:r>
          </a:p>
        </p:txBody>
      </p:sp>
    </p:spTree>
    <p:extLst>
      <p:ext uri="{BB962C8B-B14F-4D97-AF65-F5344CB8AC3E}">
        <p14:creationId xmlns:p14="http://schemas.microsoft.com/office/powerpoint/2010/main" val="189899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63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28915</TotalTime>
  <Words>289</Words>
  <Application>Microsoft Office PowerPoint</Application>
  <PresentationFormat>On-screen Show (4:3)</PresentationFormat>
  <Paragraphs>93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2152</cp:revision>
  <dcterms:created xsi:type="dcterms:W3CDTF">2013-11-07T06:07:38Z</dcterms:created>
  <dcterms:modified xsi:type="dcterms:W3CDTF">2026-01-18T10:35:06Z</dcterms:modified>
</cp:coreProperties>
</file>