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1"/>
  </p:notesMasterIdLst>
  <p:handoutMasterIdLst>
    <p:handoutMasterId r:id="rId32"/>
  </p:handoutMasterIdLst>
  <p:sldIdLst>
    <p:sldId id="256" r:id="rId2"/>
    <p:sldId id="876" r:id="rId3"/>
    <p:sldId id="846" r:id="rId4"/>
    <p:sldId id="880" r:id="rId5"/>
    <p:sldId id="920" r:id="rId6"/>
    <p:sldId id="878" r:id="rId7"/>
    <p:sldId id="884" r:id="rId8"/>
    <p:sldId id="921" r:id="rId9"/>
    <p:sldId id="923" r:id="rId10"/>
    <p:sldId id="925" r:id="rId11"/>
    <p:sldId id="926" r:id="rId12"/>
    <p:sldId id="927" r:id="rId13"/>
    <p:sldId id="902" r:id="rId14"/>
    <p:sldId id="900" r:id="rId15"/>
    <p:sldId id="904" r:id="rId16"/>
    <p:sldId id="905" r:id="rId17"/>
    <p:sldId id="906" r:id="rId18"/>
    <p:sldId id="928" r:id="rId19"/>
    <p:sldId id="930" r:id="rId20"/>
    <p:sldId id="931" r:id="rId21"/>
    <p:sldId id="917" r:id="rId22"/>
    <p:sldId id="932" r:id="rId23"/>
    <p:sldId id="909" r:id="rId24"/>
    <p:sldId id="933" r:id="rId25"/>
    <p:sldId id="934" r:id="rId26"/>
    <p:sldId id="935" r:id="rId27"/>
    <p:sldId id="936" r:id="rId28"/>
    <p:sldId id="937" r:id="rId29"/>
    <p:sldId id="938" r:id="rId3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0000CC"/>
    <a:srgbClr val="990000"/>
    <a:srgbClr val="0000FF"/>
    <a:srgbClr val="FF0066"/>
    <a:srgbClr val="005024"/>
    <a:srgbClr val="660066"/>
    <a:srgbClr val="CC0000"/>
    <a:srgbClr val="FF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 varScale="1">
        <p:scale>
          <a:sx n="59" d="100"/>
          <a:sy n="59" d="100"/>
        </p:scale>
        <p:origin x="106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37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1066800"/>
            <a:ext cx="8229600" cy="212365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7030A0"/>
                </a:solidFill>
                <a:latin typeface="Imprint MT Shadow" pitchFamily="82" charset="0"/>
                <a:cs typeface="Times New Roman" pitchFamily="18" charset="0"/>
              </a:rPr>
              <a:t>Convolutional Neural Networks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838200"/>
            <a:ext cx="10134600" cy="4876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History of CNN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Introduction about CNN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009900"/>
                </a:solidFill>
                <a:latin typeface="Baskerville Old Face" pitchFamily="18" charset="0"/>
              </a:rPr>
              <a:t>Architecture of CNN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CC0000"/>
                </a:solidFill>
                <a:latin typeface="Baskerville Old Face" pitchFamily="18" charset="0"/>
              </a:rPr>
              <a:t>Layers in CNN (1. Convolution Layer</a:t>
            </a:r>
            <a:r>
              <a:rPr lang="en-US" sz="2800" b="1" dirty="0" smtClean="0">
                <a:solidFill>
                  <a:srgbClr val="CC0000"/>
                </a:solidFill>
                <a:latin typeface="Baskerville Old Face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Activation Functions </a:t>
            </a:r>
            <a:endParaRPr lang="en-IN" sz="1050" dirty="0">
              <a:solidFill>
                <a:srgbClr val="870581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CC0000"/>
                </a:solidFill>
                <a:latin typeface="Baskerville Old Face" pitchFamily="18" charset="0"/>
              </a:rPr>
              <a:t>2. Pooling Layer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CC0000"/>
                </a:solidFill>
                <a:latin typeface="Baskerville Old Face" pitchFamily="18" charset="0"/>
              </a:rPr>
              <a:t>3. Fully Connected Layer</a:t>
            </a:r>
            <a:endParaRPr lang="en-US" sz="2800" b="1" dirty="0">
              <a:solidFill>
                <a:srgbClr val="CC0000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685800"/>
            <a:ext cx="10972800" cy="6019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800" dirty="0">
                <a:latin typeface="Baskerville Old Face" panose="02020602080505020303" pitchFamily="18" charset="0"/>
              </a:rPr>
              <a:t>Good morning, everyone. Today I am going to present on </a:t>
            </a:r>
            <a:r>
              <a:rPr lang="en-IN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Convolutional Neural Networks</a:t>
            </a:r>
            <a:r>
              <a:rPr lang="en-IN" sz="2800" dirty="0">
                <a:latin typeface="Baskerville Old Face" panose="02020602080505020303" pitchFamily="18" charset="0"/>
              </a:rPr>
              <a:t>, commonly called </a:t>
            </a:r>
            <a:r>
              <a:rPr lang="en-IN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CNN.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Yann </a:t>
            </a:r>
            <a:r>
              <a:rPr lang="en-IN" sz="2800" b="1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LeCun</a:t>
            </a: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IN" sz="2800" b="1" dirty="0">
                <a:latin typeface="Baskerville Old Face" panose="02020602080505020303" pitchFamily="18" charset="0"/>
              </a:rPr>
              <a:t>first introduced </a:t>
            </a:r>
            <a:r>
              <a:rPr lang="en-IN" sz="2800" b="1" dirty="0">
                <a:solidFill>
                  <a:srgbClr val="660066"/>
                </a:solidFill>
                <a:latin typeface="Baskerville Old Face" panose="02020602080505020303" pitchFamily="18" charset="0"/>
              </a:rPr>
              <a:t>CNN in the 1980s</a:t>
            </a:r>
            <a:r>
              <a:rPr lang="en-IN" sz="2800" b="1" dirty="0">
                <a:latin typeface="Baskerville Old Face" panose="02020602080505020303" pitchFamily="18" charset="0"/>
              </a:rPr>
              <a:t>. </a:t>
            </a:r>
            <a:r>
              <a:rPr lang="en-IN" sz="2800" dirty="0">
                <a:latin typeface="Baskerville Old Face" panose="02020602080505020303" pitchFamily="18" charset="0"/>
              </a:rPr>
              <a:t>Initially, it was used for </a:t>
            </a:r>
            <a:r>
              <a:rPr lang="en-IN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recognizing handwritten digits,</a:t>
            </a:r>
            <a:r>
              <a:rPr lang="en-IN" sz="2800" dirty="0">
                <a:latin typeface="Baskerville Old Face" panose="02020602080505020303" pitchFamily="18" charset="0"/>
              </a:rPr>
              <a:t> especially in </a:t>
            </a:r>
            <a:r>
              <a:rPr lang="en-IN" sz="2800" b="1" dirty="0">
                <a:latin typeface="Baskerville Old Face" panose="02020602080505020303" pitchFamily="18" charset="0"/>
              </a:rPr>
              <a:t>postal services to read ZIP codes</a:t>
            </a:r>
            <a:r>
              <a:rPr lang="en-IN" sz="2800" dirty="0">
                <a:latin typeface="Baskerville Old Face" panose="02020602080505020303" pitchFamily="18" charset="0"/>
              </a:rPr>
              <a:t>.</a:t>
            </a:r>
          </a:p>
          <a:p>
            <a:pPr marL="0" indent="0">
              <a:buNone/>
            </a:pPr>
            <a:r>
              <a:rPr lang="en-IN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At that time:</a:t>
            </a:r>
            <a:endParaRPr lang="en-US" sz="28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lvl="1"/>
            <a:r>
              <a:rPr lang="en-IN" sz="2800" dirty="0">
                <a:latin typeface="Baskerville Old Face" panose="02020602080505020303" pitchFamily="18" charset="0"/>
              </a:rPr>
              <a:t>There was </a:t>
            </a:r>
            <a:r>
              <a:rPr lang="en-IN" sz="2800" b="1" dirty="0">
                <a:latin typeface="Baskerville Old Face" panose="02020602080505020303" pitchFamily="18" charset="0"/>
              </a:rPr>
              <a:t>limited data</a:t>
            </a:r>
            <a:endParaRPr lang="en-US" sz="2800" b="1" dirty="0">
              <a:latin typeface="Baskerville Old Face" panose="02020602080505020303" pitchFamily="18" charset="0"/>
            </a:endParaRPr>
          </a:p>
          <a:p>
            <a:pPr lvl="1"/>
            <a:r>
              <a:rPr lang="en-IN" sz="2800" b="1" dirty="0">
                <a:latin typeface="Baskerville Old Face" panose="02020602080505020303" pitchFamily="18" charset="0"/>
              </a:rPr>
              <a:t>Computers were slow</a:t>
            </a:r>
            <a:endParaRPr lang="en-US" sz="2800" b="1" dirty="0">
              <a:latin typeface="Baskerville Old Face" panose="02020602080505020303" pitchFamily="18" charset="0"/>
            </a:endParaRPr>
          </a:p>
          <a:p>
            <a:pPr lvl="1"/>
            <a:r>
              <a:rPr lang="en-IN" sz="2800" dirty="0">
                <a:latin typeface="Baskerville Old Face" panose="02020602080505020303" pitchFamily="18" charset="0"/>
              </a:rPr>
              <a:t>Training using </a:t>
            </a:r>
            <a:r>
              <a:rPr lang="en-IN" sz="2800" b="1" dirty="0">
                <a:latin typeface="Baskerville Old Face" panose="02020602080505020303" pitchFamily="18" charset="0"/>
              </a:rPr>
              <a:t>backpropagation was expensive</a:t>
            </a:r>
            <a:endParaRPr lang="en-US" sz="2800" b="1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N" sz="2800" dirty="0">
                <a:latin typeface="Baskerville Old Face" panose="02020602080505020303" pitchFamily="18" charset="0"/>
              </a:rPr>
              <a:t>So </a:t>
            </a:r>
            <a:r>
              <a:rPr lang="en-IN" sz="2800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CNN did not become popular.</a:t>
            </a:r>
            <a:endParaRPr lang="en-US" sz="2800" b="1" dirty="0">
              <a:solidFill>
                <a:srgbClr val="CC0000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IN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0000CC"/>
                </a:solidFill>
              </a:rPr>
              <a:t/>
            </a:r>
            <a:br>
              <a:rPr lang="en-US" sz="3200" dirty="0">
                <a:solidFill>
                  <a:srgbClr val="0000CC"/>
                </a:solidFill>
              </a:rPr>
            </a:br>
            <a:r>
              <a:rPr lang="en-US" sz="36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History of CNN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15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11506200" cy="5791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Baskerville Old Face" panose="02020602080505020303" pitchFamily="18" charset="0"/>
              </a:rPr>
              <a:t>In </a:t>
            </a:r>
            <a:r>
              <a:rPr lang="en-IN" sz="2800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2012,</a:t>
            </a:r>
            <a:r>
              <a:rPr lang="en-IN" sz="2800" dirty="0">
                <a:latin typeface="Baskerville Old Face" panose="02020602080505020303" pitchFamily="18" charset="0"/>
              </a:rPr>
              <a:t> </a:t>
            </a:r>
            <a:r>
              <a:rPr lang="en-IN" sz="2800" b="1" dirty="0">
                <a:solidFill>
                  <a:srgbClr val="660066"/>
                </a:solidFill>
                <a:latin typeface="Baskerville Old Face" panose="02020602080505020303" pitchFamily="18" charset="0"/>
              </a:rPr>
              <a:t>Alex </a:t>
            </a:r>
            <a:r>
              <a:rPr lang="en-IN" sz="2800" b="1" dirty="0" err="1">
                <a:solidFill>
                  <a:srgbClr val="660066"/>
                </a:solidFill>
                <a:latin typeface="Baskerville Old Face" panose="02020602080505020303" pitchFamily="18" charset="0"/>
              </a:rPr>
              <a:t>Krizhevsky</a:t>
            </a:r>
            <a:r>
              <a:rPr lang="en-IN" sz="2800" b="1" dirty="0">
                <a:solidFill>
                  <a:srgbClr val="660066"/>
                </a:solidFill>
                <a:latin typeface="Baskerville Old Face" panose="02020602080505020303" pitchFamily="18" charset="0"/>
              </a:rPr>
              <a:t> </a:t>
            </a:r>
            <a:r>
              <a:rPr lang="en-IN" sz="2800" dirty="0">
                <a:latin typeface="Baskerville Old Face" panose="02020602080505020303" pitchFamily="18" charset="0"/>
              </a:rPr>
              <a:t>revived </a:t>
            </a: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CNN using the ImageNet dataset </a:t>
            </a:r>
            <a:r>
              <a:rPr lang="en-IN" sz="2800" dirty="0">
                <a:latin typeface="Baskerville Old Face" panose="02020602080505020303" pitchFamily="18" charset="0"/>
              </a:rPr>
              <a:t>and </a:t>
            </a: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powerful </a:t>
            </a:r>
            <a:r>
              <a:rPr lang="en-IN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GPUs</a:t>
            </a:r>
            <a:r>
              <a:rPr lang="en-IN" sz="2800" dirty="0" smtClean="0">
                <a:latin typeface="Baskerville Old Face" panose="02020602080505020303" pitchFamily="18" charset="0"/>
              </a:rPr>
              <a:t>. After </a:t>
            </a:r>
            <a:r>
              <a:rPr lang="en-IN" sz="2800" dirty="0">
                <a:latin typeface="Baskerville Old Face" panose="02020602080505020303" pitchFamily="18" charset="0"/>
              </a:rPr>
              <a:t>that, </a:t>
            </a:r>
            <a:r>
              <a:rPr lang="en-IN" sz="2800" b="1" dirty="0">
                <a:latin typeface="Baskerville Old Face" panose="02020602080505020303" pitchFamily="18" charset="0"/>
              </a:rPr>
              <a:t>CNN became very popular in deep learning</a:t>
            </a:r>
            <a:r>
              <a:rPr lang="en-IN" sz="2800" b="1" dirty="0" smtClean="0">
                <a:latin typeface="Baskerville Old Face" panose="02020602080505020303" pitchFamily="18" charset="0"/>
              </a:rPr>
              <a:t>.”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latin typeface="Baskerville Old Face" panose="02020602080505020303" pitchFamily="18" charset="0"/>
              </a:rPr>
              <a:t>CNN</a:t>
            </a:r>
            <a:r>
              <a:rPr lang="en-IN" sz="2800" dirty="0">
                <a:latin typeface="Baskerville Old Face" panose="02020602080505020303" pitchFamily="18" charset="0"/>
              </a:rPr>
              <a:t> is a type of </a:t>
            </a: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Deep Learning model </a:t>
            </a:r>
            <a:r>
              <a:rPr lang="en-IN" sz="2800" dirty="0">
                <a:latin typeface="Baskerville Old Face" panose="02020602080505020303" pitchFamily="18" charset="0"/>
              </a:rPr>
              <a:t>mainly used for </a:t>
            </a:r>
            <a:r>
              <a:rPr lang="en-IN" sz="2800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image processing and computer vision tasks </a:t>
            </a:r>
            <a:r>
              <a:rPr lang="en-IN" sz="2800" dirty="0">
                <a:latin typeface="Baskerville Old Face" panose="02020602080505020303" pitchFamily="18" charset="0"/>
              </a:rPr>
              <a:t>like </a:t>
            </a:r>
            <a:r>
              <a:rPr lang="en-IN" sz="2800" b="1" dirty="0">
                <a:solidFill>
                  <a:srgbClr val="FF3300"/>
                </a:solidFill>
                <a:latin typeface="Baskerville Old Face" panose="02020602080505020303" pitchFamily="18" charset="0"/>
              </a:rPr>
              <a:t>image classification, </a:t>
            </a: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object detection</a:t>
            </a:r>
            <a:r>
              <a:rPr lang="en-IN" sz="2800" b="1" dirty="0">
                <a:solidFill>
                  <a:srgbClr val="FF3300"/>
                </a:solidFill>
                <a:latin typeface="Baskerville Old Face" panose="02020602080505020303" pitchFamily="18" charset="0"/>
              </a:rPr>
              <a:t>, </a:t>
            </a:r>
            <a:r>
              <a:rPr lang="en-IN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handwriting recognition, etc.” </a:t>
            </a:r>
            <a:r>
              <a:rPr lang="en-IN" sz="28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2800" dirty="0">
                <a:latin typeface="Baskerville Old Face" panose="02020602080505020303" pitchFamily="18" charset="0"/>
              </a:rPr>
              <a:t>It is a type of </a:t>
            </a:r>
            <a:r>
              <a:rPr lang="en-IN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feed-forward neural network </a:t>
            </a:r>
            <a:r>
              <a:rPr lang="en-IN" sz="2800" dirty="0">
                <a:latin typeface="Baskerville Old Face" panose="02020602080505020303" pitchFamily="18" charset="0"/>
              </a:rPr>
              <a:t>specially </a:t>
            </a:r>
            <a:r>
              <a:rPr lang="en-IN" sz="2800" b="1" dirty="0">
                <a:latin typeface="Baskerville Old Face" panose="02020602080505020303" pitchFamily="18" charset="0"/>
              </a:rPr>
              <a:t>designed for processing structured </a:t>
            </a:r>
            <a:r>
              <a:rPr lang="en-IN" sz="2800" dirty="0">
                <a:latin typeface="Baskerville Old Face" panose="02020602080505020303" pitchFamily="18" charset="0"/>
              </a:rPr>
              <a:t>data </a:t>
            </a: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like images</a:t>
            </a:r>
            <a:r>
              <a:rPr lang="en-IN" sz="2800" b="1" dirty="0">
                <a:solidFill>
                  <a:srgbClr val="0000CC"/>
                </a:solidFill>
              </a:rPr>
              <a:t>.</a:t>
            </a:r>
            <a:endParaRPr lang="en-US" sz="2800" b="1" dirty="0">
              <a:solidFill>
                <a:srgbClr val="0000CC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8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3200" b="1" dirty="0">
              <a:latin typeface="Baskerville Old Face" panose="02020602080505020303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109728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>
                <a:solidFill>
                  <a:srgbClr val="0000CC"/>
                </a:solidFill>
              </a:rPr>
              <a:t/>
            </a:r>
            <a:br>
              <a:rPr lang="en-US" sz="3200" dirty="0">
                <a:solidFill>
                  <a:srgbClr val="0000CC"/>
                </a:solidFill>
              </a:rPr>
            </a:br>
            <a:r>
              <a:rPr lang="en-US" sz="36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991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11506200" cy="5791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3200" dirty="0" smtClean="0">
                <a:latin typeface="Baskerville Old Face" panose="02020602080505020303" pitchFamily="18" charset="0"/>
              </a:rPr>
              <a:t> </a:t>
            </a:r>
            <a:r>
              <a:rPr lang="en-IN" sz="2800" dirty="0" smtClean="0">
                <a:latin typeface="Baskerville Old Face" panose="02020602080505020303" pitchFamily="18" charset="0"/>
              </a:rPr>
              <a:t>An </a:t>
            </a: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image is treated as a multidimensional array:</a:t>
            </a:r>
            <a:endParaRPr lang="en-US" sz="28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IN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RGB image </a:t>
            </a:r>
            <a:r>
              <a:rPr lang="en-IN" sz="2400" b="1" dirty="0">
                <a:latin typeface="Baskerville Old Face" panose="02020602080505020303" pitchFamily="18" charset="0"/>
              </a:rPr>
              <a:t>→ h × w × 3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IN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Grayscale image </a:t>
            </a:r>
            <a:r>
              <a:rPr lang="en-IN" sz="2400" b="1" dirty="0">
                <a:latin typeface="Baskerville Old Face" panose="02020602080505020303" pitchFamily="18" charset="0"/>
              </a:rPr>
              <a:t>→ h × w × 1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sz="2800" dirty="0">
                <a:latin typeface="Baskerville Old Face" panose="02020602080505020303" pitchFamily="18" charset="0"/>
              </a:rPr>
              <a:t>CNN automatically learns important features </a:t>
            </a:r>
            <a:r>
              <a:rPr lang="en-IN" sz="2800" b="1" dirty="0">
                <a:solidFill>
                  <a:srgbClr val="FF3300"/>
                </a:solidFill>
                <a:latin typeface="Baskerville Old Face" panose="02020602080505020303" pitchFamily="18" charset="0"/>
              </a:rPr>
              <a:t>like edges, shapes, textures from images.</a:t>
            </a:r>
            <a:r>
              <a:rPr lang="en-IN" sz="2800" dirty="0">
                <a:latin typeface="Baskerville Old Face" panose="02020602080505020303" pitchFamily="18" charset="0"/>
              </a:rPr>
              <a:t>” </a:t>
            </a:r>
            <a:r>
              <a:rPr lang="en-US" sz="2800" dirty="0">
                <a:latin typeface="Baskerville Old Face" panose="02020602080505020303" pitchFamily="18" charset="0"/>
              </a:rPr>
              <a:t>This </a:t>
            </a:r>
            <a:r>
              <a:rPr lang="en-US" sz="2800" b="1" dirty="0">
                <a:latin typeface="Baskerville Old Face" panose="02020602080505020303" pitchFamily="18" charset="0"/>
              </a:rPr>
              <a:t>CNN Algorithm takes the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image as an input </a:t>
            </a:r>
            <a:r>
              <a:rPr lang="en-US" sz="2800" dirty="0">
                <a:latin typeface="Baskerville Old Face" panose="02020602080505020303" pitchFamily="18" charset="0"/>
              </a:rPr>
              <a:t>and </a:t>
            </a:r>
            <a:r>
              <a:rPr lang="en-US" sz="2800" b="1" dirty="0">
                <a:solidFill>
                  <a:srgbClr val="660066"/>
                </a:solidFill>
                <a:latin typeface="Baskerville Old Face" panose="02020602080505020303" pitchFamily="18" charset="0"/>
              </a:rPr>
              <a:t>learn the various features of the image </a:t>
            </a:r>
            <a:r>
              <a:rPr lang="en-US" sz="2800" dirty="0">
                <a:latin typeface="Baskerville Old Face" panose="02020602080505020303" pitchFamily="18" charset="0"/>
              </a:rPr>
              <a:t>through </a:t>
            </a:r>
            <a:r>
              <a:rPr lang="en-US" sz="2800" b="1" u="sng" dirty="0">
                <a:solidFill>
                  <a:srgbClr val="CC0000"/>
                </a:solidFill>
                <a:latin typeface="Baskerville Old Face" panose="02020602080505020303" pitchFamily="18" charset="0"/>
              </a:rPr>
              <a:t>filters.</a:t>
            </a:r>
          </a:p>
          <a:p>
            <a:pPr algn="just">
              <a:lnSpc>
                <a:spcPct val="150000"/>
              </a:lnSpc>
            </a:pPr>
            <a:endParaRPr lang="en-US" sz="28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3200" b="1" dirty="0">
              <a:latin typeface="Baskerville Old Face" panose="02020602080505020303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109728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>
                <a:solidFill>
                  <a:srgbClr val="0000CC"/>
                </a:solidFill>
              </a:rPr>
              <a:t/>
            </a:r>
            <a:br>
              <a:rPr lang="en-US" sz="3200" dirty="0">
                <a:solidFill>
                  <a:srgbClr val="0000CC"/>
                </a:solidFill>
              </a:rPr>
            </a:br>
            <a:r>
              <a:rPr lang="en-US" sz="36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716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0000CC"/>
                </a:solidFill>
              </a:rPr>
              <a:t/>
            </a:r>
            <a:br>
              <a:rPr lang="en-US" sz="3200" dirty="0">
                <a:solidFill>
                  <a:srgbClr val="0000CC"/>
                </a:solidFill>
              </a:rPr>
            </a:br>
            <a:r>
              <a:rPr lang="en-US" sz="36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Architecture of CNN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700" y="762000"/>
            <a:ext cx="115062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Baskerville Old Face" pitchFamily="18" charset="0"/>
              </a:rPr>
              <a:t>“An image is given as input. The image passes through:</a:t>
            </a: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Baskerville Old Face" pitchFamily="18" charset="0"/>
              </a:rPr>
              <a:t>CNN </a:t>
            </a:r>
            <a:r>
              <a:rPr lang="en-US" sz="2800" dirty="0">
                <a:latin typeface="Baskerville Old Face" pitchFamily="18" charset="0"/>
              </a:rPr>
              <a:t>consists of </a:t>
            </a: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3 Layers</a:t>
            </a:r>
            <a:r>
              <a:rPr lang="en-US" sz="2800" dirty="0">
                <a:latin typeface="Baskerville Old Face" pitchFamily="18" charset="0"/>
              </a:rPr>
              <a:t>. Those are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1.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Convolution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Layer    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2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.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Pooling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Layer     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3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.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Fully Connected Layer or Dense Layer</a:t>
            </a:r>
            <a:endParaRPr lang="en-IN" sz="2400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64278"/>
            <a:ext cx="998220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2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94657"/>
            <a:ext cx="11353800" cy="560614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dirty="0">
                <a:latin typeface="Baskerville Old Face" pitchFamily="18" charset="0"/>
              </a:rPr>
              <a:t>computer sees an image as an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array of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pixels,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dirty="0" smtClean="0">
                <a:latin typeface="Baskerville Old Face" pitchFamily="18" charset="0"/>
              </a:rPr>
              <a:t>it </a:t>
            </a:r>
            <a:r>
              <a:rPr lang="en-US" b="1" dirty="0" smtClean="0">
                <a:solidFill>
                  <a:srgbClr val="7030A0"/>
                </a:solidFill>
                <a:latin typeface="Baskerville Old Face" pitchFamily="18" charset="0"/>
              </a:rPr>
              <a:t>depends </a:t>
            </a:r>
            <a:r>
              <a:rPr lang="en-US" b="1" dirty="0">
                <a:solidFill>
                  <a:srgbClr val="7030A0"/>
                </a:solidFill>
                <a:latin typeface="Baskerville Old Face" pitchFamily="18" charset="0"/>
              </a:rPr>
              <a:t>on the resolution of the image</a:t>
            </a:r>
            <a:r>
              <a:rPr lang="en-US" dirty="0">
                <a:solidFill>
                  <a:srgbClr val="7030A0"/>
                </a:solidFill>
                <a:latin typeface="Baskerville Old Face" pitchFamily="18" charset="0"/>
              </a:rPr>
              <a:t>. </a:t>
            </a:r>
            <a:endParaRPr lang="en-US" dirty="0" smtClean="0">
              <a:solidFill>
                <a:srgbClr val="7030A0"/>
              </a:solidFill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latin typeface="Baskerville Old Face" panose="02020602080505020303" pitchFamily="18" charset="0"/>
              </a:rPr>
              <a:t>Finally</a:t>
            </a:r>
            <a:r>
              <a:rPr lang="en-IN" dirty="0">
                <a:latin typeface="Baskerville Old Face" panose="02020602080505020303" pitchFamily="18" charset="0"/>
              </a:rPr>
              <a:t>, the </a:t>
            </a:r>
            <a:r>
              <a:rPr lang="en-IN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output gives probability values </a:t>
            </a:r>
            <a:r>
              <a:rPr lang="en-IN" dirty="0">
                <a:latin typeface="Baskerville Old Face" panose="02020602080505020303" pitchFamily="18" charset="0"/>
              </a:rPr>
              <a:t>for </a:t>
            </a:r>
            <a:r>
              <a:rPr lang="en-IN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different classes </a:t>
            </a:r>
            <a:r>
              <a:rPr lang="en-IN" dirty="0">
                <a:latin typeface="Baskerville Old Face" panose="02020602080505020303" pitchFamily="18" charset="0"/>
              </a:rPr>
              <a:t>like </a:t>
            </a:r>
            <a:r>
              <a:rPr lang="en-IN" b="1" dirty="0">
                <a:latin typeface="Baskerville Old Face" panose="02020602080505020303" pitchFamily="18" charset="0"/>
              </a:rPr>
              <a:t>dog, cat, tiger, etc</a:t>
            </a:r>
            <a:r>
              <a:rPr lang="en-IN" b="1" dirty="0" smtClean="0">
                <a:latin typeface="Baskerville Old Face" panose="02020602080505020303" pitchFamily="18" charset="0"/>
              </a:rPr>
              <a:t>.”</a:t>
            </a:r>
            <a:endParaRPr lang="en-US" b="1" dirty="0">
              <a:latin typeface="Baskerville Old Face" panose="02020602080505020303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latin typeface="Baskerville Old Face" panose="02020602080505020303" pitchFamily="18" charset="0"/>
              </a:rPr>
              <a:t>“</a:t>
            </a:r>
            <a:r>
              <a:rPr lang="en-IN" dirty="0">
                <a:latin typeface="Baskerville Old Face" panose="02020602080505020303" pitchFamily="18" charset="0"/>
              </a:rPr>
              <a:t>First, the </a:t>
            </a:r>
            <a:r>
              <a:rPr lang="en-IN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convolution layer </a:t>
            </a:r>
            <a:r>
              <a:rPr lang="en-IN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extracts </a:t>
            </a:r>
            <a:r>
              <a:rPr lang="en-IN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features</a:t>
            </a:r>
            <a:r>
              <a:rPr lang="en-IN" dirty="0" smtClean="0">
                <a:latin typeface="Baskerville Old Face" panose="02020602080505020303" pitchFamily="18" charset="0"/>
              </a:rPr>
              <a:t>, Then </a:t>
            </a:r>
            <a:r>
              <a:rPr lang="en-IN" dirty="0">
                <a:latin typeface="Baskerville Old Face" panose="02020602080505020303" pitchFamily="18" charset="0"/>
              </a:rPr>
              <a:t>the </a:t>
            </a:r>
            <a:r>
              <a:rPr lang="en-IN" b="1" dirty="0">
                <a:solidFill>
                  <a:srgbClr val="FF3300"/>
                </a:solidFill>
                <a:latin typeface="Baskerville Old Face" panose="02020602080505020303" pitchFamily="18" charset="0"/>
              </a:rPr>
              <a:t>pooling layer </a:t>
            </a:r>
            <a:r>
              <a:rPr lang="en-IN" b="1" dirty="0">
                <a:solidFill>
                  <a:srgbClr val="660066"/>
                </a:solidFill>
                <a:latin typeface="Baskerville Old Face" panose="02020602080505020303" pitchFamily="18" charset="0"/>
              </a:rPr>
              <a:t>reduces the feature map </a:t>
            </a:r>
            <a:r>
              <a:rPr lang="en-IN" b="1" dirty="0" smtClean="0">
                <a:solidFill>
                  <a:srgbClr val="660066"/>
                </a:solidFill>
                <a:latin typeface="Baskerville Old Face" panose="02020602080505020303" pitchFamily="18" charset="0"/>
              </a:rPr>
              <a:t>size</a:t>
            </a:r>
            <a:r>
              <a:rPr lang="en-IN" dirty="0" smtClean="0">
                <a:latin typeface="Baskerville Old Face" panose="02020602080505020303" pitchFamily="18" charset="0"/>
              </a:rPr>
              <a:t>, and finally, </a:t>
            </a:r>
            <a:r>
              <a:rPr lang="en-IN" dirty="0">
                <a:latin typeface="Baskerville Old Face" panose="02020602080505020303" pitchFamily="18" charset="0"/>
              </a:rPr>
              <a:t>the </a:t>
            </a:r>
            <a:r>
              <a:rPr lang="en-IN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fully connected layer performs </a:t>
            </a:r>
            <a:r>
              <a:rPr lang="en-IN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classification of the image</a:t>
            </a:r>
            <a:r>
              <a:rPr lang="en-IN" dirty="0">
                <a:latin typeface="Baskerville Old Face" panose="02020602080505020303" pitchFamily="18" charset="0"/>
              </a:rPr>
              <a:t>.”</a:t>
            </a: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109728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>
                <a:solidFill>
                  <a:srgbClr val="0000CC"/>
                </a:solidFill>
              </a:rPr>
              <a:t/>
            </a:r>
            <a:br>
              <a:rPr lang="en-US" sz="3200" dirty="0">
                <a:solidFill>
                  <a:srgbClr val="0000CC"/>
                </a:solidFill>
              </a:rPr>
            </a:br>
            <a:r>
              <a:rPr lang="en-US" sz="36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505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94657"/>
            <a:ext cx="11353800" cy="591094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IN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What is Convolution?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IN" sz="2800" dirty="0" smtClean="0">
                <a:latin typeface="Baskerville Old Face" panose="02020602080505020303" pitchFamily="18" charset="0"/>
              </a:rPr>
              <a:t>	“</a:t>
            </a:r>
            <a:r>
              <a:rPr lang="en-IN" sz="2800" dirty="0">
                <a:latin typeface="Baskerville Old Face" panose="02020602080505020303" pitchFamily="18" charset="0"/>
              </a:rPr>
              <a:t>Convolution is a </a:t>
            </a:r>
            <a:r>
              <a:rPr lang="en-IN" sz="2800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mathematical operation.</a:t>
            </a:r>
            <a:endParaRPr lang="en-US" sz="2800" b="1" dirty="0">
              <a:solidFill>
                <a:srgbClr val="CC0000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It uses</a:t>
            </a:r>
            <a:r>
              <a:rPr lang="en-IN" sz="2800" dirty="0">
                <a:latin typeface="Baskerville Old Face" panose="02020602080505020303" pitchFamily="18" charset="0"/>
              </a:rPr>
              <a:t>:</a:t>
            </a:r>
            <a:endParaRPr lang="en-US" sz="2800" dirty="0">
              <a:latin typeface="Baskerville Old Face" panose="02020602080505020303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IN" sz="2800" b="1" dirty="0" smtClean="0">
                <a:solidFill>
                  <a:srgbClr val="FF3300"/>
                </a:solidFill>
                <a:latin typeface="Baskerville Old Face" panose="02020602080505020303" pitchFamily="18" charset="0"/>
              </a:rPr>
              <a:t>1. Input image</a:t>
            </a:r>
            <a:r>
              <a:rPr lang="en-IN" sz="2800" dirty="0" smtClean="0">
                <a:latin typeface="Baskerville Old Face" panose="02020602080505020303" pitchFamily="18" charset="0"/>
              </a:rPr>
              <a:t>		</a:t>
            </a:r>
            <a:r>
              <a:rPr lang="en-IN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2. Kernel or Filter</a:t>
            </a:r>
            <a:r>
              <a:rPr lang="en-IN" sz="2800" dirty="0" smtClean="0">
                <a:latin typeface="Baskerville Old Face" panose="02020602080505020303" pitchFamily="18" charset="0"/>
              </a:rPr>
              <a:t>		</a:t>
            </a:r>
            <a:r>
              <a:rPr lang="en-IN" sz="2800" b="1" dirty="0" smtClean="0">
                <a:solidFill>
                  <a:srgbClr val="660066"/>
                </a:solidFill>
                <a:latin typeface="Baskerville Old Face" panose="02020602080505020303" pitchFamily="18" charset="0"/>
              </a:rPr>
              <a:t>3. Produces </a:t>
            </a:r>
            <a:r>
              <a:rPr lang="en-IN" sz="2800" b="1" dirty="0">
                <a:solidFill>
                  <a:srgbClr val="660066"/>
                </a:solidFill>
                <a:latin typeface="Baskerville Old Face" panose="02020602080505020303" pitchFamily="18" charset="0"/>
              </a:rPr>
              <a:t>Feature </a:t>
            </a:r>
            <a:r>
              <a:rPr lang="en-IN" sz="2800" b="1" dirty="0" smtClean="0">
                <a:solidFill>
                  <a:srgbClr val="660066"/>
                </a:solidFill>
                <a:latin typeface="Baskerville Old Face" panose="02020602080505020303" pitchFamily="18" charset="0"/>
              </a:rPr>
              <a:t>Map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latin typeface="Baskerville Old Face" panose="02020602080505020303" pitchFamily="18" charset="0"/>
              </a:rPr>
              <a:t>The </a:t>
            </a:r>
            <a:r>
              <a:rPr lang="en-IN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filter slides over the image</a:t>
            </a:r>
            <a:r>
              <a:rPr lang="en-IN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 </a:t>
            </a:r>
            <a:r>
              <a:rPr lang="en-IN" dirty="0" smtClean="0">
                <a:latin typeface="Baskerville Old Face" panose="02020602080505020303" pitchFamily="18" charset="0"/>
              </a:rPr>
              <a:t>and </a:t>
            </a:r>
            <a:r>
              <a:rPr lang="en-IN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performs element-wise multiplication</a:t>
            </a:r>
            <a:r>
              <a:rPr lang="en-IN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 </a:t>
            </a:r>
            <a:r>
              <a:rPr lang="en-IN" dirty="0" smtClean="0">
                <a:latin typeface="Baskerville Old Face" panose="02020602080505020303" pitchFamily="18" charset="0"/>
              </a:rPr>
              <a:t>and </a:t>
            </a:r>
            <a:r>
              <a:rPr lang="en-IN" b="1" dirty="0" smtClean="0">
                <a:solidFill>
                  <a:srgbClr val="CC0000"/>
                </a:solidFill>
                <a:latin typeface="Baskerville Old Face" panose="02020602080505020303" pitchFamily="18" charset="0"/>
              </a:rPr>
              <a:t>summation.</a:t>
            </a:r>
            <a:endParaRPr lang="en-US" dirty="0" smtClean="0">
              <a:solidFill>
                <a:srgbClr val="CC0000"/>
              </a:solidFill>
              <a:latin typeface="Baskerville Old Face" panose="02020602080505020303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66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109728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0000CC"/>
                </a:solidFill>
              </a:rPr>
              <a:t/>
            </a:r>
            <a:br>
              <a:rPr lang="en-US" sz="3200" dirty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Convolution Layer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4" descr="https://cdn.analyticsvidhya.com/wp-content/uploads/2018/12/Screenshot-from-2018-12-07-18-11-1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198" y="3597728"/>
            <a:ext cx="6166803" cy="2803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83528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94657"/>
            <a:ext cx="11353800" cy="591094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b="1" dirty="0" smtClean="0">
                <a:solidFill>
                  <a:srgbClr val="CC0000"/>
                </a:solidFill>
                <a:latin typeface="Baskerville Old Face" panose="02020602080505020303" pitchFamily="18" charset="0"/>
              </a:rPr>
              <a:t>This </a:t>
            </a:r>
            <a:r>
              <a:rPr lang="en-IN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diagram shows What Happens During Convolution?</a:t>
            </a:r>
            <a:endParaRPr lang="en-US" b="1" dirty="0">
              <a:solidFill>
                <a:srgbClr val="CC0000"/>
              </a:solidFill>
              <a:latin typeface="Baskerville Old Face" panose="02020602080505020303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dirty="0">
                <a:latin typeface="Baskerville Old Face" panose="02020602080505020303" pitchFamily="18" charset="0"/>
              </a:rPr>
              <a:t>The </a:t>
            </a:r>
            <a:r>
              <a:rPr lang="en-IN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filter takes a small region </a:t>
            </a:r>
            <a:r>
              <a:rPr lang="en-IN" dirty="0">
                <a:latin typeface="Baskerville Old Face" panose="02020602080505020303" pitchFamily="18" charset="0"/>
              </a:rPr>
              <a:t>(for example 3×3×3).</a:t>
            </a:r>
            <a:endParaRPr lang="en-US" dirty="0">
              <a:latin typeface="Baskerville Old Face" panose="02020602080505020303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IN" dirty="0">
                <a:latin typeface="Baskerville Old Face" panose="02020602080505020303" pitchFamily="18" charset="0"/>
              </a:rPr>
              <a:t>It performs </a:t>
            </a:r>
            <a:r>
              <a:rPr lang="en-IN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element-wise multiplication</a:t>
            </a:r>
            <a:r>
              <a:rPr lang="en-IN" dirty="0">
                <a:latin typeface="Baskerville Old Face" panose="02020602080505020303" pitchFamily="18" charset="0"/>
              </a:rPr>
              <a:t>.</a:t>
            </a: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dirty="0">
                <a:latin typeface="Baskerville Old Face" panose="02020602080505020303" pitchFamily="18" charset="0"/>
              </a:rPr>
              <a:t>All </a:t>
            </a:r>
            <a:r>
              <a:rPr lang="en-IN" b="1" dirty="0">
                <a:latin typeface="Baskerville Old Face" panose="02020602080505020303" pitchFamily="18" charset="0"/>
              </a:rPr>
              <a:t>values are </a:t>
            </a:r>
            <a:r>
              <a:rPr lang="en-IN" b="1" dirty="0" smtClean="0">
                <a:latin typeface="Baskerville Old Face" panose="02020602080505020303" pitchFamily="18" charset="0"/>
              </a:rPr>
              <a:t>summed.</a:t>
            </a:r>
          </a:p>
          <a:p>
            <a:pPr lvl="0"/>
            <a:r>
              <a:rPr lang="en-IN" dirty="0">
                <a:latin typeface="Baskerville Old Face" panose="02020602080505020303" pitchFamily="18" charset="0"/>
              </a:rPr>
              <a:t>A </a:t>
            </a:r>
            <a:r>
              <a:rPr lang="en-IN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single number is produced</a:t>
            </a:r>
            <a:r>
              <a:rPr lang="en-IN" dirty="0">
                <a:latin typeface="Baskerville Old Face" panose="02020602080505020303" pitchFamily="18" charset="0"/>
              </a:rPr>
              <a:t>.</a:t>
            </a:r>
            <a:endParaRPr lang="en-US" dirty="0">
              <a:latin typeface="Baskerville Old Face" panose="02020602080505020303" pitchFamily="18" charset="0"/>
            </a:endParaRPr>
          </a:p>
          <a:p>
            <a:pPr lvl="0"/>
            <a:r>
              <a:rPr lang="en-IN" dirty="0">
                <a:latin typeface="Baskerville Old Face" panose="02020602080505020303" pitchFamily="18" charset="0"/>
              </a:rPr>
              <a:t>The </a:t>
            </a:r>
            <a:r>
              <a:rPr lang="en-IN" b="1" dirty="0">
                <a:latin typeface="Baskerville Old Face" panose="02020602080505020303" pitchFamily="18" charset="0"/>
              </a:rPr>
              <a:t>filter moves (slides) </a:t>
            </a:r>
            <a:r>
              <a:rPr lang="en-IN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across </a:t>
            </a:r>
            <a:endParaRPr lang="en-IN" b="1" dirty="0" smtClean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marL="0" lvl="0" indent="0">
              <a:buNone/>
            </a:pPr>
            <a:r>
              <a:rPr lang="en-IN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    the </a:t>
            </a:r>
            <a:r>
              <a:rPr lang="en-IN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image.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IN" b="1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b="1" dirty="0">
              <a:solidFill>
                <a:srgbClr val="66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109728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0000CC"/>
                </a:solidFill>
              </a:rPr>
              <a:t/>
            </a:r>
            <a:br>
              <a:rPr lang="en-US" sz="3200" dirty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FILTERS in CNN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743200"/>
            <a:ext cx="69342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950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xample of the convolution ope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856" y="76200"/>
            <a:ext cx="8977745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63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94657"/>
            <a:ext cx="11353800" cy="591094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 filter (also called a kernel) </a:t>
            </a:r>
            <a:r>
              <a:rPr lang="en-IN" dirty="0">
                <a:latin typeface="Baskerville Old Face" panose="02020602080505020303" pitchFamily="18" charset="0"/>
              </a:rPr>
              <a:t>is a </a:t>
            </a:r>
            <a:r>
              <a:rPr lang="en-IN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small matrix of numbers </a:t>
            </a:r>
            <a:r>
              <a:rPr lang="en-IN" dirty="0">
                <a:latin typeface="Baskerville Old Face" panose="02020602080505020303" pitchFamily="18" charset="0"/>
              </a:rPr>
              <a:t>used in the </a:t>
            </a:r>
            <a:r>
              <a:rPr lang="en-IN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convolution layer</a:t>
            </a:r>
            <a:r>
              <a:rPr lang="en-IN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IN" dirty="0">
                <a:latin typeface="Baskerville Old Face" panose="02020602080505020303" pitchFamily="18" charset="0"/>
              </a:rPr>
              <a:t>to </a:t>
            </a:r>
            <a:r>
              <a:rPr lang="en-IN" b="1" dirty="0">
                <a:latin typeface="Baskerville Old Face" panose="02020602080505020303" pitchFamily="18" charset="0"/>
              </a:rPr>
              <a:t>detect important features in an image</a:t>
            </a:r>
            <a:r>
              <a:rPr lang="en-IN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Each filter </a:t>
            </a:r>
            <a:r>
              <a:rPr lang="en-IN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detects a specific feature</a:t>
            </a:r>
            <a:r>
              <a:rPr lang="en-IN" dirty="0">
                <a:latin typeface="Baskerville Old Face" panose="02020602080505020303" pitchFamily="18" charset="0"/>
              </a:rPr>
              <a:t>.”</a:t>
            </a: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A </a:t>
            </a:r>
            <a:r>
              <a:rPr lang="en-IN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filter</a:t>
            </a:r>
            <a:r>
              <a:rPr lang="en-IN" dirty="0">
                <a:solidFill>
                  <a:srgbClr val="0000FF"/>
                </a:solidFill>
                <a:latin typeface="Baskerville Old Face" panose="02020602080505020303" pitchFamily="18" charset="0"/>
              </a:rPr>
              <a:t> </a:t>
            </a:r>
            <a:r>
              <a:rPr lang="en-IN" dirty="0">
                <a:latin typeface="Baskerville Old Face" panose="02020602080505020303" pitchFamily="18" charset="0"/>
              </a:rPr>
              <a:t>is a </a:t>
            </a:r>
            <a:r>
              <a:rPr lang="en-IN" b="1" dirty="0">
                <a:latin typeface="Baskerville Old Face" panose="02020602080505020303" pitchFamily="18" charset="0"/>
              </a:rPr>
              <a:t>small sliding window </a:t>
            </a:r>
            <a:r>
              <a:rPr lang="en-IN" dirty="0">
                <a:latin typeface="Baskerville Old Face" panose="02020602080505020303" pitchFamily="18" charset="0"/>
              </a:rPr>
              <a:t>that </a:t>
            </a:r>
            <a:r>
              <a:rPr lang="en-IN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scans over an image </a:t>
            </a:r>
            <a:r>
              <a:rPr lang="en-IN" dirty="0">
                <a:latin typeface="Baskerville Old Face" panose="02020602080505020303" pitchFamily="18" charset="0"/>
              </a:rPr>
              <a:t>and </a:t>
            </a:r>
            <a:r>
              <a:rPr lang="en-IN" b="1" dirty="0">
                <a:latin typeface="Baskerville Old Face" panose="02020602080505020303" pitchFamily="18" charset="0"/>
              </a:rPr>
              <a:t>extracts features like</a:t>
            </a:r>
            <a:r>
              <a:rPr lang="en-IN" dirty="0">
                <a:latin typeface="Baskerville Old Face" panose="02020602080505020303" pitchFamily="18" charset="0"/>
              </a:rPr>
              <a:t>:</a:t>
            </a:r>
            <a:endParaRPr lang="en-US" dirty="0">
              <a:latin typeface="Baskerville Old Face" panose="02020602080505020303" pitchFamily="18" charset="0"/>
            </a:endParaRPr>
          </a:p>
          <a:p>
            <a:pPr lvl="1"/>
            <a:r>
              <a:rPr lang="en-IN" sz="2400" dirty="0">
                <a:latin typeface="Baskerville Old Face" panose="02020602080505020303" pitchFamily="18" charset="0"/>
              </a:rPr>
              <a:t>Edges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lvl="1"/>
            <a:r>
              <a:rPr lang="en-IN" sz="2400" dirty="0">
                <a:latin typeface="Baskerville Old Face" panose="02020602080505020303" pitchFamily="18" charset="0"/>
              </a:rPr>
              <a:t>Lines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lvl="1"/>
            <a:r>
              <a:rPr lang="en-IN" sz="2400" dirty="0">
                <a:latin typeface="Baskerville Old Face" panose="02020602080505020303" pitchFamily="18" charset="0"/>
              </a:rPr>
              <a:t>Corners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lvl="1"/>
            <a:r>
              <a:rPr lang="en-IN" sz="2400" dirty="0" smtClean="0">
                <a:latin typeface="Baskerville Old Face" panose="02020602080505020303" pitchFamily="18" charset="0"/>
              </a:rPr>
              <a:t>Textures</a:t>
            </a:r>
          </a:p>
          <a:p>
            <a:pPr marL="477838" lvl="1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askerville Old Face" pitchFamily="18" charset="0"/>
              </a:rPr>
              <a:t>Different Types of Kernels or Filters: </a:t>
            </a:r>
            <a:r>
              <a:rPr lang="en-US" sz="2400" dirty="0">
                <a:latin typeface="Baskerville Old Face" panose="02020602080505020303" pitchFamily="18" charset="0"/>
              </a:rPr>
              <a:t>B</a:t>
            </a:r>
            <a:r>
              <a:rPr lang="en-US" sz="2400" dirty="0" smtClean="0">
                <a:latin typeface="Baskerville Old Face" panose="02020602080505020303" pitchFamily="18" charset="0"/>
              </a:rPr>
              <a:t>y </a:t>
            </a:r>
            <a:r>
              <a:rPr lang="en-US" sz="2400" dirty="0">
                <a:latin typeface="Baskerville Old Face" panose="02020602080505020303" pitchFamily="18" charset="0"/>
              </a:rPr>
              <a:t>applying </a:t>
            </a:r>
            <a:r>
              <a:rPr lang="en-US" sz="2400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different filters during convolution</a:t>
            </a:r>
            <a:r>
              <a:rPr lang="en-US" sz="2400" dirty="0">
                <a:latin typeface="Baskerville Old Face" panose="02020602080505020303" pitchFamily="18" charset="0"/>
              </a:rPr>
              <a:t>, the </a:t>
            </a:r>
            <a:r>
              <a:rPr lang="en-US" sz="2400" b="1" dirty="0">
                <a:latin typeface="Baskerville Old Face" panose="02020602080505020303" pitchFamily="18" charset="0"/>
              </a:rPr>
              <a:t>model can detect important features </a:t>
            </a:r>
            <a:r>
              <a:rPr lang="en-US" sz="2400" dirty="0">
                <a:latin typeface="Baskerville Old Face" panose="02020602080505020303" pitchFamily="18" charset="0"/>
              </a:rPr>
              <a:t>such as </a:t>
            </a:r>
            <a:r>
              <a:rPr lang="en-US" sz="24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edges</a:t>
            </a:r>
            <a:r>
              <a:rPr lang="en-US" sz="24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, Blurring, Sharpening etc.</a:t>
            </a:r>
            <a:r>
              <a:rPr lang="en-US" sz="2400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from the image</a:t>
            </a:r>
            <a:r>
              <a:rPr lang="en-US" sz="2400" dirty="0" smtClean="0">
                <a:latin typeface="Baskerville Old Face" panose="02020602080505020303" pitchFamily="18" charset="0"/>
              </a:rPr>
              <a:t>.</a:t>
            </a:r>
          </a:p>
          <a:p>
            <a:pPr marL="477838" lvl="1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b="1" dirty="0">
              <a:solidFill>
                <a:srgbClr val="66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109728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>
                <a:solidFill>
                  <a:srgbClr val="0000CC"/>
                </a:solidFill>
              </a:rPr>
              <a:t/>
            </a:r>
            <a:br>
              <a:rPr lang="en-US" sz="3200" dirty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173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76200"/>
            <a:ext cx="10363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5" name="Picture 4" descr="Filters for vertical (left) and horizontal (right) edge detec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1"/>
            <a:ext cx="4800600" cy="23031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Example of some filt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914400"/>
            <a:ext cx="4800600" cy="23031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22344"/>
            <a:ext cx="8686800" cy="29546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38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52600" y="685801"/>
            <a:ext cx="8534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rgbClr val="FF0000"/>
                </a:solidFill>
                <a:latin typeface="Baskerville Old Face" pitchFamily="18" charset="0"/>
              </a:rPr>
              <a:t>Types of CNNs: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u="sng" dirty="0">
                <a:solidFill>
                  <a:srgbClr val="0000FF"/>
                </a:solidFill>
                <a:latin typeface="Baskerville Old Face" pitchFamily="18" charset="0"/>
              </a:rPr>
              <a:t>1D CNN: </a:t>
            </a:r>
            <a:r>
              <a:rPr lang="en-US" sz="2400" dirty="0">
                <a:latin typeface="Baskerville Old Face" pitchFamily="18" charset="0"/>
              </a:rPr>
              <a:t>With these, the CNN kernel moves </a:t>
            </a:r>
            <a:r>
              <a:rPr lang="en-US" sz="2400" b="1" dirty="0">
                <a:latin typeface="Baskerville Old Face" pitchFamily="18" charset="0"/>
              </a:rPr>
              <a:t>in one direction</a:t>
            </a:r>
            <a:r>
              <a:rPr lang="en-US" sz="2400" dirty="0">
                <a:latin typeface="Baskerville Old Face" pitchFamily="18" charset="0"/>
              </a:rPr>
              <a:t>. 1D CNNs are usually used on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time-series data.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u="sng" dirty="0">
                <a:solidFill>
                  <a:srgbClr val="0000FF"/>
                </a:solidFill>
                <a:latin typeface="Baskerville Old Face" pitchFamily="18" charset="0"/>
              </a:rPr>
              <a:t>2D CNN: </a:t>
            </a:r>
            <a:r>
              <a:rPr lang="en-US" sz="2400" dirty="0">
                <a:latin typeface="Baskerville Old Face" pitchFamily="18" charset="0"/>
              </a:rPr>
              <a:t>These kinds of CNN kernels </a:t>
            </a:r>
            <a:r>
              <a:rPr lang="en-US" sz="2400" b="1" dirty="0">
                <a:latin typeface="Baskerville Old Face" pitchFamily="18" charset="0"/>
              </a:rPr>
              <a:t>move in two directions</a:t>
            </a:r>
            <a:r>
              <a:rPr lang="en-US" sz="2400" dirty="0">
                <a:latin typeface="Baskerville Old Face" pitchFamily="18" charset="0"/>
              </a:rPr>
              <a:t>. You'll see these used with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image labelling and processing.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u="sng" dirty="0">
                <a:solidFill>
                  <a:srgbClr val="0000FF"/>
                </a:solidFill>
                <a:latin typeface="Baskerville Old Face" pitchFamily="18" charset="0"/>
              </a:rPr>
              <a:t>3D CNN: </a:t>
            </a:r>
            <a:r>
              <a:rPr lang="en-US" sz="2400" dirty="0">
                <a:latin typeface="Baskerville Old Face" pitchFamily="18" charset="0"/>
              </a:rPr>
              <a:t>This kind of CNN has a kernel that </a:t>
            </a:r>
            <a:r>
              <a:rPr lang="en-US" sz="2400" b="1" dirty="0">
                <a:latin typeface="Baskerville Old Face" pitchFamily="18" charset="0"/>
              </a:rPr>
              <a:t>moves in three directions. </a:t>
            </a:r>
            <a:r>
              <a:rPr lang="en-US" sz="2400" dirty="0">
                <a:latin typeface="Baskerville Old Face" pitchFamily="18" charset="0"/>
              </a:rPr>
              <a:t>With this type of CNN, researchers use them on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3D images like CT scans and MRIs.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>
                <a:latin typeface="Baskerville Old Face" pitchFamily="18" charset="0"/>
              </a:rPr>
              <a:t>In most cases,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you'll see 2D CNNs </a:t>
            </a:r>
            <a:r>
              <a:rPr lang="en-US" sz="2400" dirty="0">
                <a:latin typeface="Baskerville Old Face" pitchFamily="18" charset="0"/>
              </a:rPr>
              <a:t>because those are commonly associated with </a:t>
            </a:r>
            <a:r>
              <a:rPr lang="en-US" sz="2400" b="1" dirty="0">
                <a:solidFill>
                  <a:srgbClr val="005024"/>
                </a:solidFill>
                <a:latin typeface="Baskerville Old Face" pitchFamily="18" charset="0"/>
              </a:rPr>
              <a:t>image data</a:t>
            </a:r>
            <a:r>
              <a:rPr lang="en-US" sz="2400" dirty="0">
                <a:latin typeface="Baskerville Old Face" pitchFamily="18" charset="0"/>
              </a:rPr>
              <a:t>. Here are some of the applications that you might see CNNs used for.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06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11201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Important Parameters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685800"/>
            <a:ext cx="11430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5024"/>
                </a:solidFill>
                <a:latin typeface="Baskerville Old Face" pitchFamily="18" charset="0"/>
              </a:rPr>
              <a:t>Important Parameters in CNN are: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askerville Old Face" pitchFamily="18" charset="0"/>
              </a:rPr>
              <a:t>1. Stride: </a:t>
            </a:r>
            <a:r>
              <a:rPr lang="en-US" sz="2400" dirty="0">
                <a:latin typeface="Baskerville Old Face" pitchFamily="18" charset="0"/>
              </a:rPr>
              <a:t>Stride </a:t>
            </a:r>
            <a:r>
              <a:rPr lang="en-US" sz="2400" dirty="0" smtClean="0">
                <a:latin typeface="Baskerville Old Face" pitchFamily="18" charset="0"/>
              </a:rPr>
              <a:t>determines </a:t>
            </a:r>
            <a:r>
              <a:rPr lang="en-US" sz="2400" dirty="0">
                <a:latin typeface="Baskerville Old Face" pitchFamily="18" charset="0"/>
              </a:rPr>
              <a:t>how many pixels the kernel </a:t>
            </a:r>
            <a:r>
              <a:rPr lang="en-US" sz="2400" dirty="0" smtClean="0">
                <a:latin typeface="Baskerville Old Face" pitchFamily="18" charset="0"/>
              </a:rPr>
              <a:t>moves across  input at a time.</a:t>
            </a:r>
            <a:endParaRPr lang="en-US" sz="2400" dirty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7086600" cy="4550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632" y="2147969"/>
            <a:ext cx="3362507" cy="16923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59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93726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10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7543800" cy="5615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077200" y="1921835"/>
            <a:ext cx="3581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anose="02020602080505020303" pitchFamily="18" charset="0"/>
              </a:rPr>
              <a:t>The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drawback of stride </a:t>
            </a:r>
            <a:r>
              <a:rPr lang="en-US" sz="2800" dirty="0">
                <a:latin typeface="Baskerville Old Face" panose="02020602080505020303" pitchFamily="18" charset="0"/>
              </a:rPr>
              <a:t>is that </a:t>
            </a:r>
            <a:r>
              <a:rPr lang="en-US" sz="2800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a large stride may skip some pixels</a:t>
            </a:r>
            <a:r>
              <a:rPr lang="en-US" sz="2800" dirty="0">
                <a:latin typeface="Baskerville Old Face" panose="02020602080505020303" pitchFamily="18" charset="0"/>
              </a:rPr>
              <a:t> and </a:t>
            </a:r>
            <a:r>
              <a:rPr lang="en-US" sz="2800" b="1" dirty="0">
                <a:latin typeface="Baskerville Old Face" panose="02020602080505020303" pitchFamily="18" charset="0"/>
              </a:rPr>
              <a:t>important features</a:t>
            </a:r>
            <a:r>
              <a:rPr lang="en-US" sz="2800" dirty="0">
                <a:latin typeface="Baskerville Old Face" panose="02020602080505020303" pitchFamily="18" charset="0"/>
              </a:rPr>
              <a:t>, which can </a:t>
            </a:r>
            <a:r>
              <a:rPr lang="en-US" sz="2800" b="1" dirty="0">
                <a:solidFill>
                  <a:srgbClr val="660066"/>
                </a:solidFill>
                <a:latin typeface="Baskerville Old Face" panose="02020602080505020303" pitchFamily="18" charset="0"/>
              </a:rPr>
              <a:t>lead to loss of information</a:t>
            </a:r>
            <a:r>
              <a:rPr lang="en-US" sz="2800" dirty="0"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763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797511"/>
            <a:ext cx="11506200" cy="11458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askerville Old Face" pitchFamily="18" charset="0"/>
              </a:rPr>
              <a:t>2. Padding: </a:t>
            </a:r>
            <a:r>
              <a:rPr lang="en-US" sz="2400" dirty="0" smtClean="0">
                <a:latin typeface="Baskerville Old Face" pitchFamily="18" charset="0"/>
              </a:rPr>
              <a:t>Padding means </a:t>
            </a: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adding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extra </a:t>
            </a: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pixels (usually Zeros) 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around the border of </a:t>
            </a: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an image </a:t>
            </a:r>
            <a:r>
              <a:rPr lang="en-US" sz="2400" dirty="0" smtClean="0">
                <a:latin typeface="Baskerville Old Face" pitchFamily="18" charset="0"/>
              </a:rPr>
              <a:t>before applying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convolution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.</a:t>
            </a:r>
            <a:r>
              <a:rPr lang="en-US" sz="2400" dirty="0">
                <a:latin typeface="Baskerville Old Face" pitchFamily="18" charset="0"/>
              </a:rPr>
              <a:t> </a:t>
            </a:r>
            <a:r>
              <a:rPr lang="en-US" sz="2400" dirty="0" smtClean="0">
                <a:latin typeface="Baskerville Old Face" pitchFamily="18" charset="0"/>
              </a:rPr>
              <a:t> It is called </a:t>
            </a:r>
            <a:r>
              <a:rPr lang="en-US" sz="2400" b="1" dirty="0" smtClean="0">
                <a:latin typeface="Baskerville Old Face" pitchFamily="18" charset="0"/>
              </a:rPr>
              <a:t>“ ZERO PADDING”</a:t>
            </a:r>
            <a:endParaRPr lang="en-US" sz="2400" b="1" dirty="0">
              <a:latin typeface="Baskerville Old Face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2590800"/>
            <a:ext cx="64008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58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40386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371600"/>
            <a:ext cx="35052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343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6629400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7162800" y="1028700"/>
            <a:ext cx="4801235" cy="2628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/>
          <p:nvPr/>
        </p:nvPicPr>
        <p:blipFill>
          <a:blip r:embed="rId4"/>
          <a:stretch>
            <a:fillRect/>
          </a:stretch>
        </p:blipFill>
        <p:spPr>
          <a:xfrm>
            <a:off x="7179129" y="4076700"/>
            <a:ext cx="5029200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819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76200"/>
            <a:ext cx="10820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5800" y="990600"/>
            <a:ext cx="1082040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800" dirty="0">
                <a:latin typeface="Baskerville Old Face" panose="02020602080505020303" pitchFamily="18" charset="0"/>
                <a:ea typeface="Calibri" panose="020F0502020204030204" pitchFamily="34" charset="0"/>
              </a:rPr>
              <a:t>“</a:t>
            </a:r>
            <a:r>
              <a:rPr lang="en-IN" sz="2800" b="1" dirty="0">
                <a:solidFill>
                  <a:srgbClr val="CC0000"/>
                </a:solidFill>
                <a:latin typeface="Baskerville Old Face" panose="02020602080505020303" pitchFamily="18" charset="0"/>
                <a:ea typeface="Calibri" panose="020F0502020204030204" pitchFamily="34" charset="0"/>
              </a:rPr>
              <a:t>Padding</a:t>
            </a:r>
            <a:r>
              <a:rPr lang="en-IN" sz="2800" b="1" dirty="0">
                <a:latin typeface="Baskerville Old Face" panose="02020602080505020303" pitchFamily="18" charset="0"/>
                <a:ea typeface="Calibri" panose="020F0502020204030204" pitchFamily="34" charset="0"/>
              </a:rPr>
              <a:t> means</a:t>
            </a:r>
            <a:r>
              <a:rPr lang="en-IN" sz="2800" dirty="0">
                <a:latin typeface="Baskerville Old Face" panose="02020602080505020303" pitchFamily="18" charset="0"/>
                <a:ea typeface="Calibri" panose="020F0502020204030204" pitchFamily="34" charset="0"/>
              </a:rPr>
              <a:t> </a:t>
            </a:r>
            <a:r>
              <a:rPr lang="en-IN" sz="2800" b="1" dirty="0">
                <a:solidFill>
                  <a:srgbClr val="0000FF"/>
                </a:solidFill>
                <a:latin typeface="Baskerville Old Face" panose="02020602080505020303" pitchFamily="18" charset="0"/>
                <a:ea typeface="Calibri" panose="020F0502020204030204" pitchFamily="34" charset="0"/>
              </a:rPr>
              <a:t>adding zeros around the border of the image</a:t>
            </a:r>
            <a:r>
              <a:rPr lang="en-IN" sz="2800" dirty="0">
                <a:latin typeface="Baskerville Old Face" panose="02020602080505020303" pitchFamily="18" charset="0"/>
                <a:ea typeface="Calibri" panose="020F0502020204030204" pitchFamily="34" charset="0"/>
              </a:rPr>
              <a:t> before </a:t>
            </a:r>
            <a:r>
              <a:rPr lang="en-IN" sz="2800" b="1" dirty="0">
                <a:solidFill>
                  <a:srgbClr val="005024"/>
                </a:solidFill>
                <a:latin typeface="Baskerville Old Face" panose="02020602080505020303" pitchFamily="18" charset="0"/>
                <a:ea typeface="Calibri" panose="020F0502020204030204" pitchFamily="34" charset="0"/>
              </a:rPr>
              <a:t>applying convolution</a:t>
            </a:r>
            <a:r>
              <a:rPr lang="en-IN" sz="2800" dirty="0">
                <a:latin typeface="Baskerville Old Face" panose="02020602080505020303" pitchFamily="18" charset="0"/>
                <a:ea typeface="Calibri" panose="020F0502020204030204" pitchFamily="34" charset="0"/>
              </a:rPr>
              <a:t>. </a:t>
            </a:r>
            <a:r>
              <a:rPr lang="en-IN" sz="2800" b="1" dirty="0">
                <a:solidFill>
                  <a:srgbClr val="660066"/>
                </a:solidFill>
                <a:latin typeface="Baskerville Old Face" panose="02020602080505020303" pitchFamily="18" charset="0"/>
                <a:ea typeface="Calibri" panose="020F0502020204030204" pitchFamily="34" charset="0"/>
              </a:rPr>
              <a:t>Without padding </a:t>
            </a:r>
            <a:r>
              <a:rPr lang="en-IN" sz="2800" b="1" dirty="0">
                <a:solidFill>
                  <a:srgbClr val="0000CC"/>
                </a:solidFill>
                <a:latin typeface="Baskerville Old Face" panose="02020602080505020303" pitchFamily="18" charset="0"/>
                <a:ea typeface="Calibri" panose="020F0502020204030204" pitchFamily="34" charset="0"/>
              </a:rPr>
              <a:t>the image size decreases</a:t>
            </a:r>
            <a:r>
              <a:rPr lang="en-IN" sz="2800" dirty="0">
                <a:latin typeface="Baskerville Old Face" panose="02020602080505020303" pitchFamily="18" charset="0"/>
                <a:ea typeface="Calibri" panose="020F0502020204030204" pitchFamily="34" charset="0"/>
              </a:rPr>
              <a:t>, but with padding we </a:t>
            </a:r>
            <a:r>
              <a:rPr lang="en-IN" sz="2800" b="1" dirty="0">
                <a:solidFill>
                  <a:srgbClr val="FF0066"/>
                </a:solidFill>
                <a:latin typeface="Baskerville Old Face" panose="02020602080505020303" pitchFamily="18" charset="0"/>
                <a:ea typeface="Calibri" panose="020F0502020204030204" pitchFamily="34" charset="0"/>
              </a:rPr>
              <a:t>can preserve the original size and prevent loss of edge information</a:t>
            </a:r>
            <a:r>
              <a:rPr lang="en-IN" sz="2800" dirty="0">
                <a:solidFill>
                  <a:srgbClr val="FF0066"/>
                </a:solidFill>
                <a:latin typeface="Baskerville Old Face" panose="02020602080505020303" pitchFamily="18" charset="0"/>
                <a:ea typeface="Calibri" panose="020F0502020204030204" pitchFamily="34" charset="0"/>
              </a:rPr>
              <a:t>.</a:t>
            </a:r>
            <a:endParaRPr lang="en-US" sz="2800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9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Activation Function used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762001"/>
            <a:ext cx="11353800" cy="60016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askerville Old Face" panose="02020602080505020303" pitchFamily="18" charset="0"/>
              </a:rPr>
              <a:t>	“</a:t>
            </a:r>
            <a:r>
              <a:rPr lang="en-US" sz="2400" dirty="0">
                <a:latin typeface="Baskerville Old Face" panose="02020602080505020303" pitchFamily="18" charset="0"/>
              </a:rPr>
              <a:t>After the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convolution operation in a CNN</a:t>
            </a:r>
            <a:r>
              <a:rPr lang="en-US" sz="2400" dirty="0">
                <a:latin typeface="Baskerville Old Face" panose="02020602080505020303" pitchFamily="18" charset="0"/>
              </a:rPr>
              <a:t>, we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apply an activation function </a:t>
            </a:r>
            <a:r>
              <a:rPr lang="en-US" sz="2400" dirty="0">
                <a:latin typeface="Baskerville Old Face" panose="02020602080505020303" pitchFamily="18" charset="0"/>
              </a:rPr>
              <a:t>to </a:t>
            </a:r>
            <a:r>
              <a:rPr lang="en-US" sz="2400" b="1" dirty="0">
                <a:latin typeface="Baskerville Old Face" panose="02020602080505020303" pitchFamily="18" charset="0"/>
              </a:rPr>
              <a:t>the output of the neuron</a:t>
            </a:r>
            <a:r>
              <a:rPr lang="en-US" sz="2400" dirty="0">
                <a:latin typeface="Baskerville Old Face" panose="02020602080505020303" pitchFamily="18" charset="0"/>
              </a:rPr>
              <a:t>. </a:t>
            </a:r>
            <a:endParaRPr lang="en-US" sz="2400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askerville Old Face" panose="02020602080505020303" pitchFamily="18" charset="0"/>
              </a:rPr>
              <a:t>	</a:t>
            </a:r>
            <a:r>
              <a:rPr lang="en-US" sz="2400" b="1" dirty="0" smtClean="0">
                <a:latin typeface="Baskerville Old Face" panose="02020602080505020303" pitchFamily="18" charset="0"/>
              </a:rPr>
              <a:t>An </a:t>
            </a:r>
            <a:r>
              <a:rPr lang="en-US" sz="2400" b="1" dirty="0">
                <a:latin typeface="Baskerville Old Face" panose="02020602080505020303" pitchFamily="18" charset="0"/>
              </a:rPr>
              <a:t>activation function </a:t>
            </a:r>
            <a:r>
              <a:rPr lang="en-US" sz="2400" dirty="0">
                <a:latin typeface="Baskerville Old Face" panose="02020602080505020303" pitchFamily="18" charset="0"/>
              </a:rPr>
              <a:t>is </a:t>
            </a:r>
            <a:r>
              <a:rPr lang="en-US" sz="2400" dirty="0">
                <a:solidFill>
                  <a:srgbClr val="870581"/>
                </a:solidFill>
                <a:latin typeface="Baskerville Old Face" panose="02020602080505020303" pitchFamily="18" charset="0"/>
              </a:rPr>
              <a:t>a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mathematical function</a:t>
            </a:r>
            <a:r>
              <a:rPr lang="en-US" sz="2400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that </a:t>
            </a:r>
            <a:r>
              <a:rPr lang="en-US" sz="2400" b="1" dirty="0">
                <a:latin typeface="Baskerville Old Face" panose="02020602080505020303" pitchFamily="18" charset="0"/>
              </a:rPr>
              <a:t>helps the network </a:t>
            </a:r>
            <a:r>
              <a:rPr lang="en-US" sz="2400" dirty="0">
                <a:latin typeface="Baskerville Old Face" panose="02020602080505020303" pitchFamily="18" charset="0"/>
              </a:rPr>
              <a:t>introduce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non-linearity</a:t>
            </a:r>
            <a:r>
              <a:rPr lang="en-US" sz="2400" dirty="0">
                <a:latin typeface="Baskerville Old Face" panose="02020602080505020303" pitchFamily="18" charset="0"/>
              </a:rPr>
              <a:t> into the model</a:t>
            </a:r>
            <a:r>
              <a:rPr lang="en-US" sz="2400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	</a:t>
            </a:r>
            <a:r>
              <a:rPr lang="en-US" sz="2400" dirty="0" smtClean="0">
                <a:latin typeface="Baskerville Old Face" panose="02020602080505020303" pitchFamily="18" charset="0"/>
              </a:rPr>
              <a:t>This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non-linearity is very important </a:t>
            </a:r>
            <a:r>
              <a:rPr lang="en-US" sz="2400" dirty="0">
                <a:latin typeface="Baskerville Old Face" panose="02020602080505020303" pitchFamily="18" charset="0"/>
              </a:rPr>
              <a:t>because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real-world data like images </a:t>
            </a:r>
            <a:r>
              <a:rPr lang="en-US" sz="2400" b="1" dirty="0">
                <a:latin typeface="Baskerville Old Face" panose="02020602080505020303" pitchFamily="18" charset="0"/>
              </a:rPr>
              <a:t>contain complex patterns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such as edges, shapes, and textures</a:t>
            </a:r>
            <a:r>
              <a:rPr lang="en-US" sz="2400" dirty="0">
                <a:latin typeface="Baskerville Old Face" panose="02020602080505020303" pitchFamily="18" charset="0"/>
              </a:rPr>
              <a:t>. By using </a:t>
            </a:r>
            <a:r>
              <a:rPr lang="en-US" sz="2400" b="1" dirty="0">
                <a:latin typeface="Baskerville Old Face" panose="02020602080505020303" pitchFamily="18" charset="0"/>
              </a:rPr>
              <a:t>activation functions</a:t>
            </a:r>
            <a:r>
              <a:rPr lang="en-US" sz="2400" dirty="0">
                <a:latin typeface="Baskerville Old Face" panose="02020602080505020303" pitchFamily="18" charset="0"/>
              </a:rPr>
              <a:t>, the </a:t>
            </a:r>
            <a:r>
              <a:rPr lang="en-US" sz="2400" b="1" dirty="0">
                <a:latin typeface="Baskerville Old Face" panose="02020602080505020303" pitchFamily="18" charset="0"/>
              </a:rPr>
              <a:t>CNN can learn and represent these complex features </a:t>
            </a:r>
            <a:r>
              <a:rPr lang="en-US" sz="2400" b="1" dirty="0" smtClean="0">
                <a:latin typeface="Baskerville Old Face" panose="02020602080505020303" pitchFamily="18" charset="0"/>
              </a:rPr>
              <a:t>effectively</a:t>
            </a:r>
          </a:p>
          <a:p>
            <a:pPr algn="just">
              <a:lnSpc>
                <a:spcPct val="150000"/>
              </a:lnSpc>
            </a:pPr>
            <a:r>
              <a:rPr lang="en-IN" dirty="0" smtClean="0"/>
              <a:t>	</a:t>
            </a:r>
            <a:r>
              <a:rPr lang="en-IN" sz="2400" dirty="0" smtClean="0">
                <a:latin typeface="Baskerville Old Face" panose="02020602080505020303" pitchFamily="18" charset="0"/>
              </a:rPr>
              <a:t>The </a:t>
            </a:r>
            <a:r>
              <a:rPr lang="en-IN" sz="2400" dirty="0">
                <a:latin typeface="Baskerville Old Face" panose="02020602080505020303" pitchFamily="18" charset="0"/>
              </a:rPr>
              <a:t>most commonly used </a:t>
            </a:r>
            <a:r>
              <a:rPr lang="en-IN" sz="2400" b="1" dirty="0">
                <a:latin typeface="Baskerville Old Face" panose="02020602080505020303" pitchFamily="18" charset="0"/>
              </a:rPr>
              <a:t>activation function in CNNs </a:t>
            </a:r>
            <a:r>
              <a:rPr lang="en-IN" sz="2400" dirty="0">
                <a:latin typeface="Baskerville Old Face" panose="02020602080505020303" pitchFamily="18" charset="0"/>
              </a:rPr>
              <a:t>is the </a:t>
            </a:r>
            <a:r>
              <a:rPr lang="en-IN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ReLU</a:t>
            </a:r>
            <a:r>
              <a:rPr lang="en-IN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(Rectified Linear Unit)</a:t>
            </a:r>
            <a:r>
              <a:rPr lang="en-IN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, </a:t>
            </a:r>
            <a:r>
              <a:rPr lang="en-IN" sz="2400" dirty="0">
                <a:latin typeface="Baskerville Old Face" panose="02020602080505020303" pitchFamily="18" charset="0"/>
              </a:rPr>
              <a:t>which </a:t>
            </a:r>
            <a:r>
              <a:rPr lang="en-IN" sz="24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converts negative values to zero </a:t>
            </a:r>
            <a:r>
              <a:rPr lang="en-IN" sz="2400" dirty="0">
                <a:latin typeface="Baskerville Old Face" panose="02020602080505020303" pitchFamily="18" charset="0"/>
              </a:rPr>
              <a:t>and </a:t>
            </a:r>
            <a:r>
              <a:rPr lang="en-IN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keeps positive values unchanged.”</a:t>
            </a:r>
            <a:endParaRPr lang="en-US" sz="24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40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07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Activation Function used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381000" y="1066800"/>
            <a:ext cx="8382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2133600" y="4478566"/>
            <a:ext cx="9601200" cy="2150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45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1828800" y="797511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FF0000"/>
                </a:solidFill>
                <a:latin typeface="Baskerville Old Face" pitchFamily="18" charset="0"/>
              </a:rPr>
              <a:t>Activation Functions used in Convolution: </a:t>
            </a:r>
            <a:r>
              <a:rPr lang="en-US" sz="2400" dirty="0"/>
              <a:t>After each </a:t>
            </a:r>
          </a:p>
          <a:p>
            <a:r>
              <a:rPr lang="en-US" sz="2400" dirty="0"/>
              <a:t>CONV layer in a CNN, we apply a nonlinear activation function, such as </a:t>
            </a:r>
            <a:r>
              <a:rPr lang="en-US" sz="2400" dirty="0" err="1"/>
              <a:t>ReLU</a:t>
            </a:r>
            <a:r>
              <a:rPr lang="en-US" sz="2400" dirty="0"/>
              <a:t>, ELU, or any of the other Leaky </a:t>
            </a:r>
            <a:r>
              <a:rPr lang="en-US" sz="2400" dirty="0" err="1"/>
              <a:t>ReLU</a:t>
            </a:r>
            <a:r>
              <a:rPr lang="en-US" sz="2400" dirty="0"/>
              <a:t> variants. We typically denote activation layers as 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RELU in network diagrams as since </a:t>
            </a:r>
            <a:r>
              <a:rPr lang="en-US" sz="2400" dirty="0" err="1"/>
              <a:t>ReLU</a:t>
            </a:r>
            <a:r>
              <a:rPr lang="en-US" sz="2400" dirty="0"/>
              <a:t> activations are most commonly used, we may also simply state </a:t>
            </a:r>
            <a:endParaRPr lang="en-US" sz="2400" dirty="0">
              <a:latin typeface="Baskerville Old Fac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9" y="754064"/>
            <a:ext cx="8924925" cy="427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42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POOLING LAYER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762001"/>
            <a:ext cx="11353800" cy="56323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askerville Old Face" panose="02020602080505020303" pitchFamily="18" charset="0"/>
              </a:rPr>
              <a:t>	</a:t>
            </a:r>
            <a:r>
              <a:rPr lang="en-US" sz="2400" dirty="0">
                <a:latin typeface="Baskerville Old Face" panose="02020602080505020303" pitchFamily="18" charset="0"/>
              </a:rPr>
              <a:t>While the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convolution layer detects features</a:t>
            </a:r>
            <a:r>
              <a:rPr lang="en-US" sz="2400" dirty="0">
                <a:latin typeface="Baskerville Old Face" panose="02020602080505020303" pitchFamily="18" charset="0"/>
              </a:rPr>
              <a:t>, the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pooling layer </a:t>
            </a:r>
            <a:r>
              <a:rPr lang="en-US" sz="2400" dirty="0">
                <a:latin typeface="Baskerville Old Face" panose="02020602080505020303" pitchFamily="18" charset="0"/>
              </a:rPr>
              <a:t>helps to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reduce the size of the feature maps </a:t>
            </a:r>
            <a:r>
              <a:rPr lang="en-US" sz="2400" b="1" dirty="0">
                <a:latin typeface="Baskerville Old Face" panose="02020602080505020303" pitchFamily="18" charset="0"/>
              </a:rPr>
              <a:t>and </a:t>
            </a:r>
            <a:r>
              <a:rPr lang="en-US" sz="2400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simplify the information</a:t>
            </a:r>
            <a:r>
              <a:rPr lang="en-US" sz="2400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.”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“</a:t>
            </a:r>
            <a:r>
              <a:rPr lang="en-US" sz="2400" dirty="0">
                <a:latin typeface="Baskerville Old Face" panose="02020602080505020303" pitchFamily="18" charset="0"/>
              </a:rPr>
              <a:t>Pooling layer is one of the </a:t>
            </a:r>
            <a:r>
              <a:rPr lang="en-US" sz="2400" b="1" dirty="0">
                <a:latin typeface="Baskerville Old Face" panose="02020602080505020303" pitchFamily="18" charset="0"/>
              </a:rPr>
              <a:t>important building blocks</a:t>
            </a:r>
            <a:r>
              <a:rPr lang="en-US" sz="2400" dirty="0">
                <a:latin typeface="Baskerville Old Face" panose="02020602080505020303" pitchFamily="18" charset="0"/>
              </a:rPr>
              <a:t> of Convolutional Neural Networks</a:t>
            </a:r>
            <a:r>
              <a:rPr lang="en-US" sz="2400" dirty="0" smtClean="0">
                <a:latin typeface="Baskerville Old Face" panose="02020602080505020303" pitchFamily="18" charset="0"/>
              </a:rPr>
              <a:t>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anose="02020602080505020303" pitchFamily="18" charset="0"/>
              </a:rPr>
              <a:t>Pooling layers </a:t>
            </a:r>
            <a:r>
              <a:rPr lang="en-US" sz="2400" dirty="0">
                <a:latin typeface="Baskerville Old Face" panose="02020602080505020303" pitchFamily="18" charset="0"/>
              </a:rPr>
              <a:t>are used to </a:t>
            </a:r>
            <a:r>
              <a:rPr lang="en-US" sz="2400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reduce the dimensions </a:t>
            </a:r>
            <a:r>
              <a:rPr lang="en-US" sz="2400" dirty="0">
                <a:latin typeface="Baskerville Old Face" panose="02020602080505020303" pitchFamily="18" charset="0"/>
              </a:rPr>
              <a:t>of the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feature maps.</a:t>
            </a:r>
            <a:endParaRPr lang="en-US" sz="2400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Baskerville Old Face" panose="02020602080505020303" pitchFamily="18" charset="0"/>
              </a:rPr>
              <a:t>“</a:t>
            </a:r>
            <a:r>
              <a:rPr lang="en-IN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Convolution layer</a:t>
            </a:r>
            <a:r>
              <a:rPr lang="en-IN" sz="2400" dirty="0">
                <a:latin typeface="Baskerville Old Face" panose="02020602080505020303" pitchFamily="18" charset="0"/>
              </a:rPr>
              <a:t> </a:t>
            </a:r>
            <a:r>
              <a:rPr lang="en-IN" sz="2400" b="1" dirty="0">
                <a:latin typeface="Baskerville Old Face" panose="02020602080505020303" pitchFamily="18" charset="0"/>
              </a:rPr>
              <a:t>extracts features from an image using filters with </a:t>
            </a:r>
            <a:r>
              <a:rPr lang="en-IN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learnable weights</a:t>
            </a:r>
            <a:r>
              <a:rPr lang="en-IN" sz="2400" dirty="0">
                <a:latin typeface="Baskerville Old Face" panose="02020602080505020303" pitchFamily="18" charset="0"/>
              </a:rPr>
              <a:t>, while </a:t>
            </a:r>
            <a:r>
              <a:rPr lang="en-IN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pooling layer </a:t>
            </a:r>
            <a:r>
              <a:rPr lang="en-IN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reduces the spatial size of feature maps </a:t>
            </a:r>
            <a:r>
              <a:rPr lang="en-IN" sz="2400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without using weights</a:t>
            </a:r>
            <a:r>
              <a:rPr lang="en-IN" sz="2400" b="1" dirty="0">
                <a:latin typeface="Baskerville Old Face" panose="02020602080505020303" pitchFamily="18" charset="0"/>
              </a:rPr>
              <a:t>.”</a:t>
            </a:r>
            <a:endParaRPr lang="en-US" sz="2400" b="1" dirty="0">
              <a:latin typeface="Baskerville Old Face" panose="02020602080505020303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Types of Pooling Layer:  </a:t>
            </a:r>
            <a:endParaRPr lang="en-US" sz="24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1. </a:t>
            </a:r>
            <a:r>
              <a:rPr lang="en-US" sz="2400" b="1" dirty="0">
                <a:latin typeface="Baskerville Old Face" panose="02020602080505020303" pitchFamily="18" charset="0"/>
              </a:rPr>
              <a:t>Max Pooling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400" b="1" dirty="0">
                <a:latin typeface="Baskerville Old Face" panose="02020602080505020303" pitchFamily="18" charset="0"/>
              </a:rPr>
              <a:t>2. Average Pooling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400" b="1" dirty="0">
                <a:latin typeface="Baskerville Old Face" panose="02020602080505020303" pitchFamily="18" charset="0"/>
              </a:rPr>
              <a:t>3. Min </a:t>
            </a:r>
            <a:r>
              <a:rPr lang="en-US" sz="2400" b="1" dirty="0" smtClean="0">
                <a:latin typeface="Baskerville Old Face" panose="02020602080505020303" pitchFamily="18" charset="0"/>
              </a:rPr>
              <a:t>Pooling</a:t>
            </a:r>
            <a:endParaRPr lang="en-US" sz="40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33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POOLING LAYER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762001"/>
            <a:ext cx="11353800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</a:t>
            </a:r>
            <a:r>
              <a:rPr lang="en-IN" sz="24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Max </a:t>
            </a:r>
            <a:r>
              <a:rPr lang="en-IN" sz="24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Pooling:</a:t>
            </a:r>
            <a:r>
              <a:rPr lang="en-IN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IN" sz="2400" dirty="0">
                <a:latin typeface="Baskerville Old Face" panose="02020602080505020303" pitchFamily="18" charset="0"/>
              </a:rPr>
              <a:t>Selects the </a:t>
            </a:r>
            <a:r>
              <a:rPr lang="en-IN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maximum value</a:t>
            </a:r>
            <a:r>
              <a:rPr lang="en-IN" sz="2400" dirty="0">
                <a:solidFill>
                  <a:srgbClr val="0000FF"/>
                </a:solidFill>
                <a:latin typeface="Baskerville Old Face" panose="02020602080505020303" pitchFamily="18" charset="0"/>
              </a:rPr>
              <a:t> </a:t>
            </a:r>
            <a:r>
              <a:rPr lang="en-IN" sz="2400" b="1" dirty="0">
                <a:latin typeface="Baskerville Old Face" panose="02020602080505020303" pitchFamily="18" charset="0"/>
              </a:rPr>
              <a:t>from each region</a:t>
            </a:r>
            <a:r>
              <a:rPr lang="en-IN" sz="2400" dirty="0">
                <a:latin typeface="Baskerville Old Face" panose="02020602080505020303" pitchFamily="18" charset="0"/>
              </a:rPr>
              <a:t>. </a:t>
            </a:r>
            <a:r>
              <a:rPr lang="en-US" sz="2400" dirty="0">
                <a:latin typeface="Baskerville Old Face" panose="02020602080505020303" pitchFamily="18" charset="0"/>
              </a:rPr>
              <a:t>Max Pooling is more suitable for images with a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dark background</a:t>
            </a:r>
            <a:r>
              <a:rPr lang="en-US" sz="2400" b="1" dirty="0">
                <a:latin typeface="Baskerville Old Face" panose="02020602080505020303" pitchFamily="18" charset="0"/>
              </a:rPr>
              <a:t>, </a:t>
            </a:r>
            <a:r>
              <a:rPr lang="en-US" sz="2400" dirty="0">
                <a:latin typeface="Baskerville Old Face" panose="02020602080505020303" pitchFamily="18" charset="0"/>
              </a:rPr>
              <a:t>as it selects </a:t>
            </a:r>
            <a:r>
              <a:rPr lang="en-US" sz="2400" b="1" dirty="0">
                <a:latin typeface="Baskerville Old Face" panose="02020602080505020303" pitchFamily="18" charset="0"/>
              </a:rPr>
              <a:t>brighter pixels </a:t>
            </a:r>
            <a:r>
              <a:rPr lang="en-US" sz="2400" dirty="0">
                <a:latin typeface="Baskerville Old Face" panose="02020602080505020303" pitchFamily="18" charset="0"/>
              </a:rPr>
              <a:t>within</a:t>
            </a:r>
            <a:r>
              <a:rPr lang="en-US" sz="2400" b="1" dirty="0">
                <a:latin typeface="Baskerville Old Face" panose="02020602080505020303" pitchFamily="18" charset="0"/>
              </a:rPr>
              <a:t> a region of the input image.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4000" b="1" dirty="0"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90253"/>
            <a:ext cx="100584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03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POOLING LAYER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762001"/>
            <a:ext cx="4114800" cy="61863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2. Average </a:t>
            </a:r>
            <a:r>
              <a:rPr lang="en-IN" sz="24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pooling:</a:t>
            </a:r>
            <a:r>
              <a:rPr lang="en-IN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 </a:t>
            </a:r>
            <a:r>
              <a:rPr lang="en-IN" sz="2400" dirty="0">
                <a:latin typeface="Baskerville Old Face" panose="02020602080505020303" pitchFamily="18" charset="0"/>
              </a:rPr>
              <a:t>In this method </a:t>
            </a:r>
            <a:r>
              <a:rPr lang="en-IN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smooth's out the image </a:t>
            </a:r>
            <a:r>
              <a:rPr lang="en-IN" sz="2400" dirty="0">
                <a:latin typeface="Baskerville Old Face" panose="02020602080505020303" pitchFamily="18" charset="0"/>
              </a:rPr>
              <a:t>and hence the </a:t>
            </a:r>
            <a:r>
              <a:rPr lang="en-IN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sharp features may not be </a:t>
            </a:r>
            <a:r>
              <a:rPr lang="en-IN" sz="24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identified</a:t>
            </a:r>
          </a:p>
          <a:p>
            <a:pPr algn="just">
              <a:lnSpc>
                <a:spcPct val="150000"/>
              </a:lnSpc>
            </a:pPr>
            <a:endParaRPr lang="en-IN" sz="2400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3. Min Pooling: </a:t>
            </a:r>
            <a:r>
              <a:rPr lang="en-US" sz="2400" dirty="0">
                <a:latin typeface="Baskerville Old Face" panose="02020602080505020303" pitchFamily="18" charset="0"/>
              </a:rPr>
              <a:t>It is mostly used when the image has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 light background</a:t>
            </a:r>
            <a:r>
              <a:rPr lang="en-US" sz="2400" dirty="0">
                <a:latin typeface="Baskerville Old Face" panose="02020602080505020303" pitchFamily="18" charset="0"/>
              </a:rPr>
              <a:t> </a:t>
            </a:r>
            <a:r>
              <a:rPr lang="en-US" sz="2400" dirty="0" smtClean="0">
                <a:latin typeface="Baskerville Old Face" panose="02020602080505020303" pitchFamily="18" charset="0"/>
              </a:rPr>
              <a:t>. </a:t>
            </a:r>
            <a:r>
              <a:rPr lang="en-IN" sz="2400" dirty="0">
                <a:latin typeface="Baskerville Old Face" panose="02020602080505020303" pitchFamily="18" charset="0"/>
              </a:rPr>
              <a:t>Min pooling selects the </a:t>
            </a:r>
            <a:r>
              <a:rPr lang="en-IN" sz="2400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smallest value, representing the weakest feature</a:t>
            </a:r>
            <a:r>
              <a:rPr lang="en-IN" sz="2400" dirty="0">
                <a:solidFill>
                  <a:srgbClr val="990000"/>
                </a:solidFill>
                <a:latin typeface="Baskerville Old Face" panose="02020602080505020303" pitchFamily="18" charset="0"/>
              </a:rPr>
              <a:t> </a:t>
            </a:r>
            <a:r>
              <a:rPr lang="en-IN" sz="2400" dirty="0">
                <a:latin typeface="Baskerville Old Face" panose="02020602080505020303" pitchFamily="18" charset="0"/>
              </a:rPr>
              <a:t>in that region</a:t>
            </a:r>
            <a:r>
              <a:rPr lang="en-IN" sz="2400" dirty="0" smtClean="0">
                <a:latin typeface="Baskerville Old Face" panose="02020602080505020303" pitchFamily="18" charset="0"/>
              </a:rPr>
              <a:t>.”</a:t>
            </a:r>
            <a:endParaRPr lang="en-US" sz="4000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90767"/>
            <a:ext cx="6324600" cy="2122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8" y="3792710"/>
            <a:ext cx="6879771" cy="2608090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78909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9601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FULLY CONNECTED LAYER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762001"/>
            <a:ext cx="3733800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Baskerville Old Face" panose="02020602080505020303" pitchFamily="18" charset="0"/>
              </a:rPr>
              <a:t>“After the </a:t>
            </a:r>
            <a:r>
              <a:rPr lang="en-IN" sz="2400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pooling layer reduces the size of the feature maps</a:t>
            </a:r>
            <a:r>
              <a:rPr lang="en-IN" sz="2400" dirty="0">
                <a:latin typeface="Baskerville Old Face" panose="02020602080505020303" pitchFamily="18" charset="0"/>
              </a:rPr>
              <a:t>, the next step in CNN is the </a:t>
            </a:r>
            <a:r>
              <a:rPr lang="en-IN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Fully Connected Layer</a:t>
            </a:r>
            <a:r>
              <a:rPr lang="en-IN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, </a:t>
            </a:r>
            <a:r>
              <a:rPr lang="en-IN" sz="2400" dirty="0">
                <a:latin typeface="Baskerville Old Face" panose="02020602080505020303" pitchFamily="18" charset="0"/>
              </a:rPr>
              <a:t>also called the </a:t>
            </a:r>
            <a:r>
              <a:rPr lang="en-IN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Dense Layer</a:t>
            </a:r>
            <a:r>
              <a:rPr lang="en-IN" sz="2400" dirty="0">
                <a:solidFill>
                  <a:srgbClr val="870581"/>
                </a:solidFill>
                <a:latin typeface="Baskerville Old Face" panose="02020602080505020303" pitchFamily="18" charset="0"/>
              </a:rPr>
              <a:t>.”</a:t>
            </a:r>
            <a:endParaRPr lang="en-US" sz="2400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4191000" y="740231"/>
            <a:ext cx="7848600" cy="58891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869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9601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FULLY CONNECTED LAYER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762001"/>
            <a:ext cx="419100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Baskerville Old Face" panose="02020602080505020303" pitchFamily="18" charset="0"/>
              </a:rPr>
              <a:t>The fully connected layer </a:t>
            </a:r>
            <a:r>
              <a:rPr lang="en-IN" sz="2400" b="1" dirty="0">
                <a:latin typeface="Baskerville Old Face" panose="02020602080505020303" pitchFamily="18" charset="0"/>
              </a:rPr>
              <a:t>takes the important features extracted by convolution and pooling layers and performs the final classification</a:t>
            </a:r>
            <a:r>
              <a:rPr lang="en-IN" sz="2400" dirty="0">
                <a:latin typeface="Baskerville Old Face" panose="02020602080505020303" pitchFamily="18" charset="0"/>
              </a:rPr>
              <a:t>.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pic>
        <p:nvPicPr>
          <p:cNvPr id="6" name="Picture 5" descr="fully connected networ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762000"/>
            <a:ext cx="7086600" cy="5714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65269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76200"/>
            <a:ext cx="9601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IN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Output of Fully Connected Layer in CNN</a:t>
            </a: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762001"/>
            <a:ext cx="5562600" cy="56323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Baskerville Old Face" panose="02020602080505020303" pitchFamily="18" charset="0"/>
              </a:rPr>
              <a:t>The </a:t>
            </a:r>
            <a:r>
              <a:rPr lang="en-IN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output layer can give multiple values</a:t>
            </a:r>
            <a:r>
              <a:rPr lang="en-IN" sz="2400" dirty="0">
                <a:latin typeface="Baskerville Old Face" panose="02020602080505020303" pitchFamily="18" charset="0"/>
              </a:rPr>
              <a:t>, but </a:t>
            </a:r>
            <a:r>
              <a:rPr lang="en-IN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the final prediction is usually one class</a:t>
            </a:r>
            <a:r>
              <a:rPr lang="en-IN" sz="2400" dirty="0">
                <a:latin typeface="Baskerville Old Face" panose="02020602080505020303" pitchFamily="18" charset="0"/>
              </a:rPr>
              <a:t>.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Explanation</a:t>
            </a:r>
            <a:endParaRPr lang="en-US" sz="24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Baskerville Old Face" panose="02020602080505020303" pitchFamily="18" charset="0"/>
              </a:rPr>
              <a:t>In the final layer (often using </a:t>
            </a:r>
            <a:r>
              <a:rPr lang="en-IN" sz="2400" b="1" dirty="0" err="1">
                <a:latin typeface="Baskerville Old Face" panose="02020602080505020303" pitchFamily="18" charset="0"/>
              </a:rPr>
              <a:t>Softmax</a:t>
            </a:r>
            <a:r>
              <a:rPr lang="en-IN" sz="2400" b="1" dirty="0">
                <a:latin typeface="Baskerville Old Face" panose="02020602080505020303" pitchFamily="18" charset="0"/>
              </a:rPr>
              <a:t> activation</a:t>
            </a:r>
            <a:r>
              <a:rPr lang="en-IN" sz="2400" dirty="0">
                <a:latin typeface="Baskerville Old Face" panose="02020602080505020303" pitchFamily="18" charset="0"/>
              </a:rPr>
              <a:t>), the network produces </a:t>
            </a:r>
            <a:r>
              <a:rPr lang="en-IN" sz="2400" b="1" dirty="0">
                <a:latin typeface="Baskerville Old Face" panose="02020602080505020303" pitchFamily="18" charset="0"/>
              </a:rPr>
              <a:t>probability values for each class</a:t>
            </a:r>
            <a:r>
              <a:rPr lang="en-IN" sz="2400" dirty="0">
                <a:latin typeface="Baskerville Old Face" panose="02020602080505020303" pitchFamily="18" charset="0"/>
              </a:rPr>
              <a:t>. “The output layer of CNN produces probability values for multiple classes. However, the class with the highest probability is selected as the final output.”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5943600" y="762000"/>
            <a:ext cx="5867400" cy="56323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29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29021</TotalTime>
  <Words>947</Words>
  <Application>Microsoft Office PowerPoint</Application>
  <PresentationFormat>Widescreen</PresentationFormat>
  <Paragraphs>124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Baskerville Old Face</vt:lpstr>
      <vt:lpstr>Calibri</vt:lpstr>
      <vt:lpstr>Century Schoolbook</vt:lpstr>
      <vt:lpstr>Cooper Black</vt:lpstr>
      <vt:lpstr>Imprint MT Shadow</vt:lpstr>
      <vt:lpstr>Times New Roman</vt:lpstr>
      <vt:lpstr>Wingdings</vt:lpstr>
      <vt:lpstr>Wingdings 2</vt:lpstr>
      <vt:lpstr>Oriel</vt:lpstr>
      <vt:lpstr>PowerPoint Presentation</vt:lpstr>
      <vt:lpstr>Contents</vt:lpstr>
      <vt:lpstr> History of CNN</vt:lpstr>
      <vt:lpstr> Contd..</vt:lpstr>
      <vt:lpstr> Contd..</vt:lpstr>
      <vt:lpstr> Architecture of CNN</vt:lpstr>
      <vt:lpstr> Contd..</vt:lpstr>
      <vt:lpstr> Convolution Layer</vt:lpstr>
      <vt:lpstr> FILTERS in CNN</vt:lpstr>
      <vt:lpstr>PowerPoint Presentation</vt:lpstr>
      <vt:lpstr> Contd..</vt:lpstr>
      <vt:lpstr>Contd..</vt:lpstr>
      <vt:lpstr>Contd..</vt:lpstr>
      <vt:lpstr>Important Parameters in CNN</vt:lpstr>
      <vt:lpstr>Contd..</vt:lpstr>
      <vt:lpstr>Contd..</vt:lpstr>
      <vt:lpstr>Contd..</vt:lpstr>
      <vt:lpstr>Contd..</vt:lpstr>
      <vt:lpstr>Contd..</vt:lpstr>
      <vt:lpstr>Contd..</vt:lpstr>
      <vt:lpstr>Activation Function used in CNN</vt:lpstr>
      <vt:lpstr>Activation Function used in CNN</vt:lpstr>
      <vt:lpstr>Contd..</vt:lpstr>
      <vt:lpstr>POOLING LAYER IN CNN</vt:lpstr>
      <vt:lpstr>POOLING LAYER IN CNN</vt:lpstr>
      <vt:lpstr>POOLING LAYER IN CNN</vt:lpstr>
      <vt:lpstr>FULLY CONNECTED LAYER IN CNN</vt:lpstr>
      <vt:lpstr>FULLY CONNECTED LAYER IN CNN</vt:lpstr>
      <vt:lpstr>Output of Fully Connected Layer in CNN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2198</cp:revision>
  <dcterms:created xsi:type="dcterms:W3CDTF">2013-11-07T06:07:38Z</dcterms:created>
  <dcterms:modified xsi:type="dcterms:W3CDTF">2026-08-17T08:34:27Z</dcterms:modified>
</cp:coreProperties>
</file>