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7" r:id="rId3"/>
    <p:sldId id="328" r:id="rId4"/>
    <p:sldId id="331" r:id="rId5"/>
    <p:sldId id="333" r:id="rId6"/>
    <p:sldId id="343" r:id="rId7"/>
    <p:sldId id="344" r:id="rId8"/>
    <p:sldId id="345" r:id="rId9"/>
    <p:sldId id="346" r:id="rId10"/>
    <p:sldId id="347" r:id="rId11"/>
    <p:sldId id="329" r:id="rId12"/>
    <p:sldId id="330" r:id="rId13"/>
    <p:sldId id="334" r:id="rId14"/>
    <p:sldId id="335" r:id="rId15"/>
    <p:sldId id="336" r:id="rId16"/>
    <p:sldId id="337" r:id="rId17"/>
    <p:sldId id="338" r:id="rId18"/>
    <p:sldId id="339" r:id="rId19"/>
    <p:sldId id="354" r:id="rId20"/>
    <p:sldId id="355" r:id="rId21"/>
    <p:sldId id="356" r:id="rId22"/>
    <p:sldId id="340" r:id="rId23"/>
    <p:sldId id="341" r:id="rId24"/>
    <p:sldId id="342" r:id="rId25"/>
    <p:sldId id="348" r:id="rId26"/>
    <p:sldId id="351" r:id="rId27"/>
    <p:sldId id="352" r:id="rId28"/>
    <p:sldId id="35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99"/>
    <a:srgbClr val="CC00CC"/>
    <a:srgbClr val="CC0417"/>
    <a:srgbClr val="CC33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1953-0F74-4DD1-BDF8-04C993272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466FB-AD56-4A34-82D6-3139420EF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7A6E9-84BF-46AA-8A6C-0B1CF358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6CB0-FCA2-4FB4-819C-2DE06A8F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44E42-C8FC-4541-BFE1-9477933D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C775-EF27-47A6-B211-BD6C2A93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304B6-87A6-407F-833D-73A4A2F0F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8D3C5-C63A-4680-A979-64B65DBA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02807-47E9-429C-964A-E413C49B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C026E-61C8-4731-A33E-8316AE9E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EBC9-1A21-4E1F-B2D5-F6571A5C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B1AFE-962E-4BA0-8DCB-31F143B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D286A-3807-4B58-A2A7-408B94DF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C415-ECAF-40B4-A9C6-310FD926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15EF-5DF8-41CA-9498-5DEF15C2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1FF2-3ABD-457A-9EC7-315B29FBE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B86E2-1F6B-46E6-B19A-FD346F926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82FEF-AE0C-4820-9B98-62169FDD8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DF22F-148D-477A-A985-9F060A13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A2DFE-CF44-422E-88FA-6F38209D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3E48B-B3D6-4D60-8CB6-14FB2A8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640FE-E40E-465F-9FF4-4CE204C0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EE8C8-840E-4DF2-9271-E14CF48C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05BC-D772-4976-9850-A953FDBC1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66326-E370-442B-8598-1C57A4D84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E98E0-2A89-4C1D-8D19-FD9EA58DC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EF33B-7DA1-4E5B-A1B9-67D7967F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536B03-1C94-4C5D-AEFF-CB4D0732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794D9-167A-4FFD-9ECD-29214B77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6B99-F164-448B-9A13-7B4888B1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B8C8F-2305-4DF8-AFFE-0CF4B6AD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28F3C-61FA-4B78-9C6A-05A83254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5D8D8-A066-4A6D-9D4F-70403CFC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7FDBEE-4740-4D23-9D6E-05501BE4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175C9-715C-441E-887C-6667C600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790E-2D38-46CC-880A-E74C669D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CD97F-94E6-4C71-92D6-071FA4B0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9266B-DBFB-4325-87C5-5085E1867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4E8DB-D63F-4690-939A-DDCBBEDCC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FDB3C-84A1-436F-A678-F2E80012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73B4F-45A8-49C0-A93E-D89DD554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714E8-CD3E-4306-9F3A-5CF5002D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4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AA63-9A9B-4B80-BDD9-E1B0AE1D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9D4CF-2B06-4CD2-80C8-12D1ECC1B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8E7E1-4F59-4818-88D9-BDBA4B151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8DBD0-ABCC-4836-B2E6-F71C09A2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2E408-B932-4D0D-886F-1C9243B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98E1C-D53C-41FF-8886-7F3A73E4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4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53A1-7B5D-4F51-AE1C-17E01361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7519E-5945-4E46-A650-C42AF0A9F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670DB-069C-45B2-9C35-3BF3D786D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05BC5-9E84-4975-824B-BF397227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00D20-F441-478B-86FC-0221E2A3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CE90A-1B9B-49C0-B3D5-6B7EF9559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2A80D-56C0-4E83-ABB9-E05317FD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3ECC8-6FD1-426C-8E87-E3DD022B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A0FE-752E-443A-9277-44696577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A3AE0-5CEC-4630-8655-625832A8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7FC59-2343-46FC-9B51-4CC2B9AFF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EEC6C-57C1-4795-BFCE-ABD22349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C257B-480D-4C58-9627-E90D5B1A8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D933-A972-478B-9E6C-B59393E2556E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CDC2-F355-4453-8A47-AE63CB907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AF4B3-09C8-4547-80C5-A664002E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4.png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21C814-0E7A-469A-B5A8-CBCB0FB69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7342" y="5298481"/>
            <a:ext cx="5201405" cy="10271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 fontScale="90000"/>
          </a:bodyPr>
          <a:lstStyle/>
          <a:p>
            <a:r>
              <a:rPr lang="en-US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  </a:t>
            </a:r>
            <a:r>
              <a:rPr lang="en-US" sz="67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Deep      </a:t>
            </a:r>
            <a:br>
              <a:rPr lang="en-US" sz="67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</a:br>
            <a:r>
              <a:rPr lang="en-US" sz="67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 </a:t>
            </a:r>
            <a:r>
              <a:rPr lang="en-US" sz="67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itchFamily="34" charset="0"/>
              </a:rPr>
              <a:t>  Learning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itchFamily="18" charset="0"/>
              </a:rPr>
              <a:t/>
            </a:r>
            <a:b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skerville Old Face" pitchFamily="18" charset="0"/>
              </a:rPr>
            </a:br>
            <a:endParaRPr lang="en-US" sz="4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askerville Old Face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25" y="586480"/>
            <a:ext cx="1572072" cy="1823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7425172-1D48-3C15-0939-91DD14FC08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101768"/>
              </p:ext>
            </p:extLst>
          </p:nvPr>
        </p:nvGraphicFramePr>
        <p:xfrm>
          <a:off x="331353" y="2737891"/>
          <a:ext cx="4546947" cy="1132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Image" r:id="rId4" imgW="6412680" imgH="1942560" progId="Photoshop.Image.12">
                  <p:embed/>
                </p:oleObj>
              </mc:Choice>
              <mc:Fallback>
                <p:oleObj name="Image" r:id="rId4" imgW="6412680" imgH="1942560" progId="Photoshop.Image.12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1353" y="2737891"/>
                        <a:ext cx="4546947" cy="1132651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Title image: An Introduction To Deep Learn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146" y="1"/>
            <a:ext cx="70688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83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054F0-F695-90C7-03E6-BA0092D8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628A64A-9ABC-8B28-5AA4-2BDF048E33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351571"/>
              </p:ext>
            </p:extLst>
          </p:nvPr>
        </p:nvGraphicFramePr>
        <p:xfrm>
          <a:off x="392483" y="4609576"/>
          <a:ext cx="3505870" cy="1114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8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7425172-1D48-3C15-0939-91DD14FC08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483" y="4609576"/>
                        <a:ext cx="3505870" cy="11148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F6F558B-2B70-5F5C-ACCF-DB2D16AD4232}"/>
              </a:ext>
            </a:extLst>
          </p:cNvPr>
          <p:cNvSpPr txBox="1"/>
          <p:nvPr/>
        </p:nvSpPr>
        <p:spPr>
          <a:xfrm>
            <a:off x="4997884" y="1769497"/>
            <a:ext cx="6926893" cy="2062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Baskerville Old Face" pitchFamily="18" charset="0"/>
              </a:rPr>
              <a:t>To be a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Centre of Excellence </a:t>
            </a:r>
            <a:r>
              <a:rPr lang="en-US" sz="3200" dirty="0">
                <a:latin typeface="Baskerville Old Face" pitchFamily="18" charset="0"/>
              </a:rPr>
              <a:t>in Academics and Research in Computer Science and Engineering and take up challenges for the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benefit of society</a:t>
            </a:r>
            <a:r>
              <a:rPr lang="en-US" sz="3200" dirty="0">
                <a:solidFill>
                  <a:srgbClr val="FF0000"/>
                </a:solidFill>
                <a:latin typeface="Baskerville Old Face" pitchFamily="18" charset="0"/>
              </a:rPr>
              <a:t>.</a:t>
            </a:r>
            <a:endParaRPr lang="en-IN" sz="3200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482" y="2459504"/>
            <a:ext cx="427972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Department </a:t>
            </a:r>
            <a:br>
              <a:rPr lang="en-US" sz="5400" b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</a:br>
            <a:r>
              <a:rPr lang="en-US" sz="5400" b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Banner" panose="02000505000000020004" pitchFamily="2" charset="0"/>
              </a:rPr>
              <a:t>Vision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162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64611E-B0E6-94BE-DBEE-1EF99AD8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EFBCE2-2458-E240-2459-6A2DC67888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D425DB9-BE28-7C90-5709-A98CE4C76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508" y="2426917"/>
            <a:ext cx="3990763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5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Department </a:t>
            </a:r>
            <a:br>
              <a:rPr lang="en-US" sz="5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5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Mission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4F46EE7-B309-D0A1-570D-7E786F1709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08597"/>
              </p:ext>
            </p:extLst>
          </p:nvPr>
        </p:nvGraphicFramePr>
        <p:xfrm>
          <a:off x="455977" y="3835478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628A64A-9ABC-8B28-5AA4-2BDF048E33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977" y="3835478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766D20E-38EA-DE3F-E87B-FB14DA57EAA1}"/>
              </a:ext>
            </a:extLst>
          </p:cNvPr>
          <p:cNvSpPr txBox="1"/>
          <p:nvPr/>
        </p:nvSpPr>
        <p:spPr>
          <a:xfrm>
            <a:off x="4615597" y="702741"/>
            <a:ext cx="7179012" cy="54525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Impart professional education through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best curriculum</a:t>
            </a:r>
            <a:r>
              <a:rPr lang="en-US" sz="2800" dirty="0">
                <a:latin typeface="Baskerville Old Face" pitchFamily="18" charset="0"/>
              </a:rPr>
              <a:t> in harmony with the industry needs.</a:t>
            </a:r>
          </a:p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Inculcate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ethics, research capabilities </a:t>
            </a:r>
            <a:r>
              <a:rPr lang="en-US" sz="2800" dirty="0">
                <a:latin typeface="Baskerville Old Face" pitchFamily="18" charset="0"/>
              </a:rPr>
              <a:t>and team work in the young minds so as to put efforts to the advancement of the nation.</a:t>
            </a:r>
          </a:p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Strive for student achievement and success with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leadership qualities </a:t>
            </a:r>
            <a:r>
              <a:rPr lang="en-US" sz="2800" dirty="0">
                <a:latin typeface="Baskerville Old Face" pitchFamily="18" charset="0"/>
              </a:rPr>
              <a:t>and preparing them for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continuous learning </a:t>
            </a:r>
            <a:r>
              <a:rPr lang="en-US" sz="2800" dirty="0">
                <a:latin typeface="Baskerville Old Face" pitchFamily="18" charset="0"/>
              </a:rPr>
              <a:t>in the global environment.</a:t>
            </a:r>
            <a:endParaRPr lang="en-IN" sz="28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55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05C87B-2C6D-73A0-A081-9A73D2F4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E04443D-FE71-6037-8007-EAD376C719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405E3EE-C7F5-469A-E9B9-0031371433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86" y="2029216"/>
            <a:ext cx="4216232" cy="14159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Outcome-Based Education (OBE)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A2B0D75-88C1-E7CD-6B09-C2C2704FF3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922195"/>
              </p:ext>
            </p:extLst>
          </p:nvPr>
        </p:nvGraphicFramePr>
        <p:xfrm>
          <a:off x="506081" y="4023369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4F46EE7-B309-D0A1-570D-7E786F170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6081" y="4023369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48D757C-A2E3-7B6A-C103-B642C1D5A493}"/>
              </a:ext>
            </a:extLst>
          </p:cNvPr>
          <p:cNvSpPr txBox="1"/>
          <p:nvPr/>
        </p:nvSpPr>
        <p:spPr>
          <a:xfrm>
            <a:off x="4371584" y="1152299"/>
            <a:ext cx="7565720" cy="50485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</a:rPr>
              <a:t>OBE is a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student-centered learning model </a:t>
            </a:r>
            <a:r>
              <a:rPr lang="en-US" sz="3200" dirty="0">
                <a:latin typeface="Baskerville Old Face" pitchFamily="18" charset="0"/>
              </a:rPr>
              <a:t>that focuses on what students should be able to do after completing a program.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</a:rPr>
              <a:t>It emphasizes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skills, abilities, and application </a:t>
            </a:r>
            <a:r>
              <a:rPr lang="en-US" sz="3200" dirty="0">
                <a:latin typeface="Baskerville Old Face" pitchFamily="18" charset="0"/>
              </a:rPr>
              <a:t>rather than just content knowledge.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</a:rPr>
              <a:t>Encourages measurement, feedback &amp;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continuous improvement</a:t>
            </a:r>
            <a:endParaRPr lang="en-IN" sz="32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2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2E580-6590-4024-6D1A-A3C8969BA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2154C46-EC8A-7077-A7CE-E26DC66B87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F0E377C-5F80-7E9D-EEBF-3EF09A82F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769" y="2577231"/>
            <a:ext cx="3802872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Key Aspects of OBE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77C5A9D-D7E0-269F-DBDC-209B70C5D0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0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A2B0D75-88C1-E7CD-6B09-C2C2704FF3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C16FD30-BA63-19F3-FB08-8BE71DFFD95A}"/>
              </a:ext>
            </a:extLst>
          </p:cNvPr>
          <p:cNvSpPr txBox="1"/>
          <p:nvPr/>
        </p:nvSpPr>
        <p:spPr>
          <a:xfrm>
            <a:off x="4308952" y="222896"/>
            <a:ext cx="7728559" cy="59758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IN" sz="3200" b="1" dirty="0">
                <a:solidFill>
                  <a:srgbClr val="FF0000"/>
                </a:solidFill>
                <a:latin typeface="Baskerville Old Face" pitchFamily="18" charset="0"/>
              </a:rPr>
              <a:t>Program Educational Objectives (PEO)</a:t>
            </a: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What graduates are expected to achieve in </a:t>
            </a:r>
            <a:r>
              <a:rPr lang="en-US" sz="2800" b="1" dirty="0">
                <a:solidFill>
                  <a:srgbClr val="CC00CC"/>
                </a:solidFill>
                <a:latin typeface="Baskerville Old Face" pitchFamily="18" charset="0"/>
              </a:rPr>
              <a:t>3–5 years</a:t>
            </a:r>
          </a:p>
          <a:p>
            <a:pPr>
              <a:lnSpc>
                <a:spcPct val="118000"/>
              </a:lnSpc>
            </a:pPr>
            <a:r>
              <a:rPr lang="en-IN" sz="3200" b="1" dirty="0">
                <a:solidFill>
                  <a:srgbClr val="FF0000"/>
                </a:solidFill>
                <a:latin typeface="Baskerville Old Face" pitchFamily="18" charset="0"/>
              </a:rPr>
              <a:t>Program Outcomes(PO)</a:t>
            </a:r>
            <a:endParaRPr lang="en-US" sz="32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What students will be able to do at </a:t>
            </a:r>
            <a:r>
              <a:rPr lang="en-US" sz="2800" b="1" dirty="0">
                <a:solidFill>
                  <a:srgbClr val="CC00CC"/>
                </a:solidFill>
                <a:latin typeface="Baskerville Old Face" pitchFamily="18" charset="0"/>
              </a:rPr>
              <a:t>graduation</a:t>
            </a:r>
          </a:p>
          <a:p>
            <a:pPr>
              <a:lnSpc>
                <a:spcPct val="118000"/>
              </a:lnSpc>
            </a:pPr>
            <a:r>
              <a:rPr lang="en-IN" sz="3200" b="1" dirty="0">
                <a:solidFill>
                  <a:srgbClr val="FF0000"/>
                </a:solidFill>
                <a:latin typeface="Baskerville Old Face" pitchFamily="18" charset="0"/>
              </a:rPr>
              <a:t>Program Specific Outcomes(PSO)</a:t>
            </a:r>
            <a:endParaRPr lang="en-US" sz="32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Outcomes specific to the </a:t>
            </a:r>
            <a:r>
              <a:rPr lang="en-US" sz="2800" b="1" dirty="0">
                <a:solidFill>
                  <a:srgbClr val="CC00CC"/>
                </a:solidFill>
                <a:latin typeface="Baskerville Old Face" pitchFamily="18" charset="0"/>
              </a:rPr>
              <a:t>CSE/EEE/ME/etc. domain</a:t>
            </a:r>
          </a:p>
          <a:p>
            <a:pPr>
              <a:lnSpc>
                <a:spcPct val="118000"/>
              </a:lnSpc>
            </a:pPr>
            <a:r>
              <a:rPr lang="en-IN" sz="3200" b="1" dirty="0">
                <a:solidFill>
                  <a:srgbClr val="FF0000"/>
                </a:solidFill>
                <a:latin typeface="Baskerville Old Face" pitchFamily="18" charset="0"/>
              </a:rPr>
              <a:t>Course Outcomes(CO)</a:t>
            </a:r>
            <a:endParaRPr lang="en-US" sz="32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pPr marL="457200" indent="-4572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What students will learn in a specific </a:t>
            </a:r>
            <a:r>
              <a:rPr lang="en-US" sz="2800" b="1" dirty="0">
                <a:solidFill>
                  <a:srgbClr val="CC00CC"/>
                </a:solidFill>
                <a:latin typeface="Baskerville Old Face" pitchFamily="18" charset="0"/>
              </a:rPr>
              <a:t>subject/course</a:t>
            </a:r>
          </a:p>
        </p:txBody>
      </p:sp>
    </p:spTree>
    <p:extLst>
      <p:ext uri="{BB962C8B-B14F-4D97-AF65-F5344CB8AC3E}">
        <p14:creationId xmlns:p14="http://schemas.microsoft.com/office/powerpoint/2010/main" val="29617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1D077C-BF7A-40A5-9CAE-2808B93FB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A6D35E8-8283-E734-BC57-6E126BAA0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7CB1CD9-4E94-C3C6-D93C-83494129D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890" y="2226501"/>
            <a:ext cx="4479501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Why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A481374-12DF-3C83-4EA0-C25DD12127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3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3196743-FB2A-3B23-92E5-26E6E15AC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D57A7D4-A0FE-430C-DAC8-B14931089478}"/>
              </a:ext>
            </a:extLst>
          </p:cNvPr>
          <p:cNvSpPr txBox="1"/>
          <p:nvPr/>
        </p:nvSpPr>
        <p:spPr>
          <a:xfrm>
            <a:off x="4930437" y="1311561"/>
            <a:ext cx="7043580" cy="42348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Assures quality and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credibility of programs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Enables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international recognition </a:t>
            </a:r>
            <a:r>
              <a:rPr lang="en-US" sz="2800" dirty="0">
                <a:latin typeface="Baskerville Old Face" pitchFamily="18" charset="0"/>
              </a:rPr>
              <a:t>of degrees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Encourages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continuous improvement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Aligns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dirty="0">
                <a:latin typeface="Baskerville Old Face" pitchFamily="18" charset="0"/>
              </a:rPr>
              <a:t>programs to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industry and societal </a:t>
            </a:r>
            <a:r>
              <a:rPr lang="en-US" sz="2800" dirty="0">
                <a:latin typeface="Baskerville Old Face" pitchFamily="18" charset="0"/>
              </a:rPr>
              <a:t>needs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Required for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government funding</a:t>
            </a:r>
            <a:r>
              <a:rPr lang="en-US" sz="2800" dirty="0">
                <a:latin typeface="Baskerville Old Face" pitchFamily="18" charset="0"/>
              </a:rPr>
              <a:t>, AICTE approvals, etc.</a:t>
            </a:r>
            <a:endParaRPr lang="en-IN" sz="28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98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C45A1-11DC-FEDC-EAA3-0ABC0D714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885A1FF-E1E7-DF74-E73A-B5F630548F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9FB889F-8346-36B3-5A61-150BEB73E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456" y="2026084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NBA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B29C4CE-CF25-2F78-5AB9-2F5991EC37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029" y="4649670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7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A481374-12DF-3C83-4EA0-C25DD12127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649670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EE2F5A7-0B84-6251-CAB1-7C2350526821}"/>
              </a:ext>
            </a:extLst>
          </p:cNvPr>
          <p:cNvSpPr txBox="1"/>
          <p:nvPr/>
        </p:nvSpPr>
        <p:spPr>
          <a:xfrm>
            <a:off x="4667390" y="895999"/>
            <a:ext cx="7307491" cy="50660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National Board of Accreditation (NBA) – 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Autonomous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body under AICTE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Accredits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programs </a:t>
            </a:r>
            <a:r>
              <a:rPr lang="en-US" sz="2800" dirty="0">
                <a:latin typeface="Baskerville Old Face" pitchFamily="18" charset="0"/>
              </a:rPr>
              <a:t>(not institutions)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Emphasizes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Outcome-Based Education </a:t>
            </a:r>
            <a:r>
              <a:rPr lang="en-US" sz="2800" dirty="0">
                <a:latin typeface="Baskerville Old Face" pitchFamily="18" charset="0"/>
              </a:rPr>
              <a:t>(OBE)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Criteria-based</a:t>
            </a:r>
            <a:r>
              <a:rPr lang="en-US" sz="2800" dirty="0">
                <a:latin typeface="Baskerville Old Face" pitchFamily="18" charset="0"/>
              </a:rPr>
              <a:t> evaluation </a:t>
            </a:r>
            <a:r>
              <a:rPr lang="en-US" sz="2800" b="1" dirty="0">
                <a:solidFill>
                  <a:srgbClr val="CC00CC"/>
                </a:solidFill>
                <a:latin typeface="Baskerville Old Face" pitchFamily="18" charset="0"/>
              </a:rPr>
              <a:t>(Vision, Curriculum, Faculty, Facilities, etc.)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NBA is a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Washington Accord signatory</a:t>
            </a:r>
            <a:endParaRPr lang="en-IN" sz="32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69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8B3A6-3EDB-2812-209C-90094E29E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EDDA39A-589A-2A1F-FB66-C53C204126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C3399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D10AC4F-2FE6-CEB9-C5B3-56D29C674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08" y="2539652"/>
            <a:ext cx="4303913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NBA 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8B0F9E1-ABCA-F4B2-DD79-374D8169A9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680291"/>
              </p:ext>
            </p:extLst>
          </p:nvPr>
        </p:nvGraphicFramePr>
        <p:xfrm>
          <a:off x="255561" y="4085999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B29C4CE-CF25-2F78-5AB9-2F5991EC3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61" y="4085999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E6BE04B-FDF1-A985-8E4D-D1B1298998F6}"/>
              </a:ext>
            </a:extLst>
          </p:cNvPr>
          <p:cNvSpPr txBox="1"/>
          <p:nvPr/>
        </p:nvSpPr>
        <p:spPr>
          <a:xfrm>
            <a:off x="4667391" y="1186528"/>
            <a:ext cx="7043580" cy="448494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Validity: 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3 or 6 years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Tier 1 </a:t>
            </a:r>
            <a:r>
              <a:rPr lang="en-US" sz="2800" b="1" dirty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(Autonomous): </a:t>
            </a:r>
            <a:r>
              <a:rPr lang="en-US" sz="2800" dirty="0">
                <a:latin typeface="Baskerville Old Face" pitchFamily="18" charset="0"/>
              </a:rPr>
              <a:t>Washington Accord equivalence (Global Recognition)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Tier 2 </a:t>
            </a:r>
            <a:r>
              <a:rPr lang="en-US" sz="2800" b="1" dirty="0">
                <a:solidFill>
                  <a:srgbClr val="CC3399"/>
                </a:solidFill>
                <a:latin typeface="Baskerville Old Face" pitchFamily="18" charset="0"/>
              </a:rPr>
              <a:t>(</a:t>
            </a:r>
            <a:r>
              <a:rPr lang="en-US" sz="2800" b="1" dirty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Affiliated/Non-autonomous): </a:t>
            </a:r>
            <a:r>
              <a:rPr lang="en-US" sz="2800" dirty="0">
                <a:latin typeface="Baskerville Old Face" pitchFamily="18" charset="0"/>
              </a:rPr>
              <a:t>National recognition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Criteria:</a:t>
            </a:r>
            <a:r>
              <a:rPr lang="en-US" sz="2800" dirty="0">
                <a:latin typeface="Baskerville Old Face" pitchFamily="18" charset="0"/>
              </a:rPr>
              <a:t> 10 OBE-based SAR criteria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Required for 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NIRF, NAAC, UGC funding</a:t>
            </a:r>
            <a:endParaRPr lang="en-IN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9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06C82-4EC2-8635-1865-9F5508DEE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DC66D78-8395-CD91-4FFE-9F71DCDED0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CD134B76-DCB4-D7B1-71D7-65323AC59E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3CC1823-7BA2-B087-5ABD-EC3B83CF4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982" y="1753645"/>
            <a:ext cx="4328966" cy="12465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ABET(USA)</a:t>
            </a:r>
            <a:b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Accreditation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F3739EF-7DEC-85BC-E947-EA7F29CB17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0017993"/>
              </p:ext>
            </p:extLst>
          </p:nvPr>
        </p:nvGraphicFramePr>
        <p:xfrm>
          <a:off x="481029" y="3747796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4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8B0F9E1-ABCA-F4B2-DD79-374D8169A9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3747796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02198D7-B395-834D-C785-B4354EAA12BE}"/>
              </a:ext>
            </a:extLst>
          </p:cNvPr>
          <p:cNvSpPr txBox="1"/>
          <p:nvPr/>
        </p:nvSpPr>
        <p:spPr>
          <a:xfrm>
            <a:off x="4667390" y="476975"/>
            <a:ext cx="7320017" cy="59040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Accreditation Board for Engineering and Technology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  <a:cs typeface="Segoe UI Semibold" pitchFamily="34" charset="0"/>
              </a:rPr>
              <a:t>Global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 </a:t>
            </a: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benchmark for engineering, computing, technology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Accredits 4,600+ programs in 850+ institutions worldwide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Follows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  <a:cs typeface="Segoe UI Semibold" pitchFamily="34" charset="0"/>
              </a:rPr>
              <a:t>7 Student Outcomes </a:t>
            </a: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(SOs)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  <a:cs typeface="Segoe UI Semibold" pitchFamily="34" charset="0"/>
              </a:rPr>
              <a:t>Emphasizes design, experimentation, ethics, teamwork, communication</a:t>
            </a:r>
            <a:endParaRPr lang="e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cs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7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8664A-B5BF-D8AA-3D12-74E297079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AEA1321-2BEE-A095-895E-0A4BB11D94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F4B9A96-C9F0-9933-47D4-7E00B6D63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982" y="2226501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Washington Accord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E1CFF98-622A-6FB5-EBAB-CA51CB881E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661550"/>
              </p:ext>
            </p:extLst>
          </p:nvPr>
        </p:nvGraphicFramePr>
        <p:xfrm>
          <a:off x="581237" y="3985791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F3739EF-7DEC-85BC-E947-EA7F29CB17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1237" y="3985791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8439572-6642-5630-B3C1-7085A2C0A693}"/>
              </a:ext>
            </a:extLst>
          </p:cNvPr>
          <p:cNvSpPr txBox="1"/>
          <p:nvPr/>
        </p:nvSpPr>
        <p:spPr>
          <a:xfrm>
            <a:off x="5035462" y="844448"/>
            <a:ext cx="6864263" cy="5169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International agreement </a:t>
            </a:r>
            <a:r>
              <a:rPr lang="en-US" sz="3200" dirty="0">
                <a:latin typeface="Baskerville Old Face" pitchFamily="18" charset="0"/>
              </a:rPr>
              <a:t>among bodies like NBA, ABET, Engineers Canada, etc.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itchFamily="18" charset="0"/>
              </a:rPr>
              <a:t>Ensures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mutual recognition </a:t>
            </a:r>
            <a:r>
              <a:rPr lang="en-US" sz="3200" dirty="0">
                <a:latin typeface="Baskerville Old Face" pitchFamily="18" charset="0"/>
              </a:rPr>
              <a:t>of accredited programs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India</a:t>
            </a:r>
            <a:r>
              <a:rPr lang="en-US" sz="3200" dirty="0">
                <a:latin typeface="Baskerville Old Face" pitchFamily="18" charset="0"/>
              </a:rPr>
              <a:t> became a signatory in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2014</a:t>
            </a:r>
          </a:p>
          <a:p>
            <a:pPr marL="457200" indent="-457200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Tier-1 </a:t>
            </a:r>
            <a:r>
              <a:rPr lang="en-US" sz="3200" dirty="0">
                <a:latin typeface="Baskerville Old Face" pitchFamily="18" charset="0"/>
              </a:rPr>
              <a:t>NBA programs are </a:t>
            </a:r>
            <a:r>
              <a:rPr lang="en-US" sz="3200" b="1" dirty="0">
                <a:solidFill>
                  <a:srgbClr val="FF0000"/>
                </a:solidFill>
                <a:latin typeface="Baskerville Old Face" pitchFamily="18" charset="0"/>
              </a:rPr>
              <a:t>globally recognized </a:t>
            </a:r>
            <a:r>
              <a:rPr lang="en-US" sz="3200" dirty="0">
                <a:latin typeface="Baskerville Old Face" pitchFamily="18" charset="0"/>
              </a:rPr>
              <a:t>by all signatories</a:t>
            </a:r>
            <a:endParaRPr lang="e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12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2D4FF-D855-DEDA-135D-309C019E2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8B479AD-5C4B-1D70-5DBA-C7F02E89B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8CCEF93-3D26-34F6-E367-25BA61D39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144" y="1878904"/>
            <a:ext cx="4546948" cy="17601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Educational Objectives (PEOs) 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4C62871-C2C6-EF7B-38F5-BC43A4DB07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235498"/>
              </p:ext>
            </p:extLst>
          </p:nvPr>
        </p:nvGraphicFramePr>
        <p:xfrm>
          <a:off x="443451" y="4111051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2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4F46EE7-B309-D0A1-570D-7E786F1709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451" y="4111051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487DB0F-37B1-DA09-432B-2871CE028D16}"/>
              </a:ext>
            </a:extLst>
          </p:cNvPr>
          <p:cNvSpPr txBox="1"/>
          <p:nvPr/>
        </p:nvSpPr>
        <p:spPr>
          <a:xfrm>
            <a:off x="4667390" y="397745"/>
            <a:ext cx="7370121" cy="56855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PEO-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cs typeface="Segoe UI Semibold" pitchFamily="34" charset="0"/>
              </a:rPr>
              <a:t>I: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 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The graduates of the program will excel in the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concepts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 of basic engineering and advanced concepts of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computer science 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engineering.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  <a:cs typeface="Segoe UI Semibold" pitchFamily="34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cs typeface="Segoe UI Semibold" pitchFamily="34" charset="0"/>
              </a:rPr>
              <a:t>PEO-II: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 The graduates of the program will be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professional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 in computing industry or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pursuing 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higher studies.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  <a:cs typeface="Segoe UI Semibold" pitchFamily="34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cs typeface="Segoe UI Semibold" pitchFamily="34" charset="0"/>
              </a:rPr>
              <a:t>PEO-III:</a:t>
            </a:r>
            <a:r>
              <a:rPr lang="en-US" sz="2800" dirty="0">
                <a:latin typeface="Baskerville Old Face" pitchFamily="18" charset="0"/>
                <a:cs typeface="Segoe UI Semibold" pitchFamily="34" charset="0"/>
              </a:rPr>
              <a:t> The graduates of the program will excel in team work, ethics, communication skills and contribute to the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benefit to the society.</a:t>
            </a:r>
            <a:endParaRPr lang="en-IN" sz="28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cs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3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23CED-4FF4-6EF4-635A-4DBBD93F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89BB0B2-C959-47EE-3165-5AAD9CCEAD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5941C50-12C2-16A2-3963-E065D7720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04" y="2091846"/>
            <a:ext cx="4278265" cy="13465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Outcomes </a:t>
            </a:r>
            <a:b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6AFCD56-BE2D-8D8C-DF93-FC77880293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653210"/>
              </p:ext>
            </p:extLst>
          </p:nvPr>
        </p:nvGraphicFramePr>
        <p:xfrm>
          <a:off x="493555" y="4223785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6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4C62871-C2C6-EF7B-38F5-BC43A4DB07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555" y="4223785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1CCAD96-1C59-CC3B-E406-397796C53084}"/>
              </a:ext>
            </a:extLst>
          </p:cNvPr>
          <p:cNvSpPr txBox="1"/>
          <p:nvPr/>
        </p:nvSpPr>
        <p:spPr>
          <a:xfrm>
            <a:off x="4667391" y="147367"/>
            <a:ext cx="7043580" cy="641175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PO-1: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Engineering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Knowledge: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Apply</a:t>
            </a:r>
            <a:r>
              <a:rPr lang="en-US" sz="2800" dirty="0">
                <a:latin typeface="Baskerville Old Face" pitchFamily="18" charset="0"/>
              </a:rPr>
              <a:t> the knowledge of math, science, engineering fundamentals to solve complex engineering problems.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PO-2: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Problem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Analysis: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Identify, analyze and interpret data</a:t>
            </a:r>
            <a:r>
              <a:rPr lang="en-US" sz="2800" dirty="0">
                <a:latin typeface="Baskerville Old Face" pitchFamily="18" charset="0"/>
              </a:rPr>
              <a:t> for complex problems using principles of engineering and science.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PO-3: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Design/Development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Design systems</a:t>
            </a:r>
            <a:r>
              <a:rPr lang="en-US" sz="2800" dirty="0">
                <a:latin typeface="Baskerville Old Face" pitchFamily="18" charset="0"/>
              </a:rPr>
              <a:t>, components or processes that meet the specified needs.</a:t>
            </a:r>
            <a:endParaRPr lang="en-IN" sz="28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EB6EB-F5A1-FAA0-0A59-08E039893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8ED8D89-D9E4-DFBF-1B92-2749DBED60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FB54A39-7235-75EA-20D9-C569B8FBE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613" y="2026084"/>
            <a:ext cx="438677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Outcomes </a:t>
            </a:r>
            <a:b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A97D1D5-A1F2-50F5-70F4-8AB6F4676C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502256"/>
              </p:ext>
            </p:extLst>
          </p:nvPr>
        </p:nvGraphicFramePr>
        <p:xfrm>
          <a:off x="455977" y="3935687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0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6AFCD56-BE2D-8D8C-DF93-FC77880293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977" y="3935687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C133DCF-E433-726E-BBC3-069A2600701A}"/>
              </a:ext>
            </a:extLst>
          </p:cNvPr>
          <p:cNvSpPr txBox="1"/>
          <p:nvPr/>
        </p:nvSpPr>
        <p:spPr>
          <a:xfrm>
            <a:off x="4997884" y="924662"/>
            <a:ext cx="6989523" cy="48571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PO-4: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Investigations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Conduct experiments, analyze and interpret data</a:t>
            </a:r>
            <a:r>
              <a:rPr lang="en-US" sz="2800" dirty="0">
                <a:latin typeface="Baskerville Old Face" pitchFamily="18" charset="0"/>
              </a:rPr>
              <a:t> for valid conclusions.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PO-5: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Modern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Tool Usage: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Use modern tools/software</a:t>
            </a:r>
            <a:r>
              <a:rPr lang="en-US" sz="2800" dirty="0">
                <a:latin typeface="Baskerville Old Face" pitchFamily="18" charset="0"/>
              </a:rPr>
              <a:t> to solve engineering problems.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PO-6: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Engineer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and Society: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Apply</a:t>
            </a:r>
            <a:r>
              <a:rPr lang="en-US" sz="2800" dirty="0">
                <a:latin typeface="Baskerville Old Face" pitchFamily="18" charset="0"/>
              </a:rPr>
              <a:t> reasoning informed by knowledge to assess societal, health, safety, legal and cultural issues.</a:t>
            </a:r>
            <a:endParaRPr lang="en-IN" sz="28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01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143266-0E24-E435-2B19-8138C925B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85EB081-D0DA-2E66-3CEC-987AC48AE0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5141D06-FEF1-C174-C4AB-F11CF6FCB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" y="2179529"/>
            <a:ext cx="4391596" cy="11705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Outcomes </a:t>
            </a:r>
            <a:b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(PO) - 12/11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BE2086A-5F93-FAB1-1CD1-CFCAFAC617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2770"/>
              </p:ext>
            </p:extLst>
          </p:nvPr>
        </p:nvGraphicFramePr>
        <p:xfrm>
          <a:off x="380820" y="3910634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4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A97D1D5-A1F2-50F5-70F4-8AB6F4676C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0820" y="3910634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BE5C858-BC52-BEFD-E45D-0B78F40ED10F}"/>
              </a:ext>
            </a:extLst>
          </p:cNvPr>
          <p:cNvSpPr txBox="1"/>
          <p:nvPr/>
        </p:nvSpPr>
        <p:spPr>
          <a:xfrm>
            <a:off x="4667391" y="780873"/>
            <a:ext cx="7043580" cy="51447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PO-7: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Environment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and Sustainability: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Understand impact of engineering solutions </a:t>
            </a:r>
            <a:r>
              <a:rPr lang="en-US" sz="2800" dirty="0">
                <a:latin typeface="Baskerville Old Face" pitchFamily="18" charset="0"/>
              </a:rPr>
              <a:t>on society and environment.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PO-8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: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Ethics: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Commit to professional ethics </a:t>
            </a:r>
            <a:r>
              <a:rPr lang="en-US" sz="2800" dirty="0">
                <a:latin typeface="Baskerville Old Face" pitchFamily="18" charset="0"/>
              </a:rPr>
              <a:t>and engineering practice norms.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PO-9: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Individual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and Team Work: </a:t>
            </a:r>
            <a:r>
              <a:rPr lang="en-US" sz="2800" dirty="0">
                <a:latin typeface="Baskerville Old Face" pitchFamily="18" charset="0"/>
              </a:rPr>
              <a:t>Function effectively as an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individual or a team member/leader.</a:t>
            </a:r>
            <a:endParaRPr lang="en-IN" sz="28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8BF9E-CFE4-FBB5-D445-842D9019A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2234E3B-3B90-4F97-45D5-697FBECFAC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283E506-14C1-9252-BD15-606F720ECF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5CE58F6-FEA0-44D8-AE67-9909E29BF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258340"/>
              </p:ext>
            </p:extLst>
          </p:nvPr>
        </p:nvGraphicFramePr>
        <p:xfrm>
          <a:off x="280612" y="4034241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8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BE2086A-5F93-FAB1-1CD1-CFCAFAC617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612" y="4034241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6380B81-406E-F83B-66E8-12990C4875FB}"/>
              </a:ext>
            </a:extLst>
          </p:cNvPr>
          <p:cNvSpPr txBox="1"/>
          <p:nvPr/>
        </p:nvSpPr>
        <p:spPr>
          <a:xfrm>
            <a:off x="4667391" y="526637"/>
            <a:ext cx="7043580" cy="56532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PO-10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: </a:t>
            </a:r>
            <a:r>
              <a:rPr lang="en-US" sz="2800" b="1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Communication: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Baskerville Old Face" pitchFamily="18" charset="0"/>
              </a:rPr>
              <a:t>Communicate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effectively on engineering activities</a:t>
            </a:r>
            <a:r>
              <a:rPr lang="en-US" sz="2800" dirty="0">
                <a:latin typeface="Baskerville Old Face" pitchFamily="18" charset="0"/>
              </a:rPr>
              <a:t> with peers and society.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PO-11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: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Project Management and Finance: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Apply</a:t>
            </a:r>
            <a:r>
              <a:rPr lang="en-US" sz="2800" dirty="0">
                <a:latin typeface="Baskerville Old Face" pitchFamily="18" charset="0"/>
              </a:rPr>
              <a:t> engineering and management principles in projects.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PO-12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: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Lifelong Learning: </a:t>
            </a:r>
            <a:r>
              <a:rPr lang="en-US" sz="2800" b="1" dirty="0">
                <a:solidFill>
                  <a:srgbClr val="C00000"/>
                </a:solidFill>
                <a:latin typeface="Baskerville Old Face" pitchFamily="18" charset="0"/>
              </a:rPr>
              <a:t>Recognize and adapt </a:t>
            </a:r>
            <a:r>
              <a:rPr lang="en-US" sz="2800" dirty="0">
                <a:latin typeface="Baskerville Old Face" pitchFamily="18" charset="0"/>
              </a:rPr>
              <a:t>to the need for independent and life-long learning.</a:t>
            </a:r>
            <a:endParaRPr lang="en-IN" sz="2800" dirty="0">
              <a:latin typeface="Baskerville Old Face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5141D06-FEF1-C174-C4AB-F11CF6FCB5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78" y="2179529"/>
            <a:ext cx="4391596" cy="11705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Outcomes </a:t>
            </a:r>
            <a:b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0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(PO) - 12/11</a:t>
            </a:r>
          </a:p>
        </p:txBody>
      </p:sp>
    </p:spTree>
    <p:extLst>
      <p:ext uri="{BB962C8B-B14F-4D97-AF65-F5344CB8AC3E}">
        <p14:creationId xmlns:p14="http://schemas.microsoft.com/office/powerpoint/2010/main" val="223198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F0BC0-FB34-7486-0DF4-E5E0BE523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C4449B01-F1FE-F016-0054-0C5D834FC6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3B644FE-93EB-077B-8BA0-04D082D4CE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41D3C1C-8031-08C3-2DBB-5673EF843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508" y="2639860"/>
            <a:ext cx="5095968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Program Specific </a:t>
            </a:r>
            <a:b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4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Outcomes (PSO)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EF57822-E5D3-04CC-246C-80AA713D62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639703"/>
              </p:ext>
            </p:extLst>
          </p:nvPr>
        </p:nvGraphicFramePr>
        <p:xfrm>
          <a:off x="481029" y="4161155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2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5CE58F6-FEA0-44D8-AE67-9909E29BF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161155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7E6574C-8F82-BC1B-1BDB-64CA3DF0B023}"/>
              </a:ext>
            </a:extLst>
          </p:cNvPr>
          <p:cNvSpPr txBox="1"/>
          <p:nvPr/>
        </p:nvSpPr>
        <p:spPr>
          <a:xfrm>
            <a:off x="4667391" y="1287774"/>
            <a:ext cx="7043580" cy="41309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PSO-I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: </a:t>
            </a:r>
            <a:r>
              <a:rPr lang="en-US" sz="2800" b="1" dirty="0">
                <a:latin typeface="Baskerville Old Face" pitchFamily="18" charset="0"/>
              </a:rPr>
              <a:t>Apply</a:t>
            </a:r>
            <a:r>
              <a:rPr lang="en-US" sz="2800" dirty="0">
                <a:latin typeface="Baskerville Old Face" pitchFamily="18" charset="0"/>
              </a:rPr>
              <a:t> the Knowledge of Computing Skills in building the Software Systems that meet the requirements of Industry and Society.</a:t>
            </a:r>
          </a:p>
          <a:p>
            <a:pPr algn="just">
              <a:lnSpc>
                <a:spcPct val="118000"/>
              </a:lnSpc>
            </a:pPr>
            <a:endParaRPr lang="en-US" sz="2800" dirty="0">
              <a:latin typeface="Baskerville Old Face" pitchFamily="18" charset="0"/>
            </a:endParaRPr>
          </a:p>
          <a:p>
            <a:pPr algn="just">
              <a:lnSpc>
                <a:spcPct val="118000"/>
              </a:lnSpc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Segoe UI Semibold" pitchFamily="34" charset="0"/>
              </a:rPr>
              <a:t>PSO-II: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 </a:t>
            </a:r>
            <a:r>
              <a:rPr lang="en-US" sz="2800" b="1" dirty="0" smtClean="0">
                <a:latin typeface="Baskerville Old Face" pitchFamily="18" charset="0"/>
              </a:rPr>
              <a:t>Apply</a:t>
            </a:r>
            <a:r>
              <a:rPr lang="en-US" sz="2800" dirty="0" smtClean="0">
                <a:latin typeface="Baskerville Old Face" pitchFamily="18" charset="0"/>
              </a:rPr>
              <a:t> </a:t>
            </a:r>
            <a:r>
              <a:rPr lang="en-US" sz="2800" dirty="0">
                <a:latin typeface="Baskerville Old Face" pitchFamily="18" charset="0"/>
              </a:rPr>
              <a:t>the Knowledge of Data Engineering and Communication Technologies for Developing Applications in the Domain of Smart and Intelligent Computing.</a:t>
            </a:r>
            <a:endParaRPr lang="en-IN" sz="28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2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35B51-6D68-D581-EB98-BE6B087C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0625D15-881A-E5FA-27B6-4C208D4C36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D09262-4955-2C67-406F-5E22E4B30D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F2C1DBF-92FE-5D46-5046-98979082B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612" y="2505206"/>
            <a:ext cx="4386779" cy="11588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8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Course </a:t>
            </a:r>
            <a:br>
              <a:rPr lang="en-US" sz="48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</a:br>
            <a:r>
              <a:rPr lang="en-US" sz="48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Outcomes (CO)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3196743-FB2A-3B23-92E5-26E6E15ACF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032712"/>
              </p:ext>
            </p:extLst>
          </p:nvPr>
        </p:nvGraphicFramePr>
        <p:xfrm>
          <a:off x="481029" y="4273889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6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EF57822-E5D3-04CC-246C-80AA713D62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273889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8E26DF0-78B3-5584-6541-C60CD356C26A}"/>
              </a:ext>
            </a:extLst>
          </p:cNvPr>
          <p:cNvSpPr txBox="1"/>
          <p:nvPr/>
        </p:nvSpPr>
        <p:spPr>
          <a:xfrm>
            <a:off x="4667391" y="1119299"/>
            <a:ext cx="7043580" cy="44678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Course Outcomes (COs) </a:t>
            </a:r>
            <a:r>
              <a:rPr lang="en-US" sz="2800" dirty="0">
                <a:latin typeface="Baskerville Old Face" pitchFamily="18" charset="0"/>
              </a:rPr>
              <a:t>define what a </a:t>
            </a:r>
            <a:r>
              <a:rPr lang="en-US" sz="2800" b="1" dirty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student is expected </a:t>
            </a:r>
            <a:r>
              <a:rPr lang="en-US" sz="2800" dirty="0">
                <a:latin typeface="Baskerville Old Face" pitchFamily="18" charset="0"/>
              </a:rPr>
              <a:t>to learn and demonstrate at the end of a specific course/subject.</a:t>
            </a:r>
          </a:p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COs are </a:t>
            </a:r>
            <a:r>
              <a:rPr lang="en-US" sz="2800" b="1" dirty="0">
                <a:solidFill>
                  <a:srgbClr val="CC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specific, measurable</a:t>
            </a:r>
            <a:r>
              <a:rPr lang="en-US" sz="2800" dirty="0">
                <a:latin typeface="Baskerville Old Face" pitchFamily="18" charset="0"/>
              </a:rPr>
              <a:t>, and aligned with the </a:t>
            </a:r>
            <a:r>
              <a:rPr lang="en-US" sz="2800" b="1" dirty="0">
                <a:latin typeface="Baskerville Old Face" pitchFamily="18" charset="0"/>
              </a:rPr>
              <a:t>broader </a:t>
            </a:r>
            <a:r>
              <a:rPr 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Program Outcomes (POs) </a:t>
            </a:r>
            <a:r>
              <a:rPr lang="en-US" sz="2800" dirty="0">
                <a:latin typeface="Baskerville Old Face" pitchFamily="18" charset="0"/>
              </a:rPr>
              <a:t>and </a:t>
            </a:r>
            <a:r>
              <a:rPr lang="en-US" sz="2800" b="1" dirty="0">
                <a:solidFill>
                  <a:srgbClr val="CC04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Program Specific Outcomes (PSOs).</a:t>
            </a:r>
          </a:p>
          <a:p>
            <a:pPr marL="457200" indent="-457200" algn="just">
              <a:lnSpc>
                <a:spcPct val="118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Baskerville Old Face" pitchFamily="18" charset="0"/>
              </a:rPr>
              <a:t>Each subject will have about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4 to 6 COs </a:t>
            </a:r>
            <a:r>
              <a:rPr lang="en-US" sz="2800" dirty="0">
                <a:latin typeface="Baskerville Old Face" pitchFamily="18" charset="0"/>
              </a:rPr>
              <a:t>depending on </a:t>
            </a:r>
            <a:r>
              <a:rPr lang="en-US" sz="2800" b="1" dirty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course depth and credits.</a:t>
            </a:r>
            <a:endParaRPr lang="en-IN" sz="2800" b="1" dirty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A878DD-6333-A757-539A-A7BAA641F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9957AFA-1892-2F5F-8610-BF12A4F906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B9D527D-C329-B6A7-AE3C-E91D1DC144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8158837-66D7-8AD0-D8C9-931EF9F75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665" y="2617474"/>
            <a:ext cx="4285790" cy="101167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Autofit/>
          </a:bodyPr>
          <a:lstStyle/>
          <a:p>
            <a:pPr algn="l"/>
            <a:r>
              <a:rPr lang="en-US" sz="4800" b="1" dirty="0">
                <a:ln w="0"/>
                <a:solidFill>
                  <a:srgbClr val="C00000"/>
                </a:solidFill>
                <a:latin typeface="Sitka Banner" panose="02000505000000020004" pitchFamily="2" charset="0"/>
              </a:rPr>
              <a:t>Bloom's Taxonomy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286738B-7C79-F413-20D3-41E3168611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7693648"/>
              </p:ext>
            </p:extLst>
          </p:nvPr>
        </p:nvGraphicFramePr>
        <p:xfrm>
          <a:off x="481029" y="4186207"/>
          <a:ext cx="3505870" cy="1061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60" name="Image" r:id="rId3" imgW="6412680" imgH="1942560" progId="Photoshop.Image.12">
                  <p:embed/>
                </p:oleObj>
              </mc:Choice>
              <mc:Fallback>
                <p:oleObj name="Image" r:id="rId3" imgW="6412680" imgH="1942560" progId="Photoshop.Image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3196743-FB2A-3B23-92E5-26E6E15ACF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29" y="4186207"/>
                        <a:ext cx="3505870" cy="1061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FF0E4E5A-F675-992F-5074-53C8F78E9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3" t="16717" r="2014" b="3977"/>
          <a:stretch>
            <a:fillRect/>
          </a:stretch>
        </p:blipFill>
        <p:spPr bwMode="auto">
          <a:xfrm>
            <a:off x="4723544" y="1189798"/>
            <a:ext cx="7196582" cy="46841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D31C292-E072-14DA-464D-D684FD6DE4C1}"/>
              </a:ext>
            </a:extLst>
          </p:cNvPr>
          <p:cNvCxnSpPr/>
          <p:nvPr/>
        </p:nvCxnSpPr>
        <p:spPr>
          <a:xfrm flipV="1">
            <a:off x="4591455" y="1546698"/>
            <a:ext cx="0" cy="4164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4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3670" y="951978"/>
            <a:ext cx="11336056" cy="575362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To </a:t>
            </a:r>
            <a:r>
              <a:rPr lang="en-US" dirty="0"/>
              <a:t>effectively learn </a:t>
            </a:r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eep </a:t>
            </a:r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b="1" dirty="0" smtClean="0">
                <a:solidFill>
                  <a:srgbClr val="FF0000"/>
                </a:solidFill>
              </a:rPr>
              <a:t>earning</a:t>
            </a:r>
            <a:r>
              <a:rPr lang="en-US" dirty="0"/>
              <a:t>, which is a </a:t>
            </a:r>
            <a:r>
              <a:rPr lang="en-US" b="1" dirty="0">
                <a:solidFill>
                  <a:srgbClr val="990000"/>
                </a:solidFill>
              </a:rPr>
              <a:t>subset of machine learning</a:t>
            </a:r>
            <a:r>
              <a:rPr lang="en-US" dirty="0"/>
              <a:t> based on </a:t>
            </a:r>
            <a:r>
              <a:rPr lang="en-US" b="1" dirty="0">
                <a:solidFill>
                  <a:srgbClr val="FF3399"/>
                </a:solidFill>
              </a:rPr>
              <a:t>N</a:t>
            </a:r>
            <a:r>
              <a:rPr lang="en-US" b="1" dirty="0" smtClean="0">
                <a:solidFill>
                  <a:srgbClr val="FF3399"/>
                </a:solidFill>
              </a:rPr>
              <a:t>eural </a:t>
            </a:r>
            <a:r>
              <a:rPr lang="en-US" b="1" dirty="0">
                <a:solidFill>
                  <a:srgbClr val="FF3399"/>
                </a:solidFill>
              </a:rPr>
              <a:t>N</a:t>
            </a:r>
            <a:r>
              <a:rPr lang="en-US" b="1" dirty="0" smtClean="0">
                <a:solidFill>
                  <a:srgbClr val="FF3399"/>
                </a:solidFill>
              </a:rPr>
              <a:t>etworks </a:t>
            </a:r>
            <a:r>
              <a:rPr lang="en-US" dirty="0"/>
              <a:t>with </a:t>
            </a:r>
            <a:r>
              <a:rPr lang="en-US" b="1" dirty="0"/>
              <a:t>multiple layers</a:t>
            </a:r>
            <a:r>
              <a:rPr lang="en-US" dirty="0"/>
              <a:t>, it is beneficial to have a </a:t>
            </a:r>
            <a:r>
              <a:rPr lang="en-US" dirty="0" smtClean="0"/>
              <a:t>understanding </a:t>
            </a:r>
            <a:r>
              <a:rPr lang="en-US" dirty="0"/>
              <a:t>of the following </a:t>
            </a:r>
            <a:r>
              <a:rPr lang="en-US" b="1" dirty="0"/>
              <a:t>fundamental concepts and topics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. </a:t>
            </a:r>
            <a:r>
              <a:rPr lang="en-US" b="1" u="sng" dirty="0">
                <a:solidFill>
                  <a:srgbClr val="FF0000"/>
                </a:solidFill>
              </a:rPr>
              <a:t>Mathematics: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Linear Algebra</a:t>
            </a:r>
            <a:r>
              <a:rPr lang="en-US" sz="2400" dirty="0"/>
              <a:t>: </a:t>
            </a:r>
            <a:r>
              <a:rPr lang="en-US" sz="2400" b="1" dirty="0"/>
              <a:t>Vectors, matrices, matrix operations, </a:t>
            </a:r>
            <a:r>
              <a:rPr lang="en-US" sz="2400" b="1" dirty="0" smtClean="0"/>
              <a:t>Eigen Values</a:t>
            </a:r>
            <a:r>
              <a:rPr lang="en-US" sz="2400" b="1" dirty="0"/>
              <a:t>, </a:t>
            </a:r>
            <a:r>
              <a:rPr lang="en-US" sz="2400" b="1" dirty="0" smtClean="0"/>
              <a:t>Eigen Vectors</a:t>
            </a:r>
            <a:r>
              <a:rPr lang="en-US" sz="2400" b="1" dirty="0"/>
              <a:t>, etc.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Calculus</a:t>
            </a:r>
            <a:r>
              <a:rPr lang="en-US" sz="2400" dirty="0">
                <a:solidFill>
                  <a:srgbClr val="0000CC"/>
                </a:solidFill>
              </a:rPr>
              <a:t>:</a:t>
            </a:r>
            <a:r>
              <a:rPr lang="en-US" sz="2400" dirty="0"/>
              <a:t> </a:t>
            </a:r>
            <a:r>
              <a:rPr lang="en-US" sz="2400" b="1" dirty="0"/>
              <a:t>Derivatives, chain rule, gradients, partial derivatives, etc</a:t>
            </a:r>
            <a:r>
              <a:rPr lang="en-US" sz="24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Probability and Statistics</a:t>
            </a:r>
            <a:r>
              <a:rPr lang="en-US" sz="2400" dirty="0"/>
              <a:t>: </a:t>
            </a:r>
            <a:r>
              <a:rPr lang="en-US" sz="2400" b="1" dirty="0"/>
              <a:t>Probability distributions, Bayes' theorem, mean, variance, etc</a:t>
            </a:r>
            <a:r>
              <a:rPr lang="en-US" sz="2400" dirty="0"/>
              <a:t>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11379200" cy="750518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Prerequisites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9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1248" y="288099"/>
            <a:ext cx="11082751" cy="6200383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2. Programming </a:t>
            </a:r>
            <a:r>
              <a:rPr lang="en-US" b="1" u="sng" dirty="0">
                <a:solidFill>
                  <a:srgbClr val="FF0000"/>
                </a:solidFill>
              </a:rPr>
              <a:t>Skills: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Python</a:t>
            </a:r>
            <a:r>
              <a:rPr lang="en-US" sz="2400" dirty="0">
                <a:solidFill>
                  <a:srgbClr val="0000CC"/>
                </a:solidFill>
              </a:rPr>
              <a:t>:</a:t>
            </a:r>
            <a:r>
              <a:rPr lang="en-US" sz="2400" dirty="0"/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Deep learning frameworks such as </a:t>
            </a:r>
            <a:r>
              <a:rPr lang="en-US" sz="2400" b="1" dirty="0" err="1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TensorFlow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 err="1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PyTorch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commonly used with Python.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CC"/>
                </a:solidFill>
              </a:rPr>
              <a:t>NumPy</a:t>
            </a:r>
            <a:r>
              <a:rPr lang="en-US" sz="2400" dirty="0"/>
              <a:t>: For </a:t>
            </a:r>
            <a:r>
              <a:rPr lang="en-US" sz="2400" b="1" dirty="0"/>
              <a:t>numerical computing </a:t>
            </a:r>
            <a:r>
              <a:rPr lang="en-US" sz="2400" dirty="0"/>
              <a:t>in Python.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Pandas:</a:t>
            </a:r>
            <a:r>
              <a:rPr lang="en-US" sz="2400" dirty="0"/>
              <a:t> For </a:t>
            </a:r>
            <a:r>
              <a:rPr lang="en-US" sz="2400" b="1" dirty="0"/>
              <a:t>data manipulation and analysis</a:t>
            </a:r>
            <a:r>
              <a:rPr lang="en-US" sz="2400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</a:rPr>
              <a:t>Jupyter Notebooks</a:t>
            </a:r>
            <a:r>
              <a:rPr lang="en-US" sz="2400" dirty="0"/>
              <a:t>: For </a:t>
            </a:r>
            <a:r>
              <a:rPr lang="en-US" sz="2400" b="1" dirty="0"/>
              <a:t>interactive coding </a:t>
            </a:r>
            <a:r>
              <a:rPr lang="en-US" sz="2400" dirty="0"/>
              <a:t>and </a:t>
            </a:r>
            <a:r>
              <a:rPr lang="en-US" sz="2400" b="1" dirty="0"/>
              <a:t>experimentation</a:t>
            </a:r>
            <a:r>
              <a:rPr lang="en-US" sz="2400" b="1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</a:rPr>
              <a:t>3. Machine Learning Concepts: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Supervised Learning: </a:t>
            </a:r>
            <a:r>
              <a:rPr lang="en-US" dirty="0"/>
              <a:t>Understanding of concepts like </a:t>
            </a:r>
            <a:r>
              <a:rPr lang="en-US" b="1" dirty="0"/>
              <a:t>regression and classification.</a:t>
            </a:r>
          </a:p>
          <a:p>
            <a:pPr lvl="1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Unsupervised Learning:</a:t>
            </a:r>
            <a:r>
              <a:rPr lang="en-US" dirty="0"/>
              <a:t> </a:t>
            </a:r>
            <a:r>
              <a:rPr lang="en-US" sz="2200" b="1" dirty="0"/>
              <a:t>Clustering, Dimensionality reduction, etc</a:t>
            </a:r>
            <a:r>
              <a:rPr lang="en-US" b="1" dirty="0"/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Model Evaluation: </a:t>
            </a:r>
            <a:r>
              <a:rPr lang="en-US" b="1" dirty="0"/>
              <a:t>Cross-validation, overfitting, underfitting, etc.</a:t>
            </a:r>
          </a:p>
          <a:p>
            <a:pPr marL="457200" lvl="1" indent="0" algn="just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3670" y="533400"/>
            <a:ext cx="11018729" cy="6172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4</a:t>
            </a:r>
            <a:r>
              <a:rPr lang="en-US" b="1" u="sng" dirty="0">
                <a:solidFill>
                  <a:srgbClr val="FF0000"/>
                </a:solidFill>
              </a:rPr>
              <a:t>. Data Preprocessing: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 smtClean="0"/>
              <a:t>Cleaning, normalization, feature scaling, handling missing data  etc.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5.</a:t>
            </a:r>
            <a:r>
              <a:rPr lang="en-US" b="1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Basic Understanding of Neural Networks: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Perceptron: </a:t>
            </a:r>
            <a:r>
              <a:rPr lang="en-US" dirty="0"/>
              <a:t>The basic building block of </a:t>
            </a:r>
            <a:r>
              <a:rPr lang="en-US" b="1" dirty="0"/>
              <a:t>neural networks.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Activation Functions: </a:t>
            </a:r>
            <a:r>
              <a:rPr lang="en-US" b="1" dirty="0"/>
              <a:t>Sigmoid, ReLU, </a:t>
            </a:r>
            <a:r>
              <a:rPr lang="en-US" b="1" dirty="0" err="1"/>
              <a:t>tanh</a:t>
            </a:r>
            <a:r>
              <a:rPr lang="en-US" dirty="0"/>
              <a:t>, etc.</a:t>
            </a:r>
          </a:p>
          <a:p>
            <a:pPr lvl="1" algn="just">
              <a:lnSpc>
                <a:spcPct val="150000"/>
              </a:lnSpc>
            </a:pPr>
            <a:r>
              <a:rPr lang="en-US" b="1" dirty="0">
                <a:solidFill>
                  <a:srgbClr val="0000CC"/>
                </a:solidFill>
              </a:rPr>
              <a:t>Back Propagation:</a:t>
            </a:r>
            <a:r>
              <a:rPr lang="en-US" dirty="0"/>
              <a:t> The </a:t>
            </a:r>
            <a:r>
              <a:rPr lang="en-US" b="1" dirty="0"/>
              <a:t>algorithm</a:t>
            </a:r>
            <a:r>
              <a:rPr lang="en-US" dirty="0"/>
              <a:t> used to </a:t>
            </a:r>
            <a:r>
              <a:rPr lang="en-US" b="1" dirty="0"/>
              <a:t>train neural networks.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6</a:t>
            </a:r>
            <a:r>
              <a:rPr lang="en-US" b="1" dirty="0">
                <a:solidFill>
                  <a:srgbClr val="FF3399"/>
                </a:solidFill>
              </a:rPr>
              <a:t>.</a:t>
            </a:r>
            <a:r>
              <a:rPr lang="en-US" b="1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Deep Learning Frameworks: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Familiarity with popular </a:t>
            </a:r>
            <a:r>
              <a:rPr lang="en-US" b="1" dirty="0"/>
              <a:t>deep learning libraries </a:t>
            </a:r>
            <a:r>
              <a:rPr lang="en-US" dirty="0"/>
              <a:t>such as </a:t>
            </a:r>
            <a:r>
              <a:rPr lang="en-US" b="1" dirty="0" err="1">
                <a:solidFill>
                  <a:srgbClr val="870581"/>
                </a:solidFill>
              </a:rPr>
              <a:t>TensorFlow</a:t>
            </a:r>
            <a:r>
              <a:rPr lang="en-US" b="1" dirty="0">
                <a:solidFill>
                  <a:srgbClr val="870581"/>
                </a:solidFill>
              </a:rPr>
              <a:t> or </a:t>
            </a:r>
            <a:r>
              <a:rPr lang="en-US" b="1" dirty="0" err="1">
                <a:solidFill>
                  <a:srgbClr val="870581"/>
                </a:solidFill>
              </a:rPr>
              <a:t>Keras</a:t>
            </a:r>
            <a:r>
              <a:rPr lang="en-US" b="1" dirty="0">
                <a:solidFill>
                  <a:srgbClr val="870581"/>
                </a:solidFill>
              </a:rPr>
              <a:t> </a:t>
            </a:r>
            <a:r>
              <a:rPr lang="en-US" dirty="0"/>
              <a:t>is essential</a:t>
            </a:r>
            <a:r>
              <a:rPr lang="en-US" dirty="0" smtClean="0"/>
              <a:t>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7750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6E1570-D5EE-B830-4627-9261164F0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B9537D8-567F-6088-F624-B5DF243AB1A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588335A-3C38-FE93-54AF-012C1129B0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60824B-1BDC-AC74-ABC0-6DA184254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776926"/>
              </p:ext>
            </p:extLst>
          </p:nvPr>
        </p:nvGraphicFramePr>
        <p:xfrm>
          <a:off x="526093" y="1302709"/>
          <a:ext cx="11223321" cy="3891671"/>
        </p:xfrm>
        <a:graphic>
          <a:graphicData uri="http://schemas.openxmlformats.org/drawingml/2006/table">
            <a:tbl>
              <a:tblPr firstRow="1" firstCol="1" lastCol="1" bandRow="1" bandCol="1">
                <a:tableStyleId>{5C22544A-7EE6-4342-B048-85BDC9FD1C3A}</a:tableStyleId>
              </a:tblPr>
              <a:tblGrid>
                <a:gridCol w="852972">
                  <a:extLst>
                    <a:ext uri="{9D8B030D-6E8A-4147-A177-3AD203B41FA5}">
                      <a16:colId xmlns:a16="http://schemas.microsoft.com/office/drawing/2014/main" val="50348306"/>
                    </a:ext>
                  </a:extLst>
                </a:gridCol>
                <a:gridCol w="8902377">
                  <a:extLst>
                    <a:ext uri="{9D8B030D-6E8A-4147-A177-3AD203B41FA5}">
                      <a16:colId xmlns:a16="http://schemas.microsoft.com/office/drawing/2014/main" val="2650713359"/>
                    </a:ext>
                  </a:extLst>
                </a:gridCol>
                <a:gridCol w="1467972">
                  <a:extLst>
                    <a:ext uri="{9D8B030D-6E8A-4147-A177-3AD203B41FA5}">
                      <a16:colId xmlns:a16="http://schemas.microsoft.com/office/drawing/2014/main" val="1866109037"/>
                    </a:ext>
                  </a:extLst>
                </a:gridCol>
              </a:tblGrid>
              <a:tr h="518946">
                <a:tc gridSpan="3">
                  <a:txBody>
                    <a:bodyPr/>
                    <a:lstStyle/>
                    <a:p>
                      <a:pPr marL="88265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800" b="1" spc="-10" dirty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COURSE OUTCOMES</a:t>
                      </a:r>
                      <a:endParaRPr lang="en-IN" sz="2800" b="1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152291"/>
                  </a:ext>
                </a:extLst>
              </a:tr>
              <a:tr h="524709">
                <a:tc gridSpan="3">
                  <a:txBody>
                    <a:bodyPr/>
                    <a:lstStyle/>
                    <a:p>
                      <a:pPr marL="8826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Upon</a:t>
                      </a:r>
                      <a:r>
                        <a:rPr lang="en-US" sz="2400" b="1" spc="-7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successful</a:t>
                      </a:r>
                      <a:r>
                        <a:rPr lang="en-US" sz="2400" b="1" spc="-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completion</a:t>
                      </a: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of</a:t>
                      </a:r>
                      <a:r>
                        <a:rPr lang="en-US" sz="2400" b="1" spc="-6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</a:t>
                      </a:r>
                      <a:r>
                        <a:rPr lang="en-US" sz="2400" b="1" spc="-4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course,</a:t>
                      </a:r>
                      <a:r>
                        <a:rPr lang="en-US" sz="2400" b="1" spc="-6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</a:t>
                      </a:r>
                      <a:r>
                        <a:rPr lang="en-US" sz="2400" b="1" spc="-5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student</a:t>
                      </a:r>
                      <a:r>
                        <a:rPr lang="en-US" sz="2400" b="1" spc="-7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will</a:t>
                      </a:r>
                      <a:r>
                        <a:rPr lang="en-US" sz="2400" b="1" spc="-5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</a:t>
                      </a:r>
                      <a:r>
                        <a:rPr lang="en-US" sz="2400" b="1" spc="-6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able</a:t>
                      </a:r>
                      <a:r>
                        <a:rPr lang="en-US" sz="2400" b="1" spc="-5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to: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97406"/>
                  </a:ext>
                </a:extLst>
              </a:tr>
              <a:tr h="581102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/>
                        </a:rPr>
                        <a:t>CO1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Baskerville Old Face" pitchFamily="18" charset="0"/>
                        </a:rPr>
                        <a:t>Understand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 the fundamental concepts of </a:t>
                      </a:r>
                      <a:r>
                        <a:rPr lang="en-US" sz="2400" b="1" dirty="0" smtClean="0">
                          <a:latin typeface="Baskerville Old Face" pitchFamily="18" charset="0"/>
                        </a:rPr>
                        <a:t>Deep learning. </a:t>
                      </a:r>
                      <a:endParaRPr kumimoji="0" lang="en-US" sz="2400" b="1" kern="1200" dirty="0">
                        <a:solidFill>
                          <a:schemeClr val="tx1"/>
                        </a:solidFill>
                        <a:latin typeface="Baskerville Old Face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kern="1200" spc="-25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  <a:endParaRPr lang="en-IN" sz="2400" b="1" kern="1200" spc="-25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157035"/>
                  </a:ext>
                </a:extLst>
              </a:tr>
              <a:tr h="633262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/>
                        </a:rPr>
                        <a:t>CO2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Baskerville Old Face" pitchFamily="18" charset="0"/>
                          <a:ea typeface="+mn-ea"/>
                          <a:cs typeface="+mn-cs"/>
                        </a:rPr>
                        <a:t>Apply 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concepts of </a:t>
                      </a:r>
                      <a:r>
                        <a:rPr lang="en-US" sz="2400" b="1" dirty="0" smtClean="0">
                          <a:latin typeface="Baskerville Old Face" pitchFamily="18" charset="0"/>
                        </a:rPr>
                        <a:t>deep networks 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to </a:t>
                      </a:r>
                      <a:r>
                        <a:rPr lang="en-US" sz="2400" b="1" dirty="0" smtClean="0">
                          <a:latin typeface="Baskerville Old Face" pitchFamily="18" charset="0"/>
                        </a:rPr>
                        <a:t>analyze various architectures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.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Baskerville Old Face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kern="1200" spc="-25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</a:t>
                      </a:r>
                      <a:endParaRPr lang="en-IN" sz="2400" b="1" kern="1200" spc="-25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414222"/>
                  </a:ext>
                </a:extLst>
              </a:tr>
              <a:tr h="621084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/>
                        </a:rPr>
                        <a:t>CO3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Baskerville Old Face" pitchFamily="18" charset="0"/>
                          <a:ea typeface="+mn-ea"/>
                          <a:cs typeface="+mn-cs"/>
                        </a:rPr>
                        <a:t>Apply 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deep learning models to build applications in various domains.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Baskerville Old Face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kern="1200" spc="-25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</a:t>
                      </a:r>
                      <a:endParaRPr lang="en-IN" sz="2400" b="1" kern="1200" spc="-25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427135"/>
                  </a:ext>
                </a:extLst>
              </a:tr>
              <a:tr h="1012568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/>
                        </a:rPr>
                        <a:t>CO4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Baskerville Old Face" pitchFamily="18" charset="0"/>
                          <a:ea typeface="+mn-ea"/>
                          <a:cs typeface="+mn-cs"/>
                        </a:rPr>
                        <a:t>Analyze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 the given problem and apply suitable </a:t>
                      </a:r>
                      <a:r>
                        <a:rPr lang="en-US" sz="2400" b="1" dirty="0" smtClean="0">
                          <a:latin typeface="Baskerville Old Face" pitchFamily="18" charset="0"/>
                        </a:rPr>
                        <a:t>deep learning algorithm</a:t>
                      </a:r>
                      <a:r>
                        <a:rPr lang="en-US" sz="2400" b="0" dirty="0" smtClean="0">
                          <a:latin typeface="Baskerville Old Face" pitchFamily="18" charset="0"/>
                        </a:rPr>
                        <a:t>.</a:t>
                      </a:r>
                      <a:endParaRPr kumimoji="0" lang="en-US" sz="2400" b="0" kern="1200" dirty="0">
                        <a:solidFill>
                          <a:schemeClr val="tx1"/>
                        </a:solidFill>
                        <a:latin typeface="Baskerville Old Face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kern="1200" spc="-25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Analyze</a:t>
                      </a:r>
                      <a:endParaRPr lang="en-IN" sz="2400" b="1" kern="1200" spc="-25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227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BFCCB1E-1AD6-B4D3-39B4-202F034C0738}"/>
              </a:ext>
            </a:extLst>
          </p:cNvPr>
          <p:cNvSpPr txBox="1"/>
          <p:nvPr/>
        </p:nvSpPr>
        <p:spPr>
          <a:xfrm>
            <a:off x="588723" y="209107"/>
            <a:ext cx="11110587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DEEP LEARNING</a:t>
            </a:r>
            <a:endParaRPr lang="en-IN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1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80E02-8823-BDF8-5418-1AAE4A3F4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9CC32F-0E21-5646-C724-8B7057F750B3}"/>
              </a:ext>
            </a:extLst>
          </p:cNvPr>
          <p:cNvSpPr txBox="1"/>
          <p:nvPr/>
        </p:nvSpPr>
        <p:spPr>
          <a:xfrm>
            <a:off x="405873" y="339733"/>
            <a:ext cx="1148399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DEEP LEARNING</a:t>
            </a:r>
            <a:endParaRPr lang="en-IN" sz="3200" b="1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9E4C62-1462-6193-88F6-C70A6529D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913259"/>
              </p:ext>
            </p:extLst>
          </p:nvPr>
        </p:nvGraphicFramePr>
        <p:xfrm>
          <a:off x="405885" y="1031132"/>
          <a:ext cx="11413221" cy="521402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871970">
                  <a:extLst>
                    <a:ext uri="{9D8B030D-6E8A-4147-A177-3AD203B41FA5}">
                      <a16:colId xmlns:a16="http://schemas.microsoft.com/office/drawing/2014/main" val="42112584"/>
                    </a:ext>
                  </a:extLst>
                </a:gridCol>
                <a:gridCol w="698490">
                  <a:extLst>
                    <a:ext uri="{9D8B030D-6E8A-4147-A177-3AD203B41FA5}">
                      <a16:colId xmlns:a16="http://schemas.microsoft.com/office/drawing/2014/main" val="1897686940"/>
                    </a:ext>
                  </a:extLst>
                </a:gridCol>
                <a:gridCol w="707619">
                  <a:extLst>
                    <a:ext uri="{9D8B030D-6E8A-4147-A177-3AD203B41FA5}">
                      <a16:colId xmlns:a16="http://schemas.microsoft.com/office/drawing/2014/main" val="2078677647"/>
                    </a:ext>
                  </a:extLst>
                </a:gridCol>
                <a:gridCol w="703054">
                  <a:extLst>
                    <a:ext uri="{9D8B030D-6E8A-4147-A177-3AD203B41FA5}">
                      <a16:colId xmlns:a16="http://schemas.microsoft.com/office/drawing/2014/main" val="309308438"/>
                    </a:ext>
                  </a:extLst>
                </a:gridCol>
                <a:gridCol w="700772">
                  <a:extLst>
                    <a:ext uri="{9D8B030D-6E8A-4147-A177-3AD203B41FA5}">
                      <a16:colId xmlns:a16="http://schemas.microsoft.com/office/drawing/2014/main" val="3355329465"/>
                    </a:ext>
                  </a:extLst>
                </a:gridCol>
                <a:gridCol w="703054">
                  <a:extLst>
                    <a:ext uri="{9D8B030D-6E8A-4147-A177-3AD203B41FA5}">
                      <a16:colId xmlns:a16="http://schemas.microsoft.com/office/drawing/2014/main" val="1635576391"/>
                    </a:ext>
                  </a:extLst>
                </a:gridCol>
                <a:gridCol w="700772">
                  <a:extLst>
                    <a:ext uri="{9D8B030D-6E8A-4147-A177-3AD203B41FA5}">
                      <a16:colId xmlns:a16="http://schemas.microsoft.com/office/drawing/2014/main" val="633964332"/>
                    </a:ext>
                  </a:extLst>
                </a:gridCol>
                <a:gridCol w="705337">
                  <a:extLst>
                    <a:ext uri="{9D8B030D-6E8A-4147-A177-3AD203B41FA5}">
                      <a16:colId xmlns:a16="http://schemas.microsoft.com/office/drawing/2014/main" val="3937996567"/>
                    </a:ext>
                  </a:extLst>
                </a:gridCol>
                <a:gridCol w="700772">
                  <a:extLst>
                    <a:ext uri="{9D8B030D-6E8A-4147-A177-3AD203B41FA5}">
                      <a16:colId xmlns:a16="http://schemas.microsoft.com/office/drawing/2014/main" val="279721748"/>
                    </a:ext>
                  </a:extLst>
                </a:gridCol>
                <a:gridCol w="703054">
                  <a:extLst>
                    <a:ext uri="{9D8B030D-6E8A-4147-A177-3AD203B41FA5}">
                      <a16:colId xmlns:a16="http://schemas.microsoft.com/office/drawing/2014/main" val="2185132470"/>
                    </a:ext>
                  </a:extLst>
                </a:gridCol>
                <a:gridCol w="876536">
                  <a:extLst>
                    <a:ext uri="{9D8B030D-6E8A-4147-A177-3AD203B41FA5}">
                      <a16:colId xmlns:a16="http://schemas.microsoft.com/office/drawing/2014/main" val="266160495"/>
                    </a:ext>
                  </a:extLst>
                </a:gridCol>
                <a:gridCol w="876536">
                  <a:extLst>
                    <a:ext uri="{9D8B030D-6E8A-4147-A177-3AD203B41FA5}">
                      <a16:colId xmlns:a16="http://schemas.microsoft.com/office/drawing/2014/main" val="3216193983"/>
                    </a:ext>
                  </a:extLst>
                </a:gridCol>
                <a:gridCol w="876536">
                  <a:extLst>
                    <a:ext uri="{9D8B030D-6E8A-4147-A177-3AD203B41FA5}">
                      <a16:colId xmlns:a16="http://schemas.microsoft.com/office/drawing/2014/main" val="1941761000"/>
                    </a:ext>
                  </a:extLst>
                </a:gridCol>
                <a:gridCol w="707619">
                  <a:extLst>
                    <a:ext uri="{9D8B030D-6E8A-4147-A177-3AD203B41FA5}">
                      <a16:colId xmlns:a16="http://schemas.microsoft.com/office/drawing/2014/main" val="3023773124"/>
                    </a:ext>
                  </a:extLst>
                </a:gridCol>
                <a:gridCol w="881100">
                  <a:extLst>
                    <a:ext uri="{9D8B030D-6E8A-4147-A177-3AD203B41FA5}">
                      <a16:colId xmlns:a16="http://schemas.microsoft.com/office/drawing/2014/main" val="1579556108"/>
                    </a:ext>
                  </a:extLst>
                </a:gridCol>
              </a:tblGrid>
              <a:tr h="843969">
                <a:tc gridSpan="15">
                  <a:txBody>
                    <a:bodyPr/>
                    <a:lstStyle/>
                    <a:p>
                      <a:pPr marL="16510" marR="444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Contribution</a:t>
                      </a:r>
                      <a:r>
                        <a:rPr lang="en-US" sz="2400" b="1" spc="-8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2400" b="1" spc="-2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Course</a:t>
                      </a:r>
                      <a:r>
                        <a:rPr lang="en-US" sz="2400" b="1" spc="-50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Outcomes</a:t>
                      </a:r>
                      <a:r>
                        <a:rPr lang="en-US" sz="2400" b="1" spc="-50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+mn-lt"/>
                        </a:rPr>
                        <a:t>towards</a:t>
                      </a:r>
                      <a:r>
                        <a:rPr lang="en-US" sz="2400" b="1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+mn-lt"/>
                        </a:rPr>
                        <a:t>achievement</a:t>
                      </a:r>
                      <a:r>
                        <a:rPr lang="en-US" sz="2400" b="1" spc="-5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2400" b="1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 Outcomes </a:t>
                      </a:r>
                    </a:p>
                    <a:p>
                      <a:pPr marL="16510" marR="444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effectLst/>
                          <a:latin typeface="+mn-lt"/>
                        </a:rPr>
                        <a:t>&amp;</a:t>
                      </a:r>
                      <a:r>
                        <a:rPr lang="en-US" sz="2400" b="1" spc="-4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Strength</a:t>
                      </a:r>
                      <a:r>
                        <a:rPr lang="en-US" sz="2400" b="1" spc="-30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spc="-25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of </a:t>
                      </a: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correlations</a:t>
                      </a:r>
                      <a:r>
                        <a:rPr lang="en-US" sz="2400" b="1" spc="-60" dirty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(3:Substantial,</a:t>
                      </a:r>
                      <a:r>
                        <a:rPr lang="en-US" sz="2400" b="1" spc="-55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2:</a:t>
                      </a:r>
                      <a:r>
                        <a:rPr lang="en-US" sz="2400" b="1" spc="-65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Moderate,</a:t>
                      </a:r>
                      <a:r>
                        <a:rPr lang="en-US" sz="2400" b="1" spc="-5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2400" b="1" spc="-10" dirty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+mn-lt"/>
                        </a:rPr>
                        <a:t>1:Slight) </a:t>
                      </a:r>
                      <a:endParaRPr lang="en-IN" sz="2400" b="1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52961"/>
                  </a:ext>
                </a:extLst>
              </a:tr>
              <a:tr h="3902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0" dirty="0">
                          <a:effectLst/>
                          <a:latin typeface="+mn-lt"/>
                        </a:rPr>
                        <a:t> </a:t>
                      </a: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PO1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PO2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PO3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PO4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PO5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PO6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98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PO7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6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PO8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" marR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5" dirty="0">
                          <a:effectLst/>
                          <a:latin typeface="+mn-lt"/>
                        </a:rPr>
                        <a:t>PO9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0" dirty="0">
                          <a:effectLst/>
                          <a:latin typeface="+mn-lt"/>
                        </a:rPr>
                        <a:t>PO10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31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0" dirty="0">
                          <a:effectLst/>
                          <a:latin typeface="+mn-lt"/>
                        </a:rPr>
                        <a:t>PO11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1" spc="-20" dirty="0">
                          <a:effectLst/>
                          <a:latin typeface="+mn-lt"/>
                        </a:rPr>
                        <a:t>PO12</a:t>
                      </a:r>
                      <a:endParaRPr lang="en-IN" sz="2000" b="1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0" spc="-20" dirty="0">
                          <a:effectLst/>
                          <a:latin typeface="+mn-lt"/>
                        </a:rPr>
                        <a:t>PSO1</a:t>
                      </a: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049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 b="0" spc="-20" dirty="0">
                          <a:effectLst/>
                          <a:latin typeface="+mn-lt"/>
                        </a:rPr>
                        <a:t>PSO2</a:t>
                      </a: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3190"/>
                  </a:ext>
                </a:extLst>
              </a:tr>
              <a:tr h="1669789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" marR="381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effectLst/>
                          <a:latin typeface="Baskerville Old Face" pitchFamily="18" charset="0"/>
                          <a:ea typeface="Times New Roman" panose="02020603050405020304" pitchFamily="18" charset="0"/>
                          <a:cs typeface="Gautami" panose="020B0502040204020203" pitchFamily="34" charset="0"/>
                        </a:rPr>
                        <a:t>Engineering Knowledge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Problem  Analysis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Design/ Development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Investigation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Modern Tool Usage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Engineer and Society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Environment &amp; Sustainability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Ethics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Individual and Team Work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Communication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Project Management &amp; Finance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IN" sz="2000" b="1" dirty="0">
                          <a:latin typeface="Baskerville Old Face" pitchFamily="18" charset="0"/>
                        </a:rPr>
                        <a:t>Lifelong  Learning</a:t>
                      </a:r>
                      <a:endParaRPr lang="en-IN" sz="2000" b="1" dirty="0">
                        <a:effectLst/>
                        <a:latin typeface="Baskerville Old Face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2000" b="0" dirty="0">
                        <a:effectLst/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728172"/>
                  </a:ext>
                </a:extLst>
              </a:tr>
              <a:tr h="577511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CO1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656194"/>
                  </a:ext>
                </a:extLst>
              </a:tr>
              <a:tr h="577511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CO2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680688"/>
                  </a:ext>
                </a:extLst>
              </a:tr>
              <a:tr h="577511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CO3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639094"/>
                  </a:ext>
                </a:extLst>
              </a:tr>
              <a:tr h="577511"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25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CO4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" marR="127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IN" sz="160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en-IN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5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40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E432D-62CD-B38F-AECD-FD3D2526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159B870-51E9-8B4D-7C74-45FF30A43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134701"/>
              </p:ext>
            </p:extLst>
          </p:nvPr>
        </p:nvGraphicFramePr>
        <p:xfrm>
          <a:off x="950274" y="1033787"/>
          <a:ext cx="10545502" cy="2133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5658">
                  <a:extLst>
                    <a:ext uri="{9D8B030D-6E8A-4147-A177-3AD203B41FA5}">
                      <a16:colId xmlns:a16="http://schemas.microsoft.com/office/drawing/2014/main" val="1321937139"/>
                    </a:ext>
                  </a:extLst>
                </a:gridCol>
                <a:gridCol w="2705658">
                  <a:extLst>
                    <a:ext uri="{9D8B030D-6E8A-4147-A177-3AD203B41FA5}">
                      <a16:colId xmlns:a16="http://schemas.microsoft.com/office/drawing/2014/main" val="1151812864"/>
                    </a:ext>
                  </a:extLst>
                </a:gridCol>
                <a:gridCol w="2705658">
                  <a:extLst>
                    <a:ext uri="{9D8B030D-6E8A-4147-A177-3AD203B41FA5}">
                      <a16:colId xmlns:a16="http://schemas.microsoft.com/office/drawing/2014/main" val="3302804018"/>
                    </a:ext>
                  </a:extLst>
                </a:gridCol>
                <a:gridCol w="2428528">
                  <a:extLst>
                    <a:ext uri="{9D8B030D-6E8A-4147-A177-3AD203B41FA5}">
                      <a16:colId xmlns:a16="http://schemas.microsoft.com/office/drawing/2014/main" val="777365924"/>
                    </a:ext>
                  </a:extLst>
                </a:gridCol>
              </a:tblGrid>
              <a:tr h="208915">
                <a:tc rowSpan="7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CIE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Test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Test Number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Marks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960109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Objective Exam (10)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Objective Exam -1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10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712308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Objective Exam -2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10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629011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Assignment (5)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Assignment -1 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735405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Assignment – 2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410462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Descriptive Exam (15)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Descriptive Exam – 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306198"/>
                  </a:ext>
                </a:extLst>
              </a:tr>
              <a:tr h="208915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dirty="0">
                          <a:effectLst/>
                        </a:rPr>
                        <a:t>Descriptive Exam - 2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8497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472B6BC-CF4D-D4D6-DD9A-E54C1F160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658933"/>
              </p:ext>
            </p:extLst>
          </p:nvPr>
        </p:nvGraphicFramePr>
        <p:xfrm>
          <a:off x="497275" y="3429000"/>
          <a:ext cx="11197449" cy="2191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850">
                  <a:extLst>
                    <a:ext uri="{9D8B030D-6E8A-4147-A177-3AD203B41FA5}">
                      <a16:colId xmlns:a16="http://schemas.microsoft.com/office/drawing/2014/main" val="3243435359"/>
                    </a:ext>
                  </a:extLst>
                </a:gridCol>
                <a:gridCol w="1321905">
                  <a:extLst>
                    <a:ext uri="{9D8B030D-6E8A-4147-A177-3AD203B41FA5}">
                      <a16:colId xmlns:a16="http://schemas.microsoft.com/office/drawing/2014/main" val="3167035095"/>
                    </a:ext>
                  </a:extLst>
                </a:gridCol>
                <a:gridCol w="1372575">
                  <a:extLst>
                    <a:ext uri="{9D8B030D-6E8A-4147-A177-3AD203B41FA5}">
                      <a16:colId xmlns:a16="http://schemas.microsoft.com/office/drawing/2014/main" val="4222484068"/>
                    </a:ext>
                  </a:extLst>
                </a:gridCol>
                <a:gridCol w="1609164">
                  <a:extLst>
                    <a:ext uri="{9D8B030D-6E8A-4147-A177-3AD203B41FA5}">
                      <a16:colId xmlns:a16="http://schemas.microsoft.com/office/drawing/2014/main" val="2963828635"/>
                    </a:ext>
                  </a:extLst>
                </a:gridCol>
                <a:gridCol w="1609569">
                  <a:extLst>
                    <a:ext uri="{9D8B030D-6E8A-4147-A177-3AD203B41FA5}">
                      <a16:colId xmlns:a16="http://schemas.microsoft.com/office/drawing/2014/main" val="3627756905"/>
                    </a:ext>
                  </a:extLst>
                </a:gridCol>
                <a:gridCol w="1218043">
                  <a:extLst>
                    <a:ext uri="{9D8B030D-6E8A-4147-A177-3AD203B41FA5}">
                      <a16:colId xmlns:a16="http://schemas.microsoft.com/office/drawing/2014/main" val="4293211143"/>
                    </a:ext>
                  </a:extLst>
                </a:gridCol>
                <a:gridCol w="1533238">
                  <a:extLst>
                    <a:ext uri="{9D8B030D-6E8A-4147-A177-3AD203B41FA5}">
                      <a16:colId xmlns:a16="http://schemas.microsoft.com/office/drawing/2014/main" val="1063242364"/>
                    </a:ext>
                  </a:extLst>
                </a:gridCol>
                <a:gridCol w="1851105">
                  <a:extLst>
                    <a:ext uri="{9D8B030D-6E8A-4147-A177-3AD203B41FA5}">
                      <a16:colId xmlns:a16="http://schemas.microsoft.com/office/drawing/2014/main" val="30500120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Objective Test         (10 Marks)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Descriptive (15 Marks)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Assignments (5 Marks)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Internal Total(30 Marks)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External Exam(70 Marks)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Total Contribution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Contribution %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831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CO1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effectLst/>
                        </a:rPr>
                        <a:t>2.5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2.5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Gautami" panose="020B0502040204020203" pitchFamily="34" charset="0"/>
                        </a:rPr>
                        <a:t>-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14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19.0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19.0</a:t>
                      </a:r>
                      <a:r>
                        <a:rPr lang="en-IN" sz="2000" b="1" dirty="0">
                          <a:effectLst/>
                        </a:rPr>
                        <a:t>%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23286"/>
                  </a:ext>
                </a:extLst>
              </a:tr>
              <a:tr h="3622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CO2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effectLst/>
                        </a:rPr>
                        <a:t>2.5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2.5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Gautami" panose="020B0502040204020203" pitchFamily="34" charset="0"/>
                        </a:rPr>
                        <a:t>-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14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19.0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19.0</a:t>
                      </a:r>
                      <a:r>
                        <a:rPr lang="en-IN" sz="2000" b="1" dirty="0">
                          <a:effectLst/>
                        </a:rPr>
                        <a:t>%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765340"/>
                  </a:ext>
                </a:extLst>
              </a:tr>
              <a:tr h="28809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CO3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>
                          <a:effectLst/>
                        </a:rPr>
                        <a:t>2.5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6.5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21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31.0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31.0</a:t>
                      </a:r>
                      <a:r>
                        <a:rPr lang="en-IN" sz="2000" b="1" dirty="0">
                          <a:effectLst/>
                        </a:rPr>
                        <a:t>%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194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dirty="0">
                          <a:effectLst/>
                        </a:rPr>
                        <a:t>CO4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>
                          <a:effectLst/>
                        </a:rPr>
                        <a:t>2.5</a:t>
                      </a:r>
                      <a:endParaRPr lang="en-IN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3.5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4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10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21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31.0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000" b="1" dirty="0" smtClean="0">
                          <a:effectLst/>
                        </a:rPr>
                        <a:t>31.0</a:t>
                      </a:r>
                      <a:r>
                        <a:rPr lang="en-IN" sz="2000" b="1" dirty="0">
                          <a:effectLst/>
                        </a:rPr>
                        <a:t>%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26854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1B39A4A-08AB-0E08-A203-E691D4B79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9737"/>
              </p:ext>
            </p:extLst>
          </p:nvPr>
        </p:nvGraphicFramePr>
        <p:xfrm>
          <a:off x="497275" y="5694781"/>
          <a:ext cx="6080760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380">
                  <a:extLst>
                    <a:ext uri="{9D8B030D-6E8A-4147-A177-3AD203B41FA5}">
                      <a16:colId xmlns:a16="http://schemas.microsoft.com/office/drawing/2014/main" val="245274792"/>
                    </a:ext>
                  </a:extLst>
                </a:gridCol>
                <a:gridCol w="3040380">
                  <a:extLst>
                    <a:ext uri="{9D8B030D-6E8A-4147-A177-3AD203B41FA5}">
                      <a16:colId xmlns:a16="http://schemas.microsoft.com/office/drawing/2014/main" val="161514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% of questions towards PO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Level (Weight)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17585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</a:rPr>
                        <a:t>&gt;=20% of total marks</a:t>
                      </a:r>
                      <a:endParaRPr lang="en-I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7494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</a:rPr>
                        <a:t>&gt;=10% and &lt;20% of total marks</a:t>
                      </a:r>
                      <a:endParaRPr lang="en-IN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15547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effectLst/>
                        </a:rPr>
                        <a:t>&lt;10% of total marks 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IN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588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89CC32F-0E21-5646-C724-8B7057F750B3}"/>
              </a:ext>
            </a:extLst>
          </p:cNvPr>
          <p:cNvSpPr txBox="1"/>
          <p:nvPr/>
        </p:nvSpPr>
        <p:spPr>
          <a:xfrm>
            <a:off x="405873" y="339733"/>
            <a:ext cx="1148399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DEEP LEARNING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95539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5FA46-A42F-49BA-4E3E-3CCD8A2D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30" y="475988"/>
            <a:ext cx="10196186" cy="615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55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C8A266-FAF9-B56F-8258-563F2755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CF2D931-FAE4-625C-C408-5A31AC22B2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F7CB40B-8A30-DFD1-0086-5C0FA1E7BB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C8D3EA8-0CEF-FBF2-546E-9C4A689AA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1038"/>
              </p:ext>
            </p:extLst>
          </p:nvPr>
        </p:nvGraphicFramePr>
        <p:xfrm>
          <a:off x="481029" y="1104660"/>
          <a:ext cx="11065703" cy="41550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065703">
                  <a:extLst>
                    <a:ext uri="{9D8B030D-6E8A-4147-A177-3AD203B41FA5}">
                      <a16:colId xmlns:a16="http://schemas.microsoft.com/office/drawing/2014/main" val="2085054412"/>
                    </a:ext>
                  </a:extLst>
                </a:gridCol>
              </a:tblGrid>
              <a:tr h="342897">
                <a:tc>
                  <a:txBody>
                    <a:bodyPr/>
                    <a:lstStyle/>
                    <a:p>
                      <a:pPr marL="88265" marR="74295" algn="ctr">
                        <a:lnSpc>
                          <a:spcPct val="118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spc="-10" dirty="0" smtClean="0">
                          <a:effectLst/>
                        </a:rPr>
                        <a:t>Learning</a:t>
                      </a:r>
                      <a:r>
                        <a:rPr lang="en-US" sz="2400" b="1" spc="-30" dirty="0" smtClean="0">
                          <a:effectLst/>
                        </a:rPr>
                        <a:t> </a:t>
                      </a:r>
                      <a:r>
                        <a:rPr lang="en-US" sz="2400" b="1" spc="-10" dirty="0">
                          <a:effectLst/>
                        </a:rPr>
                        <a:t>Resources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338564"/>
                  </a:ext>
                </a:extLst>
              </a:tr>
              <a:tr h="425588">
                <a:tc>
                  <a:txBody>
                    <a:bodyPr/>
                    <a:lstStyle/>
                    <a:p>
                      <a:pPr marL="88265" marR="2540" algn="ctr">
                        <a:lnSpc>
                          <a:spcPct val="118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effectLst/>
                        </a:rPr>
                        <a:t>Text</a:t>
                      </a:r>
                      <a:r>
                        <a:rPr lang="en-US" sz="2400" b="1" spc="-35" dirty="0">
                          <a:effectLst/>
                        </a:rPr>
                        <a:t> </a:t>
                      </a:r>
                      <a:r>
                        <a:rPr lang="en-US" sz="2400" b="1" spc="-10" dirty="0">
                          <a:effectLst/>
                        </a:rPr>
                        <a:t>Books</a:t>
                      </a:r>
                      <a:endParaRPr lang="en-IN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755548"/>
                  </a:ext>
                </a:extLst>
              </a:tr>
              <a:tr h="1728920">
                <a:tc>
                  <a:txBody>
                    <a:bodyPr/>
                    <a:lstStyle/>
                    <a:p>
                      <a:pPr marL="631825" lvl="1" indent="-457200" algn="just">
                        <a:lnSpc>
                          <a:spcPct val="150000"/>
                        </a:lnSpc>
                        <a:buAutoNum type="arabicPeriod"/>
                      </a:pPr>
                      <a:r>
                        <a:rPr lang="en-US" sz="2400" b="1" dirty="0" smtClean="0">
                          <a:solidFill>
                            <a:srgbClr val="870581"/>
                          </a:solidFill>
                        </a:rPr>
                        <a:t>Deep learning: A practitioner's approach</a:t>
                      </a:r>
                      <a:r>
                        <a:rPr lang="en-US" sz="2400" dirty="0" smtClean="0"/>
                        <a:t>, 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Josh Patterson and Adam Gibson, </a:t>
                      </a:r>
                      <a:r>
                        <a:rPr lang="en-US" dirty="0" smtClean="0"/>
                        <a:t>―</a:t>
                      </a:r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O'Reilly Media, </a:t>
                      </a:r>
                      <a:r>
                        <a:rPr lang="en-US" sz="2400" b="1" dirty="0" smtClean="0">
                          <a:solidFill>
                            <a:srgbClr val="FF3300"/>
                          </a:solidFill>
                        </a:rPr>
                        <a:t>First Edition, 2017.</a:t>
                      </a:r>
                    </a:p>
                    <a:p>
                      <a:pPr marL="631825" marR="0" lvl="1" indent="-4572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0581"/>
                          </a:solidFill>
                        </a:rPr>
                        <a:t>Deep Learning , 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Ian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Goodfellow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Yoshua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Bengio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, Aaron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Courville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,</a:t>
                      </a:r>
                      <a:r>
                        <a:rPr lang="en-US" sz="2400" dirty="0" smtClean="0"/>
                        <a:t> ― , </a:t>
                      </a:r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MIT Press</a:t>
                      </a:r>
                      <a:r>
                        <a:rPr lang="en-US" sz="2400" dirty="0" smtClean="0"/>
                        <a:t>, </a:t>
                      </a:r>
                      <a:r>
                        <a:rPr lang="en-US" sz="2400" b="1" dirty="0" smtClean="0">
                          <a:solidFill>
                            <a:srgbClr val="FF3300"/>
                          </a:solidFill>
                        </a:rPr>
                        <a:t>2016. </a:t>
                      </a:r>
                    </a:p>
                    <a:p>
                      <a:pPr marL="631825" marR="0" lvl="1" indent="-4572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870581"/>
                          </a:solidFill>
                        </a:rPr>
                        <a:t>Deep learning,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Amit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 Kumar Das,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Saptarsi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Goswami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Pabitra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Mitra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Amlan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CC"/>
                          </a:solidFill>
                        </a:rPr>
                        <a:t>Chakrabarti</a:t>
                      </a:r>
                      <a:r>
                        <a:rPr lang="en-US" sz="2400" dirty="0" smtClean="0"/>
                        <a:t>, </a:t>
                      </a:r>
                      <a:r>
                        <a:rPr lang="en-US" sz="2400" b="1" dirty="0" smtClean="0">
                          <a:solidFill>
                            <a:srgbClr val="00B050"/>
                          </a:solidFill>
                        </a:rPr>
                        <a:t>Pearson Education, </a:t>
                      </a:r>
                      <a:r>
                        <a:rPr lang="en-US" sz="2400" b="1" dirty="0" smtClean="0">
                          <a:solidFill>
                            <a:srgbClr val="FF3300"/>
                          </a:solidFill>
                        </a:rPr>
                        <a:t>First Edition,2021.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82664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89CC32F-0E21-5646-C724-8B7057F750B3}"/>
              </a:ext>
            </a:extLst>
          </p:cNvPr>
          <p:cNvSpPr txBox="1"/>
          <p:nvPr/>
        </p:nvSpPr>
        <p:spPr>
          <a:xfrm>
            <a:off x="405873" y="339733"/>
            <a:ext cx="11483992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DEEP LEARNING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70576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A719B-3E55-9EF8-B77B-C3C962B8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4CAD551-493F-0224-6902-D8675CAC97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40EDBB4-9680-7A0E-AC74-5CFA3A067A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9256481-8F96-D651-C7C1-A2E88250C19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9E47FAD-0DBC-EC86-94CB-FCAFB6CE58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05253"/>
              </p:ext>
            </p:extLst>
          </p:nvPr>
        </p:nvGraphicFramePr>
        <p:xfrm>
          <a:off x="200417" y="187891"/>
          <a:ext cx="11812044" cy="65860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812044">
                  <a:extLst>
                    <a:ext uri="{9D8B030D-6E8A-4147-A177-3AD203B41FA5}">
                      <a16:colId xmlns:a16="http://schemas.microsoft.com/office/drawing/2014/main" val="2085054412"/>
                    </a:ext>
                  </a:extLst>
                </a:gridCol>
              </a:tblGrid>
              <a:tr h="416835">
                <a:tc>
                  <a:txBody>
                    <a:bodyPr/>
                    <a:lstStyle/>
                    <a:p>
                      <a:pPr marL="88265" marR="635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800" b="1" spc="-10" dirty="0">
                          <a:effectLst/>
                        </a:rPr>
                        <a:t>E-Resources</a:t>
                      </a:r>
                      <a:r>
                        <a:rPr lang="en-US" sz="2800" b="1" spc="-50" dirty="0">
                          <a:effectLst/>
                        </a:rPr>
                        <a:t> </a:t>
                      </a:r>
                      <a:r>
                        <a:rPr lang="en-US" sz="2800" b="1" spc="-10" dirty="0">
                          <a:effectLst/>
                        </a:rPr>
                        <a:t>&amp;</a:t>
                      </a:r>
                      <a:r>
                        <a:rPr lang="en-US" sz="2800" b="1" spc="-15" dirty="0">
                          <a:effectLst/>
                        </a:rPr>
                        <a:t> </a:t>
                      </a:r>
                      <a:r>
                        <a:rPr lang="en-US" sz="2800" b="1" spc="-10" dirty="0">
                          <a:effectLst/>
                        </a:rPr>
                        <a:t>other</a:t>
                      </a:r>
                      <a:r>
                        <a:rPr lang="en-US" sz="2800" b="1" dirty="0">
                          <a:effectLst/>
                        </a:rPr>
                        <a:t> </a:t>
                      </a:r>
                      <a:r>
                        <a:rPr lang="en-US" sz="2800" b="1" spc="-10" dirty="0">
                          <a:effectLst/>
                        </a:rPr>
                        <a:t>digital</a:t>
                      </a:r>
                      <a:r>
                        <a:rPr lang="en-US" sz="2800" b="1" spc="10" dirty="0">
                          <a:effectLst/>
                        </a:rPr>
                        <a:t> </a:t>
                      </a:r>
                      <a:r>
                        <a:rPr lang="en-US" sz="2800" b="1" spc="-10" dirty="0">
                          <a:effectLst/>
                        </a:rPr>
                        <a:t>material</a:t>
                      </a:r>
                      <a:endParaRPr lang="en-IN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Gautami" panose="020B0502040204020203" pitchFamily="34" charset="0"/>
                      </a:endParaRPr>
                    </a:p>
                  </a:txBody>
                  <a:tcPr marL="0" marR="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69846"/>
                  </a:ext>
                </a:extLst>
              </a:tr>
              <a:tr h="6159329">
                <a:tc>
                  <a:txBody>
                    <a:bodyPr/>
                    <a:lstStyle/>
                    <a:p>
                      <a:pPr marL="174625" lvl="1" indent="0" algn="just">
                        <a:lnSpc>
                          <a:spcPct val="150000"/>
                        </a:lnSpc>
                        <a:buNone/>
                      </a:pPr>
                      <a:r>
                        <a:rPr lang="en-US" sz="2200" b="1" dirty="0" smtClean="0">
                          <a:solidFill>
                            <a:srgbClr val="CC0000"/>
                          </a:solidFill>
                        </a:rPr>
                        <a:t>1.</a:t>
                      </a:r>
                      <a:r>
                        <a:rPr lang="en-US" sz="2200" b="1" baseline="0" dirty="0" smtClean="0">
                          <a:solidFill>
                            <a:srgbClr val="CC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Artificial Neural Networks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990099"/>
                          </a:solidFill>
                        </a:rPr>
                        <a:t>Yegnanarayana</a:t>
                      </a:r>
                      <a:r>
                        <a:rPr lang="en-US" sz="2400" b="1" dirty="0" smtClean="0">
                          <a:solidFill>
                            <a:srgbClr val="990099"/>
                          </a:solidFill>
                        </a:rPr>
                        <a:t>, B.,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PHI Learning Pvt. Ltd, 2009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.</a:t>
                      </a:r>
                    </a:p>
                    <a:p>
                      <a:pPr marL="174625" lvl="1" indent="0" algn="just">
                        <a:lnSpc>
                          <a:spcPct val="150000"/>
                        </a:lnSpc>
                        <a:buNone/>
                      </a:pP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2.</a:t>
                      </a:r>
                      <a:r>
                        <a:rPr lang="en-US" sz="2400" b="1" baseline="0" dirty="0" smtClean="0">
                          <a:solidFill>
                            <a:srgbClr val="CC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Matrix Computations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, </a:t>
                      </a:r>
                      <a:r>
                        <a:rPr lang="en-US" sz="2400" b="1" dirty="0" smtClean="0">
                          <a:solidFill>
                            <a:srgbClr val="990099"/>
                          </a:solidFill>
                        </a:rPr>
                        <a:t>Golub, G.,H., and Van </a:t>
                      </a:r>
                      <a:r>
                        <a:rPr lang="en-US" sz="2400" b="1" dirty="0" err="1" smtClean="0">
                          <a:solidFill>
                            <a:srgbClr val="990099"/>
                          </a:solidFill>
                        </a:rPr>
                        <a:t>Loan,C.,F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, 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JHU Press,2013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.</a:t>
                      </a:r>
                    </a:p>
                    <a:p>
                      <a:pPr marL="174625" lvl="1" indent="0" algn="just">
                        <a:lnSpc>
                          <a:spcPct val="150000"/>
                        </a:lnSpc>
                        <a:buNone/>
                      </a:pP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3.</a:t>
                      </a:r>
                      <a:r>
                        <a:rPr lang="en-US" sz="2400" b="1" baseline="0" dirty="0" smtClean="0">
                          <a:solidFill>
                            <a:srgbClr val="CC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Neural Networks: A Classroom Approach,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990099"/>
                          </a:solidFill>
                        </a:rPr>
                        <a:t>Satish Kumar</a:t>
                      </a:r>
                      <a:r>
                        <a:rPr lang="en-US" sz="2400" b="1" dirty="0" smtClean="0">
                          <a:solidFill>
                            <a:srgbClr val="CC0000"/>
                          </a:solidFill>
                        </a:rPr>
                        <a:t>, </a:t>
                      </a:r>
                      <a:r>
                        <a:rPr lang="en-US" sz="2400" b="1" dirty="0" smtClean="0">
                          <a:solidFill>
                            <a:srgbClr val="0000CC"/>
                          </a:solidFill>
                        </a:rPr>
                        <a:t>Tata McGraw-Hill Education, 2004.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801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37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42423-6619-E731-27D8-D9AE28B32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hank You PowerPoint Template and Google Slides Presentation">
            <a:extLst>
              <a:ext uri="{FF2B5EF4-FFF2-40B4-BE49-F238E27FC236}">
                <a16:creationId xmlns:a16="http://schemas.microsoft.com/office/drawing/2014/main" id="{6630F3DC-5319-09F0-8A25-09E88D030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998" y="1423304"/>
            <a:ext cx="7131362" cy="401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7" name="Picture 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548370"/>
            <a:ext cx="4520047" cy="57772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48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1439</Words>
  <Application>Microsoft Office PowerPoint</Application>
  <PresentationFormat>Widescreen</PresentationFormat>
  <Paragraphs>291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Baskerville Old Face</vt:lpstr>
      <vt:lpstr>Berlin Sans FB Demi</vt:lpstr>
      <vt:lpstr>Book Antiqua</vt:lpstr>
      <vt:lpstr>Calibri</vt:lpstr>
      <vt:lpstr>Calibri Light</vt:lpstr>
      <vt:lpstr>Gautami</vt:lpstr>
      <vt:lpstr>Segoe UI Semibold</vt:lpstr>
      <vt:lpstr>Sitka Banner</vt:lpstr>
      <vt:lpstr>Times New Roman</vt:lpstr>
      <vt:lpstr>Office Theme</vt:lpstr>
      <vt:lpstr>Image</vt:lpstr>
      <vt:lpstr>  Deep          Learning </vt:lpstr>
      <vt:lpstr>PowerPoint Presentation</vt:lpstr>
      <vt:lpstr>Department  Mission</vt:lpstr>
      <vt:lpstr>Outcome-Based Education (OBE)</vt:lpstr>
      <vt:lpstr>Key Aspects of OBE</vt:lpstr>
      <vt:lpstr>Why Accreditation </vt:lpstr>
      <vt:lpstr>NBA Accreditation </vt:lpstr>
      <vt:lpstr>NBA Accreditation </vt:lpstr>
      <vt:lpstr>ABET(USA) Accreditation </vt:lpstr>
      <vt:lpstr>Washington Accord</vt:lpstr>
      <vt:lpstr>Program Educational Objectives (PEOs) </vt:lpstr>
      <vt:lpstr>Program Outcomes  (PO) - 12/11</vt:lpstr>
      <vt:lpstr>Program Outcomes  (PO) - 12/11</vt:lpstr>
      <vt:lpstr>Program Outcomes  (PO) - 12/11</vt:lpstr>
      <vt:lpstr>Program Outcomes  (PO) - 12/11</vt:lpstr>
      <vt:lpstr>Program Specific  Outcomes (PSO)</vt:lpstr>
      <vt:lpstr>Course  Outcomes (CO)</vt:lpstr>
      <vt:lpstr>Bloom's Taxonomy</vt:lpstr>
      <vt:lpstr>Prerequisites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 and Security</dc:title>
  <dc:creator>Dr. Sai Kiran Pasupuleti</dc:creator>
  <cp:lastModifiedBy>Y . SUREKHA</cp:lastModifiedBy>
  <cp:revision>209</cp:revision>
  <dcterms:created xsi:type="dcterms:W3CDTF">2021-12-19T09:24:10Z</dcterms:created>
  <dcterms:modified xsi:type="dcterms:W3CDTF">2026-07-03T11:03:49Z</dcterms:modified>
</cp:coreProperties>
</file>