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9"/>
  </p:notesMasterIdLst>
  <p:sldIdLst>
    <p:sldId id="503" r:id="rId2"/>
    <p:sldId id="415" r:id="rId3"/>
    <p:sldId id="433" r:id="rId4"/>
    <p:sldId id="416" r:id="rId5"/>
    <p:sldId id="417" r:id="rId6"/>
    <p:sldId id="418" r:id="rId7"/>
    <p:sldId id="419" r:id="rId8"/>
    <p:sldId id="420" r:id="rId9"/>
    <p:sldId id="421" r:id="rId10"/>
    <p:sldId id="422" r:id="rId11"/>
    <p:sldId id="434" r:id="rId12"/>
    <p:sldId id="435" r:id="rId13"/>
    <p:sldId id="424" r:id="rId14"/>
    <p:sldId id="426" r:id="rId15"/>
    <p:sldId id="427" r:id="rId16"/>
    <p:sldId id="437" r:id="rId17"/>
    <p:sldId id="428" r:id="rId18"/>
    <p:sldId id="436" r:id="rId19"/>
    <p:sldId id="438" r:id="rId20"/>
    <p:sldId id="439" r:id="rId21"/>
    <p:sldId id="440" r:id="rId22"/>
    <p:sldId id="441" r:id="rId23"/>
    <p:sldId id="442" r:id="rId24"/>
    <p:sldId id="443" r:id="rId25"/>
    <p:sldId id="445" r:id="rId26"/>
    <p:sldId id="446" r:id="rId27"/>
    <p:sldId id="429" r:id="rId28"/>
    <p:sldId id="430" r:id="rId29"/>
    <p:sldId id="447" r:id="rId30"/>
    <p:sldId id="448" r:id="rId31"/>
    <p:sldId id="449" r:id="rId32"/>
    <p:sldId id="450" r:id="rId33"/>
    <p:sldId id="431" r:id="rId34"/>
    <p:sldId id="451" r:id="rId35"/>
    <p:sldId id="452" r:id="rId36"/>
    <p:sldId id="432" r:id="rId37"/>
    <p:sldId id="453" r:id="rId38"/>
    <p:sldId id="454" r:id="rId39"/>
    <p:sldId id="455" r:id="rId40"/>
    <p:sldId id="456" r:id="rId41"/>
    <p:sldId id="457" r:id="rId42"/>
    <p:sldId id="458" r:id="rId43"/>
    <p:sldId id="459" r:id="rId44"/>
    <p:sldId id="460" r:id="rId45"/>
    <p:sldId id="461" r:id="rId46"/>
    <p:sldId id="462" r:id="rId47"/>
    <p:sldId id="463" r:id="rId48"/>
    <p:sldId id="464" r:id="rId49"/>
    <p:sldId id="465" r:id="rId50"/>
    <p:sldId id="466" r:id="rId51"/>
    <p:sldId id="468" r:id="rId52"/>
    <p:sldId id="469" r:id="rId53"/>
    <p:sldId id="473" r:id="rId54"/>
    <p:sldId id="470" r:id="rId55"/>
    <p:sldId id="471" r:id="rId56"/>
    <p:sldId id="474" r:id="rId57"/>
    <p:sldId id="472" r:id="rId58"/>
    <p:sldId id="475" r:id="rId59"/>
    <p:sldId id="476" r:id="rId60"/>
    <p:sldId id="477" r:id="rId61"/>
    <p:sldId id="478" r:id="rId62"/>
    <p:sldId id="479" r:id="rId63"/>
    <p:sldId id="480" r:id="rId64"/>
    <p:sldId id="481" r:id="rId65"/>
    <p:sldId id="482" r:id="rId66"/>
    <p:sldId id="483" r:id="rId67"/>
    <p:sldId id="504" r:id="rId68"/>
    <p:sldId id="505" r:id="rId69"/>
    <p:sldId id="484" r:id="rId70"/>
    <p:sldId id="485" r:id="rId71"/>
    <p:sldId id="486" r:id="rId72"/>
    <p:sldId id="487" r:id="rId73"/>
    <p:sldId id="488" r:id="rId74"/>
    <p:sldId id="489" r:id="rId75"/>
    <p:sldId id="490" r:id="rId76"/>
    <p:sldId id="491" r:id="rId77"/>
    <p:sldId id="492" r:id="rId78"/>
    <p:sldId id="493" r:id="rId79"/>
    <p:sldId id="494" r:id="rId80"/>
    <p:sldId id="495" r:id="rId81"/>
    <p:sldId id="500" r:id="rId82"/>
    <p:sldId id="497" r:id="rId83"/>
    <p:sldId id="496" r:id="rId84"/>
    <p:sldId id="502" r:id="rId85"/>
    <p:sldId id="498" r:id="rId86"/>
    <p:sldId id="501" r:id="rId87"/>
    <p:sldId id="499"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3B75"/>
    <a:srgbClr val="9AF729"/>
    <a:srgbClr val="6666FF"/>
    <a:srgbClr val="1AB5E6"/>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1716C-38F5-4D57-98DD-1E2C7A578743}" type="datetimeFigureOut">
              <a:rPr lang="en-US" smtClean="0"/>
              <a:pPr/>
              <a:t>3/23/2026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CAE63C-808D-49EF-9E3B-0AADC02D959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CAE63C-808D-49EF-9E3B-0AADC02D9590}" type="slidenum">
              <a:rPr lang="en-US" smtClean="0"/>
              <a:pPr/>
              <a:t>27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187B4CEA-274D-4987-B886-A19A50718163}"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7B4CEA-274D-4987-B886-A19A50718163}"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2889A092-B0F8-4425-8499-F0CA9EA1D0BA}" type="datetimeFigureOut">
              <a:rPr lang="en-US" smtClean="0"/>
              <a:pPr/>
              <a:t>3/23/2026</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187B4CEA-274D-4987-B886-A19A5071816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889A092-B0F8-4425-8499-F0CA9EA1D0BA}" type="datetimeFigureOut">
              <a:rPr lang="en-US" smtClean="0"/>
              <a:pPr/>
              <a:t>3/23/2026</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187B4CEA-274D-4987-B886-A19A5071816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Outcomes:</a:t>
            </a:r>
            <a:br>
              <a:rPr lang="en-US" dirty="0"/>
            </a:br>
            <a:endParaRPr lang="en-US" dirty="0"/>
          </a:p>
        </p:txBody>
      </p:sp>
      <p:sp>
        <p:nvSpPr>
          <p:cNvPr id="3" name="Content Placeholder 2"/>
          <p:cNvSpPr>
            <a:spLocks noGrp="1"/>
          </p:cNvSpPr>
          <p:nvPr>
            <p:ph idx="1"/>
          </p:nvPr>
        </p:nvSpPr>
        <p:spPr>
          <a:xfrm>
            <a:off x="762000" y="1371600"/>
            <a:ext cx="7924800" cy="4983960"/>
          </a:xfrm>
        </p:spPr>
        <p:txBody>
          <a:bodyPr>
            <a:normAutofit/>
          </a:bodyPr>
          <a:lstStyle/>
          <a:p>
            <a:pPr algn="just"/>
            <a:r>
              <a:rPr lang="en-IN" sz="2400" dirty="0"/>
              <a:t>Students will be able to</a:t>
            </a:r>
            <a:endParaRPr lang="en-US" sz="2400" dirty="0"/>
          </a:p>
          <a:p>
            <a:pPr lvl="1" algn="just"/>
            <a:r>
              <a:rPr lang="en-US" sz="2000" dirty="0"/>
              <a:t>Develop a description of deadlocks, which prevent sets of concurrent  processes from completing their tasks</a:t>
            </a:r>
          </a:p>
          <a:p>
            <a:pPr lvl="1" algn="just"/>
            <a:r>
              <a:rPr lang="en-US" sz="2000" dirty="0"/>
              <a:t>Present a number of different methods for preventing or avoiding deadlocks in a computer system.</a:t>
            </a:r>
          </a:p>
          <a:p>
            <a:pPr lvl="1" algn="just"/>
            <a:r>
              <a:rPr lang="en-US" sz="2000" dirty="0"/>
              <a:t>Learn how to schedule a disk efficiently.</a:t>
            </a:r>
          </a:p>
          <a:p>
            <a:pPr algn="just"/>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u="sng" dirty="0">
                <a:solidFill>
                  <a:srgbClr val="F73B75"/>
                </a:solidFill>
              </a:rPr>
              <a:t>Deadlock</a:t>
            </a:r>
            <a:endParaRPr lang="en-US" dirty="0">
              <a:solidFill>
                <a:srgbClr val="F73B75"/>
              </a:solidFill>
            </a:endParaRPr>
          </a:p>
        </p:txBody>
      </p:sp>
      <p:sp>
        <p:nvSpPr>
          <p:cNvPr id="3" name="Content Placeholder 2"/>
          <p:cNvSpPr>
            <a:spLocks noGrp="1"/>
          </p:cNvSpPr>
          <p:nvPr>
            <p:ph idx="1"/>
          </p:nvPr>
        </p:nvSpPr>
        <p:spPr>
          <a:xfrm>
            <a:off x="838200" y="1219200"/>
            <a:ext cx="8001000" cy="5334000"/>
          </a:xfrm>
        </p:spPr>
        <p:txBody>
          <a:bodyPr>
            <a:noAutofit/>
          </a:bodyPr>
          <a:lstStyle/>
          <a:p>
            <a:pPr algn="just"/>
            <a:r>
              <a:rPr lang="en-IN" sz="2800" dirty="0"/>
              <a:t>In a multiprogramming environment several processes may compete for </a:t>
            </a:r>
            <a:r>
              <a:rPr lang="en-IN" sz="2800" dirty="0">
                <a:solidFill>
                  <a:srgbClr val="00B0F0"/>
                </a:solidFill>
              </a:rPr>
              <a:t>a finite number of resources</a:t>
            </a:r>
            <a:r>
              <a:rPr lang="en-IN" sz="2800" dirty="0"/>
              <a:t>. </a:t>
            </a:r>
          </a:p>
          <a:p>
            <a:pPr algn="just"/>
            <a:r>
              <a:rPr lang="en-IN" sz="2800" dirty="0"/>
              <a:t>If a process request a resource and if it is not available at that time. </a:t>
            </a:r>
          </a:p>
          <a:p>
            <a:pPr algn="just"/>
            <a:r>
              <a:rPr lang="en-IN" sz="2800" dirty="0"/>
              <a:t>Then the process enters into </a:t>
            </a:r>
            <a:r>
              <a:rPr lang="en-IN" sz="2800" dirty="0">
                <a:solidFill>
                  <a:srgbClr val="C00000"/>
                </a:solidFill>
              </a:rPr>
              <a:t>waiting state.</a:t>
            </a:r>
          </a:p>
          <a:p>
            <a:pPr algn="just"/>
            <a:r>
              <a:rPr lang="en-IN" sz="2800" dirty="0"/>
              <a:t>Sometimes the waiting process can never change its state .</a:t>
            </a:r>
          </a:p>
          <a:p>
            <a:pPr algn="just"/>
            <a:r>
              <a:rPr lang="en-US" sz="2800" dirty="0"/>
              <a:t>Because the resources it has requested are already held by some </a:t>
            </a:r>
            <a:r>
              <a:rPr lang="en-US" sz="2800" dirty="0">
                <a:solidFill>
                  <a:srgbClr val="C00000"/>
                </a:solidFill>
              </a:rPr>
              <a:t>other waiting process .</a:t>
            </a:r>
            <a:endParaRPr lang="en-IN" sz="2800" dirty="0">
              <a:solidFill>
                <a:srgbClr val="C00000"/>
              </a:solidFill>
            </a:endParaRPr>
          </a:p>
          <a:p>
            <a:pPr algn="just"/>
            <a:r>
              <a:rPr lang="en-IN" sz="2800" dirty="0"/>
              <a:t> this situation is called as </a:t>
            </a:r>
            <a:r>
              <a:rPr lang="en-IN" sz="2800" dirty="0">
                <a:solidFill>
                  <a:srgbClr val="00B050"/>
                </a:solidFill>
              </a:rPr>
              <a:t>deadlock.</a:t>
            </a:r>
            <a:endParaRPr lang="en-US" sz="2800" dirty="0">
              <a:solidFill>
                <a:srgbClr val="00B050"/>
              </a:solidFill>
            </a:endParaRPr>
          </a:p>
          <a:p>
            <a:pPr algn="just"/>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Introduction</a:t>
            </a:r>
            <a:endParaRPr lang="en-IN" dirty="0">
              <a:solidFill>
                <a:srgbClr val="FFFF00"/>
              </a:solidFill>
            </a:endParaRPr>
          </a:p>
        </p:txBody>
      </p:sp>
      <p:sp>
        <p:nvSpPr>
          <p:cNvPr id="3" name="Content Placeholder 2"/>
          <p:cNvSpPr>
            <a:spLocks noGrp="1"/>
          </p:cNvSpPr>
          <p:nvPr>
            <p:ph idx="1"/>
          </p:nvPr>
        </p:nvSpPr>
        <p:spPr>
          <a:xfrm>
            <a:off x="838200" y="1447800"/>
            <a:ext cx="7848600" cy="4907760"/>
          </a:xfrm>
        </p:spPr>
        <p:txBody>
          <a:bodyPr/>
          <a:lstStyle/>
          <a:p>
            <a:pPr algn="just"/>
            <a:r>
              <a:rPr lang="en-IN" sz="2400" dirty="0"/>
              <a:t>The resources are partitioned into several each consisting of some number of identical </a:t>
            </a:r>
            <a:r>
              <a:rPr lang="en-IN" sz="2400" dirty="0">
                <a:solidFill>
                  <a:srgbClr val="FF0000"/>
                </a:solidFill>
              </a:rPr>
              <a:t>instances</a:t>
            </a:r>
            <a:r>
              <a:rPr lang="en-IN" sz="2400" dirty="0"/>
              <a:t>. </a:t>
            </a:r>
          </a:p>
          <a:p>
            <a:pPr algn="just"/>
            <a:r>
              <a:rPr lang="en-US" sz="2400" u="sng" dirty="0">
                <a:solidFill>
                  <a:srgbClr val="1AB5E6"/>
                </a:solidFill>
              </a:rPr>
              <a:t>Examples of resource types:</a:t>
            </a:r>
          </a:p>
          <a:p>
            <a:pPr lvl="1" algn="just"/>
            <a:r>
              <a:rPr lang="en-IN" sz="2000" dirty="0"/>
              <a:t>Memory space </a:t>
            </a:r>
          </a:p>
          <a:p>
            <a:pPr lvl="1" algn="just"/>
            <a:r>
              <a:rPr lang="en-IN" sz="2000" dirty="0"/>
              <a:t>CPU cycles</a:t>
            </a:r>
          </a:p>
          <a:p>
            <a:pPr lvl="1" algn="just"/>
            <a:r>
              <a:rPr lang="en-IN" sz="2000" dirty="0"/>
              <a:t> files </a:t>
            </a:r>
          </a:p>
          <a:p>
            <a:pPr lvl="1" algn="just"/>
            <a:r>
              <a:rPr lang="en-IN" sz="2000" dirty="0"/>
              <a:t>I/0 devices (such as printers and DVD drives) are examples of resource types</a:t>
            </a:r>
          </a:p>
          <a:p>
            <a:pPr algn="just"/>
            <a:endParaRPr lang="en-US" sz="2400" dirty="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696200" cy="5898360"/>
          </a:xfrm>
        </p:spPr>
        <p:txBody>
          <a:bodyPr>
            <a:noAutofit/>
          </a:bodyPr>
          <a:lstStyle/>
          <a:p>
            <a:pPr lvl="0" algn="just"/>
            <a:r>
              <a:rPr lang="en-US" sz="2400" dirty="0"/>
              <a:t>Examples related to instances:</a:t>
            </a:r>
            <a:endParaRPr lang="en-IN" sz="2400" dirty="0"/>
          </a:p>
          <a:p>
            <a:pPr lvl="1" algn="just"/>
            <a:r>
              <a:rPr lang="en-IN" sz="2400" dirty="0">
                <a:solidFill>
                  <a:srgbClr val="1AB5E6"/>
                </a:solidFill>
              </a:rPr>
              <a:t>System has two CPUs, </a:t>
            </a:r>
          </a:p>
          <a:p>
            <a:pPr lvl="1" algn="just"/>
            <a:r>
              <a:rPr lang="en-US" sz="2400" dirty="0">
                <a:solidFill>
                  <a:srgbClr val="1AB5E6"/>
                </a:solidFill>
              </a:rPr>
              <a:t>Instance value for CPU is-2</a:t>
            </a:r>
            <a:endParaRPr lang="en-IN" sz="2400" dirty="0">
              <a:solidFill>
                <a:srgbClr val="1AB5E6"/>
              </a:solidFill>
            </a:endParaRPr>
          </a:p>
          <a:p>
            <a:pPr lvl="0" algn="just"/>
            <a:r>
              <a:rPr lang="en-IN" sz="2400" dirty="0"/>
              <a:t>If a process requests an instance of a resource type, the allocation of </a:t>
            </a:r>
            <a:r>
              <a:rPr lang="en-IN" sz="2400" dirty="0">
                <a:solidFill>
                  <a:srgbClr val="FFC000"/>
                </a:solidFill>
              </a:rPr>
              <a:t>any</a:t>
            </a:r>
            <a:r>
              <a:rPr lang="en-IN" sz="2400" i="1" dirty="0">
                <a:solidFill>
                  <a:srgbClr val="FFC000"/>
                </a:solidFill>
              </a:rPr>
              <a:t> </a:t>
            </a:r>
            <a:r>
              <a:rPr lang="en-IN" sz="2400" dirty="0">
                <a:solidFill>
                  <a:srgbClr val="FFC000"/>
                </a:solidFill>
              </a:rPr>
              <a:t>instance </a:t>
            </a:r>
            <a:r>
              <a:rPr lang="en-IN" sz="2400" dirty="0"/>
              <a:t>of the type will satisfy the request.</a:t>
            </a:r>
            <a:endParaRPr lang="en-US" sz="2400" dirty="0"/>
          </a:p>
          <a:p>
            <a:pPr lvl="1" algn="just"/>
            <a:r>
              <a:rPr lang="en-IN" sz="2400" dirty="0">
                <a:solidFill>
                  <a:srgbClr val="FF0000"/>
                </a:solidFill>
              </a:rPr>
              <a:t>Example:</a:t>
            </a:r>
          </a:p>
          <a:p>
            <a:pPr lvl="2" algn="just"/>
            <a:r>
              <a:rPr lang="en-IN" dirty="0"/>
              <a:t>A system may have </a:t>
            </a:r>
            <a:r>
              <a:rPr lang="en-IN" u="sng" dirty="0">
                <a:solidFill>
                  <a:srgbClr val="FF0000"/>
                </a:solidFill>
              </a:rPr>
              <a:t>two printers</a:t>
            </a:r>
            <a:r>
              <a:rPr lang="en-IN" dirty="0"/>
              <a:t>. Any of two printers satisfy the request.</a:t>
            </a:r>
            <a:endParaRPr lang="en-US" dirty="0"/>
          </a:p>
          <a:p>
            <a:pPr algn="just"/>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14400"/>
            <a:ext cx="7924800" cy="5334000"/>
          </a:xfrm>
        </p:spPr>
        <p:txBody>
          <a:bodyPr>
            <a:normAutofit/>
          </a:bodyPr>
          <a:lstStyle/>
          <a:p>
            <a:pPr lvl="0" algn="just"/>
            <a:r>
              <a:rPr lang="en-IN" sz="2800" dirty="0"/>
              <a:t>A process must </a:t>
            </a:r>
            <a:r>
              <a:rPr lang="en-IN" sz="2800" dirty="0">
                <a:solidFill>
                  <a:srgbClr val="FF0000"/>
                </a:solidFill>
              </a:rPr>
              <a:t>request</a:t>
            </a:r>
            <a:r>
              <a:rPr lang="en-IN" sz="2800" dirty="0"/>
              <a:t> a resource before using it and must </a:t>
            </a:r>
            <a:r>
              <a:rPr lang="en-IN" sz="2800" dirty="0">
                <a:solidFill>
                  <a:srgbClr val="00B050"/>
                </a:solidFill>
              </a:rPr>
              <a:t>release</a:t>
            </a:r>
            <a:r>
              <a:rPr lang="en-IN" sz="2800" dirty="0"/>
              <a:t> the resource after using it.</a:t>
            </a:r>
          </a:p>
          <a:p>
            <a:pPr lvl="0" algn="just"/>
            <a:r>
              <a:rPr lang="en-IN" sz="2800" dirty="0"/>
              <a:t>A process may request as many resources as it requires to carry out its designated task.</a:t>
            </a:r>
            <a:endParaRPr lang="en-US" sz="2800" dirty="0"/>
          </a:p>
          <a:p>
            <a:pPr lvl="0" algn="just"/>
            <a:r>
              <a:rPr lang="en-IN" sz="2800" dirty="0"/>
              <a:t>The number of resources requested may </a:t>
            </a:r>
            <a:r>
              <a:rPr lang="en-IN" sz="2800" dirty="0">
                <a:solidFill>
                  <a:srgbClr val="C00000"/>
                </a:solidFill>
              </a:rPr>
              <a:t>not exceed</a:t>
            </a:r>
            <a:r>
              <a:rPr lang="en-IN" sz="2800" dirty="0"/>
              <a:t> the total number of resources available in the system. </a:t>
            </a:r>
          </a:p>
          <a:p>
            <a:pPr lvl="1" algn="just"/>
            <a:r>
              <a:rPr lang="en-IN" sz="2400" dirty="0"/>
              <a:t>Example: In other words, a process </a:t>
            </a:r>
            <a:r>
              <a:rPr lang="en-IN" sz="2400" dirty="0">
                <a:solidFill>
                  <a:srgbClr val="00B050"/>
                </a:solidFill>
              </a:rPr>
              <a:t>cannot request three printers</a:t>
            </a:r>
            <a:r>
              <a:rPr lang="en-IN" sz="2400" dirty="0"/>
              <a:t> if the system has </a:t>
            </a:r>
            <a:r>
              <a:rPr lang="en-IN" sz="2400" dirty="0">
                <a:solidFill>
                  <a:srgbClr val="C00000"/>
                </a:solidFill>
              </a:rPr>
              <a:t>only two</a:t>
            </a:r>
            <a:r>
              <a:rPr lang="en-IN" sz="2400" dirty="0"/>
              <a:t>.</a:t>
            </a:r>
            <a:endParaRPr lang="en-US" sz="2400"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6666FF"/>
                </a:solidFill>
              </a:rPr>
              <a:t>SEQUENCE TO BE FOLLOWED BY A PROCESS</a:t>
            </a:r>
          </a:p>
        </p:txBody>
      </p:sp>
      <p:sp>
        <p:nvSpPr>
          <p:cNvPr id="3" name="Content Placeholder 2"/>
          <p:cNvSpPr>
            <a:spLocks noGrp="1"/>
          </p:cNvSpPr>
          <p:nvPr>
            <p:ph idx="1"/>
          </p:nvPr>
        </p:nvSpPr>
        <p:spPr>
          <a:xfrm>
            <a:off x="838200" y="1371600"/>
            <a:ext cx="7848600" cy="4983960"/>
          </a:xfrm>
        </p:spPr>
        <p:txBody>
          <a:bodyPr>
            <a:normAutofit lnSpcReduction="10000"/>
          </a:bodyPr>
          <a:lstStyle/>
          <a:p>
            <a:pPr algn="just"/>
            <a:r>
              <a:rPr lang="en-IN" b="1" dirty="0">
                <a:solidFill>
                  <a:srgbClr val="00B050"/>
                </a:solidFill>
              </a:rPr>
              <a:t>Request:</a:t>
            </a:r>
            <a:r>
              <a:rPr lang="en-IN" dirty="0">
                <a:solidFill>
                  <a:srgbClr val="00B050"/>
                </a:solidFill>
              </a:rPr>
              <a:t> </a:t>
            </a:r>
          </a:p>
          <a:p>
            <a:pPr lvl="1" algn="just"/>
            <a:r>
              <a:rPr lang="en-IN" dirty="0"/>
              <a:t>The process requests the resource. </a:t>
            </a:r>
          </a:p>
          <a:p>
            <a:pPr lvl="1" algn="just"/>
            <a:r>
              <a:rPr lang="en-IN" dirty="0"/>
              <a:t>If the request cannot be granted immediately .</a:t>
            </a:r>
          </a:p>
          <a:p>
            <a:pPr lvl="1" algn="just"/>
            <a:r>
              <a:rPr lang="en-IN" dirty="0"/>
              <a:t>Then the requesting process must wait until it can acquire the resource.</a:t>
            </a:r>
            <a:endParaRPr lang="en-US" dirty="0"/>
          </a:p>
          <a:p>
            <a:pPr algn="just"/>
            <a:r>
              <a:rPr lang="en-IN" b="1" dirty="0">
                <a:solidFill>
                  <a:srgbClr val="00B0F0"/>
                </a:solidFill>
              </a:rPr>
              <a:t>Use:</a:t>
            </a:r>
            <a:r>
              <a:rPr lang="en-IN" dirty="0">
                <a:solidFill>
                  <a:srgbClr val="00B0F0"/>
                </a:solidFill>
              </a:rPr>
              <a:t> </a:t>
            </a:r>
          </a:p>
          <a:p>
            <a:pPr lvl="1" algn="just"/>
            <a:r>
              <a:rPr lang="en-IN" dirty="0"/>
              <a:t>The process can operate on the resource (for example, if the resource is a printer, the process can print on the printer).</a:t>
            </a:r>
            <a:endParaRPr lang="en-US" dirty="0"/>
          </a:p>
          <a:p>
            <a:pPr algn="just"/>
            <a:r>
              <a:rPr lang="en-IN" b="1" dirty="0">
                <a:solidFill>
                  <a:srgbClr val="FFFF00"/>
                </a:solidFill>
              </a:rPr>
              <a:t>Release:</a:t>
            </a:r>
            <a:r>
              <a:rPr lang="en-IN" dirty="0">
                <a:solidFill>
                  <a:srgbClr val="FFFF00"/>
                </a:solidFill>
              </a:rPr>
              <a:t> </a:t>
            </a:r>
          </a:p>
          <a:p>
            <a:pPr lvl="1" algn="just"/>
            <a:r>
              <a:rPr lang="en-IN" dirty="0"/>
              <a:t>The process releases the resource.</a:t>
            </a:r>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8077200" cy="5822160"/>
          </a:xfrm>
        </p:spPr>
        <p:txBody>
          <a:bodyPr>
            <a:normAutofit/>
          </a:bodyPr>
          <a:lstStyle/>
          <a:p>
            <a:pPr algn="just">
              <a:buNone/>
            </a:pPr>
            <a:endParaRPr lang="en-IN" sz="2800" dirty="0"/>
          </a:p>
          <a:p>
            <a:pPr algn="just"/>
            <a:r>
              <a:rPr lang="en-IN" sz="2800" dirty="0"/>
              <a:t>The request and release of resources are </a:t>
            </a:r>
            <a:r>
              <a:rPr lang="en-IN" sz="2800" dirty="0">
                <a:solidFill>
                  <a:schemeClr val="accent2">
                    <a:lumMod val="60000"/>
                    <a:lumOff val="40000"/>
                  </a:schemeClr>
                </a:solidFill>
              </a:rPr>
              <a:t>system calls.</a:t>
            </a:r>
          </a:p>
          <a:p>
            <a:pPr algn="just">
              <a:buNone/>
            </a:pPr>
            <a:endParaRPr lang="en-IN" sz="2800" dirty="0">
              <a:solidFill>
                <a:schemeClr val="accent2">
                  <a:lumMod val="60000"/>
                  <a:lumOff val="40000"/>
                </a:schemeClr>
              </a:solidFill>
            </a:endParaRPr>
          </a:p>
          <a:p>
            <a:pPr lvl="0" algn="just"/>
            <a:r>
              <a:rPr lang="en-IN" sz="2800" dirty="0"/>
              <a:t>The resources may be either </a:t>
            </a:r>
          </a:p>
          <a:p>
            <a:pPr lvl="1" algn="just"/>
            <a:r>
              <a:rPr lang="en-IN" sz="2400" dirty="0">
                <a:solidFill>
                  <a:srgbClr val="FF0000"/>
                </a:solidFill>
              </a:rPr>
              <a:t>physical resources </a:t>
            </a:r>
            <a:r>
              <a:rPr lang="en-IN" sz="2400" dirty="0"/>
              <a:t>(for example, printers, tape drives, memory space, and CPU cycles) </a:t>
            </a:r>
          </a:p>
          <a:p>
            <a:pPr lvl="1" algn="just"/>
            <a:r>
              <a:rPr lang="en-IN" sz="2400" dirty="0">
                <a:solidFill>
                  <a:srgbClr val="00B050"/>
                </a:solidFill>
              </a:rPr>
              <a:t>logical resources </a:t>
            </a:r>
            <a:r>
              <a:rPr lang="en-IN" sz="2400" dirty="0"/>
              <a:t>(for example, files, semaphores, and monitors).</a:t>
            </a:r>
            <a:endParaRPr lang="en-US" sz="2400" dirty="0"/>
          </a:p>
          <a:p>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a:xfrm>
            <a:off x="838200" y="1524000"/>
            <a:ext cx="7848600" cy="4831560"/>
          </a:xfrm>
        </p:spPr>
        <p:txBody>
          <a:bodyPr>
            <a:normAutofit fontScale="92500" lnSpcReduction="10000"/>
          </a:bodyPr>
          <a:lstStyle/>
          <a:p>
            <a:pPr lvl="0" algn="just"/>
            <a:r>
              <a:rPr lang="en-IN" sz="2600" dirty="0">
                <a:solidFill>
                  <a:srgbClr val="00B050"/>
                </a:solidFill>
              </a:rPr>
              <a:t>Example 1:</a:t>
            </a:r>
          </a:p>
          <a:p>
            <a:pPr lvl="1" algn="just"/>
            <a:r>
              <a:rPr lang="en-IN" dirty="0"/>
              <a:t>Consider a system with </a:t>
            </a:r>
            <a:r>
              <a:rPr lang="en-IN" dirty="0">
                <a:solidFill>
                  <a:srgbClr val="FFFF00"/>
                </a:solidFill>
              </a:rPr>
              <a:t>three CD RW drives</a:t>
            </a:r>
            <a:r>
              <a:rPr lang="en-IN" dirty="0"/>
              <a:t>. Suppose each of </a:t>
            </a:r>
            <a:r>
              <a:rPr lang="en-IN" dirty="0">
                <a:solidFill>
                  <a:srgbClr val="FFFF00"/>
                </a:solidFill>
              </a:rPr>
              <a:t>three processes </a:t>
            </a:r>
            <a:r>
              <a:rPr lang="en-IN" dirty="0"/>
              <a:t>holds one of these CD RW drives. </a:t>
            </a:r>
          </a:p>
          <a:p>
            <a:pPr lvl="1" algn="just"/>
            <a:r>
              <a:rPr lang="en-IN" dirty="0"/>
              <a:t>If each process now requests another drive, the three processes will be in a deadlocked state.</a:t>
            </a:r>
            <a:endParaRPr lang="en-US" dirty="0"/>
          </a:p>
          <a:p>
            <a:pPr algn="just"/>
            <a:r>
              <a:rPr lang="en-US" sz="2600" dirty="0">
                <a:solidFill>
                  <a:srgbClr val="FFFF00"/>
                </a:solidFill>
              </a:rPr>
              <a:t>Example2:</a:t>
            </a:r>
          </a:p>
          <a:p>
            <a:pPr lvl="1" algn="just"/>
            <a:r>
              <a:rPr lang="en-US" dirty="0"/>
              <a:t>Consider a system with </a:t>
            </a:r>
            <a:r>
              <a:rPr lang="en-US" dirty="0">
                <a:solidFill>
                  <a:srgbClr val="00B050"/>
                </a:solidFill>
              </a:rPr>
              <a:t>one printer and one DVD drive</a:t>
            </a:r>
            <a:r>
              <a:rPr lang="en-US" dirty="0"/>
              <a:t>. </a:t>
            </a:r>
          </a:p>
          <a:p>
            <a:pPr lvl="1" algn="just"/>
            <a:r>
              <a:rPr lang="en-US" dirty="0"/>
              <a:t>Suppose that process Pi is holding the DVD and process </a:t>
            </a:r>
            <a:r>
              <a:rPr lang="en-US" dirty="0" err="1"/>
              <a:t>Pj</a:t>
            </a:r>
            <a:r>
              <a:rPr lang="en-US" dirty="0"/>
              <a:t> is holding the printer. </a:t>
            </a:r>
          </a:p>
          <a:p>
            <a:pPr lvl="1" algn="just"/>
            <a:r>
              <a:rPr lang="en-US" dirty="0"/>
              <a:t>If Pi requests the printer and </a:t>
            </a:r>
            <a:r>
              <a:rPr lang="en-US" dirty="0" err="1"/>
              <a:t>Pj</a:t>
            </a:r>
            <a:r>
              <a:rPr lang="en-US" dirty="0"/>
              <a:t> requests the DVD drive, a deadlock occurs. </a:t>
            </a:r>
          </a:p>
          <a:p>
            <a:pPr algn="just"/>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NECESSARY CONDITIONS</a:t>
            </a:r>
          </a:p>
        </p:txBody>
      </p:sp>
      <p:sp>
        <p:nvSpPr>
          <p:cNvPr id="3" name="Content Placeholder 2"/>
          <p:cNvSpPr>
            <a:spLocks noGrp="1"/>
          </p:cNvSpPr>
          <p:nvPr>
            <p:ph idx="1"/>
          </p:nvPr>
        </p:nvSpPr>
        <p:spPr>
          <a:xfrm>
            <a:off x="762000" y="1143000"/>
            <a:ext cx="7924800" cy="5486400"/>
          </a:xfrm>
        </p:spPr>
        <p:txBody>
          <a:bodyPr>
            <a:noAutofit/>
          </a:bodyPr>
          <a:lstStyle/>
          <a:p>
            <a:pPr algn="just">
              <a:buNone/>
            </a:pPr>
            <a:r>
              <a:rPr lang="en-IN" sz="2800" dirty="0"/>
              <a:t> Deadlock can arise if four conditions hold simultaneously.</a:t>
            </a:r>
            <a:endParaRPr lang="en-US" sz="2800" dirty="0"/>
          </a:p>
          <a:p>
            <a:pPr marL="582930" indent="-514350" algn="just">
              <a:buFont typeface="+mj-lt"/>
              <a:buAutoNum type="arabicPeriod"/>
            </a:pPr>
            <a:r>
              <a:rPr lang="en-IN" sz="2800" dirty="0">
                <a:solidFill>
                  <a:srgbClr val="00B050"/>
                </a:solidFill>
              </a:rPr>
              <a:t>Mutual exclusion</a:t>
            </a:r>
            <a:r>
              <a:rPr lang="en-IN" sz="2800" dirty="0"/>
              <a:t>: only one process at a time can use a resource. </a:t>
            </a:r>
          </a:p>
          <a:p>
            <a:pPr marL="582930" indent="-514350" algn="just">
              <a:buFont typeface="+mj-lt"/>
              <a:buAutoNum type="arabicPeriod"/>
            </a:pPr>
            <a:r>
              <a:rPr lang="en-IN" sz="2800" dirty="0">
                <a:solidFill>
                  <a:srgbClr val="00B050"/>
                </a:solidFill>
              </a:rPr>
              <a:t>Hold and wait: </a:t>
            </a:r>
            <a:r>
              <a:rPr lang="en-IN" sz="2800" dirty="0"/>
              <a:t>a process holding at least one resource is waiting to acquire additional resources held by other processes. </a:t>
            </a:r>
          </a:p>
          <a:p>
            <a:pPr marL="582930" indent="-514350" algn="just">
              <a:buFont typeface="+mj-lt"/>
              <a:buAutoNum type="arabicPeriod"/>
            </a:pPr>
            <a:r>
              <a:rPr lang="en-IN" sz="2800" dirty="0">
                <a:solidFill>
                  <a:srgbClr val="00B050"/>
                </a:solidFill>
              </a:rPr>
              <a:t>No </a:t>
            </a:r>
            <a:r>
              <a:rPr lang="en-IN" sz="2800" dirty="0" err="1">
                <a:solidFill>
                  <a:srgbClr val="00B050"/>
                </a:solidFill>
              </a:rPr>
              <a:t>preemption</a:t>
            </a:r>
            <a:r>
              <a:rPr lang="en-IN" sz="2800" dirty="0">
                <a:solidFill>
                  <a:srgbClr val="00B050"/>
                </a:solidFill>
              </a:rPr>
              <a:t>: </a:t>
            </a:r>
            <a:r>
              <a:rPr lang="en-IN" sz="2800" dirty="0"/>
              <a:t>a resource can be released only voluntarily by the process holding it, after that process has completed its task.</a:t>
            </a:r>
          </a:p>
          <a:p>
            <a:pPr marL="582930" indent="-514350" algn="just">
              <a:buFont typeface="+mj-lt"/>
              <a:buAutoNum type="arabicPeriod"/>
            </a:pPr>
            <a:endParaRPr lang="en-IN"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8001000" cy="5669760"/>
          </a:xfrm>
        </p:spPr>
        <p:txBody>
          <a:bodyPr>
            <a:normAutofit/>
          </a:bodyPr>
          <a:lstStyle/>
          <a:p>
            <a:pPr marL="582930" indent="-514350" algn="just">
              <a:buNone/>
            </a:pPr>
            <a:endParaRPr lang="en-IN" sz="2000" dirty="0"/>
          </a:p>
          <a:p>
            <a:pPr marL="582930" indent="-514350" algn="just">
              <a:buNone/>
            </a:pPr>
            <a:r>
              <a:rPr lang="en-IN" sz="2000" dirty="0"/>
              <a:t>4. </a:t>
            </a:r>
            <a:r>
              <a:rPr lang="en-IN" sz="2400" dirty="0">
                <a:solidFill>
                  <a:srgbClr val="00B050"/>
                </a:solidFill>
              </a:rPr>
              <a:t>Circular wait: </a:t>
            </a:r>
            <a:endParaRPr lang="en-IN" sz="2000" dirty="0">
              <a:solidFill>
                <a:srgbClr val="00B050"/>
              </a:solidFill>
            </a:endParaRPr>
          </a:p>
          <a:p>
            <a:pPr marL="912114" lvl="1" indent="-514350" algn="just"/>
            <a:r>
              <a:rPr lang="en-IN" sz="2400" dirty="0"/>
              <a:t>There exists a set {P0, P1, …, P0} of waiting processes </a:t>
            </a:r>
          </a:p>
          <a:p>
            <a:pPr marL="912114" lvl="1" indent="-514350" algn="just"/>
            <a:r>
              <a:rPr lang="en-IN" sz="2400" dirty="0"/>
              <a:t>such that P0 is waiting for a resource that is held by P1, P1 is waiting for a resource that is held by P2, …, Pn–1 is waiting for a resource that is held by Pn, and P0 is waiting for a resource that is held by P0. </a:t>
            </a:r>
          </a:p>
          <a:p>
            <a:pPr marL="912114" lvl="1" indent="-514350" algn="just"/>
            <a:endParaRPr lang="en-US" sz="2400" dirty="0"/>
          </a:p>
          <a:p>
            <a:pPr marL="912114" lvl="1" indent="-514350" algn="ctr">
              <a:buNone/>
            </a:pPr>
            <a:endParaRPr lang="en-US" sz="2400" dirty="0"/>
          </a:p>
          <a:p>
            <a:pPr algn="ctr"/>
            <a:r>
              <a:rPr lang="en-US" dirty="0">
                <a:solidFill>
                  <a:srgbClr val="9AF729"/>
                </a:solidFill>
              </a:rPr>
              <a:t>P0-&gt;P1-&gt;P2-&gt;P3-&gt;………….</a:t>
            </a:r>
            <a:r>
              <a:rPr lang="en-US" dirty="0" err="1">
                <a:solidFill>
                  <a:srgbClr val="9AF729"/>
                </a:solidFill>
              </a:rPr>
              <a:t>Pn</a:t>
            </a:r>
            <a:r>
              <a:rPr lang="en-US" dirty="0">
                <a:solidFill>
                  <a:srgbClr val="9AF729"/>
                </a:solidFill>
              </a:rPr>
              <a:t>-&gt;P1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Allocation Graph</a:t>
            </a:r>
            <a:endParaRPr lang="en-IN" dirty="0"/>
          </a:p>
        </p:txBody>
      </p:sp>
      <p:sp>
        <p:nvSpPr>
          <p:cNvPr id="3" name="Content Placeholder 2"/>
          <p:cNvSpPr>
            <a:spLocks noGrp="1"/>
          </p:cNvSpPr>
          <p:nvPr>
            <p:ph idx="1"/>
          </p:nvPr>
        </p:nvSpPr>
        <p:spPr/>
        <p:txBody>
          <a:bodyPr>
            <a:normAutofit/>
          </a:bodyPr>
          <a:lstStyle/>
          <a:p>
            <a:r>
              <a:rPr lang="en-IN" sz="2800" dirty="0"/>
              <a:t>A set of vertices V and a set of edges E.</a:t>
            </a:r>
          </a:p>
          <a:p>
            <a:r>
              <a:rPr lang="en-IN" sz="2800" dirty="0"/>
              <a:t>V is partitioned into two types: </a:t>
            </a:r>
          </a:p>
          <a:p>
            <a:pPr>
              <a:buNone/>
            </a:pPr>
            <a:r>
              <a:rPr lang="en-IN" sz="2800" dirty="0"/>
              <a:t>	● P = {P1, P2, …, Pn}, the set consisting of all the </a:t>
            </a:r>
            <a:r>
              <a:rPr lang="en-IN" sz="2800" dirty="0">
                <a:solidFill>
                  <a:srgbClr val="92D050"/>
                </a:solidFill>
              </a:rPr>
              <a:t>processes</a:t>
            </a:r>
            <a:r>
              <a:rPr lang="en-IN" sz="2800" dirty="0"/>
              <a:t> in the system.</a:t>
            </a:r>
          </a:p>
          <a:p>
            <a:pPr>
              <a:buNone/>
            </a:pPr>
            <a:r>
              <a:rPr lang="en-IN" sz="2800" dirty="0"/>
              <a:t> 	● R = {R1, R2, …, </a:t>
            </a:r>
            <a:r>
              <a:rPr lang="en-IN" sz="2800" dirty="0" err="1"/>
              <a:t>Rm</a:t>
            </a:r>
            <a:r>
              <a:rPr lang="en-IN" sz="2800" dirty="0"/>
              <a:t>}, the set consisting of all </a:t>
            </a:r>
            <a:r>
              <a:rPr lang="en-IN" sz="2800" dirty="0">
                <a:solidFill>
                  <a:srgbClr val="F73B75"/>
                </a:solidFill>
              </a:rPr>
              <a:t>resource types </a:t>
            </a:r>
            <a:r>
              <a:rPr lang="en-IN" sz="2800" dirty="0"/>
              <a:t>in the system.</a:t>
            </a:r>
          </a:p>
          <a:p>
            <a:pPr>
              <a:buNone/>
            </a:pPr>
            <a:r>
              <a:rPr lang="en-IN" sz="2800" dirty="0"/>
              <a:t>	 ■ </a:t>
            </a:r>
            <a:r>
              <a:rPr lang="en-IN" sz="2800" dirty="0">
                <a:solidFill>
                  <a:schemeClr val="accent6">
                    <a:lumMod val="60000"/>
                    <a:lumOff val="40000"/>
                  </a:schemeClr>
                </a:solidFill>
              </a:rPr>
              <a:t>request edge </a:t>
            </a:r>
            <a:r>
              <a:rPr lang="en-IN" sz="2800" dirty="0"/>
              <a:t>– directed edge P1 → Rj </a:t>
            </a:r>
          </a:p>
          <a:p>
            <a:pPr>
              <a:buNone/>
            </a:pPr>
            <a:r>
              <a:rPr lang="en-IN" sz="2800" dirty="0"/>
              <a:t>	■ </a:t>
            </a:r>
            <a:r>
              <a:rPr lang="en-IN" sz="2800" dirty="0">
                <a:solidFill>
                  <a:srgbClr val="FFFF00"/>
                </a:solidFill>
              </a:rPr>
              <a:t>assignment edge </a:t>
            </a:r>
            <a:r>
              <a:rPr lang="en-IN" sz="2800" dirty="0"/>
              <a:t>– directed edge Rj → Pi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078657" y="381001"/>
            <a:ext cx="6998543" cy="6096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25290" t="929" r="25290" b="1527"/>
          <a:stretch>
            <a:fillRect/>
          </a:stretch>
        </p:blipFill>
        <p:spPr bwMode="auto">
          <a:xfrm>
            <a:off x="2133600" y="1447800"/>
            <a:ext cx="4953000" cy="4038600"/>
          </a:xfrm>
          <a:prstGeom prst="rect">
            <a:avLst/>
          </a:prstGeom>
          <a:noFill/>
          <a:ln w="38100" cmpd="dbl">
            <a:solidFill>
              <a:srgbClr val="CC6600"/>
            </a:solid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09800" y="1885950"/>
            <a:ext cx="4867275" cy="4972050"/>
          </a:xfrm>
          <a:prstGeom prst="rect">
            <a:avLst/>
          </a:prstGeom>
          <a:noFill/>
          <a:ln w="9525">
            <a:noFill/>
            <a:miter lim="800000"/>
            <a:headEnd/>
            <a:tailEnd/>
          </a:ln>
          <a:effectLst/>
        </p:spPr>
      </p:pic>
      <p:sp>
        <p:nvSpPr>
          <p:cNvPr id="5" name="Title 1"/>
          <p:cNvSpPr>
            <a:spLocks noGrp="1"/>
          </p:cNvSpPr>
          <p:nvPr>
            <p:ph type="title"/>
          </p:nvPr>
        </p:nvSpPr>
        <p:spPr>
          <a:xfrm>
            <a:off x="914400" y="512064"/>
            <a:ext cx="7772400" cy="914400"/>
          </a:xfrm>
        </p:spPr>
        <p:txBody>
          <a:bodyPr/>
          <a:lstStyle/>
          <a:p>
            <a:r>
              <a:rPr lang="en-IN" b="1" dirty="0"/>
              <a:t>Example of RAG</a:t>
            </a:r>
            <a:br>
              <a:rPr lang="en-US" dirty="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Resource allocation graph with a cycle but no deadlock</a:t>
            </a:r>
            <a:br>
              <a:rPr lang="en-US" dirty="0"/>
            </a:br>
            <a:endParaRPr lang="en-US" dirty="0"/>
          </a:p>
        </p:txBody>
      </p:sp>
      <p:pic>
        <p:nvPicPr>
          <p:cNvPr id="4" name="Picture 3"/>
          <p:cNvPicPr/>
          <p:nvPr/>
        </p:nvPicPr>
        <p:blipFill>
          <a:blip r:embed="rId2" cstate="print"/>
          <a:srcRect l="20947" t="903" r="21396" b="903"/>
          <a:stretch>
            <a:fillRect/>
          </a:stretch>
        </p:blipFill>
        <p:spPr bwMode="auto">
          <a:xfrm>
            <a:off x="2438400" y="2057400"/>
            <a:ext cx="3862387" cy="4486275"/>
          </a:xfrm>
          <a:prstGeom prst="rect">
            <a:avLst/>
          </a:prstGeom>
          <a:noFill/>
          <a:ln w="38100" cmpd="dbl">
            <a:solidFill>
              <a:srgbClr val="CC6600"/>
            </a:solid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Presence of deadlock</a:t>
            </a:r>
            <a:endParaRPr lang="en-IN" dirty="0"/>
          </a:p>
        </p:txBody>
      </p:sp>
      <p:sp>
        <p:nvSpPr>
          <p:cNvPr id="3" name="Content Placeholder 2"/>
          <p:cNvSpPr>
            <a:spLocks noGrp="1"/>
          </p:cNvSpPr>
          <p:nvPr>
            <p:ph idx="1"/>
          </p:nvPr>
        </p:nvSpPr>
        <p:spPr>
          <a:xfrm>
            <a:off x="762000" y="1447800"/>
            <a:ext cx="8001000" cy="4876800"/>
          </a:xfrm>
        </p:spPr>
        <p:txBody>
          <a:bodyPr>
            <a:noAutofit/>
          </a:bodyPr>
          <a:lstStyle/>
          <a:p>
            <a:pPr algn="just"/>
            <a:r>
              <a:rPr lang="en-IN" sz="2600" dirty="0"/>
              <a:t>If a resource allocation graph does </a:t>
            </a:r>
            <a:r>
              <a:rPr lang="en-IN" sz="2600" dirty="0">
                <a:solidFill>
                  <a:srgbClr val="FF0000"/>
                </a:solidFill>
              </a:rPr>
              <a:t>contain cycles </a:t>
            </a:r>
            <a:r>
              <a:rPr lang="en-IN" sz="2600" dirty="0"/>
              <a:t>AND each resource category contains </a:t>
            </a:r>
            <a:r>
              <a:rPr lang="en-IN" sz="2600" dirty="0">
                <a:solidFill>
                  <a:srgbClr val="FF0000"/>
                </a:solidFill>
              </a:rPr>
              <a:t>only a single instance</a:t>
            </a:r>
            <a:r>
              <a:rPr lang="en-IN" sz="2600" dirty="0"/>
              <a:t>, then </a:t>
            </a:r>
            <a:r>
              <a:rPr lang="en-IN" sz="2600" dirty="0">
                <a:solidFill>
                  <a:srgbClr val="FF0000"/>
                </a:solidFill>
              </a:rPr>
              <a:t>a deadlock exists</a:t>
            </a:r>
            <a:r>
              <a:rPr lang="en-IN" sz="2600" dirty="0"/>
              <a:t>. </a:t>
            </a:r>
          </a:p>
          <a:p>
            <a:pPr algn="just"/>
            <a:r>
              <a:rPr lang="en-IN" sz="2600" dirty="0"/>
              <a:t>If a resource category contains </a:t>
            </a:r>
            <a:r>
              <a:rPr lang="en-IN" sz="2600" dirty="0">
                <a:solidFill>
                  <a:srgbClr val="00B0F0"/>
                </a:solidFill>
              </a:rPr>
              <a:t>more than one instance</a:t>
            </a:r>
            <a:r>
              <a:rPr lang="en-IN" sz="2600" dirty="0"/>
              <a:t>, then the </a:t>
            </a:r>
            <a:r>
              <a:rPr lang="en-IN" sz="2600" dirty="0">
                <a:solidFill>
                  <a:srgbClr val="00B0F0"/>
                </a:solidFill>
              </a:rPr>
              <a:t>presence of a cycle</a:t>
            </a:r>
            <a:r>
              <a:rPr lang="en-IN" sz="2600" dirty="0"/>
              <a:t> in the resource allocation graph indicates the </a:t>
            </a:r>
            <a:r>
              <a:rPr lang="en-IN" sz="2600" dirty="0">
                <a:solidFill>
                  <a:srgbClr val="00B0F0"/>
                </a:solidFill>
              </a:rPr>
              <a:t>possibility</a:t>
            </a:r>
            <a:r>
              <a:rPr lang="en-IN" sz="2600" i="1" dirty="0">
                <a:solidFill>
                  <a:srgbClr val="00B0F0"/>
                </a:solidFill>
              </a:rPr>
              <a:t> </a:t>
            </a:r>
            <a:r>
              <a:rPr lang="en-IN" sz="2600" dirty="0">
                <a:solidFill>
                  <a:srgbClr val="00B0F0"/>
                </a:solidFill>
              </a:rPr>
              <a:t>of a deadlock, but does not guarantee one.</a:t>
            </a:r>
            <a:endParaRPr lang="en-IN" sz="2600" dirty="0"/>
          </a:p>
          <a:p>
            <a:pPr algn="just"/>
            <a:r>
              <a:rPr lang="en-IN" sz="2600" dirty="0"/>
              <a:t>If a resource-allocation graph </a:t>
            </a:r>
            <a:r>
              <a:rPr lang="en-IN" sz="2600" dirty="0">
                <a:solidFill>
                  <a:srgbClr val="FFFF00"/>
                </a:solidFill>
              </a:rPr>
              <a:t>does not have a cycle</a:t>
            </a:r>
            <a:r>
              <a:rPr lang="en-IN" sz="2600" dirty="0"/>
              <a:t>, then the system is </a:t>
            </a:r>
            <a:r>
              <a:rPr lang="en-IN" sz="2600" i="1" dirty="0">
                <a:solidFill>
                  <a:srgbClr val="FFFF00"/>
                </a:solidFill>
              </a:rPr>
              <a:t>not </a:t>
            </a:r>
            <a:r>
              <a:rPr lang="en-IN" sz="2600" dirty="0">
                <a:solidFill>
                  <a:srgbClr val="FFFF00"/>
                </a:solidFill>
              </a:rPr>
              <a:t>in a deadlocked </a:t>
            </a:r>
            <a:r>
              <a:rPr lang="en-IN" sz="2600" dirty="0"/>
              <a:t>state. </a:t>
            </a:r>
          </a:p>
          <a:p>
            <a:pPr algn="just"/>
            <a:r>
              <a:rPr lang="en-IN" sz="2600" dirty="0"/>
              <a:t>If there is </a:t>
            </a:r>
            <a:r>
              <a:rPr lang="en-IN" sz="2600" dirty="0">
                <a:solidFill>
                  <a:srgbClr val="FFFF00"/>
                </a:solidFill>
              </a:rPr>
              <a:t>a cycle</a:t>
            </a:r>
            <a:r>
              <a:rPr lang="en-IN" sz="2600" dirty="0"/>
              <a:t>, then the system </a:t>
            </a:r>
            <a:r>
              <a:rPr lang="en-IN" sz="2600" dirty="0">
                <a:solidFill>
                  <a:srgbClr val="FFFF00"/>
                </a:solidFill>
              </a:rPr>
              <a:t>may or may not be in a deadlocked state</a:t>
            </a:r>
          </a:p>
          <a:p>
            <a:pPr algn="just"/>
            <a:endParaRPr lang="en-IN"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24800" cy="935736"/>
          </a:xfrm>
        </p:spPr>
        <p:txBody>
          <a:bodyPr/>
          <a:lstStyle/>
          <a:p>
            <a:r>
              <a:rPr lang="en-IN" sz="3600" b="1" u="sng" dirty="0"/>
              <a:t>Methods for Handling Deadlocks</a:t>
            </a:r>
            <a:br>
              <a:rPr lang="en-US" sz="3600" dirty="0"/>
            </a:br>
            <a:endParaRPr lang="en-US" sz="3600" dirty="0"/>
          </a:p>
        </p:txBody>
      </p:sp>
      <p:sp>
        <p:nvSpPr>
          <p:cNvPr id="3" name="Content Placeholder 2"/>
          <p:cNvSpPr>
            <a:spLocks noGrp="1"/>
          </p:cNvSpPr>
          <p:nvPr>
            <p:ph idx="1"/>
          </p:nvPr>
        </p:nvSpPr>
        <p:spPr>
          <a:xfrm>
            <a:off x="762000" y="1371600"/>
            <a:ext cx="7848600" cy="4876800"/>
          </a:xfrm>
        </p:spPr>
        <p:txBody>
          <a:bodyPr/>
          <a:lstStyle/>
          <a:p>
            <a:pPr lvl="0" algn="just"/>
            <a:r>
              <a:rPr lang="en-IN" sz="2800" dirty="0"/>
              <a:t>We can use a protocol to </a:t>
            </a:r>
            <a:r>
              <a:rPr lang="en-IN" sz="2800" dirty="0">
                <a:solidFill>
                  <a:srgbClr val="FFFF00"/>
                </a:solidFill>
              </a:rPr>
              <a:t>prevent or avoid </a:t>
            </a:r>
            <a:r>
              <a:rPr lang="en-IN" sz="2800" dirty="0"/>
              <a:t>deadlocks, ensuring that the system will </a:t>
            </a:r>
            <a:r>
              <a:rPr lang="en-IN" sz="2800" i="1" dirty="0"/>
              <a:t>never </a:t>
            </a:r>
            <a:r>
              <a:rPr lang="en-IN" sz="2800" dirty="0"/>
              <a:t>enter a deadlocked state.</a:t>
            </a:r>
            <a:endParaRPr lang="en-US" sz="2800" dirty="0"/>
          </a:p>
          <a:p>
            <a:pPr lvl="0" algn="just"/>
            <a:r>
              <a:rPr lang="en-IN" sz="2800" dirty="0"/>
              <a:t>We can allow the system to enter a deadlocked state, </a:t>
            </a:r>
            <a:r>
              <a:rPr lang="en-IN" sz="2800" dirty="0">
                <a:solidFill>
                  <a:srgbClr val="FFFF00"/>
                </a:solidFill>
              </a:rPr>
              <a:t>detect it, and recover.</a:t>
            </a:r>
            <a:endParaRPr lang="en-US" sz="2800" dirty="0">
              <a:solidFill>
                <a:srgbClr val="FFFF00"/>
              </a:solidFill>
            </a:endParaRPr>
          </a:p>
          <a:p>
            <a:pPr lvl="0" algn="just"/>
            <a:r>
              <a:rPr lang="en-IN" sz="2800" dirty="0"/>
              <a:t>We can </a:t>
            </a:r>
            <a:r>
              <a:rPr lang="en-IN" sz="2800" dirty="0">
                <a:solidFill>
                  <a:srgbClr val="FFFF00"/>
                </a:solidFill>
              </a:rPr>
              <a:t>ignore</a:t>
            </a:r>
            <a:r>
              <a:rPr lang="en-IN" sz="2800" dirty="0"/>
              <a:t> the problem altogether and pretend that deadlocks never occur in the system.</a:t>
            </a:r>
            <a:endParaRPr lang="en-US" sz="2800" dirty="0"/>
          </a:p>
          <a:p>
            <a:pPr algn="just"/>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Deadlock prevention</a:t>
            </a:r>
            <a:endParaRPr lang="en-IN" dirty="0"/>
          </a:p>
        </p:txBody>
      </p:sp>
      <p:sp>
        <p:nvSpPr>
          <p:cNvPr id="3" name="Content Placeholder 2"/>
          <p:cNvSpPr>
            <a:spLocks noGrp="1"/>
          </p:cNvSpPr>
          <p:nvPr>
            <p:ph idx="1"/>
          </p:nvPr>
        </p:nvSpPr>
        <p:spPr>
          <a:xfrm>
            <a:off x="914400" y="1447800"/>
            <a:ext cx="7772400" cy="4907760"/>
          </a:xfrm>
        </p:spPr>
        <p:txBody>
          <a:bodyPr>
            <a:normAutofit/>
          </a:bodyPr>
          <a:lstStyle/>
          <a:p>
            <a:pPr algn="just"/>
            <a:r>
              <a:rPr lang="en-IN" sz="2800" dirty="0"/>
              <a:t>We can prevent a deadlock by ensuring that at least one of the necessary conditions cannot hold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Mutual exclusion</a:t>
            </a:r>
            <a:endParaRPr lang="en-IN" dirty="0"/>
          </a:p>
        </p:txBody>
      </p:sp>
      <p:sp>
        <p:nvSpPr>
          <p:cNvPr id="3" name="Content Placeholder 2"/>
          <p:cNvSpPr>
            <a:spLocks noGrp="1"/>
          </p:cNvSpPr>
          <p:nvPr>
            <p:ph idx="1"/>
          </p:nvPr>
        </p:nvSpPr>
        <p:spPr>
          <a:xfrm>
            <a:off x="838200" y="1371600"/>
            <a:ext cx="7848600" cy="4983960"/>
          </a:xfrm>
        </p:spPr>
        <p:txBody>
          <a:bodyPr>
            <a:normAutofit/>
          </a:bodyPr>
          <a:lstStyle/>
          <a:p>
            <a:pPr lvl="0" algn="just"/>
            <a:r>
              <a:rPr lang="en-IN" sz="2200" dirty="0"/>
              <a:t>The mutual-exclusion condition must hold for non-sharable resources. </a:t>
            </a:r>
          </a:p>
          <a:p>
            <a:pPr lvl="0" algn="just"/>
            <a:r>
              <a:rPr lang="en-IN" sz="2200" dirty="0"/>
              <a:t>For ex: </a:t>
            </a:r>
            <a:r>
              <a:rPr lang="en-IN" sz="2200" dirty="0">
                <a:solidFill>
                  <a:srgbClr val="FF0000"/>
                </a:solidFill>
              </a:rPr>
              <a:t>a printer </a:t>
            </a:r>
            <a:r>
              <a:rPr lang="en-IN" sz="2200" dirty="0"/>
              <a:t>cannot be simultaneously shared by several processes. </a:t>
            </a:r>
          </a:p>
          <a:p>
            <a:pPr lvl="0" algn="just"/>
            <a:r>
              <a:rPr lang="en-IN" sz="2200" dirty="0">
                <a:solidFill>
                  <a:srgbClr val="FFFF00"/>
                </a:solidFill>
              </a:rPr>
              <a:t>Sharable resources</a:t>
            </a:r>
            <a:r>
              <a:rPr lang="en-IN" sz="2200" dirty="0"/>
              <a:t>, in contrast, do not require mutually exclusive access and thus cannot be involved in a deadlock.</a:t>
            </a:r>
          </a:p>
          <a:p>
            <a:pPr lvl="0" algn="just"/>
            <a:r>
              <a:rPr lang="en-IN" sz="2200" dirty="0"/>
              <a:t>Example of sharable resources:</a:t>
            </a:r>
          </a:p>
          <a:p>
            <a:pPr lvl="1" algn="just"/>
            <a:r>
              <a:rPr lang="en-IN" sz="2200" dirty="0">
                <a:solidFill>
                  <a:schemeClr val="accent4"/>
                </a:solidFill>
              </a:rPr>
              <a:t>Read-only files :</a:t>
            </a:r>
          </a:p>
          <a:p>
            <a:pPr lvl="2" algn="just"/>
            <a:r>
              <a:rPr lang="en-IN" sz="2200" dirty="0"/>
              <a:t>If several processes attempt to open a read-only file at the same time, they can be granted simultaneous access to the file. A process never needs to wait for a sharable resource.</a:t>
            </a:r>
          </a:p>
          <a:p>
            <a:endParaRPr lang="en-IN"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914400"/>
          </a:xfrm>
        </p:spPr>
        <p:txBody>
          <a:bodyPr/>
          <a:lstStyle/>
          <a:p>
            <a:r>
              <a:rPr lang="en-US" dirty="0"/>
              <a:t>Hold and wait</a:t>
            </a:r>
            <a:endParaRPr lang="en-IN" dirty="0"/>
          </a:p>
        </p:txBody>
      </p:sp>
      <p:sp>
        <p:nvSpPr>
          <p:cNvPr id="3" name="Content Placeholder 2"/>
          <p:cNvSpPr>
            <a:spLocks noGrp="1"/>
          </p:cNvSpPr>
          <p:nvPr>
            <p:ph idx="1"/>
          </p:nvPr>
        </p:nvSpPr>
        <p:spPr>
          <a:xfrm>
            <a:off x="685800" y="990600"/>
            <a:ext cx="8077200" cy="5410200"/>
          </a:xfrm>
        </p:spPr>
        <p:txBody>
          <a:bodyPr>
            <a:noAutofit/>
          </a:bodyPr>
          <a:lstStyle/>
          <a:p>
            <a:pPr algn="just"/>
            <a:r>
              <a:rPr lang="en-IN" sz="2400" dirty="0"/>
              <a:t>We must guarantee that, whenever a process </a:t>
            </a:r>
            <a:r>
              <a:rPr lang="en-IN" sz="2400" dirty="0">
                <a:solidFill>
                  <a:srgbClr val="00B0F0"/>
                </a:solidFill>
              </a:rPr>
              <a:t>requests</a:t>
            </a:r>
            <a:r>
              <a:rPr lang="en-IN" sz="2400" dirty="0"/>
              <a:t> a resource, it </a:t>
            </a:r>
            <a:r>
              <a:rPr lang="en-IN" sz="2400" dirty="0">
                <a:solidFill>
                  <a:srgbClr val="00B0F0"/>
                </a:solidFill>
              </a:rPr>
              <a:t>does not hold </a:t>
            </a:r>
            <a:r>
              <a:rPr lang="en-IN" sz="2400" dirty="0"/>
              <a:t>any other resources.</a:t>
            </a:r>
          </a:p>
          <a:p>
            <a:pPr lvl="1" algn="just">
              <a:buNone/>
            </a:pPr>
            <a:r>
              <a:rPr lang="en-IN" sz="2400" dirty="0">
                <a:solidFill>
                  <a:srgbClr val="FFFF00"/>
                </a:solidFill>
              </a:rPr>
              <a:t>Protocol 1:</a:t>
            </a:r>
          </a:p>
          <a:p>
            <a:pPr lvl="1" algn="just"/>
            <a:r>
              <a:rPr lang="en-IN" sz="2400" dirty="0"/>
              <a:t>It requires each process to request and be allocated all its resources before it begins execution. </a:t>
            </a:r>
          </a:p>
          <a:p>
            <a:pPr lvl="1" algn="just"/>
            <a:r>
              <a:rPr lang="en-IN" sz="2400" dirty="0"/>
              <a:t>We can implement this provision by requiring that system calls requesting resources for a process precede all other system calls.</a:t>
            </a:r>
          </a:p>
          <a:p>
            <a:pPr lvl="1" algn="just">
              <a:buNone/>
            </a:pPr>
            <a:r>
              <a:rPr lang="en-US" sz="2400" dirty="0">
                <a:solidFill>
                  <a:srgbClr val="FFFF00"/>
                </a:solidFill>
              </a:rPr>
              <a:t>Protocol 2:</a:t>
            </a:r>
            <a:endParaRPr lang="en-IN" sz="2400" dirty="0">
              <a:solidFill>
                <a:srgbClr val="FFFF00"/>
              </a:solidFill>
            </a:endParaRPr>
          </a:p>
          <a:p>
            <a:pPr lvl="1" algn="just"/>
            <a:r>
              <a:rPr lang="en-IN" sz="2400" dirty="0"/>
              <a:t>It allows a process to request resources only when it has none. </a:t>
            </a:r>
          </a:p>
          <a:p>
            <a:pPr lvl="1" algn="just"/>
            <a:r>
              <a:rPr lang="en-IN" sz="2400" dirty="0"/>
              <a:t>A process may request some resources and use them.</a:t>
            </a:r>
          </a:p>
          <a:p>
            <a:pPr lvl="1" algn="just"/>
            <a:r>
              <a:rPr lang="en-IN" sz="2400" dirty="0"/>
              <a:t>Before it can request any additional resources it must release all the resources that it is currently allocated.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914400"/>
          </a:xfrm>
        </p:spPr>
        <p:txBody>
          <a:bodyPr/>
          <a:lstStyle/>
          <a:p>
            <a:r>
              <a:rPr lang="en-US" dirty="0"/>
              <a:t>Hold and wait</a:t>
            </a:r>
            <a:endParaRPr lang="en-IN" dirty="0"/>
          </a:p>
        </p:txBody>
      </p:sp>
      <p:sp>
        <p:nvSpPr>
          <p:cNvPr id="3" name="Content Placeholder 2"/>
          <p:cNvSpPr>
            <a:spLocks noGrp="1"/>
          </p:cNvSpPr>
          <p:nvPr>
            <p:ph idx="1"/>
          </p:nvPr>
        </p:nvSpPr>
        <p:spPr>
          <a:xfrm>
            <a:off x="609600" y="838200"/>
            <a:ext cx="8077200" cy="5715000"/>
          </a:xfrm>
        </p:spPr>
        <p:txBody>
          <a:bodyPr>
            <a:noAutofit/>
          </a:bodyPr>
          <a:lstStyle/>
          <a:p>
            <a:pPr algn="just"/>
            <a:r>
              <a:rPr lang="en-US" sz="2000" dirty="0">
                <a:solidFill>
                  <a:srgbClr val="FF0000"/>
                </a:solidFill>
              </a:rPr>
              <a:t>Example:</a:t>
            </a:r>
          </a:p>
          <a:p>
            <a:pPr lvl="1" algn="just"/>
            <a:r>
              <a:rPr lang="en-US" sz="2000" dirty="0"/>
              <a:t>we consider a process that copies data from a DVD drive to a file on disk, sorts the file, and then prints the results to a printer. </a:t>
            </a:r>
          </a:p>
          <a:p>
            <a:pPr lvl="1" algn="just"/>
            <a:r>
              <a:rPr lang="en-US" sz="2000" dirty="0">
                <a:solidFill>
                  <a:schemeClr val="accent4"/>
                </a:solidFill>
              </a:rPr>
              <a:t>Protocol 1: </a:t>
            </a:r>
          </a:p>
          <a:p>
            <a:pPr lvl="2" algn="just"/>
            <a:r>
              <a:rPr lang="en-US" sz="2000" dirty="0"/>
              <a:t>If all resources must be requested at the beginning of the process, then the process must initially request the DVD drive, disk file, and printer.</a:t>
            </a:r>
          </a:p>
          <a:p>
            <a:pPr lvl="2" algn="just"/>
            <a:r>
              <a:rPr lang="en-US" sz="2000" dirty="0"/>
              <a:t>It will hold the printer for its entire execution, even though it needs the printer only at the end.</a:t>
            </a:r>
            <a:endParaRPr lang="en-IN" sz="2000" dirty="0"/>
          </a:p>
          <a:p>
            <a:pPr lvl="1" algn="just"/>
            <a:r>
              <a:rPr lang="en-US" sz="2000" dirty="0">
                <a:solidFill>
                  <a:schemeClr val="accent4"/>
                </a:solidFill>
              </a:rPr>
              <a:t>Protocol 2:</a:t>
            </a:r>
          </a:p>
          <a:p>
            <a:pPr lvl="2" algn="just"/>
            <a:r>
              <a:rPr lang="en-US" sz="2000" dirty="0"/>
              <a:t>The second method allows the process to request initially only the DVD drive and disk file.</a:t>
            </a:r>
          </a:p>
          <a:p>
            <a:pPr lvl="2" algn="just"/>
            <a:r>
              <a:rPr lang="en-US" sz="2000" dirty="0"/>
              <a:t>It copies from the DVD drive to the disk and then releases both the DVD drive and the disk file.</a:t>
            </a:r>
          </a:p>
          <a:p>
            <a:pPr lvl="2" algn="just"/>
            <a:r>
              <a:rPr lang="en-US" sz="2000" dirty="0"/>
              <a:t>The process must then again request the disk file and the printer. After copying the disk file to the printer, it releases these two resources and terminates.</a:t>
            </a:r>
            <a:endParaRPr lang="en-IN"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Disadvantages</a:t>
            </a:r>
            <a:endParaRPr lang="en-IN" dirty="0"/>
          </a:p>
        </p:txBody>
      </p:sp>
      <p:sp>
        <p:nvSpPr>
          <p:cNvPr id="3" name="Content Placeholder 2"/>
          <p:cNvSpPr>
            <a:spLocks noGrp="1"/>
          </p:cNvSpPr>
          <p:nvPr>
            <p:ph idx="1"/>
          </p:nvPr>
        </p:nvSpPr>
        <p:spPr>
          <a:xfrm>
            <a:off x="914400" y="1524000"/>
            <a:ext cx="7772400" cy="4831560"/>
          </a:xfrm>
        </p:spPr>
        <p:txBody>
          <a:bodyPr>
            <a:normAutofit/>
          </a:bodyPr>
          <a:lstStyle/>
          <a:p>
            <a:pPr algn="just"/>
            <a:r>
              <a:rPr lang="en-US" sz="2200" dirty="0"/>
              <a:t>Both these protocols have two </a:t>
            </a:r>
            <a:r>
              <a:rPr lang="en-US" sz="2200" dirty="0">
                <a:solidFill>
                  <a:srgbClr val="FF0000"/>
                </a:solidFill>
              </a:rPr>
              <a:t>main disadvantages.</a:t>
            </a:r>
          </a:p>
          <a:p>
            <a:pPr lvl="1" algn="just"/>
            <a:r>
              <a:rPr lang="en-US" sz="2200" dirty="0"/>
              <a:t>First, </a:t>
            </a:r>
            <a:r>
              <a:rPr lang="en-US" sz="2200" dirty="0">
                <a:solidFill>
                  <a:srgbClr val="FFFF00"/>
                </a:solidFill>
              </a:rPr>
              <a:t>resource utilization may be low</a:t>
            </a:r>
            <a:r>
              <a:rPr lang="en-US" sz="2200" dirty="0"/>
              <a:t>, since resources may be allocated but unused for a long period. </a:t>
            </a:r>
          </a:p>
          <a:p>
            <a:pPr lvl="2" algn="just"/>
            <a:r>
              <a:rPr lang="en-US" sz="2200" dirty="0"/>
              <a:t>In the example given, for instance, we can release the DVD drive and disk file, and then again request the disk file and printe1~ only if we can be sure that our data will remain on the disk file.</a:t>
            </a:r>
            <a:endParaRPr lang="en-IN" sz="2200" dirty="0"/>
          </a:p>
          <a:p>
            <a:pPr lvl="1" algn="just"/>
            <a:r>
              <a:rPr lang="en-US" sz="2200" dirty="0"/>
              <a:t>Second, </a:t>
            </a:r>
            <a:r>
              <a:rPr lang="en-US" sz="2200" dirty="0">
                <a:solidFill>
                  <a:srgbClr val="FFFF00"/>
                </a:solidFill>
              </a:rPr>
              <a:t>starvation is possible</a:t>
            </a:r>
            <a:r>
              <a:rPr lang="en-US" sz="2200" dirty="0"/>
              <a:t>. </a:t>
            </a:r>
          </a:p>
          <a:p>
            <a:pPr lvl="2" algn="just"/>
            <a:r>
              <a:rPr lang="en-US" sz="2200" dirty="0"/>
              <a:t>A process that needs several popular resources may have to wait indefinitely, because at least one of the resources that it needs is always allocated to some other process</a:t>
            </a:r>
            <a:endParaRPr lang="en-IN" sz="2200" dirty="0"/>
          </a:p>
          <a:p>
            <a:pPr algn="just"/>
            <a:endParaRPr lang="en-IN" sz="2400" dirty="0"/>
          </a:p>
          <a:p>
            <a:pPr algn="just"/>
            <a:endParaRPr lang="en-IN"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No-Preemption</a:t>
            </a:r>
            <a:endParaRPr lang="en-IN" dirty="0"/>
          </a:p>
        </p:txBody>
      </p:sp>
      <p:sp>
        <p:nvSpPr>
          <p:cNvPr id="3" name="Content Placeholder 2"/>
          <p:cNvSpPr>
            <a:spLocks noGrp="1"/>
          </p:cNvSpPr>
          <p:nvPr>
            <p:ph idx="1"/>
          </p:nvPr>
        </p:nvSpPr>
        <p:spPr>
          <a:xfrm>
            <a:off x="762000" y="1219200"/>
            <a:ext cx="7924800" cy="5410200"/>
          </a:xfrm>
        </p:spPr>
        <p:txBody>
          <a:bodyPr>
            <a:noAutofit/>
          </a:bodyPr>
          <a:lstStyle/>
          <a:p>
            <a:pPr lvl="0" algn="just"/>
            <a:r>
              <a:rPr lang="en-IN" sz="2200" dirty="0">
                <a:solidFill>
                  <a:srgbClr val="9AF729"/>
                </a:solidFill>
              </a:rPr>
              <a:t>Pre-emption </a:t>
            </a:r>
            <a:r>
              <a:rPr lang="en-IN" sz="2200" dirty="0"/>
              <a:t>of resource allocations to a process can prevent this condition of deadlocks, when it is possible.</a:t>
            </a:r>
          </a:p>
          <a:p>
            <a:pPr lvl="0" algn="just">
              <a:buNone/>
            </a:pPr>
            <a:endParaRPr lang="en-IN" sz="2200" dirty="0"/>
          </a:p>
          <a:p>
            <a:pPr lvl="1" algn="just"/>
            <a:r>
              <a:rPr lang="en-IN" sz="2200" dirty="0">
                <a:solidFill>
                  <a:srgbClr val="9AF729"/>
                </a:solidFill>
              </a:rPr>
              <a:t>Approach 1:</a:t>
            </a:r>
          </a:p>
          <a:p>
            <a:pPr lvl="2" algn="just"/>
            <a:r>
              <a:rPr lang="en-IN" sz="2200" dirty="0"/>
              <a:t>If a process is forced to wait when requesting a new resource, then all other resources previously held by this process are implicitly released, ( </a:t>
            </a:r>
            <a:r>
              <a:rPr lang="en-IN" sz="2200" dirty="0" err="1"/>
              <a:t>preempted</a:t>
            </a:r>
            <a:r>
              <a:rPr lang="en-IN" sz="2200" dirty="0"/>
              <a:t> ).</a:t>
            </a:r>
          </a:p>
          <a:p>
            <a:pPr lvl="2" algn="just"/>
            <a:r>
              <a:rPr lang="en-IN" sz="2200" dirty="0"/>
              <a:t>Forcing this process to reacquire the </a:t>
            </a:r>
            <a:r>
              <a:rPr lang="en-IN" sz="2200" dirty="0">
                <a:solidFill>
                  <a:srgbClr val="9AF729"/>
                </a:solidFill>
              </a:rPr>
              <a:t>old resources </a:t>
            </a:r>
            <a:r>
              <a:rPr lang="en-IN" sz="2200" dirty="0"/>
              <a:t>along with the </a:t>
            </a:r>
            <a:r>
              <a:rPr lang="en-IN" sz="2200" dirty="0">
                <a:solidFill>
                  <a:srgbClr val="9AF729"/>
                </a:solidFill>
              </a:rPr>
              <a:t>new resources </a:t>
            </a:r>
            <a:r>
              <a:rPr lang="en-IN" sz="2200" dirty="0"/>
              <a:t>in a single request.</a:t>
            </a:r>
            <a:endParaRPr lang="en-IN"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Preemption</a:t>
            </a:r>
            <a:endParaRPr lang="en-IN" dirty="0"/>
          </a:p>
        </p:txBody>
      </p:sp>
      <p:sp>
        <p:nvSpPr>
          <p:cNvPr id="3" name="Content Placeholder 2"/>
          <p:cNvSpPr>
            <a:spLocks noGrp="1"/>
          </p:cNvSpPr>
          <p:nvPr>
            <p:ph idx="1"/>
          </p:nvPr>
        </p:nvSpPr>
        <p:spPr>
          <a:xfrm>
            <a:off x="685800" y="1524000"/>
            <a:ext cx="8001000" cy="4831560"/>
          </a:xfrm>
        </p:spPr>
        <p:txBody>
          <a:bodyPr>
            <a:normAutofit/>
          </a:bodyPr>
          <a:lstStyle/>
          <a:p>
            <a:pPr lvl="1" algn="just"/>
            <a:r>
              <a:rPr lang="en-IN" sz="2200" dirty="0">
                <a:solidFill>
                  <a:srgbClr val="9AF729"/>
                </a:solidFill>
              </a:rPr>
              <a:t>Approach 2:</a:t>
            </a:r>
          </a:p>
          <a:p>
            <a:pPr lvl="2" algn="just"/>
            <a:r>
              <a:rPr lang="en-IN" sz="2200" dirty="0"/>
              <a:t>When a resource is requested and not available, </a:t>
            </a:r>
          </a:p>
          <a:p>
            <a:pPr lvl="2" algn="just"/>
            <a:r>
              <a:rPr lang="en-IN" sz="2200" dirty="0"/>
              <a:t>Then the system looks to see what other processes currently have those resources </a:t>
            </a:r>
            <a:r>
              <a:rPr lang="en-IN" sz="2200" i="1" dirty="0"/>
              <a:t>and </a:t>
            </a:r>
            <a:r>
              <a:rPr lang="en-IN" sz="2200" dirty="0"/>
              <a:t>are themselves blocked waiting for some other resource. </a:t>
            </a:r>
          </a:p>
          <a:p>
            <a:pPr lvl="2" algn="just"/>
            <a:r>
              <a:rPr lang="en-IN" sz="2200" dirty="0"/>
              <a:t>If such a process is found, then some of their resources may get pre empted and added to the list of resources for which the process is waiting.</a:t>
            </a:r>
          </a:p>
          <a:p>
            <a:pPr lvl="1" algn="just"/>
            <a:r>
              <a:rPr lang="en-IN" sz="2200" dirty="0">
                <a:solidFill>
                  <a:srgbClr val="FF0000"/>
                </a:solidFill>
              </a:rPr>
              <a:t>Either of these approaches </a:t>
            </a:r>
            <a:r>
              <a:rPr lang="en-IN" sz="2200" dirty="0"/>
              <a:t>may be applicable for resources whose states are easily saved and restored, such as registers and memory, but are generally not applicable to other devices such as printers and tape drives.</a:t>
            </a:r>
          </a:p>
          <a:p>
            <a:pPr lvl="1" algn="just"/>
            <a:endParaRPr lang="en-IN" sz="2200" dirty="0"/>
          </a:p>
          <a:p>
            <a:endParaRPr lang="en-IN"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8001000" cy="5638800"/>
          </a:xfrm>
        </p:spPr>
        <p:txBody>
          <a:bodyPr/>
          <a:lstStyle/>
          <a:p>
            <a:pPr>
              <a:buNone/>
            </a:pPr>
            <a:br>
              <a:rPr lang="en-IN" dirty="0"/>
            </a:br>
            <a:endParaRPr lang="en-IN" dirty="0"/>
          </a:p>
          <a:p>
            <a:pPr>
              <a:buNone/>
            </a:pPr>
            <a:br>
              <a:rPr lang="en-IN" dirty="0"/>
            </a:br>
            <a:endParaRPr lang="en-IN" dirty="0"/>
          </a:p>
        </p:txBody>
      </p:sp>
      <p:pic>
        <p:nvPicPr>
          <p:cNvPr id="1050" name="Picture 26"/>
          <p:cNvPicPr>
            <a:picLocks noChangeAspect="1" noChangeArrowheads="1"/>
          </p:cNvPicPr>
          <p:nvPr/>
        </p:nvPicPr>
        <p:blipFill>
          <a:blip r:embed="rId2" cstate="print"/>
          <a:srcRect/>
          <a:stretch>
            <a:fillRect/>
          </a:stretch>
        </p:blipFill>
        <p:spPr bwMode="auto">
          <a:xfrm>
            <a:off x="838200" y="990600"/>
            <a:ext cx="7762056" cy="5334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Deadlock Avoidance</a:t>
            </a:r>
          </a:p>
        </p:txBody>
      </p:sp>
      <p:sp>
        <p:nvSpPr>
          <p:cNvPr id="3" name="Content Placeholder 2"/>
          <p:cNvSpPr>
            <a:spLocks noGrp="1"/>
          </p:cNvSpPr>
          <p:nvPr>
            <p:ph idx="1"/>
          </p:nvPr>
        </p:nvSpPr>
        <p:spPr>
          <a:xfrm>
            <a:off x="838200" y="1447800"/>
            <a:ext cx="7848600" cy="4907760"/>
          </a:xfrm>
        </p:spPr>
        <p:txBody>
          <a:bodyPr>
            <a:normAutofit/>
          </a:bodyPr>
          <a:lstStyle/>
          <a:p>
            <a:pPr lvl="0" algn="just"/>
            <a:r>
              <a:rPr lang="en-IN" sz="2800" dirty="0"/>
              <a:t>Each process provides the </a:t>
            </a:r>
            <a:r>
              <a:rPr lang="en-IN" sz="2800" dirty="0">
                <a:solidFill>
                  <a:srgbClr val="00B0F0"/>
                </a:solidFill>
              </a:rPr>
              <a:t>maximum number </a:t>
            </a:r>
            <a:r>
              <a:rPr lang="en-IN" sz="2800" dirty="0"/>
              <a:t>of each type that it needs.</a:t>
            </a:r>
          </a:p>
          <a:p>
            <a:pPr algn="just"/>
            <a:r>
              <a:rPr lang="en-IN" sz="2800" dirty="0"/>
              <a:t>With this information, </a:t>
            </a:r>
            <a:r>
              <a:rPr lang="en-IN" sz="2800" dirty="0">
                <a:solidFill>
                  <a:srgbClr val="92D050"/>
                </a:solidFill>
              </a:rPr>
              <a:t>There are algorithms </a:t>
            </a:r>
            <a:r>
              <a:rPr lang="en-IN" sz="2800" dirty="0"/>
              <a:t>that  can ensure the system will never enter into deadlock state.</a:t>
            </a:r>
          </a:p>
          <a:p>
            <a:pPr lvl="0" algn="just"/>
            <a:r>
              <a:rPr lang="en-IN" sz="2800" dirty="0"/>
              <a:t>The resource-allocation state is defined by the number of </a:t>
            </a:r>
            <a:r>
              <a:rPr lang="en-IN" sz="2800" dirty="0">
                <a:solidFill>
                  <a:srgbClr val="FFFF00"/>
                </a:solidFill>
              </a:rPr>
              <a:t>available</a:t>
            </a:r>
            <a:r>
              <a:rPr lang="en-IN" sz="2800" dirty="0"/>
              <a:t> and </a:t>
            </a:r>
            <a:r>
              <a:rPr lang="en-IN" sz="2800" dirty="0">
                <a:solidFill>
                  <a:srgbClr val="FFFF00"/>
                </a:solidFill>
              </a:rPr>
              <a:t>allocated</a:t>
            </a:r>
            <a:r>
              <a:rPr lang="en-IN" sz="2800" dirty="0"/>
              <a:t> resources, and the </a:t>
            </a:r>
            <a:r>
              <a:rPr lang="en-IN" sz="2800" dirty="0">
                <a:solidFill>
                  <a:srgbClr val="FFFF00"/>
                </a:solidFill>
              </a:rPr>
              <a:t>maximum</a:t>
            </a:r>
            <a:r>
              <a:rPr lang="en-IN" sz="2800" dirty="0"/>
              <a:t> demands of the processes.</a:t>
            </a:r>
          </a:p>
          <a:p>
            <a:endParaRPr lang="en-IN"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Safe State</a:t>
            </a:r>
            <a:br>
              <a:rPr lang="en-US" dirty="0"/>
            </a:br>
            <a:endParaRPr lang="en-US" dirty="0"/>
          </a:p>
        </p:txBody>
      </p:sp>
      <p:sp>
        <p:nvSpPr>
          <p:cNvPr id="3" name="Content Placeholder 2"/>
          <p:cNvSpPr>
            <a:spLocks noGrp="1"/>
          </p:cNvSpPr>
          <p:nvPr>
            <p:ph idx="1"/>
          </p:nvPr>
        </p:nvSpPr>
        <p:spPr>
          <a:xfrm>
            <a:off x="990600" y="1219200"/>
            <a:ext cx="7696200" cy="5136360"/>
          </a:xfrm>
        </p:spPr>
        <p:txBody>
          <a:bodyPr>
            <a:normAutofit fontScale="77500" lnSpcReduction="20000"/>
          </a:bodyPr>
          <a:lstStyle/>
          <a:p>
            <a:pPr lvl="0" algn="just"/>
            <a:r>
              <a:rPr lang="en-IN" sz="2900" dirty="0"/>
              <a:t>A state is</a:t>
            </a:r>
            <a:r>
              <a:rPr lang="en-IN" sz="2900" dirty="0">
                <a:solidFill>
                  <a:srgbClr val="FFFF00"/>
                </a:solidFill>
              </a:rPr>
              <a:t> safe </a:t>
            </a:r>
            <a:r>
              <a:rPr lang="en-IN" sz="2900" dirty="0"/>
              <a:t>if the system can allocate resources to each process in </a:t>
            </a:r>
            <a:r>
              <a:rPr lang="en-IN" sz="2900" dirty="0">
                <a:solidFill>
                  <a:srgbClr val="C00000"/>
                </a:solidFill>
              </a:rPr>
              <a:t>some order </a:t>
            </a:r>
            <a:r>
              <a:rPr lang="en-IN" sz="2900" dirty="0"/>
              <a:t>and still avoid a deadlock.</a:t>
            </a:r>
            <a:endParaRPr lang="en-US" sz="2900" dirty="0"/>
          </a:p>
          <a:p>
            <a:pPr lvl="0" algn="just"/>
            <a:r>
              <a:rPr lang="en-IN" sz="2900" dirty="0"/>
              <a:t>A sequence of processes &lt;p1,p2,…….pn&gt; is a </a:t>
            </a:r>
            <a:r>
              <a:rPr lang="en-IN" sz="2900" dirty="0">
                <a:solidFill>
                  <a:srgbClr val="FFC000"/>
                </a:solidFill>
              </a:rPr>
              <a:t>safe sequence</a:t>
            </a:r>
            <a:r>
              <a:rPr lang="en-IN" sz="2900" dirty="0"/>
              <a:t> for all the current allocation state</a:t>
            </a:r>
          </a:p>
          <a:p>
            <a:pPr lvl="1" algn="just"/>
            <a:r>
              <a:rPr lang="en-IN" sz="2900" dirty="0"/>
              <a:t> if , for each </a:t>
            </a:r>
            <a:r>
              <a:rPr lang="en-IN" sz="2900" dirty="0">
                <a:solidFill>
                  <a:schemeClr val="accent2">
                    <a:lumMod val="40000"/>
                    <a:lumOff val="60000"/>
                  </a:schemeClr>
                </a:solidFill>
              </a:rPr>
              <a:t>pi</a:t>
            </a:r>
            <a:r>
              <a:rPr lang="en-IN" sz="2900" dirty="0"/>
              <a:t>, the resource that pi can still request can be satisfied by the </a:t>
            </a:r>
            <a:r>
              <a:rPr lang="en-IN" sz="2900" dirty="0">
                <a:solidFill>
                  <a:schemeClr val="accent2">
                    <a:lumMod val="40000"/>
                    <a:lumOff val="60000"/>
                  </a:schemeClr>
                </a:solidFill>
              </a:rPr>
              <a:t>current available resource </a:t>
            </a:r>
            <a:r>
              <a:rPr lang="en-IN" sz="2900" dirty="0"/>
              <a:t>plus the resources held by all </a:t>
            </a:r>
            <a:r>
              <a:rPr lang="en-IN" sz="2900" dirty="0">
                <a:solidFill>
                  <a:srgbClr val="FFC000"/>
                </a:solidFill>
              </a:rPr>
              <a:t>pj</a:t>
            </a:r>
            <a:r>
              <a:rPr lang="en-IN" sz="2900" dirty="0"/>
              <a:t>, with j&lt;</a:t>
            </a:r>
            <a:r>
              <a:rPr lang="en-IN" sz="2900" dirty="0" err="1"/>
              <a:t>i</a:t>
            </a:r>
            <a:r>
              <a:rPr lang="en-IN" sz="2900" dirty="0"/>
              <a:t>. </a:t>
            </a:r>
            <a:endParaRPr lang="en-US" sz="2900" dirty="0"/>
          </a:p>
          <a:p>
            <a:pPr lvl="0" algn="just"/>
            <a:r>
              <a:rPr lang="en-IN" sz="2900" dirty="0"/>
              <a:t>In this situation the resources that process pi needs are not immediately available, then pi can wait until all pj have finished.</a:t>
            </a:r>
          </a:p>
          <a:p>
            <a:pPr lvl="0" algn="just"/>
            <a:r>
              <a:rPr lang="en-IN" sz="2900" dirty="0"/>
              <a:t>pi can obtain all of its needed resources, completed its designated task, and return its all allocated resources, and terminates.</a:t>
            </a:r>
            <a:endParaRPr lang="en-US" sz="2900" dirty="0"/>
          </a:p>
          <a:p>
            <a:pPr lvl="0" algn="just"/>
            <a:r>
              <a:rPr lang="en-IN" sz="2900" dirty="0"/>
              <a:t>When pi terminates, pi+1 can obtain its needed resources, and so on</a:t>
            </a:r>
            <a:r>
              <a:rPr lang="en-IN" sz="2900" dirty="0">
                <a:solidFill>
                  <a:schemeClr val="accent2">
                    <a:lumMod val="40000"/>
                    <a:lumOff val="60000"/>
                  </a:schemeClr>
                </a:solidFill>
              </a:rPr>
              <a:t>. If no such sequence exists, then system state is said to be unsafe. </a:t>
            </a:r>
            <a:endParaRPr lang="en-US" sz="2900" dirty="0">
              <a:solidFill>
                <a:schemeClr val="accent2">
                  <a:lumMod val="40000"/>
                  <a:lumOff val="60000"/>
                </a:schemeClr>
              </a:solidFill>
            </a:endParaRPr>
          </a:p>
          <a:p>
            <a:pPr algn="just"/>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cstate="print"/>
          <a:srcRect/>
          <a:stretch>
            <a:fillRect/>
          </a:stretch>
        </p:blipFill>
        <p:spPr bwMode="auto">
          <a:xfrm>
            <a:off x="5410200" y="914400"/>
            <a:ext cx="2924175" cy="4724400"/>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609600" y="914400"/>
            <a:ext cx="4722414" cy="4800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772400" cy="914400"/>
          </a:xfrm>
        </p:spPr>
        <p:txBody>
          <a:bodyPr/>
          <a:lstStyle/>
          <a:p>
            <a:r>
              <a:rPr lang="en-IN" sz="3200" b="1" dirty="0">
                <a:effectLst>
                  <a:outerShdw blurRad="50800" dist="38100" algn="tr" rotWithShape="0">
                    <a:prstClr val="black">
                      <a:alpha val="40000"/>
                    </a:prstClr>
                  </a:outerShdw>
                </a:effectLst>
              </a:rPr>
              <a:t>Resource-Allocation Graph Algorithm</a:t>
            </a:r>
            <a:endParaRPr lang="en-IN" sz="3200" dirty="0"/>
          </a:p>
        </p:txBody>
      </p:sp>
      <p:sp>
        <p:nvSpPr>
          <p:cNvPr id="3" name="Content Placeholder 2"/>
          <p:cNvSpPr>
            <a:spLocks noGrp="1"/>
          </p:cNvSpPr>
          <p:nvPr>
            <p:ph idx="1"/>
          </p:nvPr>
        </p:nvSpPr>
        <p:spPr>
          <a:xfrm>
            <a:off x="304800" y="1295400"/>
            <a:ext cx="8610600" cy="5410200"/>
          </a:xfrm>
        </p:spPr>
        <p:txBody>
          <a:bodyPr>
            <a:normAutofit/>
          </a:bodyPr>
          <a:lstStyle/>
          <a:p>
            <a:pPr algn="just"/>
            <a:r>
              <a:rPr lang="en-IN" sz="2800" dirty="0"/>
              <a:t>In addition to request and assignment edges, the other edge is </a:t>
            </a:r>
            <a:r>
              <a:rPr lang="en-IN" sz="2800" dirty="0">
                <a:solidFill>
                  <a:schemeClr val="accent2">
                    <a:lumMod val="40000"/>
                    <a:lumOff val="60000"/>
                  </a:schemeClr>
                </a:solidFill>
              </a:rPr>
              <a:t>claim edge</a:t>
            </a:r>
            <a:r>
              <a:rPr lang="en-IN" sz="2800" dirty="0"/>
              <a:t>.</a:t>
            </a:r>
          </a:p>
          <a:p>
            <a:endParaRPr lang="en-IN" dirty="0"/>
          </a:p>
          <a:p>
            <a:endParaRPr lang="en-IN" dirty="0"/>
          </a:p>
          <a:p>
            <a:endParaRPr lang="en-IN" dirty="0"/>
          </a:p>
          <a:p>
            <a:endParaRPr lang="en-IN" dirty="0"/>
          </a:p>
          <a:p>
            <a:pPr lvl="0" algn="just"/>
            <a:r>
              <a:rPr lang="en-IN" sz="2400" dirty="0"/>
              <a:t>A </a:t>
            </a:r>
            <a:r>
              <a:rPr lang="en-IN" sz="2400" dirty="0">
                <a:solidFill>
                  <a:srgbClr val="6666FF"/>
                </a:solidFill>
              </a:rPr>
              <a:t>claim edge </a:t>
            </a:r>
            <a:r>
              <a:rPr lang="en-IN" sz="2400" dirty="0"/>
              <a:t>P</a:t>
            </a:r>
            <a:r>
              <a:rPr lang="en-IN" sz="2400" baseline="-25000" dirty="0"/>
              <a:t>i</a:t>
            </a:r>
            <a:r>
              <a:rPr lang="en-IN" sz="2400" dirty="0"/>
              <a:t>-&gt;R</a:t>
            </a:r>
            <a:r>
              <a:rPr lang="en-IN" sz="2400" baseline="-25000" dirty="0"/>
              <a:t>j</a:t>
            </a:r>
            <a:r>
              <a:rPr lang="en-IN" sz="2400" dirty="0"/>
              <a:t> is represents that process pi may request R</a:t>
            </a:r>
            <a:r>
              <a:rPr lang="en-IN" sz="2400" baseline="-25000" dirty="0"/>
              <a:t>j</a:t>
            </a:r>
            <a:r>
              <a:rPr lang="en-IN" sz="2400" dirty="0"/>
              <a:t> at some time </a:t>
            </a:r>
            <a:r>
              <a:rPr lang="en-IN" sz="2400" dirty="0">
                <a:solidFill>
                  <a:srgbClr val="9AF729"/>
                </a:solidFill>
              </a:rPr>
              <a:t>in the future</a:t>
            </a:r>
            <a:r>
              <a:rPr lang="en-IN" sz="2400" dirty="0"/>
              <a:t>. </a:t>
            </a:r>
          </a:p>
          <a:p>
            <a:pPr lvl="0" algn="just"/>
            <a:r>
              <a:rPr lang="en-IN" sz="2400" dirty="0"/>
              <a:t>This claim edge is converted to </a:t>
            </a:r>
            <a:r>
              <a:rPr lang="en-IN" sz="2400" dirty="0">
                <a:solidFill>
                  <a:schemeClr val="tx2">
                    <a:lumMod val="75000"/>
                  </a:schemeClr>
                </a:solidFill>
              </a:rPr>
              <a:t>request edge</a:t>
            </a:r>
            <a:r>
              <a:rPr lang="en-IN" sz="2400" dirty="0"/>
              <a:t>.</a:t>
            </a:r>
          </a:p>
          <a:p>
            <a:pPr lvl="0" algn="just"/>
            <a:r>
              <a:rPr lang="en-IN" sz="2400" dirty="0"/>
              <a:t>Similarly, when Rj is released by Pi, the assignment edge Rj-&gt;Pi is </a:t>
            </a:r>
            <a:r>
              <a:rPr lang="en-IN" sz="2400" dirty="0">
                <a:solidFill>
                  <a:srgbClr val="FFC000"/>
                </a:solidFill>
              </a:rPr>
              <a:t>reconverted to a claim edge </a:t>
            </a:r>
            <a:r>
              <a:rPr lang="en-IN" sz="2400" dirty="0"/>
              <a:t>Pi-&gt;Rj.</a:t>
            </a:r>
          </a:p>
          <a:p>
            <a:endParaRPr lang="en-IN" dirty="0"/>
          </a:p>
        </p:txBody>
      </p:sp>
      <p:pic>
        <p:nvPicPr>
          <p:cNvPr id="4" name="Picture 3" descr="7"/>
          <p:cNvPicPr/>
          <p:nvPr/>
        </p:nvPicPr>
        <p:blipFill>
          <a:blip r:embed="rId2" cstate="print"/>
          <a:srcRect/>
          <a:stretch>
            <a:fillRect/>
          </a:stretch>
        </p:blipFill>
        <p:spPr bwMode="auto">
          <a:xfrm>
            <a:off x="5943600" y="1905000"/>
            <a:ext cx="2971800" cy="24384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7924800" cy="5136360"/>
          </a:xfrm>
        </p:spPr>
        <p:txBody>
          <a:bodyPr>
            <a:normAutofit/>
          </a:bodyPr>
          <a:lstStyle/>
          <a:p>
            <a:pPr lvl="0" algn="just"/>
            <a:r>
              <a:rPr lang="en-IN" sz="2400" dirty="0"/>
              <a:t>Suppose </a:t>
            </a:r>
            <a:r>
              <a:rPr lang="en-IN" sz="2400" dirty="0">
                <a:solidFill>
                  <a:srgbClr val="FFC000"/>
                </a:solidFill>
              </a:rPr>
              <a:t>P</a:t>
            </a:r>
            <a:r>
              <a:rPr lang="en-IN" sz="2400" baseline="-25000" dirty="0">
                <a:solidFill>
                  <a:srgbClr val="FFC000"/>
                </a:solidFill>
              </a:rPr>
              <a:t>i</a:t>
            </a:r>
            <a:r>
              <a:rPr lang="en-IN" sz="2400" dirty="0">
                <a:solidFill>
                  <a:srgbClr val="FFC000"/>
                </a:solidFill>
              </a:rPr>
              <a:t> request resource R</a:t>
            </a:r>
            <a:r>
              <a:rPr lang="en-IN" sz="2400" baseline="-25000" dirty="0">
                <a:solidFill>
                  <a:srgbClr val="FFC000"/>
                </a:solidFill>
              </a:rPr>
              <a:t>j</a:t>
            </a:r>
            <a:r>
              <a:rPr lang="en-IN" sz="2400" dirty="0"/>
              <a:t>. The request can be granted only if converting the edge </a:t>
            </a:r>
            <a:r>
              <a:rPr lang="en-IN" sz="2400" dirty="0">
                <a:solidFill>
                  <a:srgbClr val="FF0000"/>
                </a:solidFill>
              </a:rPr>
              <a:t>P</a:t>
            </a:r>
            <a:r>
              <a:rPr lang="en-IN" sz="2400" baseline="-25000" dirty="0">
                <a:solidFill>
                  <a:srgbClr val="FF0000"/>
                </a:solidFill>
              </a:rPr>
              <a:t>i</a:t>
            </a:r>
            <a:r>
              <a:rPr lang="en-IN" sz="2400" dirty="0">
                <a:solidFill>
                  <a:srgbClr val="FF0000"/>
                </a:solidFill>
              </a:rPr>
              <a:t>-&gt;R</a:t>
            </a:r>
            <a:r>
              <a:rPr lang="en-IN" sz="2400" baseline="-25000" dirty="0">
                <a:solidFill>
                  <a:srgbClr val="FF0000"/>
                </a:solidFill>
              </a:rPr>
              <a:t>j</a:t>
            </a:r>
            <a:r>
              <a:rPr lang="en-IN" sz="2400" dirty="0">
                <a:solidFill>
                  <a:srgbClr val="FF0000"/>
                </a:solidFill>
              </a:rPr>
              <a:t> </a:t>
            </a:r>
            <a:r>
              <a:rPr lang="en-IN" sz="2400" dirty="0"/>
              <a:t>to an assignment edge </a:t>
            </a:r>
            <a:r>
              <a:rPr lang="en-IN" sz="2400" dirty="0">
                <a:solidFill>
                  <a:srgbClr val="FF0000"/>
                </a:solidFill>
              </a:rPr>
              <a:t>R</a:t>
            </a:r>
            <a:r>
              <a:rPr lang="en-IN" sz="2400" baseline="-25000" dirty="0">
                <a:solidFill>
                  <a:srgbClr val="FF0000"/>
                </a:solidFill>
              </a:rPr>
              <a:t>j</a:t>
            </a:r>
            <a:r>
              <a:rPr lang="en-IN" sz="2400" dirty="0">
                <a:solidFill>
                  <a:srgbClr val="FF0000"/>
                </a:solidFill>
              </a:rPr>
              <a:t>-&gt;P</a:t>
            </a:r>
            <a:r>
              <a:rPr lang="en-IN" sz="2400" baseline="-25000" dirty="0">
                <a:solidFill>
                  <a:srgbClr val="FF0000"/>
                </a:solidFill>
              </a:rPr>
              <a:t>i</a:t>
            </a:r>
            <a:r>
              <a:rPr lang="en-IN" sz="2400" dirty="0">
                <a:solidFill>
                  <a:srgbClr val="FF0000"/>
                </a:solidFill>
              </a:rPr>
              <a:t> </a:t>
            </a:r>
            <a:r>
              <a:rPr lang="en-IN" sz="2400" dirty="0">
                <a:solidFill>
                  <a:srgbClr val="1AB5E6"/>
                </a:solidFill>
              </a:rPr>
              <a:t>does not result in the formation of a cycle </a:t>
            </a:r>
            <a:r>
              <a:rPr lang="en-IN" sz="2400" dirty="0"/>
              <a:t>in the resource allocation graph.</a:t>
            </a:r>
          </a:p>
          <a:p>
            <a:pPr lvl="0" algn="just">
              <a:buNone/>
            </a:pPr>
            <a:endParaRPr lang="en-IN" sz="2400" dirty="0"/>
          </a:p>
          <a:p>
            <a:pPr lvl="0" algn="just">
              <a:buNone/>
            </a:pPr>
            <a:endParaRPr lang="en-IN" sz="2400" dirty="0"/>
          </a:p>
          <a:p>
            <a:pPr lvl="0" algn="just"/>
            <a:r>
              <a:rPr lang="en-IN" sz="2400" dirty="0"/>
              <a:t>If </a:t>
            </a:r>
            <a:r>
              <a:rPr lang="en-IN" sz="2400" dirty="0">
                <a:solidFill>
                  <a:schemeClr val="accent2">
                    <a:lumMod val="60000"/>
                    <a:lumOff val="40000"/>
                  </a:schemeClr>
                </a:solidFill>
              </a:rPr>
              <a:t>no cycle </a:t>
            </a:r>
            <a:r>
              <a:rPr lang="en-IN" sz="2400" dirty="0"/>
              <a:t>exists, then the resource allocation will leave the system </a:t>
            </a:r>
            <a:r>
              <a:rPr lang="en-IN" sz="2400" dirty="0">
                <a:solidFill>
                  <a:schemeClr val="accent2">
                    <a:lumMod val="60000"/>
                    <a:lumOff val="40000"/>
                  </a:schemeClr>
                </a:solidFill>
              </a:rPr>
              <a:t>safe</a:t>
            </a:r>
            <a:r>
              <a:rPr lang="en-IN" sz="2400" dirty="0"/>
              <a:t>ly. If </a:t>
            </a:r>
            <a:r>
              <a:rPr lang="en-IN" sz="2400" dirty="0">
                <a:solidFill>
                  <a:srgbClr val="92D050"/>
                </a:solidFill>
              </a:rPr>
              <a:t>cycle</a:t>
            </a:r>
            <a:r>
              <a:rPr lang="en-IN" sz="2400" dirty="0"/>
              <a:t> is found the system leads to </a:t>
            </a:r>
            <a:r>
              <a:rPr lang="en-IN" sz="2400" dirty="0">
                <a:solidFill>
                  <a:srgbClr val="92D050"/>
                </a:solidFill>
              </a:rPr>
              <a:t>unsafe state</a:t>
            </a:r>
            <a:r>
              <a:rPr lang="en-IN" sz="2400" dirty="0"/>
              <a:t>.</a:t>
            </a:r>
          </a:p>
          <a:p>
            <a:pPr algn="just"/>
            <a:endParaRPr lang="en-IN"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Example</a:t>
            </a:r>
          </a:p>
        </p:txBody>
      </p:sp>
      <p:pic>
        <p:nvPicPr>
          <p:cNvPr id="4" name="Picture 3" descr="7"/>
          <p:cNvPicPr/>
          <p:nvPr/>
        </p:nvPicPr>
        <p:blipFill>
          <a:blip r:embed="rId2" cstate="print"/>
          <a:srcRect/>
          <a:stretch>
            <a:fillRect/>
          </a:stretch>
        </p:blipFill>
        <p:spPr bwMode="auto">
          <a:xfrm>
            <a:off x="2057400" y="1524000"/>
            <a:ext cx="5105400" cy="4333876"/>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Note</a:t>
            </a:r>
          </a:p>
        </p:txBody>
      </p:sp>
      <p:sp>
        <p:nvSpPr>
          <p:cNvPr id="3" name="Content Placeholder 2"/>
          <p:cNvSpPr>
            <a:spLocks noGrp="1"/>
          </p:cNvSpPr>
          <p:nvPr>
            <p:ph idx="1"/>
          </p:nvPr>
        </p:nvSpPr>
        <p:spPr/>
        <p:txBody>
          <a:bodyPr/>
          <a:lstStyle/>
          <a:p>
            <a:pPr algn="just"/>
            <a:r>
              <a:rPr lang="en-US" dirty="0"/>
              <a:t>The resource-allocation-graph algorithm is </a:t>
            </a:r>
            <a:r>
              <a:rPr lang="en-US" dirty="0">
                <a:solidFill>
                  <a:srgbClr val="92D050"/>
                </a:solidFill>
              </a:rPr>
              <a:t>not applicable </a:t>
            </a:r>
            <a:r>
              <a:rPr lang="en-US" dirty="0"/>
              <a:t>to a resource allocation system with </a:t>
            </a:r>
            <a:r>
              <a:rPr lang="en-US" dirty="0">
                <a:solidFill>
                  <a:srgbClr val="92D050"/>
                </a:solidFill>
              </a:rPr>
              <a:t>multiple instances </a:t>
            </a:r>
            <a:r>
              <a:rPr lang="en-US" dirty="0"/>
              <a:t>of each resource type. </a:t>
            </a:r>
            <a:endParaRPr lang="en-IN" dirty="0"/>
          </a:p>
          <a:p>
            <a:pPr algn="just"/>
            <a:endParaRPr lang="en-I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50800" dist="38100" algn="tr" rotWithShape="0">
                    <a:prstClr val="black">
                      <a:alpha val="40000"/>
                    </a:prstClr>
                  </a:outerShdw>
                </a:effectLst>
              </a:rPr>
              <a:t>Banker’s Algorithm</a:t>
            </a:r>
            <a:br>
              <a:rPr lang="en-US" b="1" dirty="0"/>
            </a:br>
            <a:endParaRPr lang="en-US" dirty="0"/>
          </a:p>
        </p:txBody>
      </p:sp>
      <p:sp>
        <p:nvSpPr>
          <p:cNvPr id="3" name="Content Placeholder 2"/>
          <p:cNvSpPr>
            <a:spLocks noGrp="1"/>
          </p:cNvSpPr>
          <p:nvPr>
            <p:ph idx="1"/>
          </p:nvPr>
        </p:nvSpPr>
        <p:spPr>
          <a:xfrm>
            <a:off x="914400" y="1524000"/>
            <a:ext cx="7848600" cy="5212560"/>
          </a:xfrm>
        </p:spPr>
        <p:txBody>
          <a:bodyPr>
            <a:noAutofit/>
          </a:bodyPr>
          <a:lstStyle/>
          <a:p>
            <a:pPr algn="just"/>
            <a:r>
              <a:rPr lang="en-US" sz="2400" dirty="0"/>
              <a:t>The name was chosen because the algorithm could be used in a </a:t>
            </a:r>
            <a:r>
              <a:rPr lang="en-US" sz="2400" dirty="0">
                <a:solidFill>
                  <a:srgbClr val="92D050"/>
                </a:solidFill>
              </a:rPr>
              <a:t>banking system </a:t>
            </a:r>
            <a:r>
              <a:rPr lang="en-US" sz="2400" dirty="0"/>
              <a:t>to ensure that the </a:t>
            </a:r>
            <a:r>
              <a:rPr lang="en-US" sz="2400" dirty="0">
                <a:solidFill>
                  <a:schemeClr val="accent2">
                    <a:lumMod val="60000"/>
                    <a:lumOff val="40000"/>
                  </a:schemeClr>
                </a:solidFill>
              </a:rPr>
              <a:t>bank never allocated its available cash in such a way that it could no longer satisfy the needs of all its customers.</a:t>
            </a:r>
          </a:p>
          <a:p>
            <a:pPr algn="just"/>
            <a:r>
              <a:rPr lang="en-US" sz="2400" dirty="0"/>
              <a:t>When a new process enters the system, it must declare the maximum number of instances of each resource type that it may need. </a:t>
            </a:r>
          </a:p>
          <a:p>
            <a:pPr algn="just"/>
            <a:r>
              <a:rPr lang="en-US" sz="2400" dirty="0"/>
              <a:t>This number may </a:t>
            </a:r>
            <a:r>
              <a:rPr lang="en-US" sz="2400" dirty="0">
                <a:solidFill>
                  <a:schemeClr val="accent6">
                    <a:lumMod val="60000"/>
                    <a:lumOff val="40000"/>
                  </a:schemeClr>
                </a:solidFill>
              </a:rPr>
              <a:t>not exceed the total number of resources in the system.</a:t>
            </a:r>
          </a:p>
          <a:p>
            <a:pPr algn="just"/>
            <a:r>
              <a:rPr lang="en-US" sz="2400" dirty="0"/>
              <a:t>System has </a:t>
            </a:r>
            <a:r>
              <a:rPr lang="en-US" sz="2400" dirty="0">
                <a:solidFill>
                  <a:srgbClr val="F73B75"/>
                </a:solidFill>
              </a:rPr>
              <a:t>M resources </a:t>
            </a:r>
            <a:r>
              <a:rPr lang="en-US" sz="2400" dirty="0"/>
              <a:t>and </a:t>
            </a:r>
            <a:r>
              <a:rPr lang="en-US" sz="2400" dirty="0">
                <a:solidFill>
                  <a:srgbClr val="9AF729"/>
                </a:solidFill>
              </a:rPr>
              <a:t>N processes</a:t>
            </a:r>
            <a:endParaRPr lang="en-IN" sz="2400" dirty="0">
              <a:solidFill>
                <a:srgbClr val="9AF729"/>
              </a:solidFill>
            </a:endParaRPr>
          </a:p>
          <a:p>
            <a:pPr algn="just"/>
            <a:endParaRPr lang="en-US" sz="2100" dirty="0">
              <a:solidFill>
                <a:schemeClr val="accent2">
                  <a:lumMod val="60000"/>
                  <a:lumOff val="40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772400" cy="914400"/>
          </a:xfrm>
        </p:spPr>
        <p:txBody>
          <a:bodyPr/>
          <a:lstStyle/>
          <a:p>
            <a:r>
              <a:rPr lang="en-IN" dirty="0"/>
              <a:t>Data structures</a:t>
            </a:r>
          </a:p>
        </p:txBody>
      </p:sp>
      <p:sp>
        <p:nvSpPr>
          <p:cNvPr id="3" name="Content Placeholder 2"/>
          <p:cNvSpPr>
            <a:spLocks noGrp="1"/>
          </p:cNvSpPr>
          <p:nvPr>
            <p:ph idx="1"/>
          </p:nvPr>
        </p:nvSpPr>
        <p:spPr>
          <a:xfrm>
            <a:off x="457200" y="609600"/>
            <a:ext cx="8153400" cy="6019800"/>
          </a:xfrm>
        </p:spPr>
        <p:txBody>
          <a:bodyPr>
            <a:noAutofit/>
          </a:bodyPr>
          <a:lstStyle/>
          <a:p>
            <a:pPr algn="just"/>
            <a:r>
              <a:rPr lang="en-US" sz="1800" b="1" dirty="0">
                <a:solidFill>
                  <a:srgbClr val="9AF729"/>
                </a:solidFill>
              </a:rPr>
              <a:t>Available:</a:t>
            </a:r>
            <a:r>
              <a:rPr lang="en-US" sz="1800" dirty="0">
                <a:solidFill>
                  <a:srgbClr val="9AF729"/>
                </a:solidFill>
              </a:rPr>
              <a:t> </a:t>
            </a:r>
          </a:p>
          <a:p>
            <a:pPr lvl="1" algn="just"/>
            <a:r>
              <a:rPr lang="en-US" sz="1800" dirty="0"/>
              <a:t>A vector of length </a:t>
            </a:r>
            <a:r>
              <a:rPr lang="en-US" sz="1800" i="1" dirty="0"/>
              <a:t>m </a:t>
            </a:r>
            <a:r>
              <a:rPr lang="en-US" sz="1800" dirty="0"/>
              <a:t>indicates the number of available resources of each type. </a:t>
            </a:r>
          </a:p>
          <a:p>
            <a:pPr lvl="1" algn="just"/>
            <a:r>
              <a:rPr lang="en-US" sz="1800" dirty="0"/>
              <a:t>If </a:t>
            </a:r>
            <a:r>
              <a:rPr lang="en-US" sz="1800" i="1" dirty="0">
                <a:solidFill>
                  <a:srgbClr val="9AF729"/>
                </a:solidFill>
              </a:rPr>
              <a:t>Available[j] </a:t>
            </a:r>
            <a:r>
              <a:rPr lang="en-US" sz="1800" dirty="0"/>
              <a:t>equals </a:t>
            </a:r>
            <a:r>
              <a:rPr lang="en-US" sz="1800" i="1" dirty="0"/>
              <a:t>k, </a:t>
            </a:r>
            <a:r>
              <a:rPr lang="en-US" sz="1800" dirty="0"/>
              <a:t>then </a:t>
            </a:r>
            <a:r>
              <a:rPr lang="en-US" sz="1800" i="1" dirty="0"/>
              <a:t>k </a:t>
            </a:r>
            <a:r>
              <a:rPr lang="en-US" sz="1800" dirty="0"/>
              <a:t>instances of resource type </a:t>
            </a:r>
            <a:r>
              <a:rPr lang="en-US" sz="1800" i="1" dirty="0"/>
              <a:t>Ri </a:t>
            </a:r>
            <a:r>
              <a:rPr lang="en-US" sz="1800" dirty="0"/>
              <a:t>are available. </a:t>
            </a:r>
          </a:p>
          <a:p>
            <a:pPr algn="just"/>
            <a:r>
              <a:rPr lang="en-US" sz="1800" b="1" dirty="0">
                <a:solidFill>
                  <a:srgbClr val="1AB5E6"/>
                </a:solidFill>
              </a:rPr>
              <a:t>Max</a:t>
            </a:r>
            <a:r>
              <a:rPr lang="en-US" sz="1800" b="1" dirty="0"/>
              <a:t>:</a:t>
            </a:r>
            <a:r>
              <a:rPr lang="en-US" sz="1800" dirty="0"/>
              <a:t> </a:t>
            </a:r>
          </a:p>
          <a:p>
            <a:pPr lvl="1" algn="just"/>
            <a:r>
              <a:rPr lang="en-US" sz="1800" dirty="0"/>
              <a:t>An </a:t>
            </a:r>
            <a:r>
              <a:rPr lang="en-US" sz="1800" i="1" dirty="0"/>
              <a:t>n </a:t>
            </a:r>
            <a:r>
              <a:rPr lang="en-US" sz="1800" dirty="0"/>
              <a:t>x </a:t>
            </a:r>
            <a:r>
              <a:rPr lang="en-US" sz="1800" i="1" dirty="0"/>
              <a:t>m </a:t>
            </a:r>
            <a:r>
              <a:rPr lang="en-US" sz="1800" dirty="0"/>
              <a:t>matrix defines the maximum demand of each process.</a:t>
            </a:r>
          </a:p>
          <a:p>
            <a:pPr lvl="1" algn="just"/>
            <a:r>
              <a:rPr lang="en-US" sz="1800" dirty="0"/>
              <a:t> If </a:t>
            </a:r>
            <a:r>
              <a:rPr lang="en-US" sz="1800" i="1" dirty="0">
                <a:solidFill>
                  <a:srgbClr val="1AB5E6"/>
                </a:solidFill>
              </a:rPr>
              <a:t>Max[</a:t>
            </a:r>
            <a:r>
              <a:rPr lang="en-US" sz="1800" i="1" dirty="0" err="1">
                <a:solidFill>
                  <a:srgbClr val="1AB5E6"/>
                </a:solidFill>
              </a:rPr>
              <a:t>i</a:t>
            </a:r>
            <a:r>
              <a:rPr lang="en-US" sz="1800" i="1" dirty="0">
                <a:solidFill>
                  <a:srgbClr val="1AB5E6"/>
                </a:solidFill>
              </a:rPr>
              <a:t>] [j] </a:t>
            </a:r>
            <a:r>
              <a:rPr lang="en-US" sz="1800" dirty="0"/>
              <a:t>equals </a:t>
            </a:r>
            <a:r>
              <a:rPr lang="en-US" sz="1800" i="1" dirty="0"/>
              <a:t>k, </a:t>
            </a:r>
            <a:r>
              <a:rPr lang="en-US" sz="1800" dirty="0"/>
              <a:t>then process </a:t>
            </a:r>
            <a:r>
              <a:rPr lang="en-US" sz="1800" i="1" dirty="0"/>
              <a:t>P</a:t>
            </a:r>
            <a:r>
              <a:rPr lang="en-US" sz="1800" i="1" baseline="-25000" dirty="0"/>
              <a:t>i</a:t>
            </a:r>
            <a:r>
              <a:rPr lang="en-US" sz="1800" i="1" dirty="0"/>
              <a:t> </a:t>
            </a:r>
            <a:r>
              <a:rPr lang="en-US" sz="1800" dirty="0"/>
              <a:t>may request at most </a:t>
            </a:r>
            <a:r>
              <a:rPr lang="en-US" sz="1800" i="1" dirty="0"/>
              <a:t>k </a:t>
            </a:r>
            <a:r>
              <a:rPr lang="en-US" sz="1800" dirty="0"/>
              <a:t>instances of resource type R</a:t>
            </a:r>
            <a:r>
              <a:rPr lang="en-US" sz="1800" baseline="-25000" dirty="0"/>
              <a:t>j</a:t>
            </a:r>
            <a:r>
              <a:rPr lang="en-US" sz="1800" dirty="0"/>
              <a:t>.</a:t>
            </a:r>
          </a:p>
          <a:p>
            <a:pPr algn="just"/>
            <a:r>
              <a:rPr lang="en-US" sz="1800" b="1" dirty="0">
                <a:solidFill>
                  <a:srgbClr val="FFFF00"/>
                </a:solidFill>
              </a:rPr>
              <a:t>Allocation</a:t>
            </a:r>
            <a:r>
              <a:rPr lang="en-US" sz="1800" b="1" dirty="0"/>
              <a:t>:</a:t>
            </a:r>
            <a:r>
              <a:rPr lang="en-US" sz="1800" dirty="0"/>
              <a:t> </a:t>
            </a:r>
          </a:p>
          <a:p>
            <a:pPr lvl="1" algn="just"/>
            <a:r>
              <a:rPr lang="en-US" sz="1800" dirty="0"/>
              <a:t>An </a:t>
            </a:r>
            <a:r>
              <a:rPr lang="en-US" sz="1800" i="1" dirty="0"/>
              <a:t>n </a:t>
            </a:r>
            <a:r>
              <a:rPr lang="en-US" sz="1800" dirty="0"/>
              <a:t>x </a:t>
            </a:r>
            <a:r>
              <a:rPr lang="en-US" sz="1800" i="1" dirty="0"/>
              <a:t>m </a:t>
            </a:r>
            <a:r>
              <a:rPr lang="en-US" sz="1800" dirty="0"/>
              <a:t>matrix defines the number of resources of each type currently allocated to each process.</a:t>
            </a:r>
          </a:p>
          <a:p>
            <a:pPr lvl="1" algn="just"/>
            <a:r>
              <a:rPr lang="en-US" sz="1800" dirty="0"/>
              <a:t> If </a:t>
            </a:r>
            <a:r>
              <a:rPr lang="en-US" sz="1800" i="1" dirty="0">
                <a:solidFill>
                  <a:srgbClr val="FFFF00"/>
                </a:solidFill>
              </a:rPr>
              <a:t>Allocation[</a:t>
            </a:r>
            <a:r>
              <a:rPr lang="en-US" sz="1800" i="1" dirty="0" err="1">
                <a:solidFill>
                  <a:srgbClr val="FFFF00"/>
                </a:solidFill>
              </a:rPr>
              <a:t>i</a:t>
            </a:r>
            <a:r>
              <a:rPr lang="en-US" sz="1800" i="1" dirty="0">
                <a:solidFill>
                  <a:srgbClr val="FFFF00"/>
                </a:solidFill>
              </a:rPr>
              <a:t>][j] </a:t>
            </a:r>
            <a:r>
              <a:rPr lang="en-US" sz="1800" dirty="0"/>
              <a:t>equals k, then process </a:t>
            </a:r>
            <a:r>
              <a:rPr lang="en-US" sz="1800" i="1" dirty="0"/>
              <a:t>P</a:t>
            </a:r>
            <a:r>
              <a:rPr lang="en-US" sz="1800" i="1" baseline="-25000" dirty="0"/>
              <a:t>i </a:t>
            </a:r>
            <a:r>
              <a:rPr lang="en-US" sz="1800" dirty="0"/>
              <a:t>is currently allocated k instances of resource type </a:t>
            </a:r>
            <a:r>
              <a:rPr lang="en-US" sz="1800" i="1" dirty="0"/>
              <a:t>R</a:t>
            </a:r>
            <a:r>
              <a:rPr lang="en-US" sz="1800" i="1" baseline="-25000" dirty="0"/>
              <a:t>j</a:t>
            </a:r>
            <a:r>
              <a:rPr lang="en-US" sz="1800" i="1" dirty="0"/>
              <a:t>.</a:t>
            </a:r>
            <a:endParaRPr lang="en-US" sz="1800" dirty="0"/>
          </a:p>
          <a:p>
            <a:pPr algn="just"/>
            <a:r>
              <a:rPr lang="en-US" sz="1800" b="1" dirty="0">
                <a:solidFill>
                  <a:srgbClr val="FF3399"/>
                </a:solidFill>
              </a:rPr>
              <a:t>Need</a:t>
            </a:r>
            <a:r>
              <a:rPr lang="en-US" sz="1800" b="1" dirty="0"/>
              <a:t>:</a:t>
            </a:r>
          </a:p>
          <a:p>
            <a:pPr lvl="1" algn="just"/>
            <a:r>
              <a:rPr lang="en-US" sz="1800" dirty="0"/>
              <a:t> An </a:t>
            </a:r>
            <a:r>
              <a:rPr lang="en-US" sz="1800" i="1" dirty="0"/>
              <a:t>n </a:t>
            </a:r>
            <a:r>
              <a:rPr lang="en-US" sz="1800" dirty="0"/>
              <a:t>x </a:t>
            </a:r>
            <a:r>
              <a:rPr lang="en-US" sz="1800" i="1" dirty="0"/>
              <a:t>m </a:t>
            </a:r>
            <a:r>
              <a:rPr lang="en-US" sz="1800" dirty="0"/>
              <a:t>matrix indicates the remaining resource need of each process. </a:t>
            </a:r>
          </a:p>
          <a:p>
            <a:pPr lvl="1" algn="just"/>
            <a:r>
              <a:rPr lang="en-US" sz="1800" dirty="0"/>
              <a:t>If </a:t>
            </a:r>
            <a:r>
              <a:rPr lang="en-US" sz="1800" i="1" dirty="0">
                <a:solidFill>
                  <a:srgbClr val="FF3399"/>
                </a:solidFill>
              </a:rPr>
              <a:t>Need[</a:t>
            </a:r>
            <a:r>
              <a:rPr lang="en-US" sz="1800" i="1" dirty="0" err="1">
                <a:solidFill>
                  <a:srgbClr val="FF3399"/>
                </a:solidFill>
              </a:rPr>
              <a:t>i</a:t>
            </a:r>
            <a:r>
              <a:rPr lang="en-US" sz="1800" i="1" dirty="0">
                <a:solidFill>
                  <a:srgbClr val="FF3399"/>
                </a:solidFill>
              </a:rPr>
              <a:t>][j] </a:t>
            </a:r>
            <a:r>
              <a:rPr lang="en-US" sz="1800" dirty="0"/>
              <a:t>equals </a:t>
            </a:r>
            <a:r>
              <a:rPr lang="en-US" sz="1800" i="1" dirty="0"/>
              <a:t>k, </a:t>
            </a:r>
            <a:r>
              <a:rPr lang="en-US" sz="1800" dirty="0"/>
              <a:t>then process </a:t>
            </a:r>
            <a:r>
              <a:rPr lang="en-US" sz="1800" i="1" dirty="0"/>
              <a:t>P</a:t>
            </a:r>
            <a:r>
              <a:rPr lang="en-US" sz="1800" i="1" baseline="-25000" dirty="0"/>
              <a:t>i</a:t>
            </a:r>
            <a:r>
              <a:rPr lang="en-US" sz="1800" i="1" dirty="0"/>
              <a:t> </a:t>
            </a:r>
            <a:r>
              <a:rPr lang="en-US" sz="1800" dirty="0"/>
              <a:t>may need </a:t>
            </a:r>
            <a:r>
              <a:rPr lang="en-US" sz="1800" i="1" dirty="0"/>
              <a:t>k </a:t>
            </a:r>
            <a:r>
              <a:rPr lang="en-US" sz="1800" dirty="0"/>
              <a:t>more instances of resource type </a:t>
            </a:r>
            <a:r>
              <a:rPr lang="en-US" sz="1800" i="1" dirty="0"/>
              <a:t>R</a:t>
            </a:r>
            <a:r>
              <a:rPr lang="en-US" sz="1800" i="1" baseline="-25000" dirty="0"/>
              <a:t>j</a:t>
            </a:r>
            <a:r>
              <a:rPr lang="en-US" sz="1800" i="1" dirty="0"/>
              <a:t> </a:t>
            </a:r>
            <a:r>
              <a:rPr lang="en-US" sz="1800" dirty="0"/>
              <a:t>to complete its task. Note that </a:t>
            </a:r>
            <a:r>
              <a:rPr lang="en-US" sz="1800" i="1" dirty="0"/>
              <a:t>Need[</a:t>
            </a:r>
            <a:r>
              <a:rPr lang="en-US" sz="1800" i="1" dirty="0" err="1"/>
              <a:t>i</a:t>
            </a:r>
            <a:r>
              <a:rPr lang="en-US" sz="1800" i="1" dirty="0"/>
              <a:t>][j] </a:t>
            </a:r>
            <a:r>
              <a:rPr lang="en-US" sz="1800" dirty="0"/>
              <a:t>equals </a:t>
            </a:r>
            <a:r>
              <a:rPr lang="en-US" sz="1800" i="1" dirty="0"/>
              <a:t>Max[</a:t>
            </a:r>
            <a:r>
              <a:rPr lang="en-US" sz="1800" i="1" dirty="0" err="1"/>
              <a:t>i</a:t>
            </a:r>
            <a:r>
              <a:rPr lang="en-US" sz="1800" i="1" dirty="0"/>
              <a:t>][j]</a:t>
            </a:r>
            <a:r>
              <a:rPr lang="en-US" sz="1800" dirty="0"/>
              <a:t>- </a:t>
            </a:r>
            <a:r>
              <a:rPr lang="en-US" sz="1800" i="1" dirty="0"/>
              <a:t>Allocation [</a:t>
            </a:r>
            <a:r>
              <a:rPr lang="en-US" sz="1800" i="1" dirty="0" err="1"/>
              <a:t>i</a:t>
            </a:r>
            <a:r>
              <a:rPr lang="en-US" sz="1800" i="1" dirty="0"/>
              <a:t>][j].</a:t>
            </a:r>
            <a:endParaRPr lang="en-US" sz="1800" dirty="0"/>
          </a:p>
          <a:p>
            <a:endParaRPr lang="en-IN"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457200" y="457200"/>
            <a:ext cx="8382000" cy="22098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7924800" cy="5136360"/>
          </a:xfrm>
        </p:spPr>
        <p:txBody>
          <a:bodyPr>
            <a:normAutofit fontScale="77500" lnSpcReduction="20000"/>
          </a:bodyPr>
          <a:lstStyle/>
          <a:p>
            <a:r>
              <a:rPr lang="en-US" dirty="0"/>
              <a:t>Let </a:t>
            </a:r>
            <a:r>
              <a:rPr lang="en-US" i="1" dirty="0">
                <a:solidFill>
                  <a:srgbClr val="FF3399"/>
                </a:solidFill>
              </a:rPr>
              <a:t>Work </a:t>
            </a:r>
            <a:r>
              <a:rPr lang="en-US" dirty="0">
                <a:solidFill>
                  <a:srgbClr val="FF3399"/>
                </a:solidFill>
              </a:rPr>
              <a:t>and </a:t>
            </a:r>
            <a:r>
              <a:rPr lang="en-US" i="1" dirty="0">
                <a:solidFill>
                  <a:srgbClr val="FF3399"/>
                </a:solidFill>
              </a:rPr>
              <a:t>Finish </a:t>
            </a:r>
            <a:r>
              <a:rPr lang="en-US" dirty="0"/>
              <a:t>be vectors of length </a:t>
            </a:r>
            <a:r>
              <a:rPr lang="en-US" i="1" dirty="0"/>
              <a:t>m </a:t>
            </a:r>
            <a:r>
              <a:rPr lang="en-US" dirty="0"/>
              <a:t>and </a:t>
            </a:r>
            <a:r>
              <a:rPr lang="en-US" i="1" dirty="0"/>
              <a:t>n, </a:t>
            </a:r>
            <a:r>
              <a:rPr lang="en-US" dirty="0"/>
              <a:t>respectively. Initialize</a:t>
            </a:r>
          </a:p>
          <a:p>
            <a:r>
              <a:rPr lang="en-US" i="1" dirty="0">
                <a:solidFill>
                  <a:schemeClr val="tx2">
                    <a:lumMod val="50000"/>
                  </a:schemeClr>
                </a:solidFill>
              </a:rPr>
              <a:t>Work= Available </a:t>
            </a:r>
            <a:r>
              <a:rPr lang="en-US" dirty="0"/>
              <a:t>and </a:t>
            </a:r>
            <a:r>
              <a:rPr lang="en-US" i="1" dirty="0">
                <a:solidFill>
                  <a:srgbClr val="FFFF00"/>
                </a:solidFill>
              </a:rPr>
              <a:t>Finish[</a:t>
            </a:r>
            <a:r>
              <a:rPr lang="en-US" i="1" dirty="0" err="1">
                <a:solidFill>
                  <a:srgbClr val="FFFF00"/>
                </a:solidFill>
              </a:rPr>
              <a:t>i</a:t>
            </a:r>
            <a:r>
              <a:rPr lang="en-US" i="1" dirty="0">
                <a:solidFill>
                  <a:srgbClr val="FFFF00"/>
                </a:solidFill>
              </a:rPr>
              <a:t>] =false </a:t>
            </a:r>
            <a:r>
              <a:rPr lang="en-US" dirty="0"/>
              <a:t>for </a:t>
            </a:r>
            <a:r>
              <a:rPr lang="en-US" i="1" dirty="0" err="1"/>
              <a:t>i</a:t>
            </a:r>
            <a:r>
              <a:rPr lang="en-US" i="1" dirty="0"/>
              <a:t> </a:t>
            </a:r>
            <a:r>
              <a:rPr lang="en-US" dirty="0"/>
              <a:t>= 0, 1, ... , </a:t>
            </a:r>
            <a:r>
              <a:rPr lang="en-US" i="1" dirty="0"/>
              <a:t>n </a:t>
            </a:r>
            <a:r>
              <a:rPr lang="en-US" dirty="0"/>
              <a:t>- 1.</a:t>
            </a:r>
          </a:p>
          <a:p>
            <a:pPr>
              <a:buNone/>
            </a:pPr>
            <a:r>
              <a:rPr lang="en-US" dirty="0"/>
              <a:t>		2.Find an index </a:t>
            </a:r>
            <a:r>
              <a:rPr lang="en-US" i="1" dirty="0" err="1"/>
              <a:t>i</a:t>
            </a:r>
            <a:r>
              <a:rPr lang="en-US" i="1" dirty="0"/>
              <a:t> </a:t>
            </a:r>
            <a:r>
              <a:rPr lang="en-US" dirty="0"/>
              <a:t>such that both</a:t>
            </a:r>
          </a:p>
          <a:p>
            <a:pPr>
              <a:buNone/>
            </a:pPr>
            <a:r>
              <a:rPr lang="en-US" dirty="0"/>
              <a:t>   			a. </a:t>
            </a:r>
            <a:r>
              <a:rPr lang="en-US" i="1" dirty="0"/>
              <a:t>Finish[</a:t>
            </a:r>
            <a:r>
              <a:rPr lang="en-US" i="1" dirty="0" err="1"/>
              <a:t>i</a:t>
            </a:r>
            <a:r>
              <a:rPr lang="en-US" i="1" dirty="0"/>
              <a:t>] ==false</a:t>
            </a:r>
            <a:endParaRPr lang="en-US" dirty="0"/>
          </a:p>
          <a:p>
            <a:pPr>
              <a:buNone/>
            </a:pPr>
            <a:r>
              <a:rPr lang="en-US" dirty="0"/>
              <a:t>  			b. </a:t>
            </a:r>
            <a:r>
              <a:rPr lang="en-US" i="1" dirty="0">
                <a:solidFill>
                  <a:schemeClr val="accent6">
                    <a:lumMod val="60000"/>
                    <a:lumOff val="40000"/>
                  </a:schemeClr>
                </a:solidFill>
              </a:rPr>
              <a:t>Need</a:t>
            </a:r>
            <a:r>
              <a:rPr lang="en-US" i="1" baseline="-25000" dirty="0">
                <a:solidFill>
                  <a:schemeClr val="accent6">
                    <a:lumMod val="60000"/>
                    <a:lumOff val="40000"/>
                  </a:schemeClr>
                </a:solidFill>
              </a:rPr>
              <a:t>i</a:t>
            </a:r>
            <a:r>
              <a:rPr lang="en-US" i="1" dirty="0">
                <a:solidFill>
                  <a:schemeClr val="accent6">
                    <a:lumMod val="60000"/>
                    <a:lumOff val="40000"/>
                  </a:schemeClr>
                </a:solidFill>
              </a:rPr>
              <a:t> &lt;=</a:t>
            </a:r>
            <a:r>
              <a:rPr lang="en-US" dirty="0">
                <a:solidFill>
                  <a:schemeClr val="accent6">
                    <a:lumMod val="60000"/>
                    <a:lumOff val="40000"/>
                  </a:schemeClr>
                </a:solidFill>
              </a:rPr>
              <a:t> </a:t>
            </a:r>
            <a:r>
              <a:rPr lang="en-US" i="1" dirty="0">
                <a:solidFill>
                  <a:schemeClr val="accent6">
                    <a:lumMod val="60000"/>
                    <a:lumOff val="40000"/>
                  </a:schemeClr>
                </a:solidFill>
              </a:rPr>
              <a:t>Work</a:t>
            </a:r>
            <a:endParaRPr lang="en-US" dirty="0">
              <a:solidFill>
                <a:schemeClr val="accent6">
                  <a:lumMod val="60000"/>
                  <a:lumOff val="40000"/>
                </a:schemeClr>
              </a:solidFill>
            </a:endParaRPr>
          </a:p>
          <a:p>
            <a:r>
              <a:rPr lang="en-US" dirty="0"/>
              <a:t>If no such </a:t>
            </a:r>
            <a:r>
              <a:rPr lang="en-US" i="1" dirty="0" err="1"/>
              <a:t>i</a:t>
            </a:r>
            <a:r>
              <a:rPr lang="en-US" i="1" dirty="0"/>
              <a:t> </a:t>
            </a:r>
            <a:r>
              <a:rPr lang="en-US" dirty="0"/>
              <a:t>exists, go to step 4.</a:t>
            </a:r>
          </a:p>
          <a:p>
            <a:pPr>
              <a:buNone/>
            </a:pPr>
            <a:r>
              <a:rPr lang="en-US" i="1" dirty="0"/>
              <a:t>		3. Work </a:t>
            </a:r>
            <a:r>
              <a:rPr lang="en-US" dirty="0"/>
              <a:t>= </a:t>
            </a:r>
            <a:r>
              <a:rPr lang="en-US" i="1" dirty="0"/>
              <a:t>Work </a:t>
            </a:r>
            <a:r>
              <a:rPr lang="en-US" dirty="0"/>
              <a:t>+ </a:t>
            </a:r>
            <a:r>
              <a:rPr lang="en-US" i="1" dirty="0"/>
              <a:t>Allocation</a:t>
            </a:r>
            <a:r>
              <a:rPr lang="en-US" i="1" baseline="-25000" dirty="0"/>
              <a:t>i</a:t>
            </a:r>
            <a:endParaRPr lang="en-US" dirty="0"/>
          </a:p>
          <a:p>
            <a:pPr>
              <a:buNone/>
            </a:pPr>
            <a:r>
              <a:rPr lang="en-US" i="1" dirty="0"/>
              <a:t>		Finish[</a:t>
            </a:r>
            <a:r>
              <a:rPr lang="en-US" i="1" dirty="0" err="1"/>
              <a:t>i</a:t>
            </a:r>
            <a:r>
              <a:rPr lang="en-US" i="1" dirty="0"/>
              <a:t>] </a:t>
            </a:r>
            <a:r>
              <a:rPr lang="en-US" dirty="0"/>
              <a:t>= </a:t>
            </a:r>
            <a:r>
              <a:rPr lang="en-US" i="1" dirty="0"/>
              <a:t>true</a:t>
            </a:r>
            <a:endParaRPr lang="en-US" dirty="0"/>
          </a:p>
          <a:p>
            <a:pPr>
              <a:buNone/>
            </a:pPr>
            <a:r>
              <a:rPr lang="en-US" dirty="0"/>
              <a:t>		Go to step 2.</a:t>
            </a:r>
          </a:p>
          <a:p>
            <a:pPr>
              <a:buFont typeface="Wingdings" pitchFamily="2" charset="2"/>
              <a:buChar char="§"/>
            </a:pPr>
            <a:r>
              <a:rPr lang="en-US" dirty="0"/>
              <a:t>4. </a:t>
            </a:r>
            <a:r>
              <a:rPr lang="en-US" dirty="0">
                <a:solidFill>
                  <a:srgbClr val="9AF729"/>
                </a:solidFill>
              </a:rPr>
              <a:t>If </a:t>
            </a:r>
            <a:r>
              <a:rPr lang="en-US" i="1" dirty="0">
                <a:solidFill>
                  <a:srgbClr val="9AF729"/>
                </a:solidFill>
              </a:rPr>
              <a:t>Finish[</a:t>
            </a:r>
            <a:r>
              <a:rPr lang="en-US" i="1" dirty="0" err="1">
                <a:solidFill>
                  <a:srgbClr val="9AF729"/>
                </a:solidFill>
              </a:rPr>
              <a:t>i</a:t>
            </a:r>
            <a:r>
              <a:rPr lang="en-US" i="1" dirty="0">
                <a:solidFill>
                  <a:srgbClr val="9AF729"/>
                </a:solidFill>
              </a:rPr>
              <a:t>] ==true </a:t>
            </a:r>
            <a:r>
              <a:rPr lang="en-US" dirty="0">
                <a:solidFill>
                  <a:srgbClr val="9AF729"/>
                </a:solidFill>
              </a:rPr>
              <a:t>for all </a:t>
            </a:r>
            <a:r>
              <a:rPr lang="en-US" i="1" dirty="0" err="1">
                <a:solidFill>
                  <a:srgbClr val="9AF729"/>
                </a:solidFill>
              </a:rPr>
              <a:t>i</a:t>
            </a:r>
            <a:r>
              <a:rPr lang="en-US" i="1" dirty="0">
                <a:solidFill>
                  <a:srgbClr val="9AF729"/>
                </a:solidFill>
              </a:rPr>
              <a:t>, </a:t>
            </a:r>
            <a:r>
              <a:rPr lang="en-US" dirty="0">
                <a:solidFill>
                  <a:srgbClr val="9AF729"/>
                </a:solidFill>
              </a:rPr>
              <a:t>then the system is in a safe state</a:t>
            </a:r>
            <a:r>
              <a:rPr lang="en-US" dirty="0"/>
              <a:t>.</a:t>
            </a:r>
          </a:p>
          <a:p>
            <a:r>
              <a:rPr lang="en-US" dirty="0"/>
              <a:t>This algorithm may require an order of </a:t>
            </a:r>
            <a:r>
              <a:rPr lang="en-US" i="1" dirty="0"/>
              <a:t>m </a:t>
            </a:r>
            <a:r>
              <a:rPr lang="en-US" dirty="0"/>
              <a:t>x </a:t>
            </a:r>
            <a:r>
              <a:rPr lang="en-US" i="1" dirty="0"/>
              <a:t>n</a:t>
            </a:r>
            <a:r>
              <a:rPr lang="en-US" i="1" baseline="30000" dirty="0"/>
              <a:t>2 </a:t>
            </a:r>
            <a:r>
              <a:rPr lang="en-US" dirty="0"/>
              <a:t>operations to determine whether a state is safe.</a:t>
            </a:r>
          </a:p>
          <a:p>
            <a:endParaRPr lang="en-US" dirty="0"/>
          </a:p>
        </p:txBody>
      </p:sp>
      <p:sp>
        <p:nvSpPr>
          <p:cNvPr id="4" name="Title 1"/>
          <p:cNvSpPr>
            <a:spLocks noGrp="1"/>
          </p:cNvSpPr>
          <p:nvPr>
            <p:ph type="title"/>
          </p:nvPr>
        </p:nvSpPr>
        <p:spPr>
          <a:xfrm>
            <a:off x="381000" y="0"/>
            <a:ext cx="7772400" cy="914400"/>
          </a:xfrm>
        </p:spPr>
        <p:txBody>
          <a:bodyPr/>
          <a:lstStyle/>
          <a:p>
            <a:r>
              <a:rPr lang="en-IN" dirty="0"/>
              <a:t>Safety algorithm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772400" cy="914400"/>
          </a:xfrm>
        </p:spPr>
        <p:txBody>
          <a:bodyPr/>
          <a:lstStyle/>
          <a:p>
            <a:r>
              <a:rPr lang="en-US" b="1" dirty="0"/>
              <a:t>Resource-Request Algorithm</a:t>
            </a:r>
            <a:endParaRPr lang="en-IN" dirty="0"/>
          </a:p>
        </p:txBody>
      </p:sp>
      <p:sp>
        <p:nvSpPr>
          <p:cNvPr id="3" name="Content Placeholder 2"/>
          <p:cNvSpPr>
            <a:spLocks noGrp="1"/>
          </p:cNvSpPr>
          <p:nvPr>
            <p:ph idx="1"/>
          </p:nvPr>
        </p:nvSpPr>
        <p:spPr>
          <a:xfrm>
            <a:off x="685800" y="1447800"/>
            <a:ext cx="8458200" cy="5791200"/>
          </a:xfrm>
        </p:spPr>
        <p:txBody>
          <a:bodyPr>
            <a:normAutofit/>
          </a:bodyPr>
          <a:lstStyle/>
          <a:p>
            <a:pPr algn="just"/>
            <a:r>
              <a:rPr lang="en-US" sz="2800" dirty="0"/>
              <a:t>This algorithm for determining whether requests can be safely granted.</a:t>
            </a:r>
          </a:p>
          <a:p>
            <a:pPr algn="just"/>
            <a:r>
              <a:rPr lang="en-US" sz="2800" dirty="0"/>
              <a:t>Let </a:t>
            </a:r>
            <a:r>
              <a:rPr lang="en-US" sz="2800" i="1" dirty="0">
                <a:solidFill>
                  <a:srgbClr val="9AF729"/>
                </a:solidFill>
              </a:rPr>
              <a:t>Request</a:t>
            </a:r>
            <a:r>
              <a:rPr lang="en-US" sz="2800" i="1" baseline="-25000" dirty="0"/>
              <a:t>i</a:t>
            </a:r>
            <a:r>
              <a:rPr lang="en-US" sz="2800" i="1" dirty="0"/>
              <a:t> </a:t>
            </a:r>
            <a:r>
              <a:rPr lang="en-US" sz="2800" dirty="0"/>
              <a:t>be the request vector for process </a:t>
            </a:r>
            <a:r>
              <a:rPr lang="en-US" sz="2800" i="1" dirty="0"/>
              <a:t>P</a:t>
            </a:r>
            <a:r>
              <a:rPr lang="en-US" sz="2800" i="1" baseline="-25000" dirty="0"/>
              <a:t>i</a:t>
            </a:r>
            <a:r>
              <a:rPr lang="en-US" sz="2800" i="1" dirty="0"/>
              <a:t>. </a:t>
            </a:r>
          </a:p>
          <a:p>
            <a:pPr algn="just"/>
            <a:r>
              <a:rPr lang="en-US" sz="2800" dirty="0"/>
              <a:t>If </a:t>
            </a:r>
            <a:r>
              <a:rPr lang="en-US" sz="2800" i="1" dirty="0">
                <a:solidFill>
                  <a:srgbClr val="F73B75"/>
                </a:solidFill>
              </a:rPr>
              <a:t>Request</a:t>
            </a:r>
            <a:r>
              <a:rPr lang="en-US" sz="2800" i="1" baseline="-25000" dirty="0">
                <a:solidFill>
                  <a:srgbClr val="F73B75"/>
                </a:solidFill>
              </a:rPr>
              <a:t>i</a:t>
            </a:r>
            <a:r>
              <a:rPr lang="en-US" sz="2800" i="1" dirty="0">
                <a:solidFill>
                  <a:srgbClr val="F73B75"/>
                </a:solidFill>
              </a:rPr>
              <a:t> [j]==k</a:t>
            </a:r>
            <a:r>
              <a:rPr lang="en-US" sz="2800" i="1" dirty="0"/>
              <a:t>, </a:t>
            </a:r>
            <a:r>
              <a:rPr lang="en-US" sz="2800" dirty="0"/>
              <a:t>then process </a:t>
            </a:r>
            <a:r>
              <a:rPr lang="en-US" sz="2800" i="1" dirty="0"/>
              <a:t>P</a:t>
            </a:r>
            <a:r>
              <a:rPr lang="en-US" sz="2800" i="1" baseline="-25000" dirty="0"/>
              <a:t>i</a:t>
            </a:r>
            <a:r>
              <a:rPr lang="en-US" sz="2800" i="1" dirty="0"/>
              <a:t> </a:t>
            </a:r>
            <a:r>
              <a:rPr lang="en-US" sz="2800" dirty="0"/>
              <a:t>wants </a:t>
            </a:r>
            <a:r>
              <a:rPr lang="en-US" sz="2800" i="1" dirty="0"/>
              <a:t>k </a:t>
            </a:r>
            <a:r>
              <a:rPr lang="en-US" sz="2800" dirty="0"/>
              <a:t>instances of resource type </a:t>
            </a:r>
            <a:r>
              <a:rPr lang="en-US" sz="2800" i="1" dirty="0"/>
              <a:t>R</a:t>
            </a:r>
            <a:r>
              <a:rPr lang="en-US" sz="2800" i="1" baseline="-25000" dirty="0"/>
              <a:t>j</a:t>
            </a:r>
            <a:r>
              <a:rPr lang="en-US" sz="2800" i="1" dirty="0"/>
              <a:t>.</a:t>
            </a:r>
          </a:p>
          <a:p>
            <a:pPr algn="just">
              <a:buNone/>
            </a:pPr>
            <a:r>
              <a:rPr lang="en-US" sz="2800" i="1" dirty="0"/>
              <a:t> </a:t>
            </a:r>
            <a:endParaRPr lang="en-IN"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When a request for resources is made by process </a:t>
            </a:r>
            <a:r>
              <a:rPr lang="en-US" sz="2400" i="1" dirty="0"/>
              <a:t>P</a:t>
            </a:r>
            <a:r>
              <a:rPr lang="en-US" sz="2400" i="1" baseline="-25000" dirty="0"/>
              <a:t>i</a:t>
            </a:r>
            <a:r>
              <a:rPr lang="en-US" sz="2400" i="1" dirty="0"/>
              <a:t>, </a:t>
            </a:r>
            <a:r>
              <a:rPr lang="en-US" sz="2400" dirty="0"/>
              <a:t>the following actions are taken:</a:t>
            </a:r>
            <a:br>
              <a:rPr lang="en-IN" sz="2400" dirty="0"/>
            </a:br>
            <a:endParaRPr lang="en-IN" sz="2400" dirty="0"/>
          </a:p>
        </p:txBody>
      </p:sp>
      <p:sp>
        <p:nvSpPr>
          <p:cNvPr id="3" name="Content Placeholder 2"/>
          <p:cNvSpPr>
            <a:spLocks noGrp="1"/>
          </p:cNvSpPr>
          <p:nvPr>
            <p:ph idx="1"/>
          </p:nvPr>
        </p:nvSpPr>
        <p:spPr/>
        <p:txBody>
          <a:bodyPr>
            <a:normAutofit/>
          </a:bodyPr>
          <a:lstStyle/>
          <a:p>
            <a:pPr algn="just">
              <a:buNone/>
            </a:pPr>
            <a:r>
              <a:rPr lang="en-US" sz="2400" dirty="0"/>
              <a:t>1. </a:t>
            </a:r>
            <a:r>
              <a:rPr lang="en-US" sz="2400" dirty="0">
                <a:solidFill>
                  <a:srgbClr val="F73B75"/>
                </a:solidFill>
              </a:rPr>
              <a:t>If </a:t>
            </a:r>
            <a:r>
              <a:rPr lang="en-US" sz="2400" i="1" dirty="0">
                <a:solidFill>
                  <a:srgbClr val="F73B75"/>
                </a:solidFill>
              </a:rPr>
              <a:t>Request</a:t>
            </a:r>
            <a:r>
              <a:rPr lang="en-US" sz="2400" i="1" baseline="-25000" dirty="0">
                <a:solidFill>
                  <a:srgbClr val="F73B75"/>
                </a:solidFill>
              </a:rPr>
              <a:t>i</a:t>
            </a:r>
            <a:r>
              <a:rPr lang="en-US" sz="2400" dirty="0">
                <a:solidFill>
                  <a:srgbClr val="F73B75"/>
                </a:solidFill>
              </a:rPr>
              <a:t> &lt;=</a:t>
            </a:r>
            <a:r>
              <a:rPr lang="en-US" sz="2400" i="1" dirty="0">
                <a:solidFill>
                  <a:srgbClr val="F73B75"/>
                </a:solidFill>
              </a:rPr>
              <a:t>Need</a:t>
            </a:r>
            <a:r>
              <a:rPr lang="en-US" sz="2400" i="1" baseline="-25000" dirty="0">
                <a:solidFill>
                  <a:srgbClr val="F73B75"/>
                </a:solidFill>
              </a:rPr>
              <a:t>i</a:t>
            </a:r>
            <a:r>
              <a:rPr lang="en-US" sz="2400" i="1" dirty="0">
                <a:solidFill>
                  <a:srgbClr val="F73B75"/>
                </a:solidFill>
              </a:rPr>
              <a:t>, </a:t>
            </a:r>
            <a:r>
              <a:rPr lang="en-US" sz="2400" dirty="0"/>
              <a:t>go to step 2. Otherwise, raise an error condition, since the process has exceeded its maximum claim.</a:t>
            </a:r>
            <a:endParaRPr lang="en-IN" sz="2400" dirty="0"/>
          </a:p>
          <a:p>
            <a:pPr algn="just">
              <a:buNone/>
            </a:pPr>
            <a:r>
              <a:rPr lang="en-US" sz="2400" dirty="0"/>
              <a:t>2. If </a:t>
            </a:r>
            <a:r>
              <a:rPr lang="en-US" sz="2400" i="1" dirty="0">
                <a:solidFill>
                  <a:schemeClr val="accent3">
                    <a:lumMod val="60000"/>
                    <a:lumOff val="40000"/>
                  </a:schemeClr>
                </a:solidFill>
              </a:rPr>
              <a:t>Request</a:t>
            </a:r>
            <a:r>
              <a:rPr lang="en-US" sz="2400" i="1" baseline="-25000" dirty="0">
                <a:solidFill>
                  <a:schemeClr val="accent3">
                    <a:lumMod val="60000"/>
                    <a:lumOff val="40000"/>
                  </a:schemeClr>
                </a:solidFill>
              </a:rPr>
              <a:t>i</a:t>
            </a:r>
            <a:r>
              <a:rPr lang="en-US" sz="2400" dirty="0">
                <a:solidFill>
                  <a:schemeClr val="accent3">
                    <a:lumMod val="60000"/>
                    <a:lumOff val="40000"/>
                  </a:schemeClr>
                </a:solidFill>
              </a:rPr>
              <a:t> &lt;=</a:t>
            </a:r>
            <a:r>
              <a:rPr lang="en-US" sz="2400" i="1" dirty="0">
                <a:solidFill>
                  <a:schemeClr val="accent3">
                    <a:lumMod val="60000"/>
                    <a:lumOff val="40000"/>
                  </a:schemeClr>
                </a:solidFill>
              </a:rPr>
              <a:t>Available</a:t>
            </a:r>
            <a:r>
              <a:rPr lang="en-US" sz="2400" i="1" dirty="0"/>
              <a:t>, </a:t>
            </a:r>
            <a:r>
              <a:rPr lang="en-US" sz="2400" dirty="0"/>
              <a:t>go to step 3. Otherwise, </a:t>
            </a:r>
            <a:r>
              <a:rPr lang="en-US" sz="2400" i="1" dirty="0"/>
              <a:t>P</a:t>
            </a:r>
            <a:r>
              <a:rPr lang="en-US" sz="2400" i="1" baseline="-25000" dirty="0"/>
              <a:t>i</a:t>
            </a:r>
            <a:r>
              <a:rPr lang="en-US" sz="2400" i="1" dirty="0"/>
              <a:t> </a:t>
            </a:r>
            <a:r>
              <a:rPr lang="en-US" sz="2400" dirty="0"/>
              <a:t>must wait, since the resources are not available.</a:t>
            </a:r>
            <a:endParaRPr lang="en-IN" sz="2400" dirty="0"/>
          </a:p>
          <a:p>
            <a:pPr algn="just">
              <a:buNone/>
            </a:pPr>
            <a:r>
              <a:rPr lang="en-US" sz="2400" dirty="0"/>
              <a:t>3. Have the system pretend to have allocated the requested resources to process </a:t>
            </a:r>
            <a:r>
              <a:rPr lang="en-US" sz="2400" i="1" dirty="0"/>
              <a:t>P</a:t>
            </a:r>
            <a:r>
              <a:rPr lang="en-US" sz="2400" i="1" baseline="-25000" dirty="0"/>
              <a:t>i</a:t>
            </a:r>
            <a:r>
              <a:rPr lang="en-US" sz="2400" i="1" dirty="0"/>
              <a:t> </a:t>
            </a:r>
            <a:r>
              <a:rPr lang="en-US" sz="2400" dirty="0"/>
              <a:t>by modifying the state as follows:</a:t>
            </a:r>
            <a:endParaRPr lang="en-IN" sz="2400" dirty="0"/>
          </a:p>
          <a:p>
            <a:pPr lvl="1" algn="just"/>
            <a:r>
              <a:rPr lang="en-US" sz="2400" i="1" dirty="0">
                <a:solidFill>
                  <a:schemeClr val="accent6">
                    <a:lumMod val="60000"/>
                    <a:lumOff val="40000"/>
                  </a:schemeClr>
                </a:solidFill>
              </a:rPr>
              <a:t>Available= Available- Request</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a:t>
            </a:r>
            <a:endParaRPr lang="en-IN" sz="2400" dirty="0">
              <a:solidFill>
                <a:schemeClr val="accent6">
                  <a:lumMod val="60000"/>
                  <a:lumOff val="40000"/>
                </a:schemeClr>
              </a:solidFill>
            </a:endParaRPr>
          </a:p>
          <a:p>
            <a:pPr lvl="1" algn="just"/>
            <a:r>
              <a:rPr lang="en-US" sz="2400" i="1" dirty="0">
                <a:solidFill>
                  <a:schemeClr val="accent6">
                    <a:lumMod val="60000"/>
                    <a:lumOff val="40000"/>
                  </a:schemeClr>
                </a:solidFill>
              </a:rPr>
              <a:t>Allocation</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 =Allocation</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 +Request</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a:t>
            </a:r>
            <a:endParaRPr lang="en-IN" sz="2400" dirty="0">
              <a:solidFill>
                <a:schemeClr val="accent6">
                  <a:lumMod val="60000"/>
                  <a:lumOff val="40000"/>
                </a:schemeClr>
              </a:solidFill>
            </a:endParaRPr>
          </a:p>
          <a:p>
            <a:pPr lvl="1" algn="just"/>
            <a:r>
              <a:rPr lang="en-US" sz="2400" i="1" dirty="0">
                <a:solidFill>
                  <a:schemeClr val="accent6">
                    <a:lumMod val="60000"/>
                    <a:lumOff val="40000"/>
                  </a:schemeClr>
                </a:solidFill>
              </a:rPr>
              <a:t>Need</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 =Need</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 Request</a:t>
            </a:r>
            <a:r>
              <a:rPr lang="en-US" sz="2400" i="1" baseline="-25000" dirty="0">
                <a:solidFill>
                  <a:schemeClr val="accent6">
                    <a:lumMod val="60000"/>
                    <a:lumOff val="40000"/>
                  </a:schemeClr>
                </a:solidFill>
              </a:rPr>
              <a:t>i</a:t>
            </a:r>
            <a:r>
              <a:rPr lang="en-US" sz="2400" i="1" dirty="0">
                <a:solidFill>
                  <a:schemeClr val="accent6">
                    <a:lumMod val="60000"/>
                    <a:lumOff val="40000"/>
                  </a:schemeClr>
                </a:solidFill>
              </a:rPr>
              <a:t>;</a:t>
            </a:r>
            <a:endParaRPr lang="en-IN" sz="2400" dirty="0">
              <a:solidFill>
                <a:schemeClr val="accent6">
                  <a:lumMod val="60000"/>
                  <a:lumOff val="40000"/>
                </a:schemeClr>
              </a:solidFill>
            </a:endParaRPr>
          </a:p>
          <a:p>
            <a:endParaRPr lang="en-IN"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Note</a:t>
            </a:r>
          </a:p>
        </p:txBody>
      </p:sp>
      <p:sp>
        <p:nvSpPr>
          <p:cNvPr id="3" name="Content Placeholder 2"/>
          <p:cNvSpPr>
            <a:spLocks noGrp="1"/>
          </p:cNvSpPr>
          <p:nvPr>
            <p:ph idx="1"/>
          </p:nvPr>
        </p:nvSpPr>
        <p:spPr/>
        <p:txBody>
          <a:bodyPr/>
          <a:lstStyle/>
          <a:p>
            <a:pPr algn="just"/>
            <a:r>
              <a:rPr lang="en-US" sz="2400" dirty="0"/>
              <a:t>If the </a:t>
            </a:r>
            <a:r>
              <a:rPr lang="en-US" sz="2400" dirty="0">
                <a:solidFill>
                  <a:schemeClr val="accent6">
                    <a:lumMod val="60000"/>
                    <a:lumOff val="40000"/>
                  </a:schemeClr>
                </a:solidFill>
              </a:rPr>
              <a:t>resulting resource-allocation state is safe</a:t>
            </a:r>
            <a:r>
              <a:rPr lang="en-US" sz="2400" dirty="0"/>
              <a:t>, the transaction is completed, and process </a:t>
            </a:r>
            <a:r>
              <a:rPr lang="en-US" sz="2400" i="1" dirty="0">
                <a:solidFill>
                  <a:srgbClr val="FFC000"/>
                </a:solidFill>
              </a:rPr>
              <a:t>P</a:t>
            </a:r>
            <a:r>
              <a:rPr lang="en-US" sz="2400" i="1" baseline="-25000" dirty="0">
                <a:solidFill>
                  <a:srgbClr val="FFC000"/>
                </a:solidFill>
              </a:rPr>
              <a:t>i</a:t>
            </a:r>
            <a:r>
              <a:rPr lang="en-US" sz="2400" i="1" dirty="0">
                <a:solidFill>
                  <a:srgbClr val="FFC000"/>
                </a:solidFill>
              </a:rPr>
              <a:t> </a:t>
            </a:r>
            <a:r>
              <a:rPr lang="en-US" sz="2400" dirty="0">
                <a:solidFill>
                  <a:srgbClr val="FFC000"/>
                </a:solidFill>
              </a:rPr>
              <a:t>is allocated its resources.</a:t>
            </a:r>
          </a:p>
          <a:p>
            <a:pPr algn="just"/>
            <a:r>
              <a:rPr lang="en-US" sz="2400" dirty="0"/>
              <a:t> However, if the </a:t>
            </a:r>
            <a:r>
              <a:rPr lang="en-US" sz="2400" dirty="0">
                <a:solidFill>
                  <a:srgbClr val="FF0000"/>
                </a:solidFill>
              </a:rPr>
              <a:t>new state is unsafe</a:t>
            </a:r>
            <a:r>
              <a:rPr lang="en-US" sz="2400" dirty="0"/>
              <a:t>,</a:t>
            </a:r>
          </a:p>
          <a:p>
            <a:pPr lvl="1" algn="just"/>
            <a:r>
              <a:rPr lang="en-US" sz="2400" dirty="0"/>
              <a:t> Then </a:t>
            </a:r>
            <a:r>
              <a:rPr lang="en-US" sz="2400" i="1" dirty="0"/>
              <a:t>P</a:t>
            </a:r>
            <a:r>
              <a:rPr lang="en-US" sz="2400" i="1" baseline="-25000" dirty="0"/>
              <a:t>i</a:t>
            </a:r>
            <a:r>
              <a:rPr lang="en-US" sz="2400" i="1" dirty="0"/>
              <a:t> </a:t>
            </a:r>
            <a:r>
              <a:rPr lang="en-US" sz="2400" dirty="0"/>
              <a:t>must wait for </a:t>
            </a:r>
            <a:r>
              <a:rPr lang="en-US" sz="2400" i="1" dirty="0"/>
              <a:t>Request</a:t>
            </a:r>
            <a:r>
              <a:rPr lang="en-US" sz="2400" i="1" baseline="-25000" dirty="0"/>
              <a:t>i</a:t>
            </a:r>
            <a:r>
              <a:rPr lang="en-US" sz="2400" i="1" dirty="0"/>
              <a:t>, </a:t>
            </a:r>
            <a:r>
              <a:rPr lang="en-US" sz="2400" dirty="0"/>
              <a:t>and the old resource-allocation state is restored.</a:t>
            </a:r>
            <a:endParaRPr lang="en-IN" sz="2400" dirty="0"/>
          </a:p>
          <a:p>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Example</a:t>
            </a:r>
          </a:p>
        </p:txBody>
      </p:sp>
      <p:sp>
        <p:nvSpPr>
          <p:cNvPr id="3" name="Content Placeholder 2"/>
          <p:cNvSpPr>
            <a:spLocks noGrp="1"/>
          </p:cNvSpPr>
          <p:nvPr>
            <p:ph idx="1"/>
          </p:nvPr>
        </p:nvSpPr>
        <p:spPr>
          <a:xfrm>
            <a:off x="838200" y="1295400"/>
            <a:ext cx="7848600" cy="5060160"/>
          </a:xfrm>
        </p:spPr>
        <p:txBody>
          <a:bodyPr/>
          <a:lstStyle/>
          <a:p>
            <a:r>
              <a:rPr lang="en-IN" dirty="0"/>
              <a:t>No of processes=5</a:t>
            </a:r>
          </a:p>
          <a:p>
            <a:r>
              <a:rPr lang="en-IN" dirty="0"/>
              <a:t>No of resources=3</a:t>
            </a:r>
          </a:p>
          <a:p>
            <a:r>
              <a:rPr lang="en-IN" dirty="0"/>
              <a:t>Instances of resources=  </a:t>
            </a:r>
            <a:r>
              <a:rPr lang="en-IN" dirty="0">
                <a:solidFill>
                  <a:srgbClr val="FF0000"/>
                </a:solidFill>
              </a:rPr>
              <a:t>A-10 B-5 C-7</a:t>
            </a:r>
          </a:p>
        </p:txBody>
      </p:sp>
      <p:pic>
        <p:nvPicPr>
          <p:cNvPr id="48131" name="Picture 3"/>
          <p:cNvPicPr>
            <a:picLocks noChangeAspect="1" noChangeArrowheads="1"/>
          </p:cNvPicPr>
          <p:nvPr/>
        </p:nvPicPr>
        <p:blipFill>
          <a:blip r:embed="rId2" cstate="print"/>
          <a:srcRect/>
          <a:stretch>
            <a:fillRect/>
          </a:stretch>
        </p:blipFill>
        <p:spPr bwMode="auto">
          <a:xfrm>
            <a:off x="2133600" y="3124200"/>
            <a:ext cx="4886325" cy="338137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Image result for bankers algorithm"/>
          <p:cNvPicPr>
            <a:picLocks noChangeAspect="1" noChangeArrowheads="1"/>
          </p:cNvPicPr>
          <p:nvPr/>
        </p:nvPicPr>
        <p:blipFill>
          <a:blip r:embed="rId2" cstate="print"/>
          <a:srcRect/>
          <a:stretch>
            <a:fillRect/>
          </a:stretch>
        </p:blipFill>
        <p:spPr bwMode="auto">
          <a:xfrm>
            <a:off x="228599" y="0"/>
            <a:ext cx="8915401"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system is in a safe state since the sequence &lt; </a:t>
            </a:r>
            <a:r>
              <a:rPr lang="en-US" i="1" dirty="0"/>
              <a:t>P</a:t>
            </a:r>
            <a:r>
              <a:rPr lang="en-US" baseline="-25000" dirty="0"/>
              <a:t>1</a:t>
            </a:r>
            <a:r>
              <a:rPr lang="en-US" dirty="0"/>
              <a:t>, </a:t>
            </a:r>
            <a:r>
              <a:rPr lang="en-US" i="1" dirty="0"/>
              <a:t>P</a:t>
            </a:r>
            <a:r>
              <a:rPr lang="en-US" baseline="-25000" dirty="0"/>
              <a:t>3</a:t>
            </a:r>
            <a:r>
              <a:rPr lang="en-US" dirty="0"/>
              <a:t>, </a:t>
            </a:r>
            <a:r>
              <a:rPr lang="en-US" i="1" dirty="0"/>
              <a:t>P</a:t>
            </a:r>
            <a:r>
              <a:rPr lang="en-US" baseline="-25000" dirty="0"/>
              <a:t>4</a:t>
            </a:r>
            <a:r>
              <a:rPr lang="en-US" dirty="0"/>
              <a:t>, </a:t>
            </a:r>
            <a:r>
              <a:rPr lang="en-US" i="1" dirty="0"/>
              <a:t>P</a:t>
            </a:r>
            <a:r>
              <a:rPr lang="en-US" baseline="-25000" dirty="0"/>
              <a:t>2</a:t>
            </a:r>
            <a:r>
              <a:rPr lang="en-US" dirty="0"/>
              <a:t>, </a:t>
            </a:r>
            <a:r>
              <a:rPr lang="en-US" i="1" dirty="0"/>
              <a:t>P</a:t>
            </a:r>
            <a:r>
              <a:rPr lang="en-US" baseline="-25000" dirty="0"/>
              <a:t>0</a:t>
            </a:r>
            <a:r>
              <a:rPr lang="en-US" dirty="0"/>
              <a:t>&gt; satisfies safety criteria.</a:t>
            </a:r>
            <a:endParaRPr lang="en-IN" dirty="0"/>
          </a:p>
          <a:p>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Example 2:</a:t>
            </a:r>
          </a:p>
        </p:txBody>
      </p:sp>
      <p:sp>
        <p:nvSpPr>
          <p:cNvPr id="3" name="Content Placeholder 2"/>
          <p:cNvSpPr>
            <a:spLocks noGrp="1"/>
          </p:cNvSpPr>
          <p:nvPr>
            <p:ph idx="1"/>
          </p:nvPr>
        </p:nvSpPr>
        <p:spPr>
          <a:xfrm>
            <a:off x="762000" y="1447800"/>
            <a:ext cx="7924800" cy="4907760"/>
          </a:xfrm>
        </p:spPr>
        <p:txBody>
          <a:bodyPr>
            <a:normAutofit/>
          </a:bodyPr>
          <a:lstStyle/>
          <a:p>
            <a:r>
              <a:rPr lang="en-IN" dirty="0"/>
              <a:t>A-6	B-3	C-4	D-2</a:t>
            </a:r>
          </a:p>
          <a:p>
            <a:r>
              <a:rPr lang="en-IN" dirty="0"/>
              <a:t>P1,P2,P3,P4,P5</a:t>
            </a:r>
          </a:p>
          <a:p>
            <a:r>
              <a:rPr lang="en-IN" dirty="0"/>
              <a:t>Allocation				MAX</a:t>
            </a:r>
          </a:p>
          <a:p>
            <a:pPr lvl="1">
              <a:buNone/>
            </a:pPr>
            <a:r>
              <a:rPr lang="en-IN" dirty="0"/>
              <a:t>		</a:t>
            </a:r>
            <a:r>
              <a:rPr lang="en-IN" dirty="0">
                <a:solidFill>
                  <a:srgbClr val="FF0000"/>
                </a:solidFill>
              </a:rPr>
              <a:t>A 	B	C	D</a:t>
            </a:r>
            <a:r>
              <a:rPr lang="en-IN" dirty="0"/>
              <a:t>	</a:t>
            </a:r>
            <a:r>
              <a:rPr lang="en-IN" dirty="0">
                <a:solidFill>
                  <a:srgbClr val="FFFF00"/>
                </a:solidFill>
              </a:rPr>
              <a:t>A	B	C	D</a:t>
            </a:r>
          </a:p>
          <a:p>
            <a:pPr>
              <a:buNone/>
            </a:pPr>
            <a:r>
              <a:rPr lang="en-IN" dirty="0"/>
              <a:t>P1	2	0	1	0	3	1	1	1</a:t>
            </a:r>
          </a:p>
          <a:p>
            <a:pPr>
              <a:buNone/>
            </a:pPr>
            <a:r>
              <a:rPr lang="en-IN" dirty="0"/>
              <a:t>P2	0	1	0	1	0	2	1	2</a:t>
            </a:r>
          </a:p>
          <a:p>
            <a:pPr>
              <a:buNone/>
            </a:pPr>
            <a:r>
              <a:rPr lang="en-IN" dirty="0"/>
              <a:t>P3	1	0	1	0	3	0	2	0</a:t>
            </a:r>
          </a:p>
          <a:p>
            <a:pPr>
              <a:buNone/>
            </a:pPr>
            <a:r>
              <a:rPr lang="en-IN" dirty="0"/>
              <a:t>P4	1	1	0	0	2	3	1	0</a:t>
            </a:r>
          </a:p>
          <a:p>
            <a:pPr>
              <a:buNone/>
            </a:pPr>
            <a:r>
              <a:rPr lang="en-IN" dirty="0"/>
              <a:t>P5	1	0	1	0	2	1	1	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Deadlock Detection</a:t>
            </a:r>
          </a:p>
        </p:txBody>
      </p:sp>
      <p:sp>
        <p:nvSpPr>
          <p:cNvPr id="3" name="Content Placeholder 2"/>
          <p:cNvSpPr>
            <a:spLocks noGrp="1"/>
          </p:cNvSpPr>
          <p:nvPr>
            <p:ph idx="1"/>
          </p:nvPr>
        </p:nvSpPr>
        <p:spPr>
          <a:xfrm>
            <a:off x="838200" y="1371600"/>
            <a:ext cx="7848600" cy="4983960"/>
          </a:xfrm>
        </p:spPr>
        <p:txBody>
          <a:bodyPr>
            <a:normAutofit/>
          </a:bodyPr>
          <a:lstStyle/>
          <a:p>
            <a:pPr algn="just"/>
            <a:r>
              <a:rPr lang="en-IN" sz="2200" dirty="0"/>
              <a:t>If the system does not employ either deadlock prevention or deadlock avoidance algorithms then Deadlock situation may occur.</a:t>
            </a:r>
          </a:p>
          <a:p>
            <a:r>
              <a:rPr lang="en-IN" sz="2200" dirty="0">
                <a:solidFill>
                  <a:srgbClr val="FFFF00"/>
                </a:solidFill>
              </a:rPr>
              <a:t>In this situation, the system must provide:</a:t>
            </a:r>
          </a:p>
          <a:p>
            <a:pPr lvl="1"/>
            <a:r>
              <a:rPr lang="en-IN" sz="2200" dirty="0"/>
              <a:t>An algorithm checks the state of the system to </a:t>
            </a:r>
            <a:r>
              <a:rPr lang="en-IN" sz="2200" dirty="0">
                <a:solidFill>
                  <a:srgbClr val="FF3399"/>
                </a:solidFill>
              </a:rPr>
              <a:t>determine whether a deadlock has occurred. </a:t>
            </a:r>
          </a:p>
          <a:p>
            <a:pPr lvl="1"/>
            <a:r>
              <a:rPr lang="en-IN" sz="2200" dirty="0"/>
              <a:t>An algorithm to </a:t>
            </a:r>
            <a:r>
              <a:rPr lang="en-IN" sz="2200" dirty="0">
                <a:solidFill>
                  <a:srgbClr val="9AF729"/>
                </a:solidFill>
              </a:rPr>
              <a:t>recover from deadlock</a:t>
            </a:r>
            <a:r>
              <a:rPr lang="en-IN" sz="2200" dirty="0"/>
              <a:t>.</a:t>
            </a:r>
          </a:p>
          <a:p>
            <a:pPr algn="just"/>
            <a:endParaRPr lang="en-IN"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effectLst>
                  <a:outerShdw blurRad="50800" dist="38100" algn="tr" rotWithShape="0">
                    <a:prstClr val="black">
                      <a:alpha val="40000"/>
                    </a:prstClr>
                  </a:outerShdw>
                </a:effectLst>
              </a:rPr>
              <a:t>Single Instance of Each Resource Type</a:t>
            </a:r>
            <a:br>
              <a:rPr lang="en-IN" b="1" dirty="0"/>
            </a:br>
            <a:endParaRPr lang="en-IN" dirty="0"/>
          </a:p>
        </p:txBody>
      </p:sp>
      <p:sp>
        <p:nvSpPr>
          <p:cNvPr id="3" name="Content Placeholder 2"/>
          <p:cNvSpPr>
            <a:spLocks noGrp="1"/>
          </p:cNvSpPr>
          <p:nvPr>
            <p:ph idx="1"/>
          </p:nvPr>
        </p:nvSpPr>
        <p:spPr>
          <a:xfrm>
            <a:off x="685800" y="1219200"/>
            <a:ext cx="8001000" cy="5136360"/>
          </a:xfrm>
        </p:spPr>
        <p:txBody>
          <a:bodyPr>
            <a:normAutofit/>
          </a:bodyPr>
          <a:lstStyle/>
          <a:p>
            <a:pPr lvl="0" algn="just"/>
            <a:r>
              <a:rPr lang="en-IN" sz="2000" dirty="0"/>
              <a:t>If </a:t>
            </a:r>
            <a:r>
              <a:rPr lang="en-IN" sz="2400" dirty="0"/>
              <a:t>all resources are only </a:t>
            </a:r>
            <a:r>
              <a:rPr lang="en-IN" sz="2400" dirty="0">
                <a:solidFill>
                  <a:srgbClr val="FF3399"/>
                </a:solidFill>
              </a:rPr>
              <a:t>one single instance</a:t>
            </a:r>
            <a:r>
              <a:rPr lang="en-IN" sz="2400" dirty="0"/>
              <a:t>, then we define a deadlock detection algorithm that uses </a:t>
            </a:r>
            <a:r>
              <a:rPr lang="en-IN" sz="2400" dirty="0">
                <a:solidFill>
                  <a:srgbClr val="9AF729"/>
                </a:solidFill>
              </a:rPr>
              <a:t>wait-for graph.</a:t>
            </a:r>
          </a:p>
          <a:p>
            <a:pPr lvl="0" algn="just"/>
            <a:r>
              <a:rPr lang="en-IN" sz="2400" dirty="0"/>
              <a:t>We obtain this graph by removing nodes of type resource and collapsing the appropriate edges.</a:t>
            </a:r>
          </a:p>
          <a:p>
            <a:pPr lvl="0" algn="just"/>
            <a:r>
              <a:rPr lang="en-IN" sz="2400" dirty="0"/>
              <a:t>An edge from </a:t>
            </a:r>
            <a:r>
              <a:rPr lang="en-IN" sz="2400" dirty="0">
                <a:solidFill>
                  <a:srgbClr val="FFC000"/>
                </a:solidFill>
              </a:rPr>
              <a:t>pi to P</a:t>
            </a:r>
            <a:r>
              <a:rPr lang="en-IN" sz="2400" baseline="-25000" dirty="0">
                <a:solidFill>
                  <a:srgbClr val="FFC000"/>
                </a:solidFill>
              </a:rPr>
              <a:t>j</a:t>
            </a:r>
            <a:r>
              <a:rPr lang="en-IN" sz="2400" dirty="0">
                <a:solidFill>
                  <a:srgbClr val="FFC000"/>
                </a:solidFill>
              </a:rPr>
              <a:t> in a wait for graph implies that process P</a:t>
            </a:r>
            <a:r>
              <a:rPr lang="en-IN" sz="2400" baseline="-25000" dirty="0">
                <a:solidFill>
                  <a:srgbClr val="FFC000"/>
                </a:solidFill>
              </a:rPr>
              <a:t>i</a:t>
            </a:r>
            <a:r>
              <a:rPr lang="en-IN" sz="2400" dirty="0">
                <a:solidFill>
                  <a:srgbClr val="FFC000"/>
                </a:solidFill>
              </a:rPr>
              <a:t> is waiting for process P</a:t>
            </a:r>
            <a:r>
              <a:rPr lang="en-IN" sz="2400" baseline="-25000" dirty="0">
                <a:solidFill>
                  <a:srgbClr val="FFC000"/>
                </a:solidFill>
              </a:rPr>
              <a:t>j</a:t>
            </a:r>
            <a:r>
              <a:rPr lang="en-IN" sz="2400" dirty="0">
                <a:solidFill>
                  <a:srgbClr val="FFC000"/>
                </a:solidFill>
              </a:rPr>
              <a:t> to release a resource that P</a:t>
            </a:r>
            <a:r>
              <a:rPr lang="en-IN" sz="2400" baseline="-25000" dirty="0">
                <a:solidFill>
                  <a:srgbClr val="FFC000"/>
                </a:solidFill>
              </a:rPr>
              <a:t>i</a:t>
            </a:r>
            <a:r>
              <a:rPr lang="en-IN" sz="2400" dirty="0">
                <a:solidFill>
                  <a:srgbClr val="FFC000"/>
                </a:solidFill>
              </a:rPr>
              <a:t> needs.</a:t>
            </a:r>
          </a:p>
          <a:p>
            <a:pPr lvl="0" algn="just"/>
            <a:r>
              <a:rPr lang="en-IN" sz="2400" dirty="0"/>
              <a:t>An edge P</a:t>
            </a:r>
            <a:r>
              <a:rPr lang="en-IN" sz="2400" baseline="-25000" dirty="0"/>
              <a:t>i</a:t>
            </a:r>
            <a:r>
              <a:rPr lang="en-IN" sz="2400" dirty="0"/>
              <a:t>-&gt;P</a:t>
            </a:r>
            <a:r>
              <a:rPr lang="en-IN" sz="2400" baseline="-25000" dirty="0"/>
              <a:t>j</a:t>
            </a:r>
            <a:r>
              <a:rPr lang="en-IN" sz="2400" dirty="0"/>
              <a:t> exists in a wait for graph  </a:t>
            </a:r>
          </a:p>
          <a:p>
            <a:pPr lvl="1" algn="just"/>
            <a:r>
              <a:rPr lang="en-IN" sz="2400" dirty="0"/>
              <a:t>corresponding resource allocation graph contains two edges P</a:t>
            </a:r>
            <a:r>
              <a:rPr lang="en-IN" sz="2400" baseline="-25000" dirty="0"/>
              <a:t>i</a:t>
            </a:r>
            <a:r>
              <a:rPr lang="en-IN" sz="2400" dirty="0"/>
              <a:t>-&gt;R</a:t>
            </a:r>
            <a:r>
              <a:rPr lang="en-IN" sz="2400" baseline="-25000" dirty="0"/>
              <a:t>q</a:t>
            </a:r>
            <a:r>
              <a:rPr lang="en-IN" sz="2400" dirty="0"/>
              <a:t> and R</a:t>
            </a:r>
            <a:r>
              <a:rPr lang="en-IN" sz="2400" baseline="-25000" dirty="0"/>
              <a:t>q</a:t>
            </a:r>
            <a:r>
              <a:rPr lang="en-IN" sz="2400" dirty="0"/>
              <a:t>-&gt;P</a:t>
            </a:r>
            <a:r>
              <a:rPr lang="en-IN" sz="2400" baseline="-25000" dirty="0"/>
              <a:t>j</a:t>
            </a:r>
            <a:r>
              <a:rPr lang="en-IN" sz="2400" dirty="0"/>
              <a:t> for some resource R</a:t>
            </a:r>
            <a:r>
              <a:rPr lang="en-IN" sz="2400" baseline="-25000" dirty="0"/>
              <a:t>q</a:t>
            </a:r>
            <a:r>
              <a:rPr lang="en-IN" sz="2400" dirty="0"/>
              <a:t>.</a:t>
            </a:r>
          </a:p>
          <a:p>
            <a:endParaRPr lang="en-I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43400"/>
            <a:ext cx="7772400" cy="914400"/>
          </a:xfrm>
        </p:spPr>
        <p:txBody>
          <a:bodyPr/>
          <a:lstStyle/>
          <a:p>
            <a:r>
              <a:rPr lang="en-IN" sz="3200" dirty="0"/>
              <a:t>	RAG				Wait-for graph</a:t>
            </a:r>
          </a:p>
        </p:txBody>
      </p:sp>
      <p:pic>
        <p:nvPicPr>
          <p:cNvPr id="4" name="Picture 3" descr="7"/>
          <p:cNvPicPr/>
          <p:nvPr/>
        </p:nvPicPr>
        <p:blipFill>
          <a:blip r:embed="rId2" cstate="print"/>
          <a:srcRect/>
          <a:stretch>
            <a:fillRect/>
          </a:stretch>
        </p:blipFill>
        <p:spPr bwMode="auto">
          <a:xfrm>
            <a:off x="990600" y="685800"/>
            <a:ext cx="7315200" cy="3334182"/>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0"/>
            <a:ext cx="8077200" cy="5364960"/>
          </a:xfrm>
        </p:spPr>
        <p:txBody>
          <a:bodyPr>
            <a:normAutofit/>
          </a:bodyPr>
          <a:lstStyle/>
          <a:p>
            <a:pPr lvl="0" algn="just"/>
            <a:r>
              <a:rPr lang="en-IN" sz="2800" dirty="0"/>
              <a:t>A deadlock exists in the system if and only if the </a:t>
            </a:r>
          </a:p>
          <a:p>
            <a:pPr lvl="1" algn="just"/>
            <a:r>
              <a:rPr lang="en-IN" sz="2400" dirty="0">
                <a:solidFill>
                  <a:srgbClr val="FFC000"/>
                </a:solidFill>
              </a:rPr>
              <a:t>wait-for graph contains a cycle.</a:t>
            </a:r>
          </a:p>
          <a:p>
            <a:pPr lvl="0" algn="just"/>
            <a:r>
              <a:rPr lang="en-IN" sz="2800" dirty="0"/>
              <a:t>To detect deadlocks, the system needs to </a:t>
            </a:r>
            <a:r>
              <a:rPr lang="en-IN" sz="2800" dirty="0">
                <a:solidFill>
                  <a:srgbClr val="FF0000"/>
                </a:solidFill>
              </a:rPr>
              <a:t>maintain </a:t>
            </a:r>
            <a:r>
              <a:rPr lang="en-IN" sz="2800" dirty="0"/>
              <a:t>the </a:t>
            </a:r>
            <a:r>
              <a:rPr lang="en-IN" sz="2800" dirty="0">
                <a:solidFill>
                  <a:srgbClr val="FF0000"/>
                </a:solidFill>
              </a:rPr>
              <a:t>wait-for graph</a:t>
            </a:r>
            <a:r>
              <a:rPr lang="en-IN" sz="2800" dirty="0"/>
              <a:t> and </a:t>
            </a:r>
            <a:r>
              <a:rPr lang="en-IN" sz="2800" dirty="0">
                <a:solidFill>
                  <a:srgbClr val="FFFF00"/>
                </a:solidFill>
              </a:rPr>
              <a:t>periodically to invoke an algorithm</a:t>
            </a:r>
            <a:r>
              <a:rPr lang="en-IN" sz="2800" dirty="0"/>
              <a:t> that </a:t>
            </a:r>
            <a:r>
              <a:rPr lang="en-IN" sz="2800" dirty="0">
                <a:solidFill>
                  <a:srgbClr val="00B0F0"/>
                </a:solidFill>
              </a:rPr>
              <a:t>searches for a cycle </a:t>
            </a:r>
            <a:r>
              <a:rPr lang="en-IN" sz="2800" dirty="0"/>
              <a:t>in the graph.</a:t>
            </a:r>
          </a:p>
          <a:p>
            <a:pPr lvl="0" algn="just"/>
            <a:r>
              <a:rPr lang="en-IN" sz="2800" dirty="0"/>
              <a:t>An algorithm to detect a cycle in a graph requires an order of </a:t>
            </a:r>
            <a:r>
              <a:rPr lang="en-IN" sz="2800" dirty="0">
                <a:solidFill>
                  <a:schemeClr val="accent6">
                    <a:lumMod val="60000"/>
                    <a:lumOff val="40000"/>
                  </a:schemeClr>
                </a:solidFill>
              </a:rPr>
              <a:t>n</a:t>
            </a:r>
            <a:r>
              <a:rPr lang="en-IN" sz="2800" baseline="30000" dirty="0">
                <a:solidFill>
                  <a:schemeClr val="accent6">
                    <a:lumMod val="60000"/>
                    <a:lumOff val="40000"/>
                  </a:schemeClr>
                </a:solidFill>
              </a:rPr>
              <a:t>2</a:t>
            </a:r>
            <a:r>
              <a:rPr lang="en-IN" sz="2800" dirty="0">
                <a:solidFill>
                  <a:schemeClr val="accent6">
                    <a:lumMod val="60000"/>
                    <a:lumOff val="40000"/>
                  </a:schemeClr>
                </a:solidFill>
              </a:rPr>
              <a:t> operations</a:t>
            </a:r>
            <a:r>
              <a:rPr lang="en-IN" sz="2800" dirty="0"/>
              <a:t>, where n is the number of vertices in the graph.</a:t>
            </a:r>
          </a:p>
          <a:p>
            <a:pPr algn="just"/>
            <a:endParaRPr lang="en-IN"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554736"/>
          </a:xfrm>
        </p:spPr>
        <p:txBody>
          <a:bodyPr/>
          <a:lstStyle/>
          <a:p>
            <a:r>
              <a:rPr lang="en-US" sz="2800" b="1" dirty="0">
                <a:effectLst>
                  <a:outerShdw blurRad="50800" dist="38100" algn="tr" rotWithShape="0">
                    <a:prstClr val="black">
                      <a:alpha val="40000"/>
                    </a:prstClr>
                  </a:outerShdw>
                </a:effectLst>
              </a:rPr>
              <a:t>Several Instances of a Resource Type</a:t>
            </a:r>
            <a:br>
              <a:rPr lang="en-IN" b="1" dirty="0"/>
            </a:br>
            <a:endParaRPr lang="en-IN" dirty="0"/>
          </a:p>
        </p:txBody>
      </p:sp>
      <p:sp>
        <p:nvSpPr>
          <p:cNvPr id="3" name="Content Placeholder 2"/>
          <p:cNvSpPr>
            <a:spLocks noGrp="1"/>
          </p:cNvSpPr>
          <p:nvPr>
            <p:ph idx="1"/>
          </p:nvPr>
        </p:nvSpPr>
        <p:spPr>
          <a:xfrm>
            <a:off x="762000" y="1295400"/>
            <a:ext cx="7924800" cy="5060160"/>
          </a:xfrm>
        </p:spPr>
        <p:txBody>
          <a:bodyPr>
            <a:normAutofit/>
          </a:bodyPr>
          <a:lstStyle/>
          <a:p>
            <a:pPr lvl="0" algn="just"/>
            <a:r>
              <a:rPr lang="en-IN" sz="2400" dirty="0"/>
              <a:t>The deadlock detection algorithm is applicable for multiple instances of a resource type.  </a:t>
            </a:r>
          </a:p>
          <a:p>
            <a:pPr lvl="1" algn="just"/>
            <a:r>
              <a:rPr lang="en-IN" sz="2000" dirty="0"/>
              <a:t>This algorithm uses several data structures that are similar to banker’s algorithm</a:t>
            </a:r>
          </a:p>
          <a:p>
            <a:pPr lvl="1" algn="just"/>
            <a:endParaRPr lang="en-IN" sz="2000" dirty="0"/>
          </a:p>
          <a:p>
            <a:pPr lvl="0" algn="just"/>
            <a:r>
              <a:rPr lang="en-IN" sz="2400" b="1" dirty="0">
                <a:solidFill>
                  <a:schemeClr val="accent6">
                    <a:lumMod val="60000"/>
                    <a:lumOff val="40000"/>
                  </a:schemeClr>
                </a:solidFill>
              </a:rPr>
              <a:t>Available:</a:t>
            </a:r>
            <a:r>
              <a:rPr lang="en-IN" sz="2400" dirty="0"/>
              <a:t> it indicates the number of available resources of each type.</a:t>
            </a:r>
          </a:p>
          <a:p>
            <a:pPr lvl="0" algn="just"/>
            <a:r>
              <a:rPr lang="en-IN" sz="2400" b="1" dirty="0">
                <a:solidFill>
                  <a:srgbClr val="9AF729"/>
                </a:solidFill>
              </a:rPr>
              <a:t>Allocation</a:t>
            </a:r>
            <a:r>
              <a:rPr lang="en-IN" sz="2400" b="1" dirty="0"/>
              <a:t>:</a:t>
            </a:r>
            <a:r>
              <a:rPr lang="en-IN" sz="2400" dirty="0"/>
              <a:t> it defines the number of resources of each type currently allocated to each process.</a:t>
            </a:r>
          </a:p>
          <a:p>
            <a:pPr lvl="0" algn="just"/>
            <a:r>
              <a:rPr lang="en-IN" sz="2400" b="1" dirty="0">
                <a:solidFill>
                  <a:srgbClr val="FF3399"/>
                </a:solidFill>
              </a:rPr>
              <a:t>Request</a:t>
            </a:r>
            <a:r>
              <a:rPr lang="en-IN" sz="2400" b="1" dirty="0"/>
              <a:t>:</a:t>
            </a:r>
            <a:r>
              <a:rPr lang="en-IN" sz="2400" dirty="0"/>
              <a:t> it tells the current request of each process.</a:t>
            </a:r>
          </a:p>
          <a:p>
            <a:pPr algn="just">
              <a:buNone/>
            </a:pPr>
            <a:endParaRPr lang="en-IN"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772400" cy="914400"/>
          </a:xfrm>
        </p:spPr>
        <p:txBody>
          <a:bodyPr/>
          <a:lstStyle/>
          <a:p>
            <a:r>
              <a:rPr lang="en-IN" dirty="0"/>
              <a:t>Algorithm</a:t>
            </a:r>
          </a:p>
        </p:txBody>
      </p:sp>
      <p:sp>
        <p:nvSpPr>
          <p:cNvPr id="3" name="Content Placeholder 2"/>
          <p:cNvSpPr>
            <a:spLocks noGrp="1"/>
          </p:cNvSpPr>
          <p:nvPr>
            <p:ph idx="1"/>
          </p:nvPr>
        </p:nvSpPr>
        <p:spPr>
          <a:xfrm>
            <a:off x="762000" y="990600"/>
            <a:ext cx="7924800" cy="5060160"/>
          </a:xfrm>
        </p:spPr>
        <p:txBody>
          <a:bodyPr>
            <a:normAutofit fontScale="25000" lnSpcReduction="20000"/>
          </a:bodyPr>
          <a:lstStyle/>
          <a:p>
            <a:pPr>
              <a:buNone/>
            </a:pPr>
            <a:r>
              <a:rPr lang="en-US" sz="8000" dirty="0"/>
              <a:t>1.	Let </a:t>
            </a:r>
            <a:r>
              <a:rPr lang="en-US" sz="8000" dirty="0">
                <a:solidFill>
                  <a:srgbClr val="FFC000"/>
                </a:solidFill>
              </a:rPr>
              <a:t>Work and Finish </a:t>
            </a:r>
            <a:r>
              <a:rPr lang="en-US" sz="8000" dirty="0"/>
              <a:t>be vectors of length m and n, respectively Initialize:</a:t>
            </a:r>
            <a:endParaRPr lang="en-IN" sz="8000" dirty="0"/>
          </a:p>
          <a:p>
            <a:pPr lvl="1">
              <a:buNone/>
            </a:pPr>
            <a:r>
              <a:rPr lang="en-US" sz="8000" dirty="0"/>
              <a:t>(a) Work = Available</a:t>
            </a:r>
            <a:endParaRPr lang="en-IN" sz="8000" dirty="0"/>
          </a:p>
          <a:p>
            <a:pPr lvl="1">
              <a:buNone/>
            </a:pPr>
            <a:r>
              <a:rPr lang="en-US" sz="8000" dirty="0"/>
              <a:t>(b) For </a:t>
            </a:r>
            <a:r>
              <a:rPr lang="en-US" sz="8000" dirty="0" err="1"/>
              <a:t>i</a:t>
            </a:r>
            <a:r>
              <a:rPr lang="en-US" sz="8000" dirty="0"/>
              <a:t> = 1,2, …, n, if Allocation</a:t>
            </a:r>
            <a:r>
              <a:rPr lang="en-US" sz="8000" baseline="-25000" dirty="0"/>
              <a:t>i</a:t>
            </a:r>
            <a:r>
              <a:rPr lang="en-US" sz="8000" dirty="0"/>
              <a:t> </a:t>
            </a:r>
            <a:r>
              <a:rPr lang="en-US" sz="8000" dirty="0">
                <a:sym typeface="Symbol"/>
              </a:rPr>
              <a:t></a:t>
            </a:r>
            <a:r>
              <a:rPr lang="en-US" sz="8000" dirty="0"/>
              <a:t> 0, then  Finish[</a:t>
            </a:r>
            <a:r>
              <a:rPr lang="en-US" sz="8000" dirty="0" err="1"/>
              <a:t>i</a:t>
            </a:r>
            <a:r>
              <a:rPr lang="en-US" sz="8000" dirty="0"/>
              <a:t>] = false;</a:t>
            </a:r>
          </a:p>
          <a:p>
            <a:pPr lvl="1">
              <a:buNone/>
            </a:pPr>
            <a:r>
              <a:rPr lang="en-US" sz="8000" dirty="0"/>
              <a:t>	otherwise, Finish[</a:t>
            </a:r>
            <a:r>
              <a:rPr lang="en-US" sz="8000" dirty="0" err="1"/>
              <a:t>i</a:t>
            </a:r>
            <a:r>
              <a:rPr lang="en-US" sz="8000" dirty="0"/>
              <a:t>] = true.</a:t>
            </a:r>
            <a:endParaRPr lang="en-IN" sz="8000" dirty="0"/>
          </a:p>
          <a:p>
            <a:pPr>
              <a:buNone/>
            </a:pPr>
            <a:r>
              <a:rPr lang="en-US" sz="8000" dirty="0"/>
              <a:t>2.	Find an index </a:t>
            </a:r>
            <a:r>
              <a:rPr lang="en-US" sz="8000" dirty="0" err="1"/>
              <a:t>i</a:t>
            </a:r>
            <a:r>
              <a:rPr lang="en-US" sz="8000" dirty="0"/>
              <a:t> such that both:</a:t>
            </a:r>
            <a:endParaRPr lang="en-IN" sz="8000" dirty="0"/>
          </a:p>
          <a:p>
            <a:pPr lvl="1">
              <a:buNone/>
            </a:pPr>
            <a:r>
              <a:rPr lang="en-US" sz="8000" dirty="0"/>
              <a:t>(a)	Finish[</a:t>
            </a:r>
            <a:r>
              <a:rPr lang="en-US" sz="8000" dirty="0" err="1"/>
              <a:t>i</a:t>
            </a:r>
            <a:r>
              <a:rPr lang="en-US" sz="8000" dirty="0"/>
              <a:t>] == false</a:t>
            </a:r>
            <a:endParaRPr lang="en-IN" sz="8000" dirty="0"/>
          </a:p>
          <a:p>
            <a:pPr lvl="1">
              <a:buNone/>
            </a:pPr>
            <a:r>
              <a:rPr lang="en-US" sz="8000" dirty="0"/>
              <a:t>(b)	</a:t>
            </a:r>
            <a:r>
              <a:rPr lang="en-US" sz="8000" dirty="0">
                <a:solidFill>
                  <a:srgbClr val="FFFF00"/>
                </a:solidFill>
              </a:rPr>
              <a:t>Request</a:t>
            </a:r>
            <a:r>
              <a:rPr lang="en-US" sz="8000" baseline="-25000" dirty="0">
                <a:solidFill>
                  <a:srgbClr val="FFFF00"/>
                </a:solidFill>
              </a:rPr>
              <a:t>i</a:t>
            </a:r>
            <a:r>
              <a:rPr lang="en-US" sz="8000" dirty="0">
                <a:solidFill>
                  <a:srgbClr val="FFFF00"/>
                </a:solidFill>
              </a:rPr>
              <a:t> </a:t>
            </a:r>
            <a:r>
              <a:rPr lang="en-US" sz="8000" dirty="0">
                <a:solidFill>
                  <a:srgbClr val="FFFF00"/>
                </a:solidFill>
                <a:sym typeface="Symbol"/>
              </a:rPr>
              <a:t></a:t>
            </a:r>
            <a:r>
              <a:rPr lang="en-US" sz="8000" dirty="0">
                <a:solidFill>
                  <a:srgbClr val="FFFF00"/>
                </a:solidFill>
              </a:rPr>
              <a:t> Work</a:t>
            </a:r>
            <a:br>
              <a:rPr lang="en-US" sz="8000" dirty="0"/>
            </a:br>
            <a:endParaRPr lang="en-IN" sz="8000" dirty="0"/>
          </a:p>
          <a:p>
            <a:r>
              <a:rPr lang="en-US" sz="8000" dirty="0"/>
              <a:t>If no such </a:t>
            </a:r>
            <a:r>
              <a:rPr lang="en-US" sz="8000" dirty="0" err="1"/>
              <a:t>i</a:t>
            </a:r>
            <a:r>
              <a:rPr lang="en-US" sz="8000" dirty="0"/>
              <a:t> exists, go to step 4. </a:t>
            </a:r>
            <a:endParaRPr lang="en-IN" sz="8000" dirty="0"/>
          </a:p>
          <a:p>
            <a:pPr>
              <a:buNone/>
            </a:pPr>
            <a:r>
              <a:rPr lang="en-US" sz="8000" dirty="0"/>
              <a:t>3.	Work = Work + Allocation</a:t>
            </a:r>
            <a:r>
              <a:rPr lang="en-US" sz="8000" baseline="-25000" dirty="0"/>
              <a:t>i</a:t>
            </a:r>
            <a:br>
              <a:rPr lang="en-US" sz="8000" dirty="0"/>
            </a:br>
            <a:r>
              <a:rPr lang="en-US" sz="8000" dirty="0"/>
              <a:t>Finish[</a:t>
            </a:r>
            <a:r>
              <a:rPr lang="en-US" sz="8000" dirty="0" err="1"/>
              <a:t>i</a:t>
            </a:r>
            <a:r>
              <a:rPr lang="en-US" sz="8000" dirty="0"/>
              <a:t>] = true</a:t>
            </a:r>
            <a:br>
              <a:rPr lang="en-US" sz="8000" dirty="0"/>
            </a:br>
            <a:r>
              <a:rPr lang="en-US" sz="8000" dirty="0"/>
              <a:t>go to step 2.</a:t>
            </a:r>
            <a:br>
              <a:rPr lang="en-US" sz="8000" dirty="0"/>
            </a:br>
            <a:endParaRPr lang="en-IN" sz="8000" dirty="0"/>
          </a:p>
          <a:p>
            <a:pPr>
              <a:buNone/>
            </a:pPr>
            <a:r>
              <a:rPr lang="en-US" sz="8000" dirty="0"/>
              <a:t>4.	If Finish[</a:t>
            </a:r>
            <a:r>
              <a:rPr lang="en-US" sz="8000" dirty="0" err="1"/>
              <a:t>i</a:t>
            </a:r>
            <a:r>
              <a:rPr lang="en-US" sz="8000" dirty="0"/>
              <a:t>] == false, for some </a:t>
            </a:r>
            <a:r>
              <a:rPr lang="en-US" sz="8000" dirty="0" err="1"/>
              <a:t>i</a:t>
            </a:r>
            <a:r>
              <a:rPr lang="en-US" sz="8000" dirty="0"/>
              <a:t>, 1 </a:t>
            </a:r>
            <a:r>
              <a:rPr lang="en-US" sz="8000" dirty="0">
                <a:sym typeface="Symbol"/>
              </a:rPr>
              <a:t></a:t>
            </a:r>
            <a:r>
              <a:rPr lang="en-US" sz="8000" dirty="0"/>
              <a:t> </a:t>
            </a:r>
            <a:r>
              <a:rPr lang="en-US" sz="8000" dirty="0" err="1"/>
              <a:t>i</a:t>
            </a:r>
            <a:r>
              <a:rPr lang="en-US" sz="8000" dirty="0"/>
              <a:t> &lt; n, then the system is in deadlock state. Moreover, if Finish[</a:t>
            </a:r>
            <a:r>
              <a:rPr lang="en-US" sz="8000" dirty="0" err="1"/>
              <a:t>i</a:t>
            </a:r>
            <a:r>
              <a:rPr lang="en-US" sz="8000" dirty="0"/>
              <a:t>] == false, then P</a:t>
            </a:r>
            <a:r>
              <a:rPr lang="en-US" sz="8000" baseline="-25000" dirty="0"/>
              <a:t>i</a:t>
            </a:r>
            <a:r>
              <a:rPr lang="en-US" sz="8000" dirty="0"/>
              <a:t> is deadlocked.</a:t>
            </a:r>
            <a:endParaRPr lang="en-IN" sz="8000" dirty="0"/>
          </a:p>
          <a:p>
            <a:endParaRPr lang="en-IN"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772400" cy="914400"/>
          </a:xfrm>
        </p:spPr>
        <p:txBody>
          <a:bodyPr/>
          <a:lstStyle/>
          <a:p>
            <a:r>
              <a:rPr lang="en-IN" dirty="0"/>
              <a:t>Example</a:t>
            </a:r>
          </a:p>
        </p:txBody>
      </p:sp>
      <p:sp>
        <p:nvSpPr>
          <p:cNvPr id="3" name="Content Placeholder 2"/>
          <p:cNvSpPr>
            <a:spLocks noGrp="1"/>
          </p:cNvSpPr>
          <p:nvPr>
            <p:ph idx="1"/>
          </p:nvPr>
        </p:nvSpPr>
        <p:spPr>
          <a:xfrm>
            <a:off x="533400" y="685800"/>
            <a:ext cx="8229600" cy="5715000"/>
          </a:xfrm>
        </p:spPr>
        <p:txBody>
          <a:bodyPr>
            <a:normAutofit lnSpcReduction="10000"/>
          </a:bodyPr>
          <a:lstStyle/>
          <a:p>
            <a:r>
              <a:rPr lang="en-IN" dirty="0"/>
              <a:t>Instance values A-7	B-2	C-6</a:t>
            </a:r>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r>
              <a:rPr lang="en-IN" dirty="0"/>
              <a:t>What will happen if P2 requests an additional instance of C?</a:t>
            </a:r>
          </a:p>
        </p:txBody>
      </p:sp>
      <p:pic>
        <p:nvPicPr>
          <p:cNvPr id="4" name="Picture 3"/>
          <p:cNvPicPr/>
          <p:nvPr/>
        </p:nvPicPr>
        <p:blipFill>
          <a:blip r:embed="rId2" cstate="print"/>
          <a:srcRect/>
          <a:stretch>
            <a:fillRect/>
          </a:stretch>
        </p:blipFill>
        <p:spPr bwMode="auto">
          <a:xfrm>
            <a:off x="2362200" y="1524000"/>
            <a:ext cx="4852460" cy="3605213"/>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772400" cy="914400"/>
          </a:xfrm>
        </p:spPr>
        <p:txBody>
          <a:bodyPr/>
          <a:lstStyle/>
          <a:p>
            <a:r>
              <a:rPr lang="en-IN" b="1" dirty="0"/>
              <a:t>Recovery from Deadlock</a:t>
            </a:r>
            <a:endParaRPr lang="en-IN" dirty="0"/>
          </a:p>
        </p:txBody>
      </p:sp>
      <p:sp>
        <p:nvSpPr>
          <p:cNvPr id="3" name="Content Placeholder 2"/>
          <p:cNvSpPr>
            <a:spLocks noGrp="1"/>
          </p:cNvSpPr>
          <p:nvPr>
            <p:ph idx="1"/>
          </p:nvPr>
        </p:nvSpPr>
        <p:spPr>
          <a:xfrm>
            <a:off x="762000" y="1066800"/>
            <a:ext cx="7772400" cy="4572000"/>
          </a:xfrm>
        </p:spPr>
        <p:txBody>
          <a:bodyPr>
            <a:normAutofit/>
          </a:bodyPr>
          <a:lstStyle/>
          <a:p>
            <a:r>
              <a:rPr lang="en-IN" sz="2400" dirty="0"/>
              <a:t>There are three basic approaches to recovery from deadlock:</a:t>
            </a:r>
          </a:p>
          <a:p>
            <a:pPr>
              <a:buNone/>
            </a:pPr>
            <a:r>
              <a:rPr lang="en-IN" sz="2400" dirty="0"/>
              <a:t>1. </a:t>
            </a:r>
            <a:r>
              <a:rPr lang="en-IN" sz="2400" dirty="0">
                <a:solidFill>
                  <a:srgbClr val="9AF729"/>
                </a:solidFill>
              </a:rPr>
              <a:t>Inform the system operator, and allow him/her to take manual intervention</a:t>
            </a:r>
            <a:r>
              <a:rPr lang="en-IN" sz="2400" dirty="0"/>
              <a:t>.</a:t>
            </a:r>
          </a:p>
          <a:p>
            <a:pPr>
              <a:buNone/>
            </a:pPr>
            <a:r>
              <a:rPr lang="en-IN" sz="2400" dirty="0"/>
              <a:t>2. </a:t>
            </a:r>
            <a:r>
              <a:rPr lang="en-IN" sz="2400" dirty="0">
                <a:solidFill>
                  <a:srgbClr val="FF3399"/>
                </a:solidFill>
              </a:rPr>
              <a:t>Terminate one or more processes involved in the deadlock</a:t>
            </a:r>
          </a:p>
          <a:p>
            <a:pPr>
              <a:buNone/>
            </a:pPr>
            <a:r>
              <a:rPr lang="en-US" sz="2400" b="1" dirty="0"/>
              <a:t>3. </a:t>
            </a:r>
            <a:r>
              <a:rPr lang="en-US" sz="2400" dirty="0">
                <a:solidFill>
                  <a:srgbClr val="FFFF00"/>
                </a:solidFill>
              </a:rPr>
              <a:t>Preempt resources</a:t>
            </a:r>
            <a:endParaRPr lang="en-IN" sz="2400" dirty="0">
              <a:solidFill>
                <a:srgbClr val="FFFF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50800" dist="38100" algn="tr" rotWithShape="0">
                    <a:prstClr val="black">
                      <a:alpha val="40000"/>
                    </a:prstClr>
                  </a:outerShdw>
                </a:effectLst>
              </a:rPr>
              <a:t>1. Process Termination</a:t>
            </a:r>
            <a:br>
              <a:rPr lang="en-IN" b="1" dirty="0"/>
            </a:br>
            <a:endParaRPr lang="en-IN" dirty="0"/>
          </a:p>
        </p:txBody>
      </p:sp>
      <p:sp>
        <p:nvSpPr>
          <p:cNvPr id="3" name="Content Placeholder 2"/>
          <p:cNvSpPr>
            <a:spLocks noGrp="1"/>
          </p:cNvSpPr>
          <p:nvPr>
            <p:ph idx="1"/>
          </p:nvPr>
        </p:nvSpPr>
        <p:spPr>
          <a:xfrm>
            <a:off x="762000" y="1143000"/>
            <a:ext cx="7772400" cy="5150640"/>
          </a:xfrm>
        </p:spPr>
        <p:txBody>
          <a:bodyPr>
            <a:normAutofit fontScale="62500" lnSpcReduction="20000"/>
          </a:bodyPr>
          <a:lstStyle/>
          <a:p>
            <a:pPr algn="just"/>
            <a:r>
              <a:rPr lang="en-IN" sz="3400" dirty="0"/>
              <a:t>Two basic approaches, both of which recover resources allocated to terminate processes:</a:t>
            </a:r>
          </a:p>
          <a:p>
            <a:pPr lvl="1" algn="just"/>
            <a:r>
              <a:rPr lang="en-IN" sz="3400" b="1" dirty="0">
                <a:solidFill>
                  <a:srgbClr val="FFFF00"/>
                </a:solidFill>
              </a:rPr>
              <a:t>Abort all deadlocked processes:</a:t>
            </a:r>
            <a:r>
              <a:rPr lang="en-IN" sz="3400" dirty="0">
                <a:solidFill>
                  <a:srgbClr val="FFFF00"/>
                </a:solidFill>
              </a:rPr>
              <a:t> </a:t>
            </a:r>
          </a:p>
          <a:p>
            <a:pPr lvl="2" algn="just"/>
            <a:r>
              <a:rPr lang="en-IN" sz="3400" dirty="0"/>
              <a:t>Terminate all processes involved in the deadlock. </a:t>
            </a:r>
          </a:p>
          <a:p>
            <a:pPr lvl="2" algn="just"/>
            <a:r>
              <a:rPr lang="en-IN" sz="3400" dirty="0"/>
              <a:t>This method clearly break the deadlock cycle, but at the expense of terminating more processes than would be absolutely necessary. </a:t>
            </a:r>
          </a:p>
          <a:p>
            <a:pPr lvl="2" algn="just"/>
            <a:r>
              <a:rPr lang="en-US" sz="3400" dirty="0"/>
              <a:t>The results of these partial computations must be discarded and have to be recomputed later.</a:t>
            </a:r>
            <a:endParaRPr lang="en-IN" sz="3400" dirty="0"/>
          </a:p>
          <a:p>
            <a:pPr lvl="1" algn="just"/>
            <a:r>
              <a:rPr lang="en-IN" sz="3400" b="1" dirty="0">
                <a:solidFill>
                  <a:srgbClr val="1AB5E6"/>
                </a:solidFill>
              </a:rPr>
              <a:t>Abort one process at a time until the deadlock cycle is eliminated:</a:t>
            </a:r>
            <a:r>
              <a:rPr lang="en-IN" sz="3400" dirty="0">
                <a:solidFill>
                  <a:srgbClr val="1AB5E6"/>
                </a:solidFill>
              </a:rPr>
              <a:t> </a:t>
            </a:r>
          </a:p>
          <a:p>
            <a:pPr lvl="2" algn="just"/>
            <a:r>
              <a:rPr lang="en-IN" sz="3400" dirty="0"/>
              <a:t>Terminate processes one by one until the deadlock is broken. </a:t>
            </a:r>
          </a:p>
          <a:p>
            <a:pPr lvl="2" algn="just"/>
            <a:r>
              <a:rPr lang="en-IN" sz="3400" dirty="0"/>
              <a:t>This method incurs considerable overhead.</a:t>
            </a:r>
          </a:p>
          <a:p>
            <a:pPr lvl="2" algn="just"/>
            <a:r>
              <a:rPr lang="en-US" sz="3400" dirty="0"/>
              <a:t>After each process is aborted, a deadlock detection algorithm must be invoked to determine whether any processes are still deadlocked</a:t>
            </a:r>
            <a:endParaRPr lang="en-IN" sz="3400" dirty="0"/>
          </a:p>
          <a:p>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6400"/>
            <a:ext cx="8001000" cy="5822160"/>
          </a:xfrm>
        </p:spPr>
        <p:txBody>
          <a:bodyPr>
            <a:normAutofit/>
          </a:bodyPr>
          <a:lstStyle/>
          <a:p>
            <a:pPr algn="just"/>
            <a:r>
              <a:rPr lang="en-US" sz="2800" dirty="0"/>
              <a:t>Aborting a process may not be easy.</a:t>
            </a:r>
          </a:p>
          <a:p>
            <a:pPr algn="just"/>
            <a:r>
              <a:rPr lang="en-US" sz="2800" dirty="0"/>
              <a:t>We should abort those processes whose termination will incur the </a:t>
            </a:r>
            <a:r>
              <a:rPr lang="en-US" sz="2800" dirty="0">
                <a:solidFill>
                  <a:srgbClr val="FF0000"/>
                </a:solidFill>
              </a:rPr>
              <a:t>minimum cost</a:t>
            </a:r>
            <a:r>
              <a:rPr lang="en-US" sz="2800" dirty="0"/>
              <a:t>.</a:t>
            </a:r>
          </a:p>
          <a:p>
            <a:pPr algn="just"/>
            <a:r>
              <a:rPr lang="en-US" sz="2800" dirty="0"/>
              <a:t>The following factors are to be considered for choosing a process for aborting.</a:t>
            </a:r>
            <a:endParaRPr lang="en-IN"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400" dirty="0"/>
              <a:t>In the latter case there are many factors that can go into deciding which processes to terminate next:</a:t>
            </a:r>
            <a:br>
              <a:rPr lang="en-IN" sz="2400" dirty="0"/>
            </a:br>
            <a:endParaRPr lang="en-IN" sz="2400" dirty="0"/>
          </a:p>
        </p:txBody>
      </p:sp>
      <p:sp>
        <p:nvSpPr>
          <p:cNvPr id="3" name="Content Placeholder 2"/>
          <p:cNvSpPr>
            <a:spLocks noGrp="1"/>
          </p:cNvSpPr>
          <p:nvPr>
            <p:ph idx="1"/>
          </p:nvPr>
        </p:nvSpPr>
        <p:spPr>
          <a:xfrm>
            <a:off x="838200" y="1752600"/>
            <a:ext cx="7772400" cy="4907760"/>
          </a:xfrm>
        </p:spPr>
        <p:txBody>
          <a:bodyPr>
            <a:normAutofit/>
          </a:bodyPr>
          <a:lstStyle/>
          <a:p>
            <a:pPr algn="just">
              <a:buNone/>
            </a:pPr>
            <a:r>
              <a:rPr lang="en-IN" sz="2400" dirty="0"/>
              <a:t>1. Process priorities.</a:t>
            </a:r>
          </a:p>
          <a:p>
            <a:pPr algn="just">
              <a:buNone/>
            </a:pPr>
            <a:r>
              <a:rPr lang="en-IN" sz="2400" dirty="0"/>
              <a:t>2. How long the process has been running, and how close it is to finishing.</a:t>
            </a:r>
          </a:p>
          <a:p>
            <a:pPr algn="just">
              <a:buNone/>
            </a:pPr>
            <a:r>
              <a:rPr lang="en-IN" sz="2400" dirty="0"/>
              <a:t>3. How many and what type of resources is the process holding. (Are they easy to pre </a:t>
            </a:r>
            <a:r>
              <a:rPr lang="en-IN" sz="2400" dirty="0" err="1"/>
              <a:t>empt</a:t>
            </a:r>
            <a:r>
              <a:rPr lang="en-IN" sz="2400" dirty="0"/>
              <a:t> and restore? )</a:t>
            </a:r>
          </a:p>
          <a:p>
            <a:pPr algn="just">
              <a:buNone/>
            </a:pPr>
            <a:r>
              <a:rPr lang="en-IN" sz="2400" dirty="0"/>
              <a:t>4. How many more resources does the process need to complete.</a:t>
            </a:r>
          </a:p>
          <a:p>
            <a:pPr algn="just">
              <a:buNone/>
            </a:pPr>
            <a:r>
              <a:rPr lang="en-IN" sz="2400" dirty="0"/>
              <a:t>5. How many processes will need to be terminated?</a:t>
            </a:r>
          </a:p>
          <a:p>
            <a:pPr algn="just">
              <a:buNone/>
            </a:pPr>
            <a:r>
              <a:rPr lang="en-IN" sz="2400" dirty="0"/>
              <a:t>6. Whether the process is interactive or batch.</a:t>
            </a:r>
          </a:p>
          <a:p>
            <a:pPr algn="just">
              <a:buNone/>
            </a:pPr>
            <a:r>
              <a:rPr lang="en-IN" sz="2400" dirty="0"/>
              <a:t>7. Whether or not the process has made non restorable changes to any resource. </a:t>
            </a:r>
          </a:p>
          <a:p>
            <a:endParaRPr lang="en-IN"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772400" cy="914400"/>
          </a:xfrm>
        </p:spPr>
        <p:txBody>
          <a:bodyPr/>
          <a:lstStyle/>
          <a:p>
            <a:r>
              <a:rPr lang="en-US" b="1" dirty="0">
                <a:effectLst>
                  <a:outerShdw blurRad="50800" dist="38100" algn="tr" rotWithShape="0">
                    <a:prstClr val="black">
                      <a:alpha val="40000"/>
                    </a:prstClr>
                  </a:outerShdw>
                </a:effectLst>
              </a:rPr>
              <a:t>2. Resource Preemption</a:t>
            </a:r>
            <a:br>
              <a:rPr lang="en-IN" b="1" dirty="0"/>
            </a:br>
            <a:endParaRPr lang="en-IN" dirty="0"/>
          </a:p>
        </p:txBody>
      </p:sp>
      <p:sp>
        <p:nvSpPr>
          <p:cNvPr id="3" name="Content Placeholder 2"/>
          <p:cNvSpPr>
            <a:spLocks noGrp="1"/>
          </p:cNvSpPr>
          <p:nvPr>
            <p:ph idx="1"/>
          </p:nvPr>
        </p:nvSpPr>
        <p:spPr>
          <a:xfrm>
            <a:off x="533400" y="838200"/>
            <a:ext cx="7848600" cy="5136360"/>
          </a:xfrm>
        </p:spPr>
        <p:txBody>
          <a:bodyPr>
            <a:noAutofit/>
          </a:bodyPr>
          <a:lstStyle/>
          <a:p>
            <a:pPr algn="just"/>
            <a:r>
              <a:rPr lang="en-US" sz="2200" b="1" dirty="0"/>
              <a:t>Successively  preempt some resources from processes and give these resources to other processes until the deadlock cycle is broken</a:t>
            </a:r>
          </a:p>
          <a:p>
            <a:pPr algn="just"/>
            <a:r>
              <a:rPr lang="en-US" sz="2200" b="1" dirty="0"/>
              <a:t>Three issues need to be considered</a:t>
            </a:r>
            <a:endParaRPr lang="en-IN" sz="2200" b="1" dirty="0"/>
          </a:p>
          <a:p>
            <a:pPr algn="just">
              <a:buNone/>
            </a:pPr>
            <a:r>
              <a:rPr lang="en-IN" sz="2200" b="1" dirty="0"/>
              <a:t>1. </a:t>
            </a:r>
            <a:r>
              <a:rPr lang="en-IN" sz="2200" b="1" dirty="0">
                <a:solidFill>
                  <a:srgbClr val="1AB5E6"/>
                </a:solidFill>
              </a:rPr>
              <a:t>Selecting a victim</a:t>
            </a:r>
            <a:endParaRPr lang="en-IN" sz="2200" dirty="0">
              <a:solidFill>
                <a:srgbClr val="1AB5E6"/>
              </a:solidFill>
            </a:endParaRPr>
          </a:p>
          <a:p>
            <a:pPr lvl="1" algn="just"/>
            <a:r>
              <a:rPr lang="en-IN" sz="2200" dirty="0"/>
              <a:t>Deciding Which resources to pre-empt from which processes?</a:t>
            </a:r>
          </a:p>
          <a:p>
            <a:pPr lvl="1" algn="just"/>
            <a:r>
              <a:rPr lang="en-US" sz="2200" dirty="0"/>
              <a:t>We must determine the order of preemption to minimize the cost.</a:t>
            </a:r>
          </a:p>
          <a:p>
            <a:pPr lvl="1" algn="just"/>
            <a:r>
              <a:rPr lang="en-US" sz="2200" dirty="0"/>
              <a:t>Cost factors:</a:t>
            </a:r>
            <a:r>
              <a:rPr lang="en-IN" sz="2000" dirty="0"/>
              <a:t> </a:t>
            </a:r>
          </a:p>
          <a:p>
            <a:pPr lvl="2" algn="just"/>
            <a:r>
              <a:rPr lang="en-IN" sz="1800" dirty="0"/>
              <a:t>How many and what type of resources is the process holding?</a:t>
            </a:r>
          </a:p>
          <a:p>
            <a:pPr lvl="2" algn="just"/>
            <a:r>
              <a:rPr lang="en-IN" sz="2000" dirty="0"/>
              <a:t> How long the process has been running, and how close it is to finishing.</a:t>
            </a:r>
          </a:p>
          <a:p>
            <a:pPr>
              <a:buNone/>
            </a:pPr>
            <a:endParaRPr lang="en-IN"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90600"/>
            <a:ext cx="7772400" cy="5410200"/>
          </a:xfrm>
        </p:spPr>
        <p:txBody>
          <a:bodyPr>
            <a:normAutofit/>
          </a:bodyPr>
          <a:lstStyle/>
          <a:p>
            <a:pPr>
              <a:buNone/>
            </a:pPr>
            <a:r>
              <a:rPr lang="en-IN" sz="2200" b="1" dirty="0">
                <a:solidFill>
                  <a:srgbClr val="9AF729"/>
                </a:solidFill>
              </a:rPr>
              <a:t>2.  Rollback </a:t>
            </a:r>
            <a:endParaRPr lang="en-IN" sz="2200" dirty="0">
              <a:solidFill>
                <a:srgbClr val="9AF729"/>
              </a:solidFill>
            </a:endParaRPr>
          </a:p>
          <a:p>
            <a:pPr lvl="1" algn="just"/>
            <a:r>
              <a:rPr lang="en-US" sz="2200" dirty="0"/>
              <a:t>After preemption of resources from a process, what should be done with that process?</a:t>
            </a:r>
          </a:p>
          <a:p>
            <a:pPr lvl="1" algn="just"/>
            <a:r>
              <a:rPr lang="en-US" sz="2200" dirty="0"/>
              <a:t>It is </a:t>
            </a:r>
            <a:r>
              <a:rPr lang="en-US" sz="2200" dirty="0">
                <a:solidFill>
                  <a:srgbClr val="FF0000"/>
                </a:solidFill>
              </a:rPr>
              <a:t>missing some needed resource</a:t>
            </a:r>
            <a:r>
              <a:rPr lang="en-US" sz="2200" dirty="0"/>
              <a:t>. so, it cannot continue its execution normally.</a:t>
            </a:r>
          </a:p>
          <a:p>
            <a:pPr lvl="1" algn="just"/>
            <a:r>
              <a:rPr lang="en-US" sz="2200" dirty="0"/>
              <a:t>We must roll back the process to some safe state and restart it from that state.</a:t>
            </a:r>
          </a:p>
          <a:p>
            <a:pPr lvl="1" algn="just"/>
            <a:r>
              <a:rPr lang="en-IN" sz="2200" dirty="0"/>
              <a:t>Unfortunately it can be difficult or impossible to determine what such a safe state is, and so the only solution is a  </a:t>
            </a:r>
            <a:r>
              <a:rPr lang="en-IN" sz="2200" dirty="0">
                <a:solidFill>
                  <a:srgbClr val="FF0000"/>
                </a:solidFill>
              </a:rPr>
              <a:t>total roll back.</a:t>
            </a:r>
          </a:p>
          <a:p>
            <a:pPr lvl="1" algn="just"/>
            <a:r>
              <a:rPr lang="en-US" sz="2200" dirty="0"/>
              <a:t>Abort the process and then restart it, although it is effective to rollback as necessary to break the deadlock.</a:t>
            </a:r>
          </a:p>
          <a:p>
            <a:pPr lvl="1" algn="just"/>
            <a:r>
              <a:rPr lang="en-US" sz="2200" dirty="0"/>
              <a:t>This method requires the system to keep more information about the state of all running processes.</a:t>
            </a:r>
            <a:endParaRPr lang="en-IN"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7772400" cy="4572000"/>
          </a:xfrm>
        </p:spPr>
        <p:txBody>
          <a:bodyPr>
            <a:normAutofit/>
          </a:bodyPr>
          <a:lstStyle/>
          <a:p>
            <a:pPr>
              <a:buNone/>
            </a:pPr>
            <a:r>
              <a:rPr lang="en-IN" sz="2400" b="1" dirty="0"/>
              <a:t>3.</a:t>
            </a:r>
            <a:r>
              <a:rPr lang="en-IN" sz="2400" b="1" dirty="0">
                <a:solidFill>
                  <a:srgbClr val="F73B75"/>
                </a:solidFill>
              </a:rPr>
              <a:t> </a:t>
            </a:r>
            <a:r>
              <a:rPr lang="en-IN" sz="3200" b="1" dirty="0">
                <a:solidFill>
                  <a:srgbClr val="F73B75"/>
                </a:solidFill>
              </a:rPr>
              <a:t>Starvation </a:t>
            </a:r>
          </a:p>
          <a:p>
            <a:pPr lvl="1" algn="just"/>
            <a:r>
              <a:rPr lang="en-IN" sz="2000" dirty="0"/>
              <a:t>How do you guarantee that a process won't starve because its resources are constantly being pre empted?</a:t>
            </a:r>
          </a:p>
          <a:p>
            <a:pPr lvl="1" algn="just"/>
            <a:r>
              <a:rPr lang="en-US" sz="2000" dirty="0"/>
              <a:t>In a system if  selecting a victim is based on cost factor, it may happen that the </a:t>
            </a:r>
            <a:r>
              <a:rPr lang="en-US" sz="2000" dirty="0">
                <a:solidFill>
                  <a:schemeClr val="accent2"/>
                </a:solidFill>
              </a:rPr>
              <a:t>same process is always picked as a victim.</a:t>
            </a:r>
          </a:p>
          <a:p>
            <a:pPr lvl="1" algn="just"/>
            <a:r>
              <a:rPr lang="en-US" sz="2000" dirty="0"/>
              <a:t>We must ensure that a process can be picked as a victim only a finite number of times.</a:t>
            </a:r>
          </a:p>
          <a:p>
            <a:pPr lvl="1" algn="just"/>
            <a:r>
              <a:rPr lang="en-US" sz="2000" dirty="0"/>
              <a:t>Solution: </a:t>
            </a:r>
            <a:r>
              <a:rPr lang="en-US" sz="2000" dirty="0">
                <a:solidFill>
                  <a:srgbClr val="1AB5E6"/>
                </a:solidFill>
              </a:rPr>
              <a:t>include number of rollbacks in cost factor</a:t>
            </a:r>
            <a:endParaRPr lang="en-IN" sz="2000" dirty="0">
              <a:solidFill>
                <a:srgbClr val="1AB5E6"/>
              </a:solidFill>
            </a:endParaRPr>
          </a:p>
          <a:p>
            <a:endParaRPr lang="en-IN"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772400" cy="914400"/>
          </a:xfrm>
        </p:spPr>
        <p:txBody>
          <a:bodyPr/>
          <a:lstStyle/>
          <a:p>
            <a:r>
              <a:rPr lang="en-US" dirty="0"/>
              <a:t>Mass Storage structure</a:t>
            </a:r>
          </a:p>
        </p:txBody>
      </p:sp>
      <p:sp>
        <p:nvSpPr>
          <p:cNvPr id="3" name="Content Placeholder 2"/>
          <p:cNvSpPr>
            <a:spLocks noGrp="1"/>
          </p:cNvSpPr>
          <p:nvPr>
            <p:ph idx="1"/>
          </p:nvPr>
        </p:nvSpPr>
        <p:spPr>
          <a:xfrm>
            <a:off x="914400" y="914400"/>
            <a:ext cx="7772400" cy="5288760"/>
          </a:xfrm>
        </p:spPr>
        <p:txBody>
          <a:bodyPr>
            <a:noAutofit/>
          </a:bodyPr>
          <a:lstStyle/>
          <a:p>
            <a:r>
              <a:rPr lang="en-US" sz="2400" dirty="0">
                <a:solidFill>
                  <a:srgbClr val="FF0000"/>
                </a:solidFill>
              </a:rPr>
              <a:t>Overview</a:t>
            </a:r>
          </a:p>
          <a:p>
            <a:pPr lvl="1"/>
            <a:r>
              <a:rPr lang="en-US" sz="2000" dirty="0"/>
              <a:t>Magnetic disks</a:t>
            </a:r>
          </a:p>
          <a:p>
            <a:pPr lvl="1"/>
            <a:r>
              <a:rPr lang="en-US" sz="2000" dirty="0"/>
              <a:t>Magnetic Tapes</a:t>
            </a:r>
          </a:p>
          <a:p>
            <a:pPr lvl="1"/>
            <a:r>
              <a:rPr lang="en-US" sz="2000" dirty="0"/>
              <a:t>Solid State Disk</a:t>
            </a:r>
          </a:p>
          <a:p>
            <a:r>
              <a:rPr lang="en-US" sz="2400" dirty="0">
                <a:solidFill>
                  <a:srgbClr val="FFFF00"/>
                </a:solidFill>
              </a:rPr>
              <a:t>Disk Scheduling algorithms</a:t>
            </a:r>
          </a:p>
          <a:p>
            <a:pPr lvl="1"/>
            <a:r>
              <a:rPr lang="en-US" sz="2000" dirty="0"/>
              <a:t>FCFS</a:t>
            </a:r>
          </a:p>
          <a:p>
            <a:pPr lvl="1"/>
            <a:r>
              <a:rPr lang="en-US" sz="2000" dirty="0"/>
              <a:t>SSTF</a:t>
            </a:r>
          </a:p>
          <a:p>
            <a:pPr lvl="1"/>
            <a:r>
              <a:rPr lang="en-US" sz="2000" dirty="0"/>
              <a:t>SCAN</a:t>
            </a:r>
          </a:p>
          <a:p>
            <a:pPr lvl="1"/>
            <a:r>
              <a:rPr lang="en-US" sz="2000" dirty="0"/>
              <a:t>C-SCAN</a:t>
            </a:r>
          </a:p>
          <a:p>
            <a:pPr lvl="1"/>
            <a:r>
              <a:rPr lang="en-US" sz="2000" dirty="0"/>
              <a:t>LOOK</a:t>
            </a:r>
          </a:p>
          <a:p>
            <a:pPr lvl="1"/>
            <a:r>
              <a:rPr lang="en-US" sz="2000" dirty="0"/>
              <a:t>C-LOOK</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Magnetic disks</a:t>
            </a:r>
          </a:p>
        </p:txBody>
      </p:sp>
      <p:pic>
        <p:nvPicPr>
          <p:cNvPr id="4" name="Picture 3" descr="https://www.cs.uic.edu/~jbell/CourseNotes/OperatingSystems/images/Chapter10/10_01_DiskMechanism.jpg"/>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0"/>
            <a:ext cx="8229600" cy="50292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914400"/>
          </a:xfrm>
        </p:spPr>
        <p:txBody>
          <a:bodyPr/>
          <a:lstStyle/>
          <a:p>
            <a:r>
              <a:rPr lang="en-US" dirty="0"/>
              <a:t>Magnetic disks</a:t>
            </a:r>
            <a:br>
              <a:rPr lang="en-US" dirty="0"/>
            </a:br>
            <a:endParaRPr lang="en-US" dirty="0"/>
          </a:p>
        </p:txBody>
      </p:sp>
      <p:sp>
        <p:nvSpPr>
          <p:cNvPr id="3" name="Content Placeholder 2"/>
          <p:cNvSpPr>
            <a:spLocks noGrp="1"/>
          </p:cNvSpPr>
          <p:nvPr>
            <p:ph idx="1"/>
          </p:nvPr>
        </p:nvSpPr>
        <p:spPr>
          <a:xfrm>
            <a:off x="685800" y="1219200"/>
            <a:ext cx="8001000" cy="5136360"/>
          </a:xfrm>
        </p:spPr>
        <p:txBody>
          <a:bodyPr>
            <a:normAutofit/>
          </a:bodyPr>
          <a:lstStyle/>
          <a:p>
            <a:pPr algn="just"/>
            <a:r>
              <a:rPr lang="en-US" dirty="0"/>
              <a:t>It provides the bulk of </a:t>
            </a:r>
            <a:r>
              <a:rPr lang="en-US" dirty="0">
                <a:solidFill>
                  <a:srgbClr val="FF0000"/>
                </a:solidFill>
              </a:rPr>
              <a:t>secondary storage.</a:t>
            </a:r>
          </a:p>
          <a:p>
            <a:pPr algn="just"/>
            <a:r>
              <a:rPr lang="en-US" dirty="0"/>
              <a:t>Disks are relatively </a:t>
            </a:r>
            <a:r>
              <a:rPr lang="en-US" dirty="0">
                <a:solidFill>
                  <a:srgbClr val="FF0000"/>
                </a:solidFill>
              </a:rPr>
              <a:t>simple</a:t>
            </a:r>
          </a:p>
          <a:p>
            <a:pPr algn="just"/>
            <a:r>
              <a:rPr lang="en-US" dirty="0"/>
              <a:t>Each disk platter has a </a:t>
            </a:r>
            <a:r>
              <a:rPr lang="en-US" dirty="0">
                <a:solidFill>
                  <a:srgbClr val="9AF729"/>
                </a:solidFill>
              </a:rPr>
              <a:t>flat circular shape like CD</a:t>
            </a:r>
          </a:p>
          <a:p>
            <a:pPr algn="just"/>
            <a:r>
              <a:rPr lang="en-US" dirty="0"/>
              <a:t>Platter diameter ranges from </a:t>
            </a:r>
            <a:r>
              <a:rPr lang="en-US" dirty="0">
                <a:solidFill>
                  <a:srgbClr val="9AF729"/>
                </a:solidFill>
              </a:rPr>
              <a:t>1.8 to 5.25</a:t>
            </a:r>
          </a:p>
          <a:p>
            <a:pPr algn="just"/>
            <a:r>
              <a:rPr lang="en-US" dirty="0"/>
              <a:t>The two surfaces of a platter are covered with </a:t>
            </a:r>
            <a:r>
              <a:rPr lang="en-US" dirty="0">
                <a:solidFill>
                  <a:srgbClr val="1AB5E6"/>
                </a:solidFill>
              </a:rPr>
              <a:t>magnetic material.</a:t>
            </a:r>
          </a:p>
          <a:p>
            <a:pPr algn="just"/>
            <a:r>
              <a:rPr lang="en-US" dirty="0"/>
              <a:t>We store information by recording magnetically on the platters.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57200"/>
            <a:ext cx="8001000" cy="5898360"/>
          </a:xfrm>
        </p:spPr>
        <p:txBody>
          <a:bodyPr/>
          <a:lstStyle/>
          <a:p>
            <a:pPr algn="just"/>
            <a:r>
              <a:rPr lang="en-US" dirty="0"/>
              <a:t>A </a:t>
            </a:r>
            <a:r>
              <a:rPr lang="en-US" dirty="0">
                <a:solidFill>
                  <a:srgbClr val="1AB5E6"/>
                </a:solidFill>
              </a:rPr>
              <a:t>read-write </a:t>
            </a:r>
            <a:r>
              <a:rPr lang="en-US" dirty="0"/>
              <a:t>head flies just above each surface of every platter.</a:t>
            </a:r>
          </a:p>
          <a:p>
            <a:pPr algn="just"/>
            <a:r>
              <a:rPr lang="en-US" dirty="0"/>
              <a:t>Heads are attached to a disk arm that moves all the heads as a unit.</a:t>
            </a:r>
          </a:p>
          <a:p>
            <a:pPr algn="just"/>
            <a:r>
              <a:rPr lang="en-US" dirty="0"/>
              <a:t>The surface of a platter is logically divided into </a:t>
            </a:r>
            <a:r>
              <a:rPr lang="en-US" dirty="0">
                <a:solidFill>
                  <a:schemeClr val="accent2"/>
                </a:solidFill>
              </a:rPr>
              <a:t>circular tracks</a:t>
            </a:r>
          </a:p>
          <a:p>
            <a:pPr algn="just"/>
            <a:r>
              <a:rPr lang="en-US" dirty="0"/>
              <a:t>Tracks are subdivided into </a:t>
            </a:r>
            <a:r>
              <a:rPr lang="en-US" dirty="0">
                <a:solidFill>
                  <a:schemeClr val="accent6"/>
                </a:solidFill>
              </a:rPr>
              <a:t>sectors.</a:t>
            </a:r>
          </a:p>
          <a:p>
            <a:pPr algn="just"/>
            <a:r>
              <a:rPr lang="en-US" dirty="0"/>
              <a:t>The set of arcs that are at one arm position makes up a</a:t>
            </a:r>
            <a:r>
              <a:rPr lang="en-US" dirty="0">
                <a:solidFill>
                  <a:srgbClr val="FFFF00"/>
                </a:solidFill>
              </a:rPr>
              <a:t> cylinder.</a:t>
            </a:r>
          </a:p>
          <a:p>
            <a:pPr algn="just"/>
            <a:r>
              <a:rPr lang="en-US" dirty="0"/>
              <a:t>The storage capacity of common disk drives is measured in </a:t>
            </a:r>
            <a:r>
              <a:rPr lang="en-US" dirty="0">
                <a:solidFill>
                  <a:srgbClr val="FF0000"/>
                </a:solidFill>
              </a:rPr>
              <a:t>giga bytes</a:t>
            </a:r>
            <a:r>
              <a:rPr lang="en-US" dirty="0"/>
              <a:t>.</a:t>
            </a:r>
          </a:p>
          <a:p>
            <a:pPr algn="just"/>
            <a:endParaRPr lang="en-US" dirty="0">
              <a:solidFill>
                <a:srgbClr val="FFFF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8001000" cy="5745960"/>
          </a:xfrm>
        </p:spPr>
        <p:txBody>
          <a:bodyPr/>
          <a:lstStyle/>
          <a:p>
            <a:pPr lvl="1" algn="just"/>
            <a:r>
              <a:rPr lang="en-US" altLang="en-US" dirty="0"/>
              <a:t>When disk is in use a drive motor spins at high speed</a:t>
            </a:r>
          </a:p>
          <a:p>
            <a:pPr lvl="1" algn="just"/>
            <a:r>
              <a:rPr lang="en-US" altLang="en-US" dirty="0"/>
              <a:t>Drives rotate at </a:t>
            </a:r>
            <a:r>
              <a:rPr lang="en-US" altLang="en-US" dirty="0">
                <a:solidFill>
                  <a:srgbClr val="FF0000"/>
                </a:solidFill>
              </a:rPr>
              <a:t>60 to 250 </a:t>
            </a:r>
            <a:r>
              <a:rPr lang="en-US" altLang="en-US" dirty="0"/>
              <a:t>times per second</a:t>
            </a:r>
          </a:p>
          <a:p>
            <a:pPr lvl="1" algn="just"/>
            <a:r>
              <a:rPr lang="en-US" altLang="en-US" b="1" dirty="0">
                <a:solidFill>
                  <a:srgbClr val="3366FF"/>
                </a:solidFill>
              </a:rPr>
              <a:t>Transfer rate</a:t>
            </a:r>
            <a:r>
              <a:rPr lang="en-US" altLang="en-US" dirty="0">
                <a:solidFill>
                  <a:srgbClr val="3366FF"/>
                </a:solidFill>
              </a:rPr>
              <a:t> </a:t>
            </a:r>
            <a:r>
              <a:rPr lang="en-US" altLang="en-US" dirty="0"/>
              <a:t>is rate at which data flow between drive and computer</a:t>
            </a:r>
          </a:p>
          <a:p>
            <a:pPr lvl="1" algn="just"/>
            <a:r>
              <a:rPr lang="en-US" altLang="en-US" b="1" dirty="0">
                <a:solidFill>
                  <a:srgbClr val="3366FF"/>
                </a:solidFill>
              </a:rPr>
              <a:t>Positioning time</a:t>
            </a:r>
            <a:r>
              <a:rPr lang="en-US" altLang="en-US" dirty="0">
                <a:solidFill>
                  <a:srgbClr val="3366FF"/>
                </a:solidFill>
              </a:rPr>
              <a:t> </a:t>
            </a:r>
            <a:r>
              <a:rPr lang="en-US" altLang="en-US" dirty="0"/>
              <a:t>(</a:t>
            </a:r>
            <a:r>
              <a:rPr lang="en-US" altLang="en-US" b="1" dirty="0">
                <a:solidFill>
                  <a:srgbClr val="3366FF"/>
                </a:solidFill>
              </a:rPr>
              <a:t>random-access time</a:t>
            </a:r>
            <a:r>
              <a:rPr lang="en-US" altLang="en-US" dirty="0"/>
              <a:t>) is time to move disk arm to desired cylinder (</a:t>
            </a:r>
            <a:r>
              <a:rPr lang="en-US" altLang="en-US" b="1" dirty="0">
                <a:solidFill>
                  <a:srgbClr val="3366FF"/>
                </a:solidFill>
              </a:rPr>
              <a:t>seek time</a:t>
            </a:r>
            <a:r>
              <a:rPr lang="en-US" altLang="en-US" dirty="0"/>
              <a:t>) and time for desired sector to rotate under the disk head (</a:t>
            </a:r>
            <a:r>
              <a:rPr lang="en-US" altLang="en-US" b="1" dirty="0">
                <a:solidFill>
                  <a:srgbClr val="3366FF"/>
                </a:solidFill>
              </a:rPr>
              <a:t>rotational latency</a:t>
            </a:r>
            <a:r>
              <a:rPr lang="en-US" altLang="en-US" dirty="0"/>
              <a:t>)</a:t>
            </a:r>
          </a:p>
          <a:p>
            <a:pPr lvl="1" algn="just"/>
            <a:r>
              <a:rPr lang="en-US" altLang="en-US" b="1" dirty="0">
                <a:solidFill>
                  <a:srgbClr val="3366FF"/>
                </a:solidFill>
              </a:rPr>
              <a:t>Head crash</a:t>
            </a:r>
            <a:r>
              <a:rPr lang="en-US" altLang="en-US" dirty="0">
                <a:solidFill>
                  <a:srgbClr val="3366FF"/>
                </a:solidFill>
              </a:rPr>
              <a:t> </a:t>
            </a:r>
            <a:r>
              <a:rPr lang="en-US" altLang="en-US" dirty="0"/>
              <a:t>results from disk head making contact with the disk surface.</a:t>
            </a:r>
          </a:p>
          <a:p>
            <a:pPr lvl="1" algn="just"/>
            <a:r>
              <a:rPr lang="en-US" dirty="0"/>
              <a:t>A head crash cannot be repaired, The entire disk must be replaced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6050760"/>
          </a:xfrm>
        </p:spPr>
        <p:txBody>
          <a:bodyPr>
            <a:normAutofit/>
          </a:bodyPr>
          <a:lstStyle/>
          <a:p>
            <a:r>
              <a:rPr lang="en-US" altLang="en-US" dirty="0"/>
              <a:t>Disks can be removable</a:t>
            </a:r>
          </a:p>
          <a:p>
            <a:r>
              <a:rPr lang="en-US" altLang="en-US" dirty="0"/>
              <a:t>Drive attached to computer via </a:t>
            </a:r>
            <a:r>
              <a:rPr lang="en-US" altLang="en-US" b="1" dirty="0">
                <a:solidFill>
                  <a:srgbClr val="3366FF"/>
                </a:solidFill>
              </a:rPr>
              <a:t>I/O bus</a:t>
            </a:r>
          </a:p>
          <a:p>
            <a:pPr lvl="1"/>
            <a:r>
              <a:rPr lang="en-US" altLang="en-US" dirty="0"/>
              <a:t>Buses vary, including </a:t>
            </a:r>
          </a:p>
          <a:p>
            <a:pPr lvl="2"/>
            <a:r>
              <a:rPr lang="en-US" altLang="en-US" b="1" dirty="0">
                <a:solidFill>
                  <a:srgbClr val="92D050"/>
                </a:solidFill>
              </a:rPr>
              <a:t>EIDE</a:t>
            </a:r>
            <a:r>
              <a:rPr lang="en-US" altLang="en-US" b="1" dirty="0">
                <a:solidFill>
                  <a:srgbClr val="3366FF"/>
                </a:solidFill>
              </a:rPr>
              <a:t>(</a:t>
            </a:r>
            <a:r>
              <a:rPr lang="en-US" altLang="en-US" b="1" dirty="0">
                <a:solidFill>
                  <a:srgbClr val="FF0000"/>
                </a:solidFill>
              </a:rPr>
              <a:t>Enhanced integrated drive electronics</a:t>
            </a:r>
            <a:r>
              <a:rPr lang="en-US" altLang="en-US" b="1" dirty="0">
                <a:solidFill>
                  <a:srgbClr val="3366FF"/>
                </a:solidFill>
              </a:rPr>
              <a:t>)</a:t>
            </a:r>
            <a:r>
              <a:rPr lang="en-US" altLang="en-US" dirty="0"/>
              <a:t>,</a:t>
            </a:r>
            <a:r>
              <a:rPr lang="en-US" altLang="en-US" b="1" dirty="0">
                <a:solidFill>
                  <a:srgbClr val="3366FF"/>
                </a:solidFill>
              </a:rPr>
              <a:t> </a:t>
            </a:r>
          </a:p>
          <a:p>
            <a:pPr lvl="2"/>
            <a:r>
              <a:rPr lang="en-US" altLang="en-US" b="1" dirty="0">
                <a:solidFill>
                  <a:srgbClr val="92D050"/>
                </a:solidFill>
              </a:rPr>
              <a:t>ATA</a:t>
            </a:r>
            <a:r>
              <a:rPr lang="en-US" altLang="en-US" b="1" dirty="0">
                <a:solidFill>
                  <a:srgbClr val="3366FF"/>
                </a:solidFill>
              </a:rPr>
              <a:t>( </a:t>
            </a:r>
            <a:r>
              <a:rPr lang="en-US" altLang="en-US" b="1" dirty="0">
                <a:solidFill>
                  <a:srgbClr val="FF0000"/>
                </a:solidFill>
              </a:rPr>
              <a:t>Advanced technology attachment</a:t>
            </a:r>
            <a:r>
              <a:rPr lang="en-US" altLang="en-US" b="1" dirty="0">
                <a:solidFill>
                  <a:srgbClr val="3366FF"/>
                </a:solidFill>
              </a:rPr>
              <a:t>)</a:t>
            </a:r>
            <a:r>
              <a:rPr lang="en-US" altLang="en-US" dirty="0"/>
              <a:t>,</a:t>
            </a:r>
            <a:r>
              <a:rPr lang="en-US" altLang="en-US" b="1" dirty="0">
                <a:solidFill>
                  <a:srgbClr val="3366FF"/>
                </a:solidFill>
              </a:rPr>
              <a:t> </a:t>
            </a:r>
          </a:p>
          <a:p>
            <a:pPr lvl="2"/>
            <a:r>
              <a:rPr lang="en-US" altLang="en-US" b="1" dirty="0">
                <a:solidFill>
                  <a:srgbClr val="92D050"/>
                </a:solidFill>
              </a:rPr>
              <a:t>SATA</a:t>
            </a:r>
            <a:r>
              <a:rPr lang="en-US" altLang="en-US" b="1" dirty="0">
                <a:solidFill>
                  <a:srgbClr val="3366FF"/>
                </a:solidFill>
              </a:rPr>
              <a:t>( </a:t>
            </a:r>
            <a:r>
              <a:rPr lang="en-US" altLang="en-US" b="1" dirty="0">
                <a:solidFill>
                  <a:srgbClr val="FF0000"/>
                </a:solidFill>
              </a:rPr>
              <a:t>Serial ATA</a:t>
            </a:r>
            <a:r>
              <a:rPr lang="en-US" altLang="en-US" b="1" dirty="0">
                <a:solidFill>
                  <a:srgbClr val="3366FF"/>
                </a:solidFill>
              </a:rPr>
              <a:t>)</a:t>
            </a:r>
            <a:r>
              <a:rPr lang="en-US" altLang="en-US" dirty="0"/>
              <a:t>,</a:t>
            </a:r>
            <a:r>
              <a:rPr lang="en-US" altLang="en-US" b="1" dirty="0">
                <a:solidFill>
                  <a:srgbClr val="3366FF"/>
                </a:solidFill>
              </a:rPr>
              <a:t> </a:t>
            </a:r>
          </a:p>
          <a:p>
            <a:pPr lvl="2"/>
            <a:r>
              <a:rPr lang="en-US" altLang="en-US" b="1" dirty="0">
                <a:solidFill>
                  <a:srgbClr val="92D050"/>
                </a:solidFill>
              </a:rPr>
              <a:t>USB</a:t>
            </a:r>
            <a:r>
              <a:rPr lang="en-US" altLang="en-US" dirty="0"/>
              <a:t>,</a:t>
            </a:r>
            <a:r>
              <a:rPr lang="en-US" altLang="en-US" b="1" dirty="0">
                <a:solidFill>
                  <a:srgbClr val="3366FF"/>
                </a:solidFill>
              </a:rPr>
              <a:t> </a:t>
            </a:r>
          </a:p>
          <a:p>
            <a:pPr lvl="2"/>
            <a:r>
              <a:rPr lang="en-US" altLang="en-US" b="1" dirty="0">
                <a:solidFill>
                  <a:srgbClr val="92D050"/>
                </a:solidFill>
              </a:rPr>
              <a:t>Fiber Channel</a:t>
            </a:r>
            <a:r>
              <a:rPr lang="en-US" altLang="en-US" dirty="0"/>
              <a:t>,</a:t>
            </a:r>
            <a:r>
              <a:rPr lang="en-US" altLang="en-US" b="1" dirty="0">
                <a:solidFill>
                  <a:srgbClr val="3366FF"/>
                </a:solidFill>
              </a:rPr>
              <a:t> </a:t>
            </a:r>
          </a:p>
          <a:p>
            <a:pPr lvl="2"/>
            <a:r>
              <a:rPr lang="en-US" altLang="en-US" b="1" dirty="0">
                <a:solidFill>
                  <a:srgbClr val="92D050"/>
                </a:solidFill>
              </a:rPr>
              <a:t>SCSI</a:t>
            </a:r>
            <a:r>
              <a:rPr lang="en-US" altLang="en-US" b="1" dirty="0">
                <a:solidFill>
                  <a:srgbClr val="3366FF"/>
                </a:solidFill>
              </a:rPr>
              <a:t>.</a:t>
            </a:r>
          </a:p>
          <a:p>
            <a:pPr lvl="1"/>
            <a:r>
              <a:rPr lang="en-US" altLang="en-US" b="1" dirty="0"/>
              <a:t>Data transfers on a bus are carried out by special electronic processors called </a:t>
            </a:r>
            <a:r>
              <a:rPr lang="en-US" altLang="en-US" b="1" dirty="0">
                <a:solidFill>
                  <a:schemeClr val="accent2"/>
                </a:solidFill>
              </a:rPr>
              <a:t>controllers.</a:t>
            </a:r>
          </a:p>
          <a:p>
            <a:pPr lvl="1"/>
            <a:r>
              <a:rPr lang="en-US" altLang="en-US" b="1" dirty="0">
                <a:solidFill>
                  <a:srgbClr val="9AF729"/>
                </a:solidFill>
              </a:rPr>
              <a:t>Host controller</a:t>
            </a:r>
            <a:r>
              <a:rPr lang="en-US" altLang="en-US" dirty="0">
                <a:solidFill>
                  <a:srgbClr val="9AF729"/>
                </a:solidFill>
              </a:rPr>
              <a:t> </a:t>
            </a:r>
            <a:r>
              <a:rPr lang="en-US" altLang="en-US" dirty="0"/>
              <a:t>in computer uses bus to talk to </a:t>
            </a:r>
            <a:r>
              <a:rPr lang="en-US" altLang="en-US" b="1" dirty="0">
                <a:solidFill>
                  <a:schemeClr val="accent6">
                    <a:lumMod val="60000"/>
                    <a:lumOff val="40000"/>
                  </a:schemeClr>
                </a:solidFill>
              </a:rPr>
              <a:t>disk controller</a:t>
            </a:r>
            <a:r>
              <a:rPr lang="en-US" altLang="en-US" dirty="0">
                <a:solidFill>
                  <a:srgbClr val="3366FF"/>
                </a:solidFill>
              </a:rPr>
              <a:t> </a:t>
            </a:r>
            <a:r>
              <a:rPr lang="en-US" altLang="en-US" dirty="0"/>
              <a:t>built into drive or storage array</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838200"/>
            <a:ext cx="7924800" cy="5517360"/>
          </a:xfrm>
        </p:spPr>
        <p:txBody>
          <a:bodyPr/>
          <a:lstStyle/>
          <a:p>
            <a:r>
              <a:rPr lang="en-US" dirty="0"/>
              <a:t>To perform disk I/O operation, </a:t>
            </a:r>
          </a:p>
          <a:p>
            <a:pPr lvl="1" algn="just"/>
            <a:r>
              <a:rPr lang="en-US" dirty="0">
                <a:solidFill>
                  <a:srgbClr val="92D050"/>
                </a:solidFill>
              </a:rPr>
              <a:t>Computer </a:t>
            </a:r>
            <a:r>
              <a:rPr lang="en-US" dirty="0">
                <a:sym typeface="Wingdings" pitchFamily="2" charset="2"/>
              </a:rPr>
              <a:t> </a:t>
            </a:r>
            <a:r>
              <a:rPr lang="en-US" dirty="0">
                <a:solidFill>
                  <a:srgbClr val="FF0000"/>
                </a:solidFill>
                <a:sym typeface="Wingdings" pitchFamily="2" charset="2"/>
              </a:rPr>
              <a:t>command</a:t>
            </a:r>
            <a:r>
              <a:rPr lang="en-US" dirty="0">
                <a:sym typeface="Wingdings" pitchFamily="2" charset="2"/>
              </a:rPr>
              <a:t> </a:t>
            </a:r>
            <a:r>
              <a:rPr lang="en-US" dirty="0">
                <a:solidFill>
                  <a:srgbClr val="FFFF00"/>
                </a:solidFill>
                <a:sym typeface="Wingdings" pitchFamily="2" charset="2"/>
              </a:rPr>
              <a:t>host controller </a:t>
            </a:r>
            <a:r>
              <a:rPr lang="en-US" dirty="0">
                <a:sym typeface="Wingdings" pitchFamily="2" charset="2"/>
              </a:rPr>
              <a:t> sends that command via messages  </a:t>
            </a:r>
            <a:r>
              <a:rPr lang="en-US" dirty="0">
                <a:solidFill>
                  <a:srgbClr val="00B0F0"/>
                </a:solidFill>
                <a:sym typeface="Wingdings" pitchFamily="2" charset="2"/>
              </a:rPr>
              <a:t>disk controller</a:t>
            </a:r>
            <a:r>
              <a:rPr lang="en-US" dirty="0">
                <a:sym typeface="Wingdings" pitchFamily="2" charset="2"/>
              </a:rPr>
              <a:t> Operates the </a:t>
            </a:r>
            <a:r>
              <a:rPr lang="en-US" dirty="0">
                <a:solidFill>
                  <a:schemeClr val="accent2"/>
                </a:solidFill>
                <a:sym typeface="Wingdings" pitchFamily="2" charset="2"/>
              </a:rPr>
              <a:t>disk drive </a:t>
            </a:r>
            <a:r>
              <a:rPr lang="en-US" dirty="0">
                <a:sym typeface="Wingdings" pitchFamily="2" charset="2"/>
              </a:rPr>
              <a:t>hardware to complete the command</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772400" cy="914400"/>
          </a:xfrm>
        </p:spPr>
        <p:txBody>
          <a:bodyPr/>
          <a:lstStyle/>
          <a:p>
            <a:r>
              <a:rPr lang="en-US" dirty="0">
                <a:solidFill>
                  <a:schemeClr val="accent6">
                    <a:lumMod val="60000"/>
                    <a:lumOff val="40000"/>
                  </a:schemeClr>
                </a:solidFill>
              </a:rPr>
              <a:t>Magnetic Tapes</a:t>
            </a:r>
          </a:p>
        </p:txBody>
      </p:sp>
      <p:sp>
        <p:nvSpPr>
          <p:cNvPr id="3" name="Content Placeholder 2"/>
          <p:cNvSpPr>
            <a:spLocks noGrp="1"/>
          </p:cNvSpPr>
          <p:nvPr>
            <p:ph idx="1"/>
          </p:nvPr>
        </p:nvSpPr>
        <p:spPr>
          <a:xfrm>
            <a:off x="762000" y="914400"/>
            <a:ext cx="8077200" cy="5943600"/>
          </a:xfrm>
        </p:spPr>
        <p:txBody>
          <a:bodyPr>
            <a:normAutofit fontScale="25000" lnSpcReduction="20000"/>
          </a:bodyPr>
          <a:lstStyle/>
          <a:p>
            <a:pPr algn="just"/>
            <a:r>
              <a:rPr lang="en-US" altLang="en-US" sz="8800" dirty="0"/>
              <a:t>Was used as an </a:t>
            </a:r>
            <a:r>
              <a:rPr lang="en-US" altLang="en-US" sz="8800" dirty="0">
                <a:solidFill>
                  <a:schemeClr val="accent2"/>
                </a:solidFill>
              </a:rPr>
              <a:t>early secondary-storage medium</a:t>
            </a:r>
          </a:p>
          <a:p>
            <a:pPr lvl="1" algn="just"/>
            <a:r>
              <a:rPr lang="en-US" altLang="en-US" sz="8800" dirty="0"/>
              <a:t>Relatively permanent and holds large quantities of data</a:t>
            </a:r>
          </a:p>
          <a:p>
            <a:pPr algn="just"/>
            <a:r>
              <a:rPr lang="en-US" altLang="en-US" sz="8800" dirty="0">
                <a:solidFill>
                  <a:srgbClr val="FFFF00"/>
                </a:solidFill>
              </a:rPr>
              <a:t>Access time  is slow </a:t>
            </a:r>
            <a:r>
              <a:rPr lang="en-US" altLang="en-US" sz="8800" dirty="0"/>
              <a:t>compared to main memory and magnetic disk.</a:t>
            </a:r>
          </a:p>
          <a:p>
            <a:pPr algn="just"/>
            <a:r>
              <a:rPr lang="en-US" altLang="en-US" sz="8800" dirty="0"/>
              <a:t>Random access ~</a:t>
            </a:r>
            <a:r>
              <a:rPr lang="en-US" altLang="en-US" sz="8800" dirty="0">
                <a:solidFill>
                  <a:srgbClr val="00B0F0"/>
                </a:solidFill>
              </a:rPr>
              <a:t>1000 times slower than disk</a:t>
            </a:r>
          </a:p>
          <a:p>
            <a:pPr algn="just"/>
            <a:r>
              <a:rPr lang="en-US" altLang="en-US" sz="8800" dirty="0"/>
              <a:t>Mainly used for </a:t>
            </a:r>
          </a:p>
          <a:p>
            <a:pPr lvl="1" algn="just"/>
            <a:r>
              <a:rPr lang="en-US" altLang="en-US" sz="8800" dirty="0"/>
              <a:t>backup</a:t>
            </a:r>
          </a:p>
          <a:p>
            <a:pPr lvl="1" algn="just"/>
            <a:r>
              <a:rPr lang="en-US" altLang="en-US" sz="8800" dirty="0"/>
              <a:t>storage of infrequently-used data </a:t>
            </a:r>
          </a:p>
          <a:p>
            <a:pPr lvl="1" algn="just"/>
            <a:r>
              <a:rPr lang="en-US" altLang="en-US" sz="8800" dirty="0"/>
              <a:t>as a medium for transferring information from one system to another</a:t>
            </a:r>
          </a:p>
          <a:p>
            <a:pPr lvl="1" algn="just"/>
            <a:endParaRPr lang="en-US" altLang="en-US" sz="8800" dirty="0"/>
          </a:p>
          <a:p>
            <a:pPr lvl="1" algn="just"/>
            <a:endParaRPr lang="en-US" altLang="en-US" sz="8800" dirty="0"/>
          </a:p>
          <a:p>
            <a:pPr lvl="1" algn="just"/>
            <a:endParaRPr lang="en-US" altLang="en-US" sz="8800" dirty="0"/>
          </a:p>
          <a:p>
            <a:pPr algn="just"/>
            <a:r>
              <a:rPr lang="en-US" altLang="en-US" sz="8800" dirty="0"/>
              <a:t>Kept in spool and wound or rewound past read-write head</a:t>
            </a:r>
          </a:p>
          <a:p>
            <a:pPr algn="just"/>
            <a:r>
              <a:rPr lang="en-US" sz="8800" dirty="0"/>
              <a:t>Magnetic tape is stored on a reel, and to read or write data, the tape must be physically moved forward or backward so that the required portion passes under the read/write head.</a:t>
            </a:r>
            <a:endParaRPr lang="en-US" altLang="en-US" sz="8800" dirty="0"/>
          </a:p>
          <a:p>
            <a:pPr algn="just"/>
            <a:endParaRPr lang="en-US" altLang="en-US" sz="8800" dirty="0"/>
          </a:p>
          <a:p>
            <a:endParaRPr lang="en-US" dirty="0"/>
          </a:p>
        </p:txBody>
      </p:sp>
      <p:pic>
        <p:nvPicPr>
          <p:cNvPr id="1026" name="Picture 2" descr="Magnetic Tape for Audio | Museum of ...">
            <a:extLst>
              <a:ext uri="{FF2B5EF4-FFF2-40B4-BE49-F238E27FC236}">
                <a16:creationId xmlns:a16="http://schemas.microsoft.com/office/drawing/2014/main" id="{583D3FDF-B0BE-0B44-C0D0-A62159B01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433" y="3886200"/>
            <a:ext cx="1828800" cy="12438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32500" lnSpcReduction="20000"/>
          </a:bodyPr>
          <a:lstStyle/>
          <a:p>
            <a:pPr algn="just"/>
            <a:r>
              <a:rPr lang="en-US" altLang="en-US" sz="8800" dirty="0"/>
              <a:t>Moving to the correct spot on a tape can </a:t>
            </a:r>
            <a:r>
              <a:rPr lang="en-US" altLang="en-US" sz="8800" dirty="0">
                <a:solidFill>
                  <a:srgbClr val="00B0F0"/>
                </a:solidFill>
              </a:rPr>
              <a:t>take minutes</a:t>
            </a:r>
            <a:r>
              <a:rPr lang="en-US" altLang="en-US" sz="8800" dirty="0"/>
              <a:t>, </a:t>
            </a:r>
          </a:p>
          <a:p>
            <a:pPr lvl="1" algn="just"/>
            <a:r>
              <a:rPr lang="en-US" altLang="en-US" sz="8800" dirty="0"/>
              <a:t>but once positioned, tape drives can write </a:t>
            </a:r>
            <a:r>
              <a:rPr lang="en-US" altLang="en-US" sz="8800" dirty="0">
                <a:solidFill>
                  <a:srgbClr val="F73B75"/>
                </a:solidFill>
              </a:rPr>
              <a:t>data at speeds comparable to disk drives</a:t>
            </a:r>
            <a:r>
              <a:rPr lang="en-US" altLang="en-US" sz="8800" dirty="0"/>
              <a:t>.</a:t>
            </a:r>
          </a:p>
          <a:p>
            <a:pPr algn="just"/>
            <a:r>
              <a:rPr lang="en-US" altLang="en-US" sz="8800" dirty="0"/>
              <a:t>Once data under head, transfer rates comparable to disk</a:t>
            </a:r>
          </a:p>
          <a:p>
            <a:pPr lvl="1" algn="just"/>
            <a:r>
              <a:rPr lang="en-US" altLang="en-US" sz="8800" dirty="0"/>
              <a:t>140MB/sec and greater</a:t>
            </a:r>
          </a:p>
          <a:p>
            <a:pPr algn="just"/>
            <a:r>
              <a:rPr lang="en-US" altLang="en-US" sz="8800" dirty="0">
                <a:solidFill>
                  <a:srgbClr val="00B0F0"/>
                </a:solidFill>
              </a:rPr>
              <a:t>Store from 200GB to 1.5TB typical storage</a:t>
            </a:r>
          </a:p>
          <a:p>
            <a:pPr algn="just"/>
            <a:r>
              <a:rPr lang="en-US" altLang="en-US" sz="8800" dirty="0"/>
              <a:t>Tapes and drives are categorized by width such as </a:t>
            </a:r>
            <a:r>
              <a:rPr lang="en-US" altLang="en-US" sz="8800" dirty="0">
                <a:solidFill>
                  <a:srgbClr val="FF0000"/>
                </a:solidFill>
              </a:rPr>
              <a:t>4,8 and 19 millimeters</a:t>
            </a:r>
            <a:r>
              <a:rPr lang="en-US" altLang="en-US" sz="8800" dirty="0"/>
              <a:t> and </a:t>
            </a:r>
            <a:r>
              <a:rPr lang="en-US" altLang="en-US" sz="8800" dirty="0">
                <a:solidFill>
                  <a:srgbClr val="9AF729"/>
                </a:solidFill>
              </a:rPr>
              <a:t>¼ and ½ inch</a:t>
            </a:r>
            <a:r>
              <a:rPr lang="en-US" altLang="en-US" sz="8800" dirty="0"/>
              <a:t>.</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FAB0E-EBA7-7308-F525-964A4C6FDB8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0C28771-E3EC-B5B1-F40C-2E262300A966}"/>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7ECADF6D-8ADE-56ED-2236-9BBEBB0F33F2}"/>
              </a:ext>
            </a:extLst>
          </p:cNvPr>
          <p:cNvPicPr>
            <a:picLocks noChangeAspect="1"/>
          </p:cNvPicPr>
          <p:nvPr/>
        </p:nvPicPr>
        <p:blipFill>
          <a:blip r:embed="rId2"/>
          <a:stretch>
            <a:fillRect/>
          </a:stretch>
        </p:blipFill>
        <p:spPr>
          <a:xfrm>
            <a:off x="1022465" y="969264"/>
            <a:ext cx="7099070" cy="4324570"/>
          </a:xfrm>
          <a:prstGeom prst="rect">
            <a:avLst/>
          </a:prstGeom>
        </p:spPr>
      </p:pic>
    </p:spTree>
    <p:extLst>
      <p:ext uri="{BB962C8B-B14F-4D97-AF65-F5344CB8AC3E}">
        <p14:creationId xmlns:p14="http://schemas.microsoft.com/office/powerpoint/2010/main" val="25295117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2C5B9-0B04-59E5-4847-F753D644091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16CBDC2-CA05-2A9E-5AA3-8A09F40A9BD3}"/>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68BDBECB-0466-A5FB-5886-CE3A33DB2F19}"/>
              </a:ext>
            </a:extLst>
          </p:cNvPr>
          <p:cNvPicPr>
            <a:picLocks noChangeAspect="1"/>
          </p:cNvPicPr>
          <p:nvPr/>
        </p:nvPicPr>
        <p:blipFill>
          <a:blip r:embed="rId2"/>
          <a:stretch>
            <a:fillRect/>
          </a:stretch>
        </p:blipFill>
        <p:spPr>
          <a:xfrm>
            <a:off x="914400" y="35620"/>
            <a:ext cx="7430537" cy="2781688"/>
          </a:xfrm>
          <a:prstGeom prst="rect">
            <a:avLst/>
          </a:prstGeom>
        </p:spPr>
      </p:pic>
      <p:pic>
        <p:nvPicPr>
          <p:cNvPr id="7" name="Picture 6">
            <a:extLst>
              <a:ext uri="{FF2B5EF4-FFF2-40B4-BE49-F238E27FC236}">
                <a16:creationId xmlns:a16="http://schemas.microsoft.com/office/drawing/2014/main" id="{C6F741D2-FD74-9184-A077-BCBE2E1D0D97}"/>
              </a:ext>
            </a:extLst>
          </p:cNvPr>
          <p:cNvPicPr>
            <a:picLocks noChangeAspect="1"/>
          </p:cNvPicPr>
          <p:nvPr/>
        </p:nvPicPr>
        <p:blipFill>
          <a:blip r:embed="rId3"/>
          <a:stretch>
            <a:fillRect/>
          </a:stretch>
        </p:blipFill>
        <p:spPr>
          <a:xfrm>
            <a:off x="975154" y="2817308"/>
            <a:ext cx="7369783" cy="3734321"/>
          </a:xfrm>
          <a:prstGeom prst="rect">
            <a:avLst/>
          </a:prstGeom>
        </p:spPr>
      </p:pic>
    </p:spTree>
    <p:extLst>
      <p:ext uri="{BB962C8B-B14F-4D97-AF65-F5344CB8AC3E}">
        <p14:creationId xmlns:p14="http://schemas.microsoft.com/office/powerpoint/2010/main" val="3940163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Disk Scheduling</a:t>
            </a:r>
          </a:p>
        </p:txBody>
      </p:sp>
      <p:sp>
        <p:nvSpPr>
          <p:cNvPr id="3" name="Content Placeholder 2"/>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0A7621E-C933-1C90-DBB1-EAEE7EA17EFE}"/>
              </a:ext>
            </a:extLst>
          </p:cNvPr>
          <p:cNvPicPr>
            <a:picLocks noChangeAspect="1"/>
          </p:cNvPicPr>
          <p:nvPr/>
        </p:nvPicPr>
        <p:blipFill>
          <a:blip r:embed="rId2"/>
          <a:stretch>
            <a:fillRect/>
          </a:stretch>
        </p:blipFill>
        <p:spPr>
          <a:xfrm>
            <a:off x="951874" y="1648032"/>
            <a:ext cx="7734925" cy="1867161"/>
          </a:xfrm>
          <a:prstGeom prst="rect">
            <a:avLst/>
          </a:prstGeom>
        </p:spPr>
      </p:pic>
      <p:pic>
        <p:nvPicPr>
          <p:cNvPr id="7" name="Picture 6">
            <a:extLst>
              <a:ext uri="{FF2B5EF4-FFF2-40B4-BE49-F238E27FC236}">
                <a16:creationId xmlns:a16="http://schemas.microsoft.com/office/drawing/2014/main" id="{DF3F8BE1-1A2F-126E-33BD-FF24FD78AA71}"/>
              </a:ext>
            </a:extLst>
          </p:cNvPr>
          <p:cNvPicPr>
            <a:picLocks noChangeAspect="1"/>
          </p:cNvPicPr>
          <p:nvPr/>
        </p:nvPicPr>
        <p:blipFill>
          <a:blip r:embed="rId3"/>
          <a:stretch>
            <a:fillRect/>
          </a:stretch>
        </p:blipFill>
        <p:spPr>
          <a:xfrm>
            <a:off x="914400" y="3515193"/>
            <a:ext cx="7734924" cy="243874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0"/>
            <a:ext cx="8077200" cy="5898360"/>
          </a:xfrm>
        </p:spPr>
        <p:txBody>
          <a:bodyPr/>
          <a:lstStyle/>
          <a:p>
            <a:r>
              <a:rPr lang="en-US" altLang="en-US" dirty="0"/>
              <a:t>Several algorithms exist to schedule the servicing of disk I/O requests</a:t>
            </a:r>
          </a:p>
          <a:p>
            <a:pPr>
              <a:tabLst>
                <a:tab pos="1708150" algn="l"/>
              </a:tabLst>
            </a:pPr>
            <a:r>
              <a:rPr lang="en-US" altLang="en-US" dirty="0"/>
              <a:t>We illustrate scheduling algorithms with a request queue (0-199)</a:t>
            </a:r>
          </a:p>
          <a:p>
            <a:pPr>
              <a:buFont typeface="Monotype Sorts" pitchFamily="-84" charset="2"/>
              <a:buNone/>
              <a:tabLst>
                <a:tab pos="1708150" algn="l"/>
              </a:tabLst>
            </a:pPr>
            <a:r>
              <a:rPr lang="en-US" altLang="en-US" dirty="0"/>
              <a:t>		</a:t>
            </a:r>
            <a:br>
              <a:rPr lang="en-US" altLang="en-US" dirty="0"/>
            </a:br>
            <a:r>
              <a:rPr lang="en-US" altLang="en-US" dirty="0"/>
              <a:t>	</a:t>
            </a:r>
            <a:r>
              <a:rPr lang="en-US" altLang="en-US" dirty="0">
                <a:solidFill>
                  <a:schemeClr val="accent6">
                    <a:lumMod val="60000"/>
                    <a:lumOff val="40000"/>
                  </a:schemeClr>
                </a:solidFill>
              </a:rPr>
              <a:t>98, 183, 37, 122, 14, 124, 65, 67</a:t>
            </a:r>
          </a:p>
          <a:p>
            <a:pPr>
              <a:buFont typeface="Monotype Sorts" pitchFamily="-84" charset="2"/>
              <a:buNone/>
              <a:tabLst>
                <a:tab pos="1708150" algn="l"/>
              </a:tabLst>
            </a:pPr>
            <a:r>
              <a:rPr lang="en-US" altLang="en-US" dirty="0"/>
              <a:t>	</a:t>
            </a:r>
            <a:r>
              <a:rPr lang="en-US" altLang="en-US" dirty="0">
                <a:solidFill>
                  <a:srgbClr val="FF0000"/>
                </a:solidFill>
              </a:rPr>
              <a:t>Head pointer 53</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914400"/>
          </a:xfrm>
        </p:spPr>
        <p:txBody>
          <a:bodyPr/>
          <a:lstStyle/>
          <a:p>
            <a:pPr algn="ctr"/>
            <a:r>
              <a:rPr lang="en-US" altLang="en-US" dirty="0"/>
              <a:t>FCFS</a:t>
            </a:r>
            <a:endParaRPr lang="en-US" dirty="0"/>
          </a:p>
        </p:txBody>
      </p:sp>
      <p:pic>
        <p:nvPicPr>
          <p:cNvPr id="4" name="Picture 6"/>
          <p:cNvPicPr>
            <a:picLocks noChangeAspect="1" noChangeArrowheads="1"/>
          </p:cNvPicPr>
          <p:nvPr/>
        </p:nvPicPr>
        <p:blipFill>
          <a:blip r:embed="rId2"/>
          <a:srcRect/>
          <a:stretch>
            <a:fillRect/>
          </a:stretch>
        </p:blipFill>
        <p:spPr bwMode="auto">
          <a:xfrm>
            <a:off x="1143000" y="1371600"/>
            <a:ext cx="6791534" cy="4919662"/>
          </a:xfrm>
          <a:prstGeom prst="rect">
            <a:avLst/>
          </a:prstGeom>
          <a:noFill/>
          <a:ln w="9525">
            <a:noFill/>
            <a:miter lim="800000"/>
            <a:headEnd/>
            <a:tailEnd/>
          </a:ln>
        </p:spPr>
      </p:pic>
      <p:sp>
        <p:nvSpPr>
          <p:cNvPr id="5" name="Rectangle 4"/>
          <p:cNvSpPr/>
          <p:nvPr/>
        </p:nvSpPr>
        <p:spPr>
          <a:xfrm>
            <a:off x="5257800" y="533400"/>
            <a:ext cx="3657600" cy="646331"/>
          </a:xfrm>
          <a:prstGeom prst="rect">
            <a:avLst/>
          </a:prstGeom>
        </p:spPr>
        <p:txBody>
          <a:bodyPr wrap="square">
            <a:spAutoFit/>
          </a:bodyPr>
          <a:lstStyle/>
          <a:p>
            <a:pPr algn="ctr">
              <a:spcBef>
                <a:spcPct val="50000"/>
              </a:spcBef>
            </a:pPr>
            <a:r>
              <a:rPr lang="en-US" altLang="en-US" dirty="0">
                <a:latin typeface="Helvetica" pitchFamily="-84" charset="0"/>
              </a:rPr>
              <a:t>Illustration shows total head movement of 640 cylinders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772400" cy="914400"/>
          </a:xfrm>
        </p:spPr>
        <p:txBody>
          <a:bodyPr/>
          <a:lstStyle/>
          <a:p>
            <a:pPr algn="ctr"/>
            <a:r>
              <a:rPr lang="en-US" altLang="en-US" dirty="0"/>
              <a:t>SSTF</a:t>
            </a:r>
            <a:endParaRPr lang="en-US" dirty="0"/>
          </a:p>
        </p:txBody>
      </p:sp>
      <p:sp>
        <p:nvSpPr>
          <p:cNvPr id="3" name="Content Placeholder 2"/>
          <p:cNvSpPr>
            <a:spLocks noGrp="1"/>
          </p:cNvSpPr>
          <p:nvPr>
            <p:ph idx="1"/>
          </p:nvPr>
        </p:nvSpPr>
        <p:spPr>
          <a:xfrm>
            <a:off x="990600" y="1600200"/>
            <a:ext cx="7772400" cy="4572000"/>
          </a:xfrm>
        </p:spPr>
        <p:txBody>
          <a:bodyPr>
            <a:normAutofit/>
          </a:bodyPr>
          <a:lstStyle/>
          <a:p>
            <a:pPr algn="just"/>
            <a:r>
              <a:rPr lang="en-US" altLang="en-US" sz="2400" dirty="0"/>
              <a:t>Shortest Seek Time First selects the request with the </a:t>
            </a:r>
            <a:r>
              <a:rPr lang="en-US" altLang="en-US" sz="2400" dirty="0">
                <a:solidFill>
                  <a:srgbClr val="FF0000"/>
                </a:solidFill>
              </a:rPr>
              <a:t>minimum seek time from the current head position</a:t>
            </a:r>
          </a:p>
          <a:p>
            <a:pPr algn="just"/>
            <a:r>
              <a:rPr lang="en-US" altLang="en-US" sz="2400" dirty="0"/>
              <a:t>SSTF scheduling is a form of </a:t>
            </a:r>
            <a:r>
              <a:rPr lang="en-US" altLang="en-US" sz="2400" dirty="0">
                <a:solidFill>
                  <a:srgbClr val="FF0000"/>
                </a:solidFill>
              </a:rPr>
              <a:t>SJF scheduling</a:t>
            </a:r>
            <a:r>
              <a:rPr lang="en-US" altLang="en-US" sz="2400" dirty="0"/>
              <a:t>; may cause starvation of some requests</a:t>
            </a:r>
          </a:p>
          <a:p>
            <a:pPr algn="just"/>
            <a:r>
              <a:rPr lang="en-US" altLang="en-US" sz="2400" dirty="0"/>
              <a:t>Illustration shows total head movement of </a:t>
            </a:r>
            <a:r>
              <a:rPr lang="en-US" altLang="en-US" sz="2400" dirty="0">
                <a:solidFill>
                  <a:srgbClr val="FFFF00"/>
                </a:solidFill>
              </a:rPr>
              <a:t>236 cylinders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2"/>
          <p:cNvPicPr>
            <a:picLocks noChangeAspect="1" noChangeArrowheads="1"/>
          </p:cNvPicPr>
          <p:nvPr/>
        </p:nvPicPr>
        <p:blipFill>
          <a:blip r:embed="rId2"/>
          <a:srcRect/>
          <a:stretch>
            <a:fillRect/>
          </a:stretch>
        </p:blipFill>
        <p:spPr bwMode="auto">
          <a:xfrm>
            <a:off x="457200" y="381000"/>
            <a:ext cx="8365740" cy="56388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SCAN</a:t>
            </a:r>
            <a:endParaRPr lang="en-US" dirty="0"/>
          </a:p>
        </p:txBody>
      </p:sp>
      <p:sp>
        <p:nvSpPr>
          <p:cNvPr id="3" name="Content Placeholder 2"/>
          <p:cNvSpPr>
            <a:spLocks noGrp="1"/>
          </p:cNvSpPr>
          <p:nvPr>
            <p:ph idx="1"/>
          </p:nvPr>
        </p:nvSpPr>
        <p:spPr>
          <a:xfrm>
            <a:off x="914400" y="1371600"/>
            <a:ext cx="7772400" cy="4572000"/>
          </a:xfrm>
        </p:spPr>
        <p:txBody>
          <a:bodyPr>
            <a:normAutofit/>
          </a:bodyPr>
          <a:lstStyle/>
          <a:p>
            <a:pPr algn="just"/>
            <a:r>
              <a:rPr lang="en-US" altLang="en-US" sz="2400" dirty="0"/>
              <a:t>The disk arm starts at one end of the disk, and moves toward the other end, servicing requests until it gets to the other end of the disk, where the head movement is reversed and servicing continues.</a:t>
            </a:r>
          </a:p>
          <a:p>
            <a:pPr algn="just"/>
            <a:r>
              <a:rPr lang="en-US" altLang="en-US" sz="2400" b="1" dirty="0">
                <a:solidFill>
                  <a:srgbClr val="3366FF"/>
                </a:solidFill>
              </a:rPr>
              <a:t>SCAN algorithm</a:t>
            </a:r>
            <a:r>
              <a:rPr lang="en-US" altLang="en-US" sz="2400" dirty="0">
                <a:solidFill>
                  <a:srgbClr val="3366FF"/>
                </a:solidFill>
              </a:rPr>
              <a:t> </a:t>
            </a:r>
            <a:r>
              <a:rPr lang="en-US" altLang="en-US" sz="2400" dirty="0"/>
              <a:t>Sometimes called the </a:t>
            </a:r>
            <a:r>
              <a:rPr lang="en-US" altLang="en-US" sz="2400" b="1" dirty="0">
                <a:solidFill>
                  <a:srgbClr val="3366FF"/>
                </a:solidFill>
              </a:rPr>
              <a:t>elevator algorithm</a:t>
            </a:r>
          </a:p>
          <a:p>
            <a:pPr algn="just"/>
            <a:r>
              <a:rPr lang="en-US" altLang="en-US" sz="2400" dirty="0"/>
              <a:t>Illustration shows total head movement of </a:t>
            </a:r>
            <a:r>
              <a:rPr lang="en-US" altLang="en-US" sz="2400" dirty="0">
                <a:solidFill>
                  <a:srgbClr val="FFFF00"/>
                </a:solidFill>
              </a:rPr>
              <a:t>236 cylinders</a:t>
            </a:r>
          </a:p>
          <a:p>
            <a:endParaRPr lang="en-US"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srcRect/>
          <a:stretch>
            <a:fillRect/>
          </a:stretch>
        </p:blipFill>
        <p:spPr bwMode="auto">
          <a:xfrm>
            <a:off x="611789" y="381000"/>
            <a:ext cx="8303611" cy="6262968"/>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C-SCAN</a:t>
            </a:r>
            <a:endParaRPr lang="en-US" dirty="0"/>
          </a:p>
        </p:txBody>
      </p:sp>
      <p:sp>
        <p:nvSpPr>
          <p:cNvPr id="3" name="Content Placeholder 2"/>
          <p:cNvSpPr>
            <a:spLocks noGrp="1"/>
          </p:cNvSpPr>
          <p:nvPr>
            <p:ph idx="1"/>
          </p:nvPr>
        </p:nvSpPr>
        <p:spPr>
          <a:xfrm>
            <a:off x="838200" y="1295400"/>
            <a:ext cx="7772400" cy="4572000"/>
          </a:xfrm>
        </p:spPr>
        <p:txBody>
          <a:bodyPr/>
          <a:lstStyle/>
          <a:p>
            <a:pPr algn="just"/>
            <a:r>
              <a:rPr lang="en-US" altLang="en-US" sz="2400" dirty="0"/>
              <a:t>The head moves from </a:t>
            </a:r>
            <a:r>
              <a:rPr lang="en-US" altLang="en-US" sz="2400" dirty="0">
                <a:solidFill>
                  <a:srgbClr val="FFFF00"/>
                </a:solidFill>
              </a:rPr>
              <a:t>one end of the disk to the other</a:t>
            </a:r>
            <a:r>
              <a:rPr lang="en-US" altLang="en-US" sz="2400" dirty="0"/>
              <a:t>, servicing requests as it goes</a:t>
            </a:r>
          </a:p>
          <a:p>
            <a:pPr lvl="1" algn="just"/>
            <a:r>
              <a:rPr lang="en-US" altLang="en-US" sz="2400" dirty="0"/>
              <a:t>When it reaches the </a:t>
            </a:r>
            <a:r>
              <a:rPr lang="en-US" altLang="en-US" sz="2400" dirty="0">
                <a:solidFill>
                  <a:srgbClr val="F73B75"/>
                </a:solidFill>
              </a:rPr>
              <a:t>other end, however, it immediately returns to the beginning of the disk, </a:t>
            </a:r>
            <a:r>
              <a:rPr lang="en-US" altLang="en-US" sz="2400" dirty="0"/>
              <a:t>without servicing any requests on the return trip</a:t>
            </a:r>
          </a:p>
          <a:p>
            <a:pPr lvl="1" algn="just"/>
            <a:r>
              <a:rPr lang="en-US" altLang="en-US" sz="2400" dirty="0"/>
              <a:t>Provides a more uniform wait time than SCAN</a:t>
            </a:r>
          </a:p>
          <a:p>
            <a:pPr lvl="1" algn="just"/>
            <a:endParaRPr lang="en-US" altLang="en-US" sz="2400" dirty="0"/>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srcRect l="706" t="3731" r="925" b="3731"/>
          <a:stretch>
            <a:fillRect/>
          </a:stretch>
        </p:blipFill>
        <p:spPr bwMode="auto">
          <a:xfrm>
            <a:off x="533400" y="304800"/>
            <a:ext cx="8312151" cy="5867400"/>
          </a:xfrm>
          <a:prstGeom prst="rect">
            <a:avLst/>
          </a:prstGeom>
          <a:noFill/>
          <a:ln w="38100" cmpd="dbl">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and C-LOOK</a:t>
            </a:r>
          </a:p>
        </p:txBody>
      </p:sp>
      <p:sp>
        <p:nvSpPr>
          <p:cNvPr id="3" name="Content Placeholder 2"/>
          <p:cNvSpPr>
            <a:spLocks noGrp="1"/>
          </p:cNvSpPr>
          <p:nvPr>
            <p:ph idx="1"/>
          </p:nvPr>
        </p:nvSpPr>
        <p:spPr/>
        <p:txBody>
          <a:bodyPr>
            <a:normAutofit/>
          </a:bodyPr>
          <a:lstStyle/>
          <a:p>
            <a:r>
              <a:rPr lang="en-US" altLang="en-US" sz="2400" dirty="0"/>
              <a:t>LOOK a version of SCAN, C-LOOK a version of C-SCAN</a:t>
            </a:r>
          </a:p>
          <a:p>
            <a:r>
              <a:rPr lang="en-US" altLang="en-US" sz="2400" dirty="0"/>
              <a:t>Arm only goes as far as the last request in each direction, then reverses direction immediately, without first going all the way to the end of the disk </a:t>
            </a:r>
          </a:p>
          <a:p>
            <a:endParaRPr lang="en-US" sz="2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772400" cy="914400"/>
          </a:xfrm>
        </p:spPr>
        <p:txBody>
          <a:bodyPr/>
          <a:lstStyle/>
          <a:p>
            <a:r>
              <a:rPr lang="en-US" dirty="0"/>
              <a:t>C-LOOK</a:t>
            </a:r>
          </a:p>
        </p:txBody>
      </p:sp>
      <p:pic>
        <p:nvPicPr>
          <p:cNvPr id="4" name="Picture 4" descr="12"/>
          <p:cNvPicPr>
            <a:picLocks noChangeAspect="1" noChangeArrowheads="1"/>
          </p:cNvPicPr>
          <p:nvPr/>
        </p:nvPicPr>
        <p:blipFill>
          <a:blip r:embed="rId2"/>
          <a:srcRect/>
          <a:stretch>
            <a:fillRect/>
          </a:stretch>
        </p:blipFill>
        <p:spPr bwMode="auto">
          <a:xfrm>
            <a:off x="381000" y="609600"/>
            <a:ext cx="8563063" cy="6019800"/>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914400"/>
          </a:xfrm>
        </p:spPr>
        <p:txBody>
          <a:bodyPr/>
          <a:lstStyle/>
          <a:p>
            <a:pPr algn="ctr"/>
            <a:r>
              <a:rPr lang="en-US" dirty="0"/>
              <a:t>Disk Management</a:t>
            </a:r>
          </a:p>
        </p:txBody>
      </p:sp>
      <p:sp>
        <p:nvSpPr>
          <p:cNvPr id="3" name="Content Placeholder 2"/>
          <p:cNvSpPr>
            <a:spLocks noGrp="1"/>
          </p:cNvSpPr>
          <p:nvPr>
            <p:ph idx="1"/>
          </p:nvPr>
        </p:nvSpPr>
        <p:spPr>
          <a:xfrm>
            <a:off x="838200" y="1219200"/>
            <a:ext cx="7848600" cy="5136360"/>
          </a:xfrm>
        </p:spPr>
        <p:txBody>
          <a:bodyPr>
            <a:normAutofit/>
          </a:bodyPr>
          <a:lstStyle/>
          <a:p>
            <a:pPr algn="just"/>
            <a:r>
              <a:rPr lang="en-US" sz="2400" b="1" dirty="0">
                <a:solidFill>
                  <a:srgbClr val="3366FF"/>
                </a:solidFill>
              </a:rPr>
              <a:t>Low-level formatting</a:t>
            </a:r>
            <a:r>
              <a:rPr lang="en-US" sz="2400" dirty="0"/>
              <a:t>, or </a:t>
            </a:r>
            <a:r>
              <a:rPr lang="en-US" sz="2400" b="1" dirty="0">
                <a:solidFill>
                  <a:srgbClr val="3366FF"/>
                </a:solidFill>
              </a:rPr>
              <a:t>physical formatting</a:t>
            </a:r>
            <a:r>
              <a:rPr lang="en-US" sz="2400" dirty="0">
                <a:solidFill>
                  <a:srgbClr val="3366FF"/>
                </a:solidFill>
              </a:rPr>
              <a:t> </a:t>
            </a:r>
            <a:r>
              <a:rPr lang="en-US" sz="2400" dirty="0"/>
              <a:t>— Dividing a new disk into sectors that the disk controller can read and write</a:t>
            </a:r>
          </a:p>
          <a:p>
            <a:pPr lvl="1" algn="just"/>
            <a:r>
              <a:rPr lang="en-US" sz="2400" dirty="0"/>
              <a:t>This formatting fills the disk with </a:t>
            </a:r>
            <a:r>
              <a:rPr lang="en-US" sz="2400" dirty="0">
                <a:solidFill>
                  <a:srgbClr val="F73B75"/>
                </a:solidFill>
              </a:rPr>
              <a:t>a special data structure </a:t>
            </a:r>
            <a:r>
              <a:rPr lang="en-US" sz="2400" dirty="0"/>
              <a:t>for each sector</a:t>
            </a:r>
          </a:p>
          <a:p>
            <a:pPr lvl="1" algn="just"/>
            <a:r>
              <a:rPr lang="en-US" sz="2400" dirty="0"/>
              <a:t>Each sector can hold </a:t>
            </a:r>
            <a:r>
              <a:rPr lang="en-US" sz="2400" dirty="0">
                <a:solidFill>
                  <a:srgbClr val="92D050"/>
                </a:solidFill>
              </a:rPr>
              <a:t>header information + data + Trailer</a:t>
            </a:r>
          </a:p>
          <a:p>
            <a:pPr lvl="1" algn="just"/>
            <a:r>
              <a:rPr lang="en-US" sz="2400" dirty="0"/>
              <a:t>Header and trailer contain information used by the disk controller</a:t>
            </a:r>
          </a:p>
          <a:p>
            <a:pPr lvl="2" algn="just"/>
            <a:r>
              <a:rPr lang="en-US" sz="2200" dirty="0">
                <a:solidFill>
                  <a:srgbClr val="FFC000"/>
                </a:solidFill>
              </a:rPr>
              <a:t>Sector number </a:t>
            </a:r>
          </a:p>
          <a:p>
            <a:pPr lvl="2" algn="just"/>
            <a:r>
              <a:rPr lang="en-US" sz="2200" dirty="0">
                <a:solidFill>
                  <a:srgbClr val="FFC000"/>
                </a:solidFill>
              </a:rPr>
              <a:t>ECC (Error correcting code)</a:t>
            </a:r>
          </a:p>
          <a:p>
            <a:pPr lvl="1" algn="just"/>
            <a:endParaRPr lang="en-US" dirty="0"/>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304800" y="228600"/>
            <a:ext cx="8839200" cy="6477000"/>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62000" y="457200"/>
            <a:ext cx="7924800" cy="5898360"/>
          </a:xfrm>
        </p:spPr>
        <p:txBody>
          <a:bodyPr>
            <a:normAutofit/>
          </a:bodyPr>
          <a:lstStyle/>
          <a:p>
            <a:pPr lvl="1" algn="just"/>
            <a:r>
              <a:rPr lang="en-US" dirty="0"/>
              <a:t>Controller –Write a sector -Update ECC with a value calculated based on data.</a:t>
            </a:r>
          </a:p>
          <a:p>
            <a:pPr lvl="1"/>
            <a:r>
              <a:rPr lang="en-US" dirty="0"/>
              <a:t>Read a sector- recalculate ECC-compare with the stored value</a:t>
            </a:r>
          </a:p>
          <a:p>
            <a:pPr lvl="1"/>
            <a:r>
              <a:rPr lang="en-US" dirty="0"/>
              <a:t>If stored  value mismatch with recalculated value –data is corrupted in sector-</a:t>
            </a:r>
            <a:r>
              <a:rPr lang="en-US" dirty="0">
                <a:solidFill>
                  <a:schemeClr val="accent2"/>
                </a:solidFill>
              </a:rPr>
              <a:t>Bad sector</a:t>
            </a:r>
          </a:p>
          <a:p>
            <a:pPr lvl="1"/>
            <a:r>
              <a:rPr lang="en-US" dirty="0">
                <a:solidFill>
                  <a:schemeClr val="accent2"/>
                </a:solidFill>
              </a:rPr>
              <a:t>ECC- </a:t>
            </a:r>
            <a:r>
              <a:rPr lang="en-US" dirty="0"/>
              <a:t>contains enough information if a few number of bits are corrupted.</a:t>
            </a:r>
          </a:p>
          <a:p>
            <a:pPr lvl="1"/>
            <a:r>
              <a:rPr lang="en-US" dirty="0"/>
              <a:t>Controller can identify which bits are changed and calculate their correct values.</a:t>
            </a:r>
          </a:p>
          <a:p>
            <a:pPr lvl="1"/>
            <a:r>
              <a:rPr lang="en-US" dirty="0"/>
              <a:t>The controller automatically  does ECC processing whenever a sector is read or written.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066800"/>
            <a:ext cx="7772400" cy="4572000"/>
          </a:xfrm>
        </p:spPr>
        <p:txBody>
          <a:bodyPr/>
          <a:lstStyle/>
          <a:p>
            <a:r>
              <a:rPr lang="en-US" sz="2400" dirty="0"/>
              <a:t>Raw disk access for apps that want to do their own block management, keep OS out of the way (databases for example)</a:t>
            </a:r>
          </a:p>
          <a:p>
            <a:r>
              <a:rPr lang="en-US" sz="2400" dirty="0"/>
              <a:t>Boot block initializes system</a:t>
            </a:r>
          </a:p>
          <a:p>
            <a:pPr lvl="1"/>
            <a:r>
              <a:rPr lang="en-US" sz="2400" dirty="0"/>
              <a:t>The bootstrap is stored in ROM</a:t>
            </a:r>
          </a:p>
          <a:p>
            <a:pPr lvl="1"/>
            <a:r>
              <a:rPr lang="en-US" sz="2400" b="1" dirty="0">
                <a:solidFill>
                  <a:srgbClr val="3366FF"/>
                </a:solidFill>
              </a:rPr>
              <a:t>Bootstrap loader</a:t>
            </a:r>
            <a:r>
              <a:rPr lang="en-US" sz="2400" dirty="0">
                <a:solidFill>
                  <a:srgbClr val="3366FF"/>
                </a:solidFill>
              </a:rPr>
              <a:t> </a:t>
            </a:r>
            <a:r>
              <a:rPr lang="en-US" sz="2400" dirty="0"/>
              <a:t>program stored in boot blocks of boot partition</a:t>
            </a:r>
          </a:p>
          <a:p>
            <a:r>
              <a:rPr lang="en-US" sz="2400" dirty="0"/>
              <a:t>Methods such as </a:t>
            </a:r>
            <a:r>
              <a:rPr lang="en-US" sz="2400" b="1" dirty="0">
                <a:solidFill>
                  <a:srgbClr val="3366FF"/>
                </a:solidFill>
              </a:rPr>
              <a:t>sector sparing</a:t>
            </a:r>
            <a:r>
              <a:rPr lang="en-US" sz="2400" dirty="0">
                <a:solidFill>
                  <a:srgbClr val="3366FF"/>
                </a:solidFill>
              </a:rPr>
              <a:t> </a:t>
            </a:r>
            <a:r>
              <a:rPr lang="en-US" sz="2400" dirty="0"/>
              <a:t>used to handle bad blocks</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81000" y="228600"/>
            <a:ext cx="8763000" cy="6629400"/>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Booting from a Disk in Windows</a:t>
            </a:r>
          </a:p>
        </p:txBody>
      </p:sp>
      <p:pic>
        <p:nvPicPr>
          <p:cNvPr id="4" name="Picture 5"/>
          <p:cNvPicPr>
            <a:picLocks noChangeAspect="1" noChangeArrowheads="1"/>
          </p:cNvPicPr>
          <p:nvPr/>
        </p:nvPicPr>
        <p:blipFill>
          <a:blip r:embed="rId2"/>
          <a:srcRect/>
          <a:stretch>
            <a:fillRect/>
          </a:stretch>
        </p:blipFill>
        <p:spPr bwMode="auto">
          <a:xfrm>
            <a:off x="1828800" y="2209800"/>
            <a:ext cx="5778500" cy="4329113"/>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Bad Blocks</a:t>
            </a:r>
          </a:p>
        </p:txBody>
      </p:sp>
      <p:sp>
        <p:nvSpPr>
          <p:cNvPr id="3" name="Content Placeholder 2"/>
          <p:cNvSpPr>
            <a:spLocks noGrp="1"/>
          </p:cNvSpPr>
          <p:nvPr>
            <p:ph idx="1"/>
          </p:nvPr>
        </p:nvSpPr>
        <p:spPr/>
        <p:txBody>
          <a:bodyPr>
            <a:normAutofit fontScale="92500" lnSpcReduction="10000"/>
          </a:bodyPr>
          <a:lstStyle/>
          <a:p>
            <a:r>
              <a:rPr lang="en-US" dirty="0"/>
              <a:t>Disk sectors (blocks) may become defective. Can no longer store data. </a:t>
            </a:r>
          </a:p>
          <a:p>
            <a:pPr lvl="1"/>
            <a:r>
              <a:rPr lang="en-US" dirty="0"/>
              <a:t>Hardware defect</a:t>
            </a:r>
          </a:p>
          <a:p>
            <a:pPr lvl="1"/>
            <a:r>
              <a:rPr lang="en-US" dirty="0"/>
              <a:t>System should not put data there. </a:t>
            </a:r>
          </a:p>
          <a:p>
            <a:endParaRPr lang="en-US" dirty="0"/>
          </a:p>
          <a:p>
            <a:r>
              <a:rPr lang="en-US" dirty="0"/>
              <a:t>Possible Strategy: </a:t>
            </a:r>
          </a:p>
          <a:p>
            <a:pPr lvl="1"/>
            <a:r>
              <a:rPr lang="en-US" dirty="0"/>
              <a:t>A bad block X can be remapped to a good block Y</a:t>
            </a:r>
          </a:p>
          <a:p>
            <a:pPr lvl="2"/>
            <a:r>
              <a:rPr lang="en-US" dirty="0"/>
              <a:t>Whenever OS tries to access X, disk controller accesses Y. </a:t>
            </a:r>
          </a:p>
          <a:p>
            <a:pPr lvl="1"/>
            <a:r>
              <a:rPr lang="en-US" dirty="0"/>
              <a:t>Some sectors (blocks) of disk can be reserved for this mapping. </a:t>
            </a:r>
          </a:p>
          <a:p>
            <a:pPr lvl="2"/>
            <a:r>
              <a:rPr lang="en-US" dirty="0"/>
              <a:t>This is called </a:t>
            </a:r>
            <a:r>
              <a:rPr lang="en-US" b="1" dirty="0"/>
              <a:t>sector sparing</a:t>
            </a:r>
            <a:r>
              <a:rPr lang="en-US" dirty="0"/>
              <a:t>. </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Bad Blocks</a:t>
            </a:r>
          </a:p>
        </p:txBody>
      </p:sp>
      <p:sp>
        <p:nvSpPr>
          <p:cNvPr id="3" name="Content Placeholder 2"/>
          <p:cNvSpPr>
            <a:spLocks noGrp="1"/>
          </p:cNvSpPr>
          <p:nvPr>
            <p:ph idx="1"/>
          </p:nvPr>
        </p:nvSpPr>
        <p:spPr/>
        <p:txBody>
          <a:bodyPr/>
          <a:lstStyle/>
          <a:p>
            <a:r>
              <a:rPr lang="en-US" dirty="0"/>
              <a:t>All disks have some bad blocks</a:t>
            </a:r>
          </a:p>
          <a:p>
            <a:r>
              <a:rPr lang="en-US" dirty="0"/>
              <a:t>Blocks go bad as time goes on</a:t>
            </a:r>
          </a:p>
          <a:p>
            <a:r>
              <a:rPr lang="en-US" dirty="0"/>
              <a:t>O/S removes these blocks from the allocation map</a:t>
            </a:r>
          </a:p>
          <a:p>
            <a:r>
              <a:rPr lang="en-US" dirty="0"/>
              <a:t>On some disks, some cylinders have reserve blocks that can be remapped to replace bad blocks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1766</TotalTime>
  <Words>4943</Words>
  <Application>Microsoft Office PowerPoint</Application>
  <PresentationFormat>On-screen Show (4:3)</PresentationFormat>
  <Paragraphs>433</Paragraphs>
  <Slides>87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87</vt:i4>
      </vt:variant>
    </vt:vector>
  </HeadingPairs>
  <TitlesOfParts>
    <vt:vector size="98" baseType="lpstr">
      <vt:lpstr>Arial</vt:lpstr>
      <vt:lpstr>Calibri</vt:lpstr>
      <vt:lpstr>Consolas</vt:lpstr>
      <vt:lpstr>Corbel</vt:lpstr>
      <vt:lpstr>Helvetica</vt:lpstr>
      <vt:lpstr>Monotype Sorts</vt:lpstr>
      <vt:lpstr>Symbol</vt:lpstr>
      <vt:lpstr>Wingdings</vt:lpstr>
      <vt:lpstr>Wingdings 2</vt:lpstr>
      <vt:lpstr>Wingdings 3</vt:lpstr>
      <vt:lpstr>Metro</vt:lpstr>
      <vt:lpstr>Outcomes: </vt:lpstr>
      <vt:lpstr>Deadlock</vt:lpstr>
      <vt:lpstr>Introduction</vt:lpstr>
      <vt:lpstr>PowerPoint Presentation</vt:lpstr>
      <vt:lpstr>PowerPoint Presentation</vt:lpstr>
      <vt:lpstr>SEQUENCE TO BE FOLLOWED BY A PROCESS</vt:lpstr>
      <vt:lpstr>PowerPoint Presentation</vt:lpstr>
      <vt:lpstr>EXAMPLES</vt:lpstr>
      <vt:lpstr>NECESSARY CONDITIONS</vt:lpstr>
      <vt:lpstr>PowerPoint Presentation</vt:lpstr>
      <vt:lpstr>Resource Allocation Graph</vt:lpstr>
      <vt:lpstr>PowerPoint Presentation</vt:lpstr>
      <vt:lpstr>PowerPoint Presentation</vt:lpstr>
      <vt:lpstr>Example of RAG </vt:lpstr>
      <vt:lpstr>Resource allocation graph with a cycle but no deadlock </vt:lpstr>
      <vt:lpstr>Presence of deadlock</vt:lpstr>
      <vt:lpstr>Methods for Handling Deadlocks </vt:lpstr>
      <vt:lpstr>Deadlock prevention</vt:lpstr>
      <vt:lpstr>Mutual exclusion</vt:lpstr>
      <vt:lpstr>Hold and wait</vt:lpstr>
      <vt:lpstr>Hold and wait</vt:lpstr>
      <vt:lpstr>Disadvantages</vt:lpstr>
      <vt:lpstr>No-Preemption</vt:lpstr>
      <vt:lpstr>No Preemption</vt:lpstr>
      <vt:lpstr>PowerPoint Presentation</vt:lpstr>
      <vt:lpstr>Deadlock Avoidance</vt:lpstr>
      <vt:lpstr>Safe State </vt:lpstr>
      <vt:lpstr>PowerPoint Presentation</vt:lpstr>
      <vt:lpstr>Resource-Allocation Graph Algorithm</vt:lpstr>
      <vt:lpstr>PowerPoint Presentation</vt:lpstr>
      <vt:lpstr>Example</vt:lpstr>
      <vt:lpstr>Note</vt:lpstr>
      <vt:lpstr>Banker’s Algorithm </vt:lpstr>
      <vt:lpstr>Data structures</vt:lpstr>
      <vt:lpstr>PowerPoint Presentation</vt:lpstr>
      <vt:lpstr>Safety algorithm</vt:lpstr>
      <vt:lpstr>Resource-Request Algorithm</vt:lpstr>
      <vt:lpstr>When a request for resources is made by process Pi, the following actions are taken: </vt:lpstr>
      <vt:lpstr>Note</vt:lpstr>
      <vt:lpstr>Example</vt:lpstr>
      <vt:lpstr>PowerPoint Presentation</vt:lpstr>
      <vt:lpstr>PowerPoint Presentation</vt:lpstr>
      <vt:lpstr>Example 2:</vt:lpstr>
      <vt:lpstr>Deadlock Detection</vt:lpstr>
      <vt:lpstr>Single Instance of Each Resource Type </vt:lpstr>
      <vt:lpstr> RAG    Wait-for graph</vt:lpstr>
      <vt:lpstr>PowerPoint Presentation</vt:lpstr>
      <vt:lpstr>Several Instances of a Resource Type </vt:lpstr>
      <vt:lpstr>Algorithm</vt:lpstr>
      <vt:lpstr>Example</vt:lpstr>
      <vt:lpstr>Recovery from Deadlock</vt:lpstr>
      <vt:lpstr>1. Process Termination </vt:lpstr>
      <vt:lpstr>PowerPoint Presentation</vt:lpstr>
      <vt:lpstr>In the latter case there are many factors that can go into deciding which processes to terminate next: </vt:lpstr>
      <vt:lpstr>2. Resource Preemption </vt:lpstr>
      <vt:lpstr>PowerPoint Presentation</vt:lpstr>
      <vt:lpstr>PowerPoint Presentation</vt:lpstr>
      <vt:lpstr>Mass Storage structure</vt:lpstr>
      <vt:lpstr>Magnetic disks</vt:lpstr>
      <vt:lpstr>Magnetic disks </vt:lpstr>
      <vt:lpstr>PowerPoint Presentation</vt:lpstr>
      <vt:lpstr>PowerPoint Presentation</vt:lpstr>
      <vt:lpstr>PowerPoint Presentation</vt:lpstr>
      <vt:lpstr>PowerPoint Presentation</vt:lpstr>
      <vt:lpstr>Magnetic Tapes</vt:lpstr>
      <vt:lpstr>PowerPoint Presentation</vt:lpstr>
      <vt:lpstr>PowerPoint Presentation</vt:lpstr>
      <vt:lpstr>PowerPoint Presentation</vt:lpstr>
      <vt:lpstr>Disk Scheduling</vt:lpstr>
      <vt:lpstr>PowerPoint Presentation</vt:lpstr>
      <vt:lpstr>FCFS</vt:lpstr>
      <vt:lpstr>SSTF</vt:lpstr>
      <vt:lpstr>PowerPoint Presentation</vt:lpstr>
      <vt:lpstr>SCAN</vt:lpstr>
      <vt:lpstr>PowerPoint Presentation</vt:lpstr>
      <vt:lpstr>C-SCAN</vt:lpstr>
      <vt:lpstr>PowerPoint Presentation</vt:lpstr>
      <vt:lpstr>LOOK and C-LOOK</vt:lpstr>
      <vt:lpstr>C-LOOK</vt:lpstr>
      <vt:lpstr>Disk Management</vt:lpstr>
      <vt:lpstr>PowerPoint Presentation</vt:lpstr>
      <vt:lpstr>PowerPoint Presentation</vt:lpstr>
      <vt:lpstr>PowerPoint Presentation</vt:lpstr>
      <vt:lpstr>PowerPoint Presentation</vt:lpstr>
      <vt:lpstr>Booting from a Disk in Windows</vt:lpstr>
      <vt:lpstr>Bad Blocks</vt:lpstr>
      <vt:lpstr>Bad Blocks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MEMORY MANAGEMENT STRATEGIES</dc:title>
  <dc:creator>Admin</dc:creator>
  <cp:lastModifiedBy>USER</cp:lastModifiedBy>
  <cp:revision>434</cp:revision>
  <dcterms:created xsi:type="dcterms:W3CDTF">2017-01-18T18:06:27Z</dcterms:created>
  <dcterms:modified xsi:type="dcterms:W3CDTF">2026-03-23T04:14:01Z</dcterms:modified>
</cp:coreProperties>
</file>