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43"/>
  </p:notesMasterIdLst>
  <p:handoutMasterIdLst>
    <p:handoutMasterId r:id="rId44"/>
  </p:handoutMasterIdLst>
  <p:sldIdLst>
    <p:sldId id="735" r:id="rId2"/>
    <p:sldId id="783" r:id="rId3"/>
    <p:sldId id="854" r:id="rId4"/>
    <p:sldId id="855" r:id="rId5"/>
    <p:sldId id="856" r:id="rId6"/>
    <p:sldId id="857" r:id="rId7"/>
    <p:sldId id="858" r:id="rId8"/>
    <p:sldId id="859" r:id="rId9"/>
    <p:sldId id="860" r:id="rId10"/>
    <p:sldId id="861" r:id="rId11"/>
    <p:sldId id="862" r:id="rId12"/>
    <p:sldId id="863" r:id="rId13"/>
    <p:sldId id="864" r:id="rId14"/>
    <p:sldId id="866" r:id="rId15"/>
    <p:sldId id="867" r:id="rId16"/>
    <p:sldId id="868" r:id="rId17"/>
    <p:sldId id="869" r:id="rId18"/>
    <p:sldId id="870" r:id="rId19"/>
    <p:sldId id="871" r:id="rId20"/>
    <p:sldId id="872" r:id="rId21"/>
    <p:sldId id="873" r:id="rId22"/>
    <p:sldId id="875" r:id="rId23"/>
    <p:sldId id="876" r:id="rId24"/>
    <p:sldId id="877" r:id="rId25"/>
    <p:sldId id="878" r:id="rId26"/>
    <p:sldId id="879" r:id="rId27"/>
    <p:sldId id="881" r:id="rId28"/>
    <p:sldId id="882" r:id="rId29"/>
    <p:sldId id="883" r:id="rId30"/>
    <p:sldId id="885" r:id="rId31"/>
    <p:sldId id="886" r:id="rId32"/>
    <p:sldId id="887" r:id="rId33"/>
    <p:sldId id="888" r:id="rId34"/>
    <p:sldId id="889" r:id="rId35"/>
    <p:sldId id="890" r:id="rId36"/>
    <p:sldId id="891" r:id="rId37"/>
    <p:sldId id="892" r:id="rId38"/>
    <p:sldId id="880" r:id="rId39"/>
    <p:sldId id="893" r:id="rId40"/>
    <p:sldId id="894" r:id="rId41"/>
    <p:sldId id="895" r:id="rId4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870581"/>
    <a:srgbClr val="800C6F"/>
    <a:srgbClr val="005024"/>
    <a:srgbClr val="FF0066"/>
    <a:srgbClr val="009900"/>
    <a:srgbClr val="CC3300"/>
    <a:srgbClr val="0000FF"/>
    <a:srgbClr val="660033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86380" autoAdjust="0"/>
  </p:normalViewPr>
  <p:slideViewPr>
    <p:cSldViewPr>
      <p:cViewPr varScale="1">
        <p:scale>
          <a:sx n="69" d="100"/>
          <a:sy n="69" d="100"/>
        </p:scale>
        <p:origin x="135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1401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3/9/2026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8617" y="228600"/>
            <a:ext cx="7562850" cy="175552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(Natural Language Processing)</a:t>
            </a:r>
            <a:b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  <a:t>III B.TECH II SEM</a:t>
            </a:r>
            <a:b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600" dirty="0">
                <a:solidFill>
                  <a:srgbClr val="7030A0"/>
                </a:solidFill>
                <a:latin typeface="Georgia" pitchFamily="18" charset="0"/>
                <a:cs typeface="Arial" pitchFamily="34" charset="0"/>
              </a:rPr>
              <a:t>(PVP-23)</a:t>
            </a:r>
            <a:endParaRPr lang="en-US" sz="2100" dirty="0">
              <a:solidFill>
                <a:srgbClr val="7030A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0" y="2819400"/>
            <a:ext cx="6553200" cy="26776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UNIT-IV</a:t>
            </a:r>
          </a:p>
          <a:p>
            <a:pPr algn="ctr"/>
            <a:r>
              <a:rPr lang="en-US" sz="4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SEMANTICS AND PRAGMATICS</a:t>
            </a:r>
            <a:endParaRPr lang="en-US" sz="115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10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SEMANTICS AND PRAGMATICS</a:t>
            </a:r>
            <a:endParaRPr lang="en-US" sz="8800" b="1" dirty="0">
              <a:solidFill>
                <a:srgbClr val="800C6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In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Natural Language Processing (NLP)</a:t>
            </a:r>
            <a:r>
              <a:rPr lang="en-US" dirty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and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linguistics</a:t>
            </a:r>
            <a:r>
              <a:rPr lang="en-US" dirty="0">
                <a:solidFill>
                  <a:srgbClr val="0000CC"/>
                </a:solidFill>
                <a:latin typeface="Baskerville Old Face" panose="02020602080505020303" pitchFamily="18" charset="0"/>
              </a:rPr>
              <a:t>,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Semantics</a:t>
            </a:r>
            <a:r>
              <a:rPr lang="en-US" dirty="0">
                <a:solidFill>
                  <a:srgbClr val="0000CC"/>
                </a:solidFill>
                <a:latin typeface="Baskerville Old Face" panose="02020602080505020303" pitchFamily="18" charset="0"/>
              </a:rPr>
              <a:t> and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Pragmatics</a:t>
            </a:r>
            <a:r>
              <a:rPr lang="en-US" dirty="0">
                <a:latin typeface="Baskerville Old Face" panose="02020602080505020303" pitchFamily="18" charset="0"/>
              </a:rPr>
              <a:t> are two </a:t>
            </a:r>
            <a:r>
              <a:rPr lang="en-US" b="1" dirty="0">
                <a:latin typeface="Baskerville Old Face" panose="02020602080505020303" pitchFamily="18" charset="0"/>
              </a:rPr>
              <a:t>important levels of language </a:t>
            </a:r>
            <a:r>
              <a:rPr lang="en-US" b="1" dirty="0" smtClean="0">
                <a:latin typeface="Baskerville Old Face" panose="02020602080505020303" pitchFamily="18" charset="0"/>
              </a:rPr>
              <a:t>understanding.</a:t>
            </a:r>
          </a:p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1. Semantics:  </a:t>
            </a:r>
            <a:r>
              <a:rPr lang="en-US" b="1" dirty="0" smtClean="0">
                <a:latin typeface="Baskerville Old Face" panose="02020602080505020303" pitchFamily="18" charset="0"/>
              </a:rPr>
              <a:t>Semantics</a:t>
            </a:r>
            <a:r>
              <a:rPr lang="en-US" dirty="0" smtClean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is the study of the </a:t>
            </a:r>
            <a:r>
              <a:rPr lang="en-US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literal meaning of words</a:t>
            </a:r>
            <a:r>
              <a:rPr lang="en-US" b="1" dirty="0">
                <a:latin typeface="Baskerville Old Face" panose="02020602080505020303" pitchFamily="18" charset="0"/>
              </a:rPr>
              <a:t>, </a:t>
            </a:r>
            <a:r>
              <a:rPr lang="en-US" b="1" dirty="0" smtClean="0">
                <a:latin typeface="Baskerville Old Face" panose="02020602080505020303" pitchFamily="18" charset="0"/>
              </a:rPr>
              <a:t>   </a:t>
            </a:r>
          </a:p>
          <a:p>
            <a:pPr marL="55563" indent="0" algn="just">
              <a:lnSpc>
                <a:spcPct val="150000"/>
              </a:lnSpc>
              <a:buNone/>
            </a:pPr>
            <a:r>
              <a:rPr lang="en-US" b="1" dirty="0">
                <a:latin typeface="Baskerville Old Face" panose="02020602080505020303" pitchFamily="18" charset="0"/>
              </a:rPr>
              <a:t> </a:t>
            </a:r>
            <a:r>
              <a:rPr lang="en-US" b="1" dirty="0" smtClean="0">
                <a:latin typeface="Baskerville Old Face" panose="02020602080505020303" pitchFamily="18" charset="0"/>
              </a:rPr>
              <a:t> </a:t>
            </a:r>
            <a:r>
              <a:rPr lang="en-US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phrases </a:t>
            </a:r>
            <a:r>
              <a:rPr lang="en-US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and sentences</a:t>
            </a:r>
            <a:r>
              <a:rPr lang="en-US" dirty="0">
                <a:solidFill>
                  <a:srgbClr val="800C6F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in a </a:t>
            </a:r>
            <a:r>
              <a:rPr lang="en-US" dirty="0" smtClean="0">
                <a:latin typeface="Baskerville Old Face" panose="02020602080505020303" pitchFamily="18" charset="0"/>
              </a:rPr>
              <a:t>language. </a:t>
            </a:r>
          </a:p>
          <a:p>
            <a:pPr marL="55563" lvl="1" indent="0" algn="just">
              <a:lnSpc>
                <a:spcPct val="150000"/>
              </a:lnSpc>
              <a:buNone/>
            </a:pPr>
            <a:r>
              <a:rPr lang="en-US" sz="2400" dirty="0" smtClean="0">
                <a:latin typeface="Baskerville Old Face" panose="02020602080505020303" pitchFamily="18" charset="0"/>
              </a:rPr>
              <a:t>	It </a:t>
            </a:r>
            <a:r>
              <a:rPr lang="en-US" sz="2400" dirty="0">
                <a:latin typeface="Baskerville Old Face" panose="02020602080505020303" pitchFamily="18" charset="0"/>
              </a:rPr>
              <a:t>focuses on </a:t>
            </a:r>
            <a:r>
              <a:rPr lang="en-US" sz="2400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what the sentence means according to the dictionary or grammatical meaning</a:t>
            </a:r>
            <a:r>
              <a:rPr lang="en-US" sz="2400" dirty="0">
                <a:solidFill>
                  <a:srgbClr val="005024"/>
                </a:solidFill>
                <a:latin typeface="Baskerville Old Face" panose="02020602080505020303" pitchFamily="18" charset="0"/>
              </a:rPr>
              <a:t>, </a:t>
            </a:r>
            <a:r>
              <a:rPr lang="en-US" sz="2400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without considering the context or </a:t>
            </a:r>
            <a:r>
              <a:rPr lang="en-US" sz="2400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speaker’s intention.</a:t>
            </a:r>
          </a:p>
          <a:p>
            <a:pPr marL="55563" lvl="1" indent="0" algn="just">
              <a:lnSpc>
                <a:spcPct val="150000"/>
              </a:lnSpc>
              <a:buNone/>
            </a:pPr>
            <a:r>
              <a:rPr lang="en-US" sz="2400" dirty="0">
                <a:latin typeface="Baskerville Old Face" panose="02020602080505020303" pitchFamily="18" charset="0"/>
              </a:rPr>
              <a:t>	</a:t>
            </a:r>
            <a:r>
              <a:rPr lang="en-US" sz="2400" dirty="0" smtClean="0">
                <a:latin typeface="Baskerville Old Face" panose="02020602080505020303" pitchFamily="18" charset="0"/>
              </a:rPr>
              <a:t>In </a:t>
            </a:r>
            <a:r>
              <a:rPr lang="en-US" sz="2400" dirty="0">
                <a:latin typeface="Baskerville Old Face" panose="02020602080505020303" pitchFamily="18" charset="0"/>
              </a:rPr>
              <a:t>NLP, semantics helps computers understand the </a:t>
            </a:r>
            <a:r>
              <a:rPr lang="en-US" sz="24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actual meaning represented in the sentence structure</a:t>
            </a:r>
            <a:r>
              <a:rPr lang="en-US" sz="2400" dirty="0">
                <a:solidFill>
                  <a:srgbClr val="0000CC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47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Contd..</a:t>
            </a:r>
            <a:endParaRPr lang="en-US" sz="8800" b="1" dirty="0">
              <a:solidFill>
                <a:srgbClr val="800C6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127" y="1018309"/>
            <a:ext cx="7671816" cy="52646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796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SEMANTICS AND PRAGMATICS</a:t>
            </a:r>
            <a:endParaRPr lang="en-US" sz="8800" b="1" dirty="0">
              <a:solidFill>
                <a:srgbClr val="800C6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2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. Pragmatics:  </a:t>
            </a:r>
            <a:r>
              <a:rPr lang="en-US" b="1" dirty="0">
                <a:latin typeface="Baskerville Old Face" panose="02020602080505020303" pitchFamily="18" charset="0"/>
              </a:rPr>
              <a:t>Pragmatics</a:t>
            </a:r>
            <a:r>
              <a:rPr lang="en-US" dirty="0">
                <a:latin typeface="Baskerville Old Face" panose="02020602080505020303" pitchFamily="18" charset="0"/>
              </a:rPr>
              <a:t> is the branch of linguistics and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Natural Language Processing (NLP)</a:t>
            </a:r>
            <a:r>
              <a:rPr lang="en-US" dirty="0">
                <a:latin typeface="Baskerville Old Face" panose="02020602080505020303" pitchFamily="18" charset="0"/>
              </a:rPr>
              <a:t> that studies </a:t>
            </a:r>
            <a:r>
              <a:rPr lang="en-US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how the meaning of a sentence </a:t>
            </a:r>
            <a:r>
              <a:rPr lang="en-US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depends </a:t>
            </a:r>
            <a:r>
              <a:rPr lang="en-US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on context, situation, and the speaker’s intention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marL="0" indent="0" algn="just" fontAlgn="auto">
              <a:lnSpc>
                <a:spcPct val="150000"/>
              </a:lnSpc>
              <a:buNone/>
            </a:pPr>
            <a:r>
              <a:rPr lang="en-US" dirty="0" smtClean="0"/>
              <a:t>	</a:t>
            </a:r>
            <a:r>
              <a:rPr lang="en-US" dirty="0" smtClean="0">
                <a:latin typeface="Baskerville Old Face" panose="02020602080505020303" pitchFamily="18" charset="0"/>
              </a:rPr>
              <a:t>Pragmatics </a:t>
            </a:r>
            <a:r>
              <a:rPr lang="en-US" dirty="0">
                <a:latin typeface="Baskerville Old Face" panose="02020602080505020303" pitchFamily="18" charset="0"/>
              </a:rPr>
              <a:t>is the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study of context-based meaning </a:t>
            </a:r>
            <a:r>
              <a:rPr lang="en-US" dirty="0">
                <a:latin typeface="Baskerville Old Face" panose="02020602080505020303" pitchFamily="18" charset="0"/>
              </a:rPr>
              <a:t>and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speaker intention in language</a:t>
            </a:r>
            <a:r>
              <a:rPr lang="en-US" b="1" dirty="0" smtClean="0">
                <a:solidFill>
                  <a:srgbClr val="FF0066"/>
                </a:solidFill>
              </a:rPr>
              <a:t>.</a:t>
            </a:r>
          </a:p>
          <a:p>
            <a:pPr marL="0" indent="0" algn="just" fontAlgn="auto">
              <a:lnSpc>
                <a:spcPct val="150000"/>
              </a:lnSpc>
              <a:buNone/>
            </a:pPr>
            <a:r>
              <a:rPr lang="en-US" dirty="0" smtClean="0"/>
              <a:t>	</a:t>
            </a:r>
            <a:r>
              <a:rPr lang="en-US" dirty="0" smtClean="0">
                <a:latin typeface="Baskerville Old Face" panose="02020602080505020303" pitchFamily="18" charset="0"/>
              </a:rPr>
              <a:t>Sometimes </a:t>
            </a:r>
            <a:r>
              <a:rPr lang="en-US" dirty="0">
                <a:latin typeface="Baskerville Old Face" panose="02020602080505020303" pitchFamily="18" charset="0"/>
              </a:rPr>
              <a:t>the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actual </a:t>
            </a:r>
            <a:r>
              <a:rPr lang="en-US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meaning differs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from the literal meaning,</a:t>
            </a:r>
            <a:r>
              <a:rPr lang="en-US" b="1" dirty="0">
                <a:latin typeface="Baskerville Old Face" panose="02020602080505020303" pitchFamily="18" charset="0"/>
              </a:rPr>
              <a:t> </a:t>
            </a:r>
            <a:r>
              <a:rPr lang="en-US" b="1" dirty="0" smtClean="0">
                <a:latin typeface="Baskerville Old Face" panose="02020602080505020303" pitchFamily="18" charset="0"/>
              </a:rPr>
              <a:t>in that time we can use the Pragmatics.</a:t>
            </a:r>
            <a:endParaRPr lang="en-US" b="1" dirty="0">
              <a:solidFill>
                <a:srgbClr val="FF0066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99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Contd..</a:t>
            </a:r>
            <a:endParaRPr lang="en-US" sz="8800" b="1" dirty="0">
              <a:solidFill>
                <a:srgbClr val="800C6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49858"/>
            <a:ext cx="5896521" cy="40317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4" y="5583243"/>
            <a:ext cx="8447671" cy="11457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223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Contd..</a:t>
            </a:r>
            <a:endParaRPr lang="en-US" sz="8800" b="1" dirty="0">
              <a:solidFill>
                <a:srgbClr val="800C6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027396"/>
              </p:ext>
            </p:extLst>
          </p:nvPr>
        </p:nvGraphicFramePr>
        <p:xfrm>
          <a:off x="533399" y="914400"/>
          <a:ext cx="8001001" cy="5665801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447801">
                  <a:extLst>
                    <a:ext uri="{9D8B030D-6E8A-4147-A177-3AD203B41FA5}">
                      <a16:colId xmlns:a16="http://schemas.microsoft.com/office/drawing/2014/main" val="1462092762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1940270284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840069206"/>
                    </a:ext>
                  </a:extLst>
                </a:gridCol>
              </a:tblGrid>
              <a:tr h="40265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Aspect</a:t>
                      </a:r>
                    </a:p>
                  </a:txBody>
                  <a:tcPr marL="56670" marR="56670" marT="28335" marB="28335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Semantics</a:t>
                      </a:r>
                    </a:p>
                  </a:txBody>
                  <a:tcPr marL="56670" marR="56670" marT="28335" marB="28335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Pragmatics</a:t>
                      </a:r>
                    </a:p>
                  </a:txBody>
                  <a:tcPr marL="56670" marR="56670" marT="28335" marB="28335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0675280"/>
                  </a:ext>
                </a:extLst>
              </a:tr>
              <a:tr h="74218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Meaning</a:t>
                      </a:r>
                    </a:p>
                  </a:txBody>
                  <a:tcPr marL="56670" marR="56670" marT="28335" marB="283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Literal meaning of the sentence</a:t>
                      </a:r>
                    </a:p>
                  </a:txBody>
                  <a:tcPr marL="56670" marR="56670" marT="28335" marB="283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Meaning derived from context</a:t>
                      </a:r>
                    </a:p>
                  </a:txBody>
                  <a:tcPr marL="56670" marR="56670" marT="28335" marB="28335" anchor="ctr"/>
                </a:tc>
                <a:extLst>
                  <a:ext uri="{0D108BD9-81ED-4DB2-BD59-A6C34878D82A}">
                    <a16:rowId xmlns:a16="http://schemas.microsoft.com/office/drawing/2014/main" val="468822060"/>
                  </a:ext>
                </a:extLst>
              </a:tr>
              <a:tr h="115281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Example </a:t>
                      </a:r>
                      <a:r>
                        <a:rPr lang="en-US" sz="2400" dirty="0" smtClean="0">
                          <a:latin typeface="Baskerville Old Face" panose="02020602080505020303" pitchFamily="18" charset="0"/>
                        </a:rPr>
                        <a:t>1</a:t>
                      </a:r>
                      <a:endParaRPr lang="en-US" sz="2400" dirty="0">
                        <a:latin typeface="Baskerville Old Face" panose="02020602080505020303" pitchFamily="18" charset="0"/>
                      </a:endParaRPr>
                    </a:p>
                  </a:txBody>
                  <a:tcPr marL="56670" marR="56670" marT="28335" marB="283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“Can you pass the salt?” → Semantic meaning: Asking about the ability to pass salt.</a:t>
                      </a:r>
                    </a:p>
                  </a:txBody>
                  <a:tcPr marL="56670" marR="56670" marT="28335" marB="283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Pragmatic meaning: Request to give the salt.</a:t>
                      </a:r>
                    </a:p>
                  </a:txBody>
                  <a:tcPr marL="56670" marR="56670" marT="28335" marB="28335" anchor="ctr"/>
                </a:tc>
                <a:extLst>
                  <a:ext uri="{0D108BD9-81ED-4DB2-BD59-A6C34878D82A}">
                    <a16:rowId xmlns:a16="http://schemas.microsoft.com/office/drawing/2014/main" val="1856037194"/>
                  </a:ext>
                </a:extLst>
              </a:tr>
              <a:tr h="74218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Example </a:t>
                      </a:r>
                      <a:r>
                        <a:rPr lang="en-US" sz="2400" dirty="0" smtClean="0">
                          <a:latin typeface="Baskerville Old Face" panose="02020602080505020303" pitchFamily="18" charset="0"/>
                        </a:rPr>
                        <a:t>2</a:t>
                      </a:r>
                      <a:endParaRPr lang="en-US" sz="2400" dirty="0">
                        <a:latin typeface="Baskerville Old Face" panose="02020602080505020303" pitchFamily="18" charset="0"/>
                      </a:endParaRPr>
                    </a:p>
                  </a:txBody>
                  <a:tcPr marL="56670" marR="56670" marT="28335" marB="283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“It is raining.” → Literal meaning: Rain is falling.</a:t>
                      </a:r>
                    </a:p>
                  </a:txBody>
                  <a:tcPr marL="56670" marR="56670" marT="28335" marB="283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In context it may mean “Take an umbrella.”</a:t>
                      </a:r>
                    </a:p>
                  </a:txBody>
                  <a:tcPr marL="56670" marR="56670" marT="28335" marB="28335" anchor="ctr"/>
                </a:tc>
                <a:extLst>
                  <a:ext uri="{0D108BD9-81ED-4DB2-BD59-A6C34878D82A}">
                    <a16:rowId xmlns:a16="http://schemas.microsoft.com/office/drawing/2014/main" val="3491056541"/>
                  </a:ext>
                </a:extLst>
              </a:tr>
              <a:tr h="93666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Example </a:t>
                      </a:r>
                      <a:r>
                        <a:rPr lang="en-US" sz="2400" dirty="0" smtClean="0">
                          <a:latin typeface="Baskerville Old Face" panose="02020602080505020303" pitchFamily="18" charset="0"/>
                        </a:rPr>
                        <a:t>3</a:t>
                      </a:r>
                      <a:endParaRPr lang="en-US" sz="2400" dirty="0">
                        <a:latin typeface="Baskerville Old Face" panose="02020602080505020303" pitchFamily="18" charset="0"/>
                      </a:endParaRPr>
                    </a:p>
                  </a:txBody>
                  <a:tcPr marL="56670" marR="56670" marT="28335" marB="283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“The baby is sleeping.” → Meaning: Baby is sleeping.</a:t>
                      </a:r>
                    </a:p>
                  </a:txBody>
                  <a:tcPr marL="56670" marR="56670" marT="28335" marB="283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Could imply “Please keep quiet.”</a:t>
                      </a:r>
                    </a:p>
                  </a:txBody>
                  <a:tcPr marL="56670" marR="56670" marT="28335" marB="28335" anchor="ctr"/>
                </a:tc>
                <a:extLst>
                  <a:ext uri="{0D108BD9-81ED-4DB2-BD59-A6C34878D82A}">
                    <a16:rowId xmlns:a16="http://schemas.microsoft.com/office/drawing/2014/main" val="2134814102"/>
                  </a:ext>
                </a:extLst>
              </a:tr>
              <a:tr h="742182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Focus</a:t>
                      </a:r>
                    </a:p>
                  </a:txBody>
                  <a:tcPr marL="56670" marR="56670" marT="28335" marB="283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Meaning of words and sentence structure</a:t>
                      </a:r>
                    </a:p>
                  </a:txBody>
                  <a:tcPr marL="56670" marR="56670" marT="28335" marB="283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Speaker intention and situation</a:t>
                      </a:r>
                    </a:p>
                  </a:txBody>
                  <a:tcPr marL="56670" marR="56670" marT="28335" marB="28335" anchor="ctr"/>
                </a:tc>
                <a:extLst>
                  <a:ext uri="{0D108BD9-81ED-4DB2-BD59-A6C34878D82A}">
                    <a16:rowId xmlns:a16="http://schemas.microsoft.com/office/drawing/2014/main" val="2121392211"/>
                  </a:ext>
                </a:extLst>
              </a:tr>
              <a:tr h="742182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Context</a:t>
                      </a:r>
                    </a:p>
                  </a:txBody>
                  <a:tcPr marL="56670" marR="56670" marT="28335" marB="283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Not dependent on context</a:t>
                      </a:r>
                    </a:p>
                  </a:txBody>
                  <a:tcPr marL="56670" marR="56670" marT="28335" marB="283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Strongly dependent on context</a:t>
                      </a:r>
                    </a:p>
                  </a:txBody>
                  <a:tcPr marL="56670" marR="56670" marT="28335" marB="28335" anchor="ctr"/>
                </a:tc>
                <a:extLst>
                  <a:ext uri="{0D108BD9-81ED-4DB2-BD59-A6C34878D82A}">
                    <a16:rowId xmlns:a16="http://schemas.microsoft.com/office/drawing/2014/main" val="15267631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123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Unification of feature structures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dirty="0">
                <a:latin typeface="Baskerville Old Face" panose="02020602080505020303" pitchFamily="18" charset="0"/>
              </a:rPr>
              <a:t>Natural Language Processing (NLP) needs a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clear method to represent language information</a:t>
            </a:r>
            <a:r>
              <a:rPr lang="en-US" dirty="0">
                <a:latin typeface="Baskerville Old Face" panose="02020602080505020303" pitchFamily="18" charset="0"/>
              </a:rPr>
              <a:t> like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sentence structure (syntax),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meaning (semantics), </a:t>
            </a:r>
            <a:r>
              <a:rPr lang="en-US" b="1" dirty="0">
                <a:latin typeface="Baskerville Old Face" panose="02020602080505020303" pitchFamily="18" charset="0"/>
              </a:rPr>
              <a:t>and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word forms (morphology)</a:t>
            </a:r>
            <a:r>
              <a:rPr lang="en-US" dirty="0">
                <a:solidFill>
                  <a:srgbClr val="870581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so that computers can understand language.</a:t>
            </a:r>
          </a:p>
          <a:p>
            <a:pPr algn="just">
              <a:lnSpc>
                <a:spcPct val="150000"/>
              </a:lnSpc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Feature structures and unification</a:t>
            </a:r>
            <a:r>
              <a:rPr lang="en-US" dirty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help represent this </a:t>
            </a:r>
            <a:r>
              <a:rPr lang="en-US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linguistic information </a:t>
            </a:r>
            <a:r>
              <a:rPr lang="en-US" dirty="0">
                <a:latin typeface="Baskerville Old Face" panose="02020602080505020303" pitchFamily="18" charset="0"/>
              </a:rPr>
              <a:t>in an </a:t>
            </a:r>
            <a:r>
              <a:rPr lang="en-US" b="1" dirty="0">
                <a:latin typeface="Baskerville Old Face" panose="02020602080505020303" pitchFamily="18" charset="0"/>
              </a:rPr>
              <a:t>organized way </a:t>
            </a:r>
            <a:r>
              <a:rPr lang="en-US" dirty="0">
                <a:latin typeface="Baskerville Old Face" panose="02020602080505020303" pitchFamily="18" charset="0"/>
              </a:rPr>
              <a:t>and </a:t>
            </a:r>
            <a:r>
              <a:rPr lang="en-US" b="1" dirty="0">
                <a:latin typeface="Baskerville Old Face" panose="02020602080505020303" pitchFamily="18" charset="0"/>
              </a:rPr>
              <a:t>combine different pieces of language knowledge.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Feature structures </a:t>
            </a:r>
            <a:r>
              <a:rPr lang="en-US" dirty="0">
                <a:latin typeface="Baskerville Old Face" panose="02020602080505020303" pitchFamily="18" charset="0"/>
              </a:rPr>
              <a:t>are </a:t>
            </a:r>
            <a:r>
              <a:rPr lang="en-US" b="1" dirty="0">
                <a:latin typeface="Baskerville Old Face" panose="02020602080505020303" pitchFamily="18" charset="0"/>
              </a:rPr>
              <a:t>commonly used</a:t>
            </a:r>
            <a:r>
              <a:rPr lang="en-US" dirty="0">
                <a:latin typeface="Baskerville Old Face" panose="02020602080505020303" pitchFamily="18" charset="0"/>
              </a:rPr>
              <a:t> in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unification grammar models</a:t>
            </a:r>
            <a:r>
              <a:rPr lang="en-US" dirty="0">
                <a:latin typeface="Baskerville Old Face" panose="02020602080505020303" pitchFamily="18" charset="0"/>
              </a:rPr>
              <a:t> such as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HPSG, </a:t>
            </a:r>
            <a:r>
              <a:rPr lang="en-US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LFG etc.</a:t>
            </a:r>
            <a:endParaRPr lang="en-US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0873" y="5496949"/>
            <a:ext cx="3858163" cy="9954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31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1. Meaning Representations in NLP</a:t>
            </a:r>
            <a:endParaRPr lang="en-US" sz="36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Meaning Representation (MR)</a:t>
            </a:r>
            <a:r>
              <a:rPr lang="en-US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is the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process of converting natural language sentences</a:t>
            </a:r>
            <a:r>
              <a:rPr lang="en-US" dirty="0">
                <a:latin typeface="Baskerville Old Face" panose="02020602080505020303" pitchFamily="18" charset="0"/>
              </a:rPr>
              <a:t> into a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formal structure</a:t>
            </a:r>
            <a:r>
              <a:rPr lang="en-US" b="1" dirty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that represents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the meaning of the sentence</a:t>
            </a:r>
            <a:r>
              <a:rPr lang="en-US" b="1" dirty="0">
                <a:latin typeface="Baskerville Old Face" panose="02020602080505020303" pitchFamily="18" charset="0"/>
              </a:rPr>
              <a:t> in a machine-understandable form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endParaRPr lang="en-US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747819"/>
            <a:ext cx="2333898" cy="29862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2768601"/>
            <a:ext cx="5334000" cy="25653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70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Contd..</a:t>
            </a:r>
            <a:endParaRPr lang="en-US" sz="36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59634" y="838200"/>
            <a:ext cx="8478982" cy="3124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634" y="4128654"/>
            <a:ext cx="8478982" cy="27293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56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Contd..</a:t>
            </a:r>
            <a:endParaRPr lang="en-US" sz="36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555" y="962025"/>
            <a:ext cx="5813645" cy="52101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6086" y="1905000"/>
            <a:ext cx="2362530" cy="182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8414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Architecture of Meaning Representation</a:t>
            </a:r>
            <a:endParaRPr lang="en-US" sz="32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1" y="1066800"/>
            <a:ext cx="3023616" cy="449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654" y="1752600"/>
            <a:ext cx="4634345" cy="23147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6806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Example of </a:t>
            </a:r>
            <a:r>
              <a:rPr lang="en-US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Meaning Representation</a:t>
            </a:r>
            <a:endParaRPr lang="en-US" sz="32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990600"/>
            <a:ext cx="2871965" cy="91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362200"/>
            <a:ext cx="4724400" cy="33718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5802200" y="2348345"/>
            <a:ext cx="2503599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/>
              <a:t>Step 2: Syntax Tree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5295" y="2836956"/>
            <a:ext cx="3410426" cy="34876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459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Example of </a:t>
            </a:r>
            <a:r>
              <a:rPr lang="en-US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Meaning Representation</a:t>
            </a:r>
            <a:endParaRPr lang="en-US" sz="32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09600" y="1143000"/>
            <a:ext cx="335280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/>
              <a:t>Step </a:t>
            </a:r>
            <a:r>
              <a:rPr lang="en-US" b="1" dirty="0" smtClean="0"/>
              <a:t>3: Semantic Roles</a:t>
            </a:r>
            <a:endParaRPr lang="en-US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0080703"/>
              </p:ext>
            </p:extLst>
          </p:nvPr>
        </p:nvGraphicFramePr>
        <p:xfrm>
          <a:off x="2705100" y="1969532"/>
          <a:ext cx="3581400" cy="18288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409700">
                  <a:extLst>
                    <a:ext uri="{9D8B030D-6E8A-4147-A177-3AD203B41FA5}">
                      <a16:colId xmlns:a16="http://schemas.microsoft.com/office/drawing/2014/main" val="3343779523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351783621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Role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Word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08793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Agent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doctor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75283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Action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treats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236515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Object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patient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45849641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236" y="4495800"/>
            <a:ext cx="6213764" cy="1238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771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Semantic adequacy and expressiveness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Semantic Adequacy</a:t>
            </a:r>
            <a:r>
              <a:rPr lang="en-US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means the </a:t>
            </a:r>
            <a:r>
              <a:rPr lang="en-US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meaning representation must capture </a:t>
            </a:r>
            <a:r>
              <a:rPr lang="en-US" dirty="0">
                <a:latin typeface="Baskerville Old Face" panose="02020602080505020303" pitchFamily="18" charset="0"/>
              </a:rPr>
              <a:t>the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complete and correct meaning of a sentence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endParaRPr lang="en-US" b="1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286000"/>
            <a:ext cx="5867400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8543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Contd..</a:t>
            </a:r>
            <a:endParaRPr lang="en-US" sz="36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43000"/>
            <a:ext cx="7671816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4225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Contd..</a:t>
            </a:r>
            <a:endParaRPr lang="en-US" sz="36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91836" y="990600"/>
            <a:ext cx="152400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 smtClean="0"/>
              <a:t>Example</a:t>
            </a:r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892341"/>
            <a:ext cx="2895600" cy="9351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1072" y="2066048"/>
            <a:ext cx="5867400" cy="12764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343814" y="3784150"/>
            <a:ext cx="25699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/>
              <a:t>Information captured: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2807359"/>
              </p:ext>
            </p:extLst>
          </p:nvPr>
        </p:nvGraphicFramePr>
        <p:xfrm>
          <a:off x="2860687" y="3907978"/>
          <a:ext cx="5586984" cy="1872677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793492">
                  <a:extLst>
                    <a:ext uri="{9D8B030D-6E8A-4147-A177-3AD203B41FA5}">
                      <a16:colId xmlns:a16="http://schemas.microsoft.com/office/drawing/2014/main" val="2959644776"/>
                    </a:ext>
                  </a:extLst>
                </a:gridCol>
                <a:gridCol w="2793492">
                  <a:extLst>
                    <a:ext uri="{9D8B030D-6E8A-4147-A177-3AD203B41FA5}">
                      <a16:colId xmlns:a16="http://schemas.microsoft.com/office/drawing/2014/main" val="4182492708"/>
                    </a:ext>
                  </a:extLst>
                </a:gridCol>
              </a:tblGrid>
              <a:tr h="50107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Role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Value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07067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Agent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Ravi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52403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Object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Book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1741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Receiver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Baskerville Old Face" panose="02020602080505020303" pitchFamily="18" charset="0"/>
                        </a:rPr>
                        <a:t>Sita</a:t>
                      </a:r>
                      <a:endParaRPr lang="en-US" sz="2400" dirty="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69214649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491836" y="6161763"/>
            <a:ext cx="834736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>
                <a:latin typeface="Baskerville Old Face" panose="02020602080505020303" pitchFamily="18" charset="0"/>
              </a:rPr>
              <a:t>If receiver is missing, representation is not semantically adequate.</a:t>
            </a:r>
          </a:p>
        </p:txBody>
      </p:sp>
    </p:spTree>
    <p:extLst>
      <p:ext uri="{BB962C8B-B14F-4D97-AF65-F5344CB8AC3E}">
        <p14:creationId xmlns:p14="http://schemas.microsoft.com/office/powerpoint/2010/main" val="210340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Contd..</a:t>
            </a:r>
            <a:endParaRPr lang="en-US" sz="36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91836" y="990600"/>
            <a:ext cx="152400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 smtClean="0"/>
              <a:t>Example-2</a:t>
            </a: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955964"/>
            <a:ext cx="2590800" cy="8728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092" y="2286000"/>
            <a:ext cx="8103108" cy="3581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365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Contd..</a:t>
            </a:r>
            <a:endParaRPr lang="en-US" sz="36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066800"/>
            <a:ext cx="6172200" cy="28101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457200" y="4257983"/>
            <a:ext cx="8281416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latin typeface="Baskerville Old Face" panose="02020602080505020303" pitchFamily="18" charset="0"/>
              </a:rPr>
              <a:t>A representation is </a:t>
            </a:r>
            <a:r>
              <a:rPr lang="en-US" sz="2400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semantically adequate </a:t>
            </a:r>
            <a:r>
              <a:rPr lang="en-US" sz="2400" b="1" dirty="0">
                <a:latin typeface="Baskerville Old Face" panose="02020602080505020303" pitchFamily="18" charset="0"/>
              </a:rPr>
              <a:t>when it </a:t>
            </a:r>
            <a:r>
              <a:rPr lang="en-US" sz="2400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contains all important elements</a:t>
            </a:r>
            <a:r>
              <a:rPr lang="en-US" sz="2400" b="1" dirty="0">
                <a:latin typeface="Baskerville Old Face" panose="02020602080505020303" pitchFamily="18" charset="0"/>
              </a:rPr>
              <a:t> like </a:t>
            </a:r>
            <a:r>
              <a:rPr lang="en-US" sz="24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agent, action, and object</a:t>
            </a:r>
            <a:r>
              <a:rPr lang="en-US" sz="2400" b="1" dirty="0">
                <a:latin typeface="Baskerville Old Face" panose="02020602080505020303" pitchFamily="18" charset="0"/>
              </a:rPr>
              <a:t>; </a:t>
            </a:r>
            <a:r>
              <a:rPr lang="en-US" sz="2400" b="1" dirty="0" smtClean="0">
                <a:latin typeface="Baskerville Old Face" panose="02020602080505020303" pitchFamily="18" charset="0"/>
              </a:rPr>
              <a:t>otherwise, </a:t>
            </a:r>
            <a:r>
              <a:rPr lang="en-US" sz="2400" b="1" dirty="0">
                <a:latin typeface="Baskerville Old Face" panose="02020602080505020303" pitchFamily="18" charset="0"/>
              </a:rPr>
              <a:t>it is </a:t>
            </a:r>
            <a:r>
              <a:rPr lang="en-US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not semantically adequate.</a:t>
            </a:r>
          </a:p>
        </p:txBody>
      </p:sp>
    </p:spTree>
    <p:extLst>
      <p:ext uri="{BB962C8B-B14F-4D97-AF65-F5344CB8AC3E}">
        <p14:creationId xmlns:p14="http://schemas.microsoft.com/office/powerpoint/2010/main" val="379619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Semantic adequacy and expressiveness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Expressiveness: </a:t>
            </a:r>
            <a:r>
              <a:rPr lang="en-US" b="1" dirty="0" smtClean="0">
                <a:latin typeface="Baskerville Old Face" panose="02020602080505020303" pitchFamily="18" charset="0"/>
              </a:rPr>
              <a:t>Expressiveness</a:t>
            </a:r>
            <a:r>
              <a:rPr lang="en-US" dirty="0" smtClean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refers to the ability of a representation system to represent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complex linguistic meanings and relationships</a:t>
            </a:r>
            <a:r>
              <a:rPr lang="en-US" dirty="0">
                <a:solidFill>
                  <a:srgbClr val="0000CC"/>
                </a:solidFill>
                <a:latin typeface="Baskerville Old Face" panose="02020602080505020303" pitchFamily="18" charset="0"/>
              </a:rPr>
              <a:t>.</a:t>
            </a:r>
            <a:endParaRPr lang="en-US" b="1" u="sng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819400"/>
            <a:ext cx="3733800" cy="34358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700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Contd..</a:t>
            </a:r>
            <a:endParaRPr 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1066800"/>
            <a:ext cx="7772400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Baskerville Old Face" panose="02020602080505020303" pitchFamily="18" charset="0"/>
              </a:rPr>
              <a:t>Here are the </a:t>
            </a:r>
            <a:r>
              <a:rPr lang="en-US" sz="2400" b="1" dirty="0">
                <a:latin typeface="Baskerville Old Face" panose="02020602080505020303" pitchFamily="18" charset="0"/>
              </a:rPr>
              <a:t>mathematical symbols commonly used</a:t>
            </a:r>
            <a:r>
              <a:rPr lang="en-US" sz="2400" dirty="0">
                <a:latin typeface="Baskerville Old Face" panose="02020602080505020303" pitchFamily="18" charset="0"/>
              </a:rPr>
              <a:t> for each item in the image.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6491271"/>
              </p:ext>
            </p:extLst>
          </p:nvPr>
        </p:nvGraphicFramePr>
        <p:xfrm>
          <a:off x="762000" y="2278797"/>
          <a:ext cx="7467600" cy="356616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444197660"/>
                    </a:ext>
                  </a:extLst>
                </a:gridCol>
                <a:gridCol w="3302000">
                  <a:extLst>
                    <a:ext uri="{9D8B030D-6E8A-4147-A177-3AD203B41FA5}">
                      <a16:colId xmlns:a16="http://schemas.microsoft.com/office/drawing/2014/main" val="680364453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42426067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Concept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Mathematical Symbol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Example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04120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Quantifiers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∀ (for all), ∃ (there exists)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∀x Student(x)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84820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Negation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¬Rain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71512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Time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t or 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Arrive(John, t)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92983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Modality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□ (necessity), ◇ (possibility)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◇Rain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0653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Events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Run(John, e)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86898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Relations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Predicate notation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Love(John, Mary)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7279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294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Contd..</a:t>
            </a:r>
            <a:endParaRPr 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273" y="952185"/>
            <a:ext cx="5340927" cy="16195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6881" y="2971800"/>
            <a:ext cx="4667519" cy="160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564" y="4857750"/>
            <a:ext cx="5902036" cy="17716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6468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Contd..</a:t>
            </a:r>
            <a:endParaRPr 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909" y="990600"/>
            <a:ext cx="5153891" cy="160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01" y="2902526"/>
            <a:ext cx="5766816" cy="14408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4655125"/>
            <a:ext cx="4953000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843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Contd..</a:t>
            </a:r>
            <a:endParaRPr 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892" y="838200"/>
            <a:ext cx="7671816" cy="441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8275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1673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Relationship Between Syntax and Semantics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Syntax</a:t>
            </a:r>
            <a:r>
              <a:rPr lang="en-US" dirty="0">
                <a:latin typeface="Baskerville Old Face" panose="02020602080505020303" pitchFamily="18" charset="0"/>
              </a:rPr>
              <a:t> refers to the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grammatical structure of a sentence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Semantics</a:t>
            </a:r>
            <a:r>
              <a:rPr lang="en-US" dirty="0">
                <a:latin typeface="Baskerville Old Face" panose="02020602080505020303" pitchFamily="18" charset="0"/>
              </a:rPr>
              <a:t> refers to the </a:t>
            </a:r>
            <a:r>
              <a:rPr lang="en-US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meaning of the sentence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endParaRPr lang="en-US" b="1" u="sng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219108"/>
            <a:ext cx="6934200" cy="41816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450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Contd..</a:t>
            </a:r>
            <a:endParaRPr 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914400"/>
            <a:ext cx="3591277" cy="129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609600" y="2473036"/>
            <a:ext cx="1885453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b="1" dirty="0"/>
              <a:t>Step 1: Syntax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2657702"/>
            <a:ext cx="4114800" cy="38736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6287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Contd..</a:t>
            </a:r>
            <a:endParaRPr 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066800"/>
            <a:ext cx="6248400" cy="3733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759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FIRST ORDER LOGIC</a:t>
            </a:r>
            <a:endParaRPr 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dirty="0">
                <a:latin typeface="Baskerville Old Face" panose="02020602080505020303" pitchFamily="18" charset="0"/>
              </a:rPr>
              <a:t>First-Order Logic (FOL)</a:t>
            </a:r>
            <a:r>
              <a:rPr lang="en-US" dirty="0">
                <a:latin typeface="Baskerville Old Face" panose="02020602080505020303" pitchFamily="18" charset="0"/>
              </a:rPr>
              <a:t> is a formal system used to represent </a:t>
            </a:r>
            <a:r>
              <a:rPr lang="en-US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knowledge, facts, and relationships between objects</a:t>
            </a:r>
            <a:r>
              <a:rPr lang="en-US" dirty="0">
                <a:solidFill>
                  <a:srgbClr val="800C6F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using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logical symbols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/>
              <a:t>	</a:t>
            </a:r>
            <a:r>
              <a:rPr lang="en-US" dirty="0" smtClean="0">
                <a:latin typeface="Baskerville Old Face" panose="02020602080505020303" pitchFamily="18" charset="0"/>
              </a:rPr>
              <a:t>In </a:t>
            </a:r>
            <a:r>
              <a:rPr lang="en-US" b="1" dirty="0">
                <a:latin typeface="Baskerville Old Face" panose="02020602080505020303" pitchFamily="18" charset="0"/>
              </a:rPr>
              <a:t>Natural Language Processing (NLP)</a:t>
            </a:r>
            <a:r>
              <a:rPr lang="en-US" dirty="0">
                <a:latin typeface="Baskerville Old Face" panose="02020602080505020303" pitchFamily="18" charset="0"/>
              </a:rPr>
              <a:t>, FOL helps </a:t>
            </a:r>
            <a:r>
              <a:rPr lang="en-US" dirty="0">
                <a:solidFill>
                  <a:srgbClr val="0000CC"/>
                </a:solidFill>
                <a:latin typeface="Baskerville Old Face" panose="02020602080505020303" pitchFamily="18" charset="0"/>
              </a:rPr>
              <a:t>convert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natural language sentences into logical expressions</a:t>
            </a:r>
            <a:r>
              <a:rPr lang="en-US" dirty="0">
                <a:latin typeface="Baskerville Old Face" panose="02020602080505020303" pitchFamily="18" charset="0"/>
              </a:rPr>
              <a:t> that computers can </a:t>
            </a:r>
            <a:r>
              <a:rPr lang="en-US" dirty="0" smtClean="0">
                <a:latin typeface="Baskerville Old Face" panose="02020602080505020303" pitchFamily="18" charset="0"/>
              </a:rPr>
              <a:t>understand easily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/>
              <a:t>	</a:t>
            </a:r>
            <a:r>
              <a:rPr lang="en-US" dirty="0" smtClean="0">
                <a:latin typeface="Baskerville Old Face" panose="02020602080505020303" pitchFamily="18" charset="0"/>
              </a:rPr>
              <a:t>First-Order </a:t>
            </a:r>
            <a:r>
              <a:rPr lang="en-US" dirty="0">
                <a:latin typeface="Baskerville Old Face" panose="02020602080505020303" pitchFamily="18" charset="0"/>
              </a:rPr>
              <a:t>Logic is a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mathematical language </a:t>
            </a:r>
            <a:r>
              <a:rPr lang="en-US" b="1" dirty="0">
                <a:latin typeface="Baskerville Old Face" panose="02020602080505020303" pitchFamily="18" charset="0"/>
              </a:rPr>
              <a:t>used to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represent objects, properties, and relationships using predicates, variables, and logical symbols</a:t>
            </a:r>
            <a:r>
              <a:rPr lang="en-US" dirty="0">
                <a:solidFill>
                  <a:srgbClr val="870581"/>
                </a:solidFill>
                <a:latin typeface="Baskerville Old Face" panose="02020602080505020303" pitchFamily="18" charset="0"/>
              </a:rPr>
              <a:t>.</a:t>
            </a:r>
            <a:endParaRPr lang="en-US" b="1" u="sng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22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Introduction to Formal Semantics</a:t>
            </a:r>
            <a:endParaRPr 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Formal semantics</a:t>
            </a:r>
            <a:r>
              <a:rPr lang="en-US" dirty="0">
                <a:solidFill>
                  <a:srgbClr val="0000CC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is the study of how </a:t>
            </a:r>
            <a:r>
              <a:rPr lang="en-US" dirty="0" smtClean="0">
                <a:latin typeface="Baskerville Old Face" panose="02020602080505020303" pitchFamily="18" charset="0"/>
              </a:rPr>
              <a:t>the </a:t>
            </a:r>
            <a:r>
              <a:rPr lang="en-US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meaning </a:t>
            </a:r>
            <a:r>
              <a:rPr lang="en-US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of sentences can be represented using mathematical and logical structures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	In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First-Order Logic (FOL)</a:t>
            </a:r>
            <a:r>
              <a:rPr lang="en-US" dirty="0">
                <a:solidFill>
                  <a:srgbClr val="FF0000"/>
                </a:solidFill>
                <a:latin typeface="Baskerville Old Face" panose="02020602080505020303" pitchFamily="18" charset="0"/>
              </a:rPr>
              <a:t>,</a:t>
            </a:r>
            <a:r>
              <a:rPr lang="en-US" dirty="0">
                <a:latin typeface="Baskerville Old Face" panose="02020602080505020303" pitchFamily="18" charset="0"/>
              </a:rPr>
              <a:t> formal semantics explains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how logical expressions represent meaning in a precise and structured way</a:t>
            </a:r>
            <a:r>
              <a:rPr lang="en-US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	In </a:t>
            </a:r>
            <a:r>
              <a:rPr lang="en-US" dirty="0">
                <a:latin typeface="Baskerville Old Face" panose="02020602080505020303" pitchFamily="18" charset="0"/>
              </a:rPr>
              <a:t>NLP, formal semantics helps convert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natural language sentences into logical representations</a:t>
            </a:r>
            <a:r>
              <a:rPr lang="en-US" dirty="0">
                <a:latin typeface="Baskerville Old Face" panose="02020602080505020303" pitchFamily="18" charset="0"/>
              </a:rPr>
              <a:t> so that computers can understand and reason about them.</a:t>
            </a:r>
            <a:endParaRPr lang="en-US" b="1" u="sng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51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Contd..</a:t>
            </a:r>
            <a:endParaRPr 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0691" y="923925"/>
            <a:ext cx="4170218" cy="18192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981324"/>
            <a:ext cx="4744070" cy="37242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0558" y="3505200"/>
            <a:ext cx="3594842" cy="83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6258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Contd..</a:t>
            </a:r>
            <a:endParaRPr 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33095" y="990600"/>
            <a:ext cx="45448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CC"/>
                </a:solidFill>
              </a:rPr>
              <a:t>Components Used in Formal Semantics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102673"/>
              </p:ext>
            </p:extLst>
          </p:nvPr>
        </p:nvGraphicFramePr>
        <p:xfrm>
          <a:off x="762000" y="1633421"/>
          <a:ext cx="7467600" cy="3752851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929384">
                  <a:extLst>
                    <a:ext uri="{9D8B030D-6E8A-4147-A177-3AD203B41FA5}">
                      <a16:colId xmlns:a16="http://schemas.microsoft.com/office/drawing/2014/main" val="3541715549"/>
                    </a:ext>
                  </a:extLst>
                </a:gridCol>
                <a:gridCol w="3049016">
                  <a:extLst>
                    <a:ext uri="{9D8B030D-6E8A-4147-A177-3AD203B41FA5}">
                      <a16:colId xmlns:a16="http://schemas.microsoft.com/office/drawing/2014/main" val="1828484141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4121465117"/>
                    </a:ext>
                  </a:extLst>
                </a:gridCol>
              </a:tblGrid>
              <a:tr h="55189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Component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Meaning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Example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4568141"/>
                  </a:ext>
                </a:extLst>
              </a:tr>
              <a:tr h="55189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Constants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Specific objects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John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96130467"/>
                  </a:ext>
                </a:extLst>
              </a:tr>
              <a:tr h="55189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Predicates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Properties/relations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Student(x)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8721032"/>
                  </a:ext>
                </a:extLst>
              </a:tr>
              <a:tr h="55189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Variables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Unknown objects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0621300"/>
                  </a:ext>
                </a:extLst>
              </a:tr>
              <a:tr h="55189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Quantifiers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Specify quantity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∀x , ∃x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4381144"/>
                  </a:ext>
                </a:extLst>
              </a:tr>
              <a:tr h="993401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Logical connectives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Combine statements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∧, ∨, 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179432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457200" y="5532989"/>
            <a:ext cx="8281416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Formal semantics </a:t>
            </a:r>
            <a:r>
              <a:rPr lang="en-US" sz="2400" dirty="0">
                <a:latin typeface="Baskerville Old Face" panose="02020602080505020303" pitchFamily="18" charset="0"/>
              </a:rPr>
              <a:t>in FOL is </a:t>
            </a:r>
            <a:r>
              <a:rPr lang="en-US" sz="2400" b="1" dirty="0">
                <a:latin typeface="Baskerville Old Face" panose="02020602080505020303" pitchFamily="18" charset="0"/>
              </a:rPr>
              <a:t>the process of representing the meaning of natural language sentences </a:t>
            </a:r>
            <a:r>
              <a:rPr lang="en-US" sz="2400" dirty="0">
                <a:latin typeface="Baskerville Old Face" panose="02020602080505020303" pitchFamily="18" charset="0"/>
              </a:rPr>
              <a:t>using </a:t>
            </a: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logical symbols and mathematical structures.</a:t>
            </a:r>
          </a:p>
        </p:txBody>
      </p:sp>
    </p:spTree>
    <p:extLst>
      <p:ext uri="{BB962C8B-B14F-4D97-AF65-F5344CB8AC3E}">
        <p14:creationId xmlns:p14="http://schemas.microsoft.com/office/powerpoint/2010/main" val="377971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Constants</a:t>
            </a:r>
            <a:endParaRPr lang="en-US" sz="32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990600"/>
            <a:ext cx="5410200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4038600"/>
            <a:ext cx="5725133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7089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Predicates</a:t>
            </a:r>
            <a:endParaRPr lang="en-US" sz="32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344" y="914400"/>
            <a:ext cx="7685671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3352800"/>
            <a:ext cx="6248400" cy="342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074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Variables</a:t>
            </a:r>
            <a:endParaRPr lang="en-US" sz="32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908" y="914400"/>
            <a:ext cx="6449291" cy="205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200400"/>
            <a:ext cx="6477000" cy="3657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9653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Quantifiers</a:t>
            </a:r>
            <a:endParaRPr lang="en-US" sz="32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838200"/>
            <a:ext cx="6705600" cy="32674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458251"/>
            <a:ext cx="6096000" cy="22473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7581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Quantifiers</a:t>
            </a:r>
            <a:endParaRPr lang="en-US" sz="32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91" y="1052210"/>
            <a:ext cx="5514109" cy="21481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3587592"/>
            <a:ext cx="7214616" cy="2819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053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Logical Connectives</a:t>
            </a:r>
            <a:endParaRPr lang="en-US" sz="32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4800" y="838200"/>
            <a:ext cx="7239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Baskerville Old Face" panose="02020602080505020303" pitchFamily="18" charset="0"/>
              </a:rPr>
              <a:t>Logical connectives combine logical statements</a:t>
            </a:r>
            <a:r>
              <a:rPr lang="en-US" dirty="0"/>
              <a:t>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309488"/>
              </p:ext>
            </p:extLst>
          </p:nvPr>
        </p:nvGraphicFramePr>
        <p:xfrm>
          <a:off x="2209800" y="1452265"/>
          <a:ext cx="4953000" cy="27432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295388">
                  <a:extLst>
                    <a:ext uri="{9D8B030D-6E8A-4147-A177-3AD203B41FA5}">
                      <a16:colId xmlns:a16="http://schemas.microsoft.com/office/drawing/2014/main" val="126619275"/>
                    </a:ext>
                  </a:extLst>
                </a:gridCol>
                <a:gridCol w="2657612">
                  <a:extLst>
                    <a:ext uri="{9D8B030D-6E8A-4147-A177-3AD203B41FA5}">
                      <a16:colId xmlns:a16="http://schemas.microsoft.com/office/drawing/2014/main" val="368508023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Symbol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Meaning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00084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∧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AND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515011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815478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NOT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53291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→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IMPLIES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59806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IF AND ONLY IF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8083590"/>
                  </a:ext>
                </a:extLst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4492017"/>
            <a:ext cx="6934200" cy="23659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5208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Well Formed Formulas(WFF)</a:t>
            </a:r>
            <a:endParaRPr lang="en-US" sz="32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78892" y="914400"/>
            <a:ext cx="8433816" cy="11458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Baskerville Old Face" panose="02020602080505020303" pitchFamily="18" charset="0"/>
              </a:rPr>
              <a:t>A Well-Formed Formula is a </a:t>
            </a: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logically correct expression formed</a:t>
            </a:r>
            <a:r>
              <a:rPr lang="en-US" sz="2400" dirty="0">
                <a:latin typeface="Baskerville Old Face" panose="02020602080505020303" pitchFamily="18" charset="0"/>
              </a:rPr>
              <a:t> according to the </a:t>
            </a:r>
            <a:r>
              <a:rPr lang="en-US" sz="24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rules of First-Order Logic</a:t>
            </a:r>
            <a:r>
              <a:rPr lang="en-US" sz="24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.</a:t>
            </a:r>
            <a:endParaRPr lang="en-US" sz="24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455012"/>
            <a:ext cx="7100455" cy="41743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511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ARCHITECTURE OF FIRST ORDER LOGIC</a:t>
            </a:r>
            <a:endParaRPr 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143000"/>
            <a:ext cx="4953000" cy="281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4" y="879764"/>
            <a:ext cx="2947416" cy="4819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6603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Example OF FIRST ORDER LOGIC</a:t>
            </a:r>
            <a:endParaRPr 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1" y="762000"/>
            <a:ext cx="3300564" cy="129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438400"/>
            <a:ext cx="2514600" cy="144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2438400"/>
            <a:ext cx="2971800" cy="137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1" y="4287982"/>
            <a:ext cx="3352800" cy="21890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6283" y="4047786"/>
            <a:ext cx="5020376" cy="27340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653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Contd..</a:t>
            </a:r>
            <a:endParaRPr lang="en-US" sz="28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5892748"/>
              </p:ext>
            </p:extLst>
          </p:nvPr>
        </p:nvGraphicFramePr>
        <p:xfrm>
          <a:off x="457200" y="1295400"/>
          <a:ext cx="7976616" cy="405384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3988308">
                  <a:extLst>
                    <a:ext uri="{9D8B030D-6E8A-4147-A177-3AD203B41FA5}">
                      <a16:colId xmlns:a16="http://schemas.microsoft.com/office/drawing/2014/main" val="1338093553"/>
                    </a:ext>
                  </a:extLst>
                </a:gridCol>
                <a:gridCol w="3988308">
                  <a:extLst>
                    <a:ext uri="{9D8B030D-6E8A-4147-A177-3AD203B41FA5}">
                      <a16:colId xmlns:a16="http://schemas.microsoft.com/office/drawing/2014/main" val="33760724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Baskerville Old Face" panose="02020602080505020303" pitchFamily="18" charset="0"/>
                        </a:rPr>
                        <a:t>Concept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Baskerville Old Face" panose="02020602080505020303" pitchFamily="18" charset="0"/>
                        </a:rPr>
                        <a:t>Meaning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75926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Baskerville Old Face" panose="02020602080505020303" pitchFamily="18" charset="0"/>
                        </a:rPr>
                        <a:t>Constants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latin typeface="Baskerville Old Face" panose="02020602080505020303" pitchFamily="18" charset="0"/>
                        </a:rPr>
                        <a:t>Specific objects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86101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Baskerville Old Face" panose="02020602080505020303" pitchFamily="18" charset="0"/>
                        </a:rPr>
                        <a:t>Predicates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Baskerville Old Face" panose="02020602080505020303" pitchFamily="18" charset="0"/>
                        </a:rPr>
                        <a:t>Properties or relations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76124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Baskerville Old Face" panose="02020602080505020303" pitchFamily="18" charset="0"/>
                        </a:rPr>
                        <a:t>Variables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Baskerville Old Face" panose="02020602080505020303" pitchFamily="18" charset="0"/>
                        </a:rPr>
                        <a:t>Unknown objects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61407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Baskerville Old Face" panose="02020602080505020303" pitchFamily="18" charset="0"/>
                        </a:rPr>
                        <a:t>Quantifiers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Baskerville Old Face" panose="02020602080505020303" pitchFamily="18" charset="0"/>
                        </a:rPr>
                        <a:t>Specify quantity (∀, ∃)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60212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latin typeface="Baskerville Old Face" panose="02020602080505020303" pitchFamily="18" charset="0"/>
                        </a:rPr>
                        <a:t>Logical Connectives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Baskerville Old Face" panose="02020602080505020303" pitchFamily="18" charset="0"/>
                        </a:rPr>
                        <a:t>Combine logical statements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16270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latin typeface="Baskerville Old Face" panose="02020602080505020303" pitchFamily="18" charset="0"/>
                        </a:rPr>
                        <a:t>Well-Formed Formula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Baskerville Old Face" panose="02020602080505020303" pitchFamily="18" charset="0"/>
                        </a:rPr>
                        <a:t>Correct logical expression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66666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6120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466137" y="2967335"/>
            <a:ext cx="4211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/>
              <a:t>THANK YOU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32930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31290</TotalTime>
  <Words>814</Words>
  <Application>Microsoft Office PowerPoint</Application>
  <PresentationFormat>On-screen Show (4:3)</PresentationFormat>
  <Paragraphs>222</Paragraphs>
  <Slides>41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0" baseType="lpstr">
      <vt:lpstr>Arial</vt:lpstr>
      <vt:lpstr>Baskerville Old Face</vt:lpstr>
      <vt:lpstr>Book Antiqua</vt:lpstr>
      <vt:lpstr>Calibri</vt:lpstr>
      <vt:lpstr>Century Schoolbook</vt:lpstr>
      <vt:lpstr>Georgia</vt:lpstr>
      <vt:lpstr>Wingdings</vt:lpstr>
      <vt:lpstr>Wingdings 2</vt:lpstr>
      <vt:lpstr>Oriel</vt:lpstr>
      <vt:lpstr>  (Natural Language Processing) III B.TECH II SEM (PVP-23)</vt:lpstr>
      <vt:lpstr>SEMANTICS AND PRAGMATICS</vt:lpstr>
      <vt:lpstr>Contd..</vt:lpstr>
      <vt:lpstr>SEMANTICS AND PRAGMATICS</vt:lpstr>
      <vt:lpstr>Contd..</vt:lpstr>
      <vt:lpstr>Contd..</vt:lpstr>
      <vt:lpstr>Unification of feature structures</vt:lpstr>
      <vt:lpstr>1. Meaning Representations in NLP</vt:lpstr>
      <vt:lpstr>Contd..</vt:lpstr>
      <vt:lpstr>Contd..</vt:lpstr>
      <vt:lpstr>Architecture of Meaning Representation</vt:lpstr>
      <vt:lpstr>Example of Meaning Representation</vt:lpstr>
      <vt:lpstr>Example of Meaning Representation</vt:lpstr>
      <vt:lpstr>Semantic adequacy and expressiveness</vt:lpstr>
      <vt:lpstr>Contd..</vt:lpstr>
      <vt:lpstr>Contd..</vt:lpstr>
      <vt:lpstr>Contd..</vt:lpstr>
      <vt:lpstr>Contd..</vt:lpstr>
      <vt:lpstr>Semantic adequacy and expressiveness</vt:lpstr>
      <vt:lpstr>Contd..</vt:lpstr>
      <vt:lpstr>Contd..</vt:lpstr>
      <vt:lpstr>Contd..</vt:lpstr>
      <vt:lpstr>Contd..</vt:lpstr>
      <vt:lpstr>Relationship Between Syntax and Semantics</vt:lpstr>
      <vt:lpstr>Contd..</vt:lpstr>
      <vt:lpstr>Contd..</vt:lpstr>
      <vt:lpstr>FIRST ORDER LOGIC</vt:lpstr>
      <vt:lpstr>Introduction to Formal Semantics</vt:lpstr>
      <vt:lpstr>Contd..</vt:lpstr>
      <vt:lpstr>Contd..</vt:lpstr>
      <vt:lpstr>Constants</vt:lpstr>
      <vt:lpstr>Predicates</vt:lpstr>
      <vt:lpstr>Variables</vt:lpstr>
      <vt:lpstr>Quantifiers</vt:lpstr>
      <vt:lpstr>Quantifiers</vt:lpstr>
      <vt:lpstr>Logical Connectives</vt:lpstr>
      <vt:lpstr>Well Formed Formulas(WFF)</vt:lpstr>
      <vt:lpstr>ARCHITECTURE OF FIRST ORDER LOGIC</vt:lpstr>
      <vt:lpstr>Example OF FIRST ORDER LOGIC</vt:lpstr>
      <vt:lpstr>Contd..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 . SUREKHA</cp:lastModifiedBy>
  <cp:revision>2222</cp:revision>
  <dcterms:created xsi:type="dcterms:W3CDTF">2013-11-07T06:07:38Z</dcterms:created>
  <dcterms:modified xsi:type="dcterms:W3CDTF">2026-03-09T09:13:37Z</dcterms:modified>
</cp:coreProperties>
</file>