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37"/>
  </p:notesMasterIdLst>
  <p:handoutMasterIdLst>
    <p:handoutMasterId r:id="rId38"/>
  </p:handoutMasterIdLst>
  <p:sldIdLst>
    <p:sldId id="256" r:id="rId2"/>
    <p:sldId id="876" r:id="rId3"/>
    <p:sldId id="846" r:id="rId4"/>
    <p:sldId id="877" r:id="rId5"/>
    <p:sldId id="878" r:id="rId6"/>
    <p:sldId id="879" r:id="rId7"/>
    <p:sldId id="880" r:id="rId8"/>
    <p:sldId id="881" r:id="rId9"/>
    <p:sldId id="882" r:id="rId10"/>
    <p:sldId id="883" r:id="rId11"/>
    <p:sldId id="884" r:id="rId12"/>
    <p:sldId id="885" r:id="rId13"/>
    <p:sldId id="886" r:id="rId14"/>
    <p:sldId id="887" r:id="rId15"/>
    <p:sldId id="888" r:id="rId16"/>
    <p:sldId id="889" r:id="rId17"/>
    <p:sldId id="890" r:id="rId18"/>
    <p:sldId id="891" r:id="rId19"/>
    <p:sldId id="892" r:id="rId20"/>
    <p:sldId id="893" r:id="rId21"/>
    <p:sldId id="896" r:id="rId22"/>
    <p:sldId id="897" r:id="rId23"/>
    <p:sldId id="899" r:id="rId24"/>
    <p:sldId id="900" r:id="rId25"/>
    <p:sldId id="901" r:id="rId26"/>
    <p:sldId id="902" r:id="rId27"/>
    <p:sldId id="903" r:id="rId28"/>
    <p:sldId id="905" r:id="rId29"/>
    <p:sldId id="906" r:id="rId30"/>
    <p:sldId id="907" r:id="rId31"/>
    <p:sldId id="908" r:id="rId32"/>
    <p:sldId id="909" r:id="rId33"/>
    <p:sldId id="910" r:id="rId34"/>
    <p:sldId id="911" r:id="rId35"/>
    <p:sldId id="894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0000CC"/>
    <a:srgbClr val="FF0066"/>
    <a:srgbClr val="CC0000"/>
    <a:srgbClr val="0000FF"/>
    <a:srgbClr val="669900"/>
    <a:srgbClr val="009900"/>
    <a:srgbClr val="FF3300"/>
    <a:srgbClr val="660033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86462" autoAdjust="0"/>
  </p:normalViewPr>
  <p:slideViewPr>
    <p:cSldViewPr>
      <p:cViewPr>
        <p:scale>
          <a:sx n="69" d="100"/>
          <a:sy n="69" d="100"/>
        </p:scale>
        <p:origin x="-132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7/27/2024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7/27/2024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7/27/2024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7/27/2024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7/27/2024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7/27/2024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7/27/2024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7/27/2024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7/27/2024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7/27/2024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7/27/2024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7/27/2024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7/27/2024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7/27/2024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24200" y="609600"/>
            <a:ext cx="4800600" cy="1066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5400" dirty="0" smtClean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UNIT-III</a:t>
            </a:r>
            <a:endParaRPr lang="en-US" sz="4800" dirty="0">
              <a:solidFill>
                <a:srgbClr val="870581"/>
              </a:solidFill>
              <a:latin typeface="Baskerville Old Face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667000" y="1981200"/>
            <a:ext cx="5638800" cy="313932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solidFill>
                  <a:srgbClr val="7030A0"/>
                </a:solidFill>
                <a:latin typeface="Imprint MT Shadow" pitchFamily="82" charset="0"/>
                <a:cs typeface="Times New Roman" pitchFamily="18" charset="0"/>
              </a:rPr>
              <a:t>Convolutional Neural Networks</a:t>
            </a:r>
            <a:endParaRPr lang="en-US" sz="6600" b="1" dirty="0">
              <a:solidFill>
                <a:srgbClr val="7030A0"/>
              </a:solidFill>
              <a:latin typeface="Imprint MT Shadow" pitchFamily="82" charset="0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467600" cy="53340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Contents</a:t>
            </a:r>
            <a:endParaRPr lang="en-IN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838200"/>
            <a:ext cx="7924800" cy="35052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>
                <a:solidFill>
                  <a:srgbClr val="870581"/>
                </a:solidFill>
                <a:latin typeface="Baskerville Old Face" pitchFamily="18" charset="0"/>
              </a:rPr>
              <a:t>Variants of the Basic Convolution </a:t>
            </a:r>
            <a:r>
              <a:rPr lang="en-US" sz="2800" b="1" dirty="0" smtClean="0">
                <a:solidFill>
                  <a:srgbClr val="870581"/>
                </a:solidFill>
                <a:latin typeface="Baskerville Old Face" pitchFamily="18" charset="0"/>
              </a:rPr>
              <a:t>Function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FF0000"/>
                </a:solidFill>
                <a:latin typeface="Baskerville Old Face" pitchFamily="18" charset="0"/>
              </a:rPr>
              <a:t>Structured Outputs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0000FF"/>
                </a:solidFill>
                <a:latin typeface="Baskerville Old Face" pitchFamily="18" charset="0"/>
              </a:rPr>
              <a:t>Data Types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CC3300"/>
                </a:solidFill>
                <a:latin typeface="Baskerville Old Face" pitchFamily="18" charset="0"/>
              </a:rPr>
              <a:t>Types of Convolutions</a:t>
            </a:r>
            <a:endParaRPr lang="en-US" sz="2800" b="1" dirty="0">
              <a:solidFill>
                <a:srgbClr val="CC3300"/>
              </a:solidFill>
              <a:latin typeface="Baskerville Old Face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077200" y="5715000"/>
            <a:ext cx="609600" cy="521208"/>
          </a:xfr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88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In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practical implementations </a:t>
            </a:r>
            <a:r>
              <a:rPr lang="en-US" dirty="0">
                <a:latin typeface="Baskerville Old Face" pitchFamily="18" charset="0"/>
              </a:rPr>
              <a:t>of the </a:t>
            </a:r>
            <a:r>
              <a:rPr lang="en-US" b="1" dirty="0">
                <a:solidFill>
                  <a:srgbClr val="660033"/>
                </a:solidFill>
                <a:latin typeface="Baskerville Old Face" pitchFamily="18" charset="0"/>
              </a:rPr>
              <a:t>convolution operation</a:t>
            </a:r>
            <a:r>
              <a:rPr lang="en-US" dirty="0">
                <a:latin typeface="Baskerville Old Face" pitchFamily="18" charset="0"/>
              </a:rPr>
              <a:t>, </a:t>
            </a:r>
            <a:r>
              <a:rPr lang="en-US" b="1" dirty="0">
                <a:latin typeface="Baskerville Old Face" pitchFamily="18" charset="0"/>
              </a:rPr>
              <a:t>certain modifications</a:t>
            </a:r>
            <a:r>
              <a:rPr lang="en-US" dirty="0">
                <a:latin typeface="Baskerville Old Face" pitchFamily="18" charset="0"/>
              </a:rPr>
              <a:t> are made </a:t>
            </a:r>
            <a:r>
              <a:rPr lang="en-US" b="1" dirty="0">
                <a:latin typeface="Baskerville Old Face" pitchFamily="18" charset="0"/>
              </a:rPr>
              <a:t>which </a:t>
            </a:r>
            <a:r>
              <a:rPr lang="en-US" b="1" dirty="0">
                <a:solidFill>
                  <a:srgbClr val="660066"/>
                </a:solidFill>
                <a:latin typeface="Baskerville Old Face" pitchFamily="18" charset="0"/>
              </a:rPr>
              <a:t>deviate from standard discrete convolution operation </a:t>
            </a:r>
            <a:r>
              <a:rPr lang="en-US" b="1" dirty="0" smtClean="0">
                <a:solidFill>
                  <a:srgbClr val="660066"/>
                </a:solidFill>
                <a:latin typeface="Baskerville Old Face" pitchFamily="18" charset="0"/>
              </a:rPr>
              <a:t>–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Baskerville Old Face" pitchFamily="18" charset="0"/>
              </a:rPr>
              <a:t>1.</a:t>
            </a:r>
            <a:r>
              <a:rPr lang="en-US" dirty="0" smtClean="0">
                <a:latin typeface="Baskerville Old Face" pitchFamily="18" charset="0"/>
              </a:rPr>
              <a:t> In </a:t>
            </a:r>
            <a:r>
              <a:rPr lang="en-US" dirty="0">
                <a:latin typeface="Baskerville Old Face" pitchFamily="18" charset="0"/>
              </a:rPr>
              <a:t>general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a convolution layer </a:t>
            </a:r>
            <a:r>
              <a:rPr lang="en-US" dirty="0">
                <a:latin typeface="Baskerville Old Face" pitchFamily="18" charset="0"/>
              </a:rPr>
              <a:t>consists of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application of several different kernels to the input. </a:t>
            </a:r>
            <a:r>
              <a:rPr lang="en-US" dirty="0">
                <a:latin typeface="Baskerville Old Face" pitchFamily="18" charset="0"/>
              </a:rPr>
              <a:t>This allows the </a:t>
            </a:r>
            <a:r>
              <a:rPr lang="en-US" b="1" dirty="0">
                <a:latin typeface="Baskerville Old Face" pitchFamily="18" charset="0"/>
              </a:rPr>
              <a:t>extraction of several different features</a:t>
            </a:r>
            <a:r>
              <a:rPr lang="en-US" dirty="0">
                <a:latin typeface="Baskerville Old Face" pitchFamily="18" charset="0"/>
              </a:rPr>
              <a:t> at </a:t>
            </a:r>
            <a:r>
              <a:rPr lang="en-US" b="1" dirty="0">
                <a:solidFill>
                  <a:srgbClr val="660033"/>
                </a:solidFill>
                <a:latin typeface="Baskerville Old Face" pitchFamily="18" charset="0"/>
              </a:rPr>
              <a:t>all locations in the input</a:t>
            </a:r>
            <a:r>
              <a:rPr lang="en-US" dirty="0">
                <a:latin typeface="Baskerville Old Face" pitchFamily="18" charset="0"/>
              </a:rPr>
              <a:t>. </a:t>
            </a:r>
            <a:endParaRPr lang="en-US" dirty="0" smtClean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This </a:t>
            </a:r>
            <a:r>
              <a:rPr lang="en-US" dirty="0">
                <a:latin typeface="Baskerville Old Face" pitchFamily="18" charset="0"/>
              </a:rPr>
              <a:t>means that in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each layer</a:t>
            </a:r>
            <a:r>
              <a:rPr lang="en-US" dirty="0">
                <a:latin typeface="Baskerville Old Face" pitchFamily="18" charset="0"/>
              </a:rPr>
              <a:t>, a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single kernel (filter) isn’t applied</a:t>
            </a:r>
            <a:r>
              <a:rPr lang="en-US" dirty="0">
                <a:latin typeface="Baskerville Old Face" pitchFamily="18" charset="0"/>
              </a:rPr>
              <a:t>. </a:t>
            </a:r>
            <a:r>
              <a:rPr lang="en-US" b="1" dirty="0">
                <a:solidFill>
                  <a:srgbClr val="660033"/>
                </a:solidFill>
                <a:latin typeface="Baskerville Old Face" pitchFamily="18" charset="0"/>
              </a:rPr>
              <a:t>Multiple kernels (filters</a:t>
            </a:r>
            <a:r>
              <a:rPr lang="en-US" b="1" dirty="0" smtClean="0">
                <a:solidFill>
                  <a:srgbClr val="660033"/>
                </a:solidFill>
                <a:latin typeface="Baskerville Old Face" pitchFamily="18" charset="0"/>
              </a:rPr>
              <a:t>), </a:t>
            </a:r>
            <a:r>
              <a:rPr lang="en-US" dirty="0" smtClean="0">
                <a:solidFill>
                  <a:srgbClr val="660033"/>
                </a:solidFill>
                <a:latin typeface="Baskerville Old Face" pitchFamily="18" charset="0"/>
              </a:rPr>
              <a:t> </a:t>
            </a:r>
            <a:r>
              <a:rPr lang="en-US" dirty="0">
                <a:latin typeface="Baskerville Old Face" pitchFamily="18" charset="0"/>
              </a:rPr>
              <a:t>are used </a:t>
            </a:r>
            <a:r>
              <a:rPr lang="en-US" dirty="0">
                <a:solidFill>
                  <a:srgbClr val="009900"/>
                </a:solidFill>
                <a:latin typeface="Baskerville Old Face" pitchFamily="18" charset="0"/>
              </a:rPr>
              <a:t>as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different feature detectors.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28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Variants of the Basic Convolution Function</a:t>
            </a:r>
          </a:p>
        </p:txBody>
      </p:sp>
    </p:spTree>
    <p:extLst>
      <p:ext uri="{BB962C8B-B14F-4D97-AF65-F5344CB8AC3E}">
        <p14:creationId xmlns:p14="http://schemas.microsoft.com/office/powerpoint/2010/main" val="138159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u="sng" dirty="0" smtClean="0">
                <a:solidFill>
                  <a:srgbClr val="FF0000"/>
                </a:solidFill>
                <a:latin typeface="Baskerville Old Face" pitchFamily="18" charset="0"/>
              </a:rPr>
              <a:t>Convolution Operations with Multiple Filters: </a:t>
            </a:r>
            <a:r>
              <a:rPr lang="en-US" dirty="0">
                <a:latin typeface="Baskerville Old Face" pitchFamily="18" charset="0"/>
              </a:rPr>
              <a:t>Multiple filters can be used in a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convolution layer to detect multiple features</a:t>
            </a:r>
            <a:r>
              <a:rPr lang="en-US" dirty="0">
                <a:latin typeface="Baskerville Old Face" pitchFamily="18" charset="0"/>
              </a:rPr>
              <a:t>. </a:t>
            </a:r>
            <a:endParaRPr lang="en-US" dirty="0" smtClean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Let’s say the </a:t>
            </a:r>
            <a:r>
              <a:rPr lang="en-US" b="1" dirty="0">
                <a:solidFill>
                  <a:srgbClr val="660033"/>
                </a:solidFill>
                <a:latin typeface="Baskerville Old Face" pitchFamily="18" charset="0"/>
              </a:rPr>
              <a:t>first filter will detect vertical edges </a:t>
            </a:r>
            <a:r>
              <a:rPr lang="en-US" dirty="0">
                <a:latin typeface="Baskerville Old Face" pitchFamily="18" charset="0"/>
              </a:rPr>
              <a:t>and the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second filter will detect horizontal edges</a:t>
            </a:r>
            <a:r>
              <a:rPr lang="en-US" dirty="0">
                <a:latin typeface="Baskerville Old Face" pitchFamily="18" charset="0"/>
              </a:rPr>
              <a:t> from the </a:t>
            </a:r>
            <a:r>
              <a:rPr lang="en-US" b="1" dirty="0">
                <a:latin typeface="Baskerville Old Face" pitchFamily="18" charset="0"/>
              </a:rPr>
              <a:t>image.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If we use </a:t>
            </a:r>
            <a:r>
              <a:rPr lang="en-US" b="1" dirty="0">
                <a:solidFill>
                  <a:srgbClr val="C00000"/>
                </a:solidFill>
                <a:latin typeface="Baskerville Old Face" pitchFamily="18" charset="0"/>
              </a:rPr>
              <a:t>multiple filters</a:t>
            </a:r>
            <a:r>
              <a:rPr lang="en-US" dirty="0">
                <a:latin typeface="Baskerville Old Face" pitchFamily="18" charset="0"/>
              </a:rPr>
              <a:t>, the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output dimension will change. 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So, instead of having a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4 X 4 output </a:t>
            </a:r>
            <a:r>
              <a:rPr lang="en-US" dirty="0" smtClean="0">
                <a:latin typeface="Baskerville Old Face" pitchFamily="18" charset="0"/>
              </a:rPr>
              <a:t>, </a:t>
            </a:r>
            <a:r>
              <a:rPr lang="en-US" dirty="0">
                <a:latin typeface="Baskerville Old Face" pitchFamily="18" charset="0"/>
              </a:rPr>
              <a:t>we would have a </a:t>
            </a:r>
            <a:r>
              <a:rPr lang="en-US" b="1" dirty="0">
                <a:solidFill>
                  <a:srgbClr val="660033"/>
                </a:solidFill>
                <a:latin typeface="Baskerville Old Face" pitchFamily="18" charset="0"/>
              </a:rPr>
              <a:t>4 X 4 X 2 output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(if we have used 2 filters</a:t>
            </a:r>
            <a:r>
              <a:rPr lang="en-US" b="1" dirty="0" smtClean="0">
                <a:solidFill>
                  <a:srgbClr val="FF0066"/>
                </a:solidFill>
                <a:latin typeface="Baskerville Old Face" pitchFamily="18" charset="0"/>
              </a:rPr>
              <a:t>)</a:t>
            </a:r>
            <a:endParaRPr lang="en-US" b="1" dirty="0">
              <a:solidFill>
                <a:srgbClr val="FF0066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The output of the layer then will have the </a:t>
            </a:r>
            <a:r>
              <a:rPr lang="en-US" b="1" dirty="0">
                <a:latin typeface="Baskerville Old Face" pitchFamily="18" charset="0"/>
              </a:rPr>
              <a:t>same number of channels</a:t>
            </a:r>
            <a:r>
              <a:rPr lang="en-US" dirty="0">
                <a:latin typeface="Baskerville Old Face" pitchFamily="18" charset="0"/>
              </a:rPr>
              <a:t> as the </a:t>
            </a:r>
            <a:r>
              <a:rPr lang="en-US" b="1" dirty="0">
                <a:solidFill>
                  <a:srgbClr val="660066"/>
                </a:solidFill>
                <a:latin typeface="Baskerville Old Face" pitchFamily="18" charset="0"/>
              </a:rPr>
              <a:t>number of filters in the layer</a:t>
            </a:r>
            <a:r>
              <a:rPr lang="en-US" dirty="0">
                <a:latin typeface="Baskerville Old Face" pitchFamily="18" charset="0"/>
              </a:rPr>
              <a:t>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28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8281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381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28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38201"/>
            <a:ext cx="7086600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252" y="4343400"/>
            <a:ext cx="5317548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284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381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28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1" y="685800"/>
            <a:ext cx="7010400" cy="441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81000" y="5410200"/>
            <a:ext cx="8305800" cy="114582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Baskerville Old Face" pitchFamily="18" charset="0"/>
              </a:rPr>
              <a:t>Here, </a:t>
            </a:r>
            <a:r>
              <a:rPr lang="en-US" sz="2400" b="1" dirty="0" err="1">
                <a:solidFill>
                  <a:srgbClr val="FF0000"/>
                </a:solidFill>
                <a:latin typeface="Baskerville Old Face" pitchFamily="18" charset="0"/>
              </a:rPr>
              <a:t>n</a:t>
            </a:r>
            <a:r>
              <a:rPr lang="en-US" sz="2400" b="1" baseline="-25000" dirty="0" err="1">
                <a:solidFill>
                  <a:srgbClr val="FF0000"/>
                </a:solidFill>
                <a:latin typeface="Baskerville Old Face" pitchFamily="18" charset="0"/>
              </a:rPr>
              <a:t>c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 is the number of channels in the input and filter</a:t>
            </a:r>
            <a:r>
              <a:rPr lang="en-US" sz="2400" dirty="0">
                <a:latin typeface="Baskerville Old Face" pitchFamily="18" charset="0"/>
              </a:rPr>
              <a:t>, while </a:t>
            </a:r>
            <a:r>
              <a:rPr lang="en-US" sz="2400" b="1" dirty="0" err="1">
                <a:solidFill>
                  <a:srgbClr val="660066"/>
                </a:solidFill>
                <a:latin typeface="Baskerville Old Face" pitchFamily="18" charset="0"/>
              </a:rPr>
              <a:t>n</a:t>
            </a:r>
            <a:r>
              <a:rPr lang="en-US" sz="2400" b="1" baseline="-25000" dirty="0" err="1">
                <a:solidFill>
                  <a:srgbClr val="660066"/>
                </a:solidFill>
                <a:latin typeface="Baskerville Old Face" pitchFamily="18" charset="0"/>
              </a:rPr>
              <a:t>c</a:t>
            </a:r>
            <a:r>
              <a:rPr lang="en-US" sz="2400" b="1" dirty="0">
                <a:solidFill>
                  <a:srgbClr val="660066"/>
                </a:solidFill>
                <a:latin typeface="Baskerville Old Face" pitchFamily="18" charset="0"/>
              </a:rPr>
              <a:t>’ is the number of filters.</a:t>
            </a:r>
          </a:p>
        </p:txBody>
      </p:sp>
    </p:spTree>
    <p:extLst>
      <p:ext uri="{BB962C8B-B14F-4D97-AF65-F5344CB8AC3E}">
        <p14:creationId xmlns:p14="http://schemas.microsoft.com/office/powerpoint/2010/main" val="286026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381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28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86868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613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u="sng" dirty="0" smtClean="0">
                <a:solidFill>
                  <a:srgbClr val="FF0000"/>
                </a:solidFill>
                <a:latin typeface="Baskerville Old Face" pitchFamily="18" charset="0"/>
              </a:rPr>
              <a:t>2. </a:t>
            </a:r>
            <a:r>
              <a:rPr lang="en-US" dirty="0">
                <a:latin typeface="Baskerville Old Face" pitchFamily="18" charset="0"/>
              </a:rPr>
              <a:t>The input is generally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not real-valued </a:t>
            </a:r>
            <a:r>
              <a:rPr lang="en-US" dirty="0">
                <a:latin typeface="Baskerville Old Face" pitchFamily="18" charset="0"/>
              </a:rPr>
              <a:t>but instead </a:t>
            </a:r>
            <a:r>
              <a:rPr lang="en-US" b="1" dirty="0">
                <a:solidFill>
                  <a:srgbClr val="660033"/>
                </a:solidFill>
                <a:latin typeface="Baskerville Old Face" pitchFamily="18" charset="0"/>
              </a:rPr>
              <a:t>vector valued</a:t>
            </a:r>
            <a:r>
              <a:rPr lang="en-US" b="1" dirty="0" smtClean="0">
                <a:latin typeface="Baskerville Old Face" pitchFamily="18" charset="0"/>
              </a:rPr>
              <a:t>. </a:t>
            </a:r>
            <a:endParaRPr lang="en-US" dirty="0"/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u="sng" dirty="0" smtClean="0">
                <a:solidFill>
                  <a:srgbClr val="FF0000"/>
                </a:solidFill>
                <a:latin typeface="Baskerville Old Face" pitchFamily="18" charset="0"/>
              </a:rPr>
              <a:t>3</a:t>
            </a:r>
            <a:r>
              <a:rPr lang="en-US" b="1" u="sng" dirty="0">
                <a:solidFill>
                  <a:srgbClr val="FF0000"/>
                </a:solidFill>
                <a:latin typeface="Baskerville Old Face" pitchFamily="18" charset="0"/>
              </a:rPr>
              <a:t>. </a:t>
            </a:r>
            <a:r>
              <a:rPr lang="en-US" dirty="0">
                <a:latin typeface="Baskerville Old Face" pitchFamily="18" charset="0"/>
              </a:rPr>
              <a:t>In order to allow for </a:t>
            </a:r>
            <a:r>
              <a:rPr lang="en-US" b="1" dirty="0">
                <a:solidFill>
                  <a:srgbClr val="660066"/>
                </a:solidFill>
                <a:latin typeface="Baskerville Old Face" pitchFamily="18" charset="0"/>
              </a:rPr>
              <a:t>calculation of features </a:t>
            </a:r>
            <a:r>
              <a:rPr lang="en-US" dirty="0" smtClean="0">
                <a:latin typeface="Baskerville Old Face" pitchFamily="18" charset="0"/>
              </a:rPr>
              <a:t>at </a:t>
            </a:r>
            <a:r>
              <a:rPr lang="en-US" b="1" dirty="0" smtClean="0">
                <a:solidFill>
                  <a:srgbClr val="FF0000"/>
                </a:solidFill>
                <a:latin typeface="Baskerville Old Face" pitchFamily="18" charset="0"/>
              </a:rPr>
              <a:t>strided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convolutions</a:t>
            </a:r>
            <a:r>
              <a:rPr lang="en-US" dirty="0">
                <a:latin typeface="Baskerville Old Face" pitchFamily="18" charset="0"/>
              </a:rPr>
              <a:t> can be used. strided convolution introduces a </a:t>
            </a:r>
            <a:r>
              <a:rPr lang="en-US" b="1" dirty="0">
                <a:latin typeface="Baskerville Old Face" pitchFamily="18" charset="0"/>
              </a:rPr>
              <a:t>stride variable</a:t>
            </a:r>
            <a:r>
              <a:rPr lang="en-US" dirty="0">
                <a:latin typeface="Baskerville Old Face" pitchFamily="18" charset="0"/>
              </a:rPr>
              <a:t> that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controls the step of the folder </a:t>
            </a:r>
            <a:r>
              <a:rPr lang="en-US" dirty="0">
                <a:latin typeface="Baskerville Old Face" pitchFamily="18" charset="0"/>
              </a:rPr>
              <a:t>as </a:t>
            </a:r>
            <a:r>
              <a:rPr lang="en-US" b="1" dirty="0">
                <a:solidFill>
                  <a:srgbClr val="7030A0"/>
                </a:solidFill>
                <a:latin typeface="Baskerville Old Face" pitchFamily="18" charset="0"/>
              </a:rPr>
              <a:t>it moves over the input. </a:t>
            </a:r>
            <a:r>
              <a:rPr lang="en-US" dirty="0" smtClean="0">
                <a:latin typeface="Baskerville Old Face" pitchFamily="18" charset="0"/>
              </a:rPr>
              <a:t>The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effect of strided convolution </a:t>
            </a:r>
            <a:r>
              <a:rPr lang="en-US" dirty="0">
                <a:latin typeface="Baskerville Old Face" pitchFamily="18" charset="0"/>
              </a:rPr>
              <a:t>is the same as that of a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convolution followed by a </a:t>
            </a:r>
            <a:r>
              <a:rPr lang="en-US" b="1" dirty="0" smtClean="0">
                <a:solidFill>
                  <a:srgbClr val="0000CC"/>
                </a:solidFill>
                <a:latin typeface="Baskerville Old Face" pitchFamily="18" charset="0"/>
              </a:rPr>
              <a:t>down sampling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stage</a:t>
            </a:r>
            <a:r>
              <a:rPr lang="en-US" dirty="0">
                <a:latin typeface="Baskerville Old Face" pitchFamily="18" charset="0"/>
              </a:rPr>
              <a:t>. </a:t>
            </a:r>
            <a:endParaRPr lang="en-US" dirty="0" smtClean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>
                <a:solidFill>
                  <a:srgbClr val="7030A0"/>
                </a:solidFill>
                <a:latin typeface="Baskerville Old Face" pitchFamily="18" charset="0"/>
              </a:rPr>
              <a:t>Down sampling </a:t>
            </a:r>
            <a:r>
              <a:rPr lang="en-US" dirty="0">
                <a:latin typeface="Baskerville Old Face" pitchFamily="18" charset="0"/>
              </a:rPr>
              <a:t>aims to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reduce the file size</a:t>
            </a:r>
            <a:r>
              <a:rPr lang="en-US" dirty="0">
                <a:latin typeface="Baskerville Old Face" pitchFamily="18" charset="0"/>
              </a:rPr>
              <a:t> and </a:t>
            </a:r>
            <a:r>
              <a:rPr lang="en-US" b="1" dirty="0">
                <a:latin typeface="Baskerville Old Face" pitchFamily="18" charset="0"/>
              </a:rPr>
              <a:t>potentially simplify the image</a:t>
            </a:r>
            <a:r>
              <a:rPr lang="en-US" dirty="0">
                <a:latin typeface="Baskerville Old Face" pitchFamily="18" charset="0"/>
              </a:rPr>
              <a:t>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by removing unnecessary details.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 smtClean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28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4784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u="sng" dirty="0" smtClean="0">
                <a:solidFill>
                  <a:srgbClr val="FF0000"/>
                </a:solidFill>
                <a:latin typeface="Baskerville Old Face" pitchFamily="18" charset="0"/>
              </a:rPr>
              <a:t>Effects of Strides: </a:t>
            </a:r>
            <a:r>
              <a:rPr lang="en-US" b="1" dirty="0">
                <a:latin typeface="Baskerville Old Face" pitchFamily="18" charset="0"/>
              </a:rPr>
              <a:t>Stride</a:t>
            </a:r>
            <a:r>
              <a:rPr lang="en-US" dirty="0">
                <a:latin typeface="Baskerville Old Face" pitchFamily="18" charset="0"/>
              </a:rPr>
              <a:t> is the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number of pixels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shifts over the input matrix.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In order to allow for </a:t>
            </a:r>
            <a:r>
              <a:rPr lang="en-US" b="1" dirty="0">
                <a:solidFill>
                  <a:srgbClr val="CC3300"/>
                </a:solidFill>
                <a:latin typeface="Baskerville Old Face" pitchFamily="18" charset="0"/>
              </a:rPr>
              <a:t>calculation of features </a:t>
            </a:r>
            <a:r>
              <a:rPr lang="en-US" dirty="0">
                <a:latin typeface="Baskerville Old Face" pitchFamily="18" charset="0"/>
              </a:rPr>
              <a:t>at  </a:t>
            </a:r>
            <a:r>
              <a:rPr lang="en-US" b="1" dirty="0">
                <a:latin typeface="Baskerville Old Face" pitchFamily="18" charset="0"/>
              </a:rPr>
              <a:t>strided convolutions </a:t>
            </a:r>
            <a:r>
              <a:rPr lang="en-US" dirty="0">
                <a:latin typeface="Baskerville Old Face" pitchFamily="18" charset="0"/>
              </a:rPr>
              <a:t>can be used</a:t>
            </a:r>
            <a:r>
              <a:rPr lang="en-US" dirty="0" smtClean="0"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66"/>
                </a:solidFill>
                <a:latin typeface="Baskerville Old Face" pitchFamily="18" charset="0"/>
              </a:rPr>
              <a:t>Strides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dirty="0">
                <a:latin typeface="Baskerville Old Face" pitchFamily="18" charset="0"/>
              </a:rPr>
              <a:t>can be used to r</a:t>
            </a:r>
            <a:r>
              <a:rPr lang="en-US" b="1" dirty="0">
                <a:solidFill>
                  <a:srgbClr val="660033"/>
                </a:solidFill>
                <a:latin typeface="Baskerville Old Face" pitchFamily="18" charset="0"/>
              </a:rPr>
              <a:t>educe the representation size</a:t>
            </a:r>
            <a:r>
              <a:rPr lang="en-US" dirty="0" smtClean="0"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>
                <a:latin typeface="Baskerville Old Face" pitchFamily="18" charset="0"/>
              </a:rPr>
              <a:t>Below is an example </a:t>
            </a:r>
            <a:r>
              <a:rPr lang="en-US" dirty="0">
                <a:latin typeface="Baskerville Old Face" pitchFamily="18" charset="0"/>
              </a:rPr>
              <a:t>representing </a:t>
            </a:r>
            <a:r>
              <a:rPr lang="en-US" b="1" dirty="0">
                <a:solidFill>
                  <a:srgbClr val="0000FF"/>
                </a:solidFill>
                <a:latin typeface="Baskerville Old Face" pitchFamily="18" charset="0"/>
              </a:rPr>
              <a:t>2-D Convolution</a:t>
            </a:r>
            <a:r>
              <a:rPr lang="en-US" dirty="0">
                <a:latin typeface="Baskerville Old Face" pitchFamily="18" charset="0"/>
              </a:rPr>
              <a:t>, with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(3 * 3) Kernel </a:t>
            </a:r>
            <a:r>
              <a:rPr lang="en-US" dirty="0">
                <a:latin typeface="Baskerville Old Face" pitchFamily="18" charset="0"/>
              </a:rPr>
              <a:t>and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Stride of 2 units.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28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425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381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28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838200"/>
            <a:ext cx="2765576" cy="259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838200"/>
            <a:ext cx="2647950" cy="259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57" y="3829626"/>
            <a:ext cx="2571750" cy="26473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670" y="3733800"/>
            <a:ext cx="2747530" cy="27431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326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u="sng" dirty="0" smtClean="0">
                <a:solidFill>
                  <a:srgbClr val="FF0066"/>
                </a:solidFill>
                <a:latin typeface="Baskerville Old Face" pitchFamily="18" charset="0"/>
              </a:rPr>
              <a:t>Effects of Zero Padding: </a:t>
            </a:r>
            <a:r>
              <a:rPr lang="en-US" dirty="0">
                <a:latin typeface="Baskerville Old Face" pitchFamily="18" charset="0"/>
              </a:rPr>
              <a:t>Convolution networks can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implicitly zero pad </a:t>
            </a:r>
            <a:r>
              <a:rPr lang="en-US" dirty="0">
                <a:latin typeface="Baskerville Old Face" pitchFamily="18" charset="0"/>
              </a:rPr>
              <a:t>the </a:t>
            </a:r>
            <a:r>
              <a:rPr lang="en-US" b="1" dirty="0">
                <a:solidFill>
                  <a:srgbClr val="0000FF"/>
                </a:solidFill>
                <a:latin typeface="Baskerville Old Face" pitchFamily="18" charset="0"/>
              </a:rPr>
              <a:t>input V, </a:t>
            </a:r>
            <a:r>
              <a:rPr lang="en-US" dirty="0">
                <a:latin typeface="Baskerville Old Face" pitchFamily="18" charset="0"/>
              </a:rPr>
              <a:t>to </a:t>
            </a:r>
            <a:r>
              <a:rPr lang="en-US" b="1" dirty="0">
                <a:latin typeface="Baskerville Old Face" pitchFamily="18" charset="0"/>
              </a:rPr>
              <a:t>make it wider</a:t>
            </a:r>
            <a:r>
              <a:rPr lang="en-US" b="1" dirty="0" smtClean="0"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The </a:t>
            </a:r>
            <a:r>
              <a:rPr lang="en-US" b="1" dirty="0">
                <a:latin typeface="Baskerville Old Face" pitchFamily="18" charset="0"/>
              </a:rPr>
              <a:t>most common padding value </a:t>
            </a:r>
            <a:r>
              <a:rPr lang="en-US" dirty="0">
                <a:latin typeface="Baskerville Old Face" pitchFamily="18" charset="0"/>
              </a:rPr>
              <a:t>is </a:t>
            </a:r>
            <a:r>
              <a:rPr lang="en-US" b="1" dirty="0">
                <a:solidFill>
                  <a:srgbClr val="0000FF"/>
                </a:solidFill>
                <a:latin typeface="Baskerville Old Face" pitchFamily="18" charset="0"/>
              </a:rPr>
              <a:t>zero-padding,</a:t>
            </a:r>
            <a:r>
              <a:rPr lang="en-US" dirty="0">
                <a:latin typeface="Baskerville Old Face" pitchFamily="18" charset="0"/>
              </a:rPr>
              <a:t> which involves </a:t>
            </a:r>
            <a:r>
              <a:rPr lang="en-US" b="1" dirty="0">
                <a:solidFill>
                  <a:srgbClr val="CC3300"/>
                </a:solidFill>
                <a:latin typeface="Baskerville Old Face" pitchFamily="18" charset="0"/>
              </a:rPr>
              <a:t>adding zeros </a:t>
            </a:r>
            <a:r>
              <a:rPr lang="en-US" dirty="0">
                <a:latin typeface="Baskerville Old Face" pitchFamily="18" charset="0"/>
              </a:rPr>
              <a:t>to the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borders of the input feature map</a:t>
            </a:r>
            <a:r>
              <a:rPr lang="en-US" dirty="0">
                <a:latin typeface="Baskerville Old Face" pitchFamily="18" charset="0"/>
              </a:rPr>
              <a:t>. This helps in </a:t>
            </a:r>
            <a:r>
              <a:rPr lang="en-US" b="1" dirty="0">
                <a:solidFill>
                  <a:srgbClr val="0000FF"/>
                </a:solidFill>
                <a:latin typeface="Baskerville Old Face" pitchFamily="18" charset="0"/>
              </a:rPr>
              <a:t>reducing the loss of information </a:t>
            </a:r>
            <a:r>
              <a:rPr lang="en-US" b="1" dirty="0">
                <a:solidFill>
                  <a:srgbClr val="CC3300"/>
                </a:solidFill>
                <a:latin typeface="Baskerville Old Face" pitchFamily="18" charset="0"/>
              </a:rPr>
              <a:t>at the borders of the input feature map </a:t>
            </a:r>
            <a:r>
              <a:rPr lang="en-US" dirty="0">
                <a:latin typeface="Baskerville Old Face" pitchFamily="18" charset="0"/>
              </a:rPr>
              <a:t>and </a:t>
            </a:r>
            <a:r>
              <a:rPr lang="en-US" b="1" dirty="0">
                <a:latin typeface="Baskerville Old Face" pitchFamily="18" charset="0"/>
              </a:rPr>
              <a:t>can improve the performance of the model</a:t>
            </a:r>
            <a:r>
              <a:rPr lang="en-US" dirty="0"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Zero padding the input </a:t>
            </a:r>
            <a:r>
              <a:rPr lang="en-US" dirty="0">
                <a:latin typeface="Baskerville Old Face" pitchFamily="18" charset="0"/>
              </a:rPr>
              <a:t>allows to </a:t>
            </a:r>
            <a:r>
              <a:rPr lang="en-US" b="1" dirty="0">
                <a:solidFill>
                  <a:srgbClr val="CC3300"/>
                </a:solidFill>
                <a:latin typeface="Baskerville Old Face" pitchFamily="18" charset="0"/>
              </a:rPr>
              <a:t>control kernel width</a:t>
            </a:r>
            <a:r>
              <a:rPr lang="en-US" dirty="0">
                <a:latin typeface="Baskerville Old Face" pitchFamily="18" charset="0"/>
              </a:rPr>
              <a:t> and </a:t>
            </a:r>
            <a:r>
              <a:rPr lang="en-US" b="1" dirty="0">
                <a:solidFill>
                  <a:srgbClr val="0000FF"/>
                </a:solidFill>
                <a:latin typeface="Baskerville Old Face" pitchFamily="18" charset="0"/>
              </a:rPr>
              <a:t>size of output independently</a:t>
            </a:r>
            <a:r>
              <a:rPr lang="en-US" b="1" dirty="0" smtClean="0">
                <a:solidFill>
                  <a:srgbClr val="0000FF"/>
                </a:solidFill>
                <a:latin typeface="Baskerville Old Face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dirty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28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6486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u="sng" dirty="0" smtClean="0">
                <a:solidFill>
                  <a:srgbClr val="FF0066"/>
                </a:solidFill>
                <a:latin typeface="Baskerville Old Face" pitchFamily="18" charset="0"/>
              </a:rPr>
              <a:t>Zero </a:t>
            </a:r>
            <a:r>
              <a:rPr lang="en-US" sz="2800" b="1" u="sng" dirty="0">
                <a:solidFill>
                  <a:srgbClr val="FF0066"/>
                </a:solidFill>
                <a:latin typeface="Baskerville Old Face" pitchFamily="18" charset="0"/>
              </a:rPr>
              <a:t>Padding Strategies</a:t>
            </a:r>
            <a:r>
              <a:rPr lang="en-US" sz="2800" b="1" u="sng" dirty="0" smtClean="0">
                <a:solidFill>
                  <a:srgbClr val="FF0066"/>
                </a:solidFill>
                <a:latin typeface="Baskerville Old Face" pitchFamily="18" charset="0"/>
              </a:rPr>
              <a:t>: </a:t>
            </a:r>
            <a:r>
              <a:rPr lang="en-US" b="1" dirty="0">
                <a:solidFill>
                  <a:srgbClr val="0000FF"/>
                </a:solidFill>
                <a:latin typeface="Baskerville Old Face" pitchFamily="18" charset="0"/>
              </a:rPr>
              <a:t>Three </a:t>
            </a:r>
            <a:r>
              <a:rPr lang="en-US" b="1" dirty="0">
                <a:latin typeface="Baskerville Old Face" pitchFamily="18" charset="0"/>
              </a:rPr>
              <a:t>Common Zero Padding Strategies are: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28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905000"/>
            <a:ext cx="8305800" cy="480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886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28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4736"/>
            <a:ext cx="8534400" cy="57946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954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28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853440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511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Convolutional networks </a:t>
            </a:r>
            <a:r>
              <a:rPr lang="en-US" dirty="0">
                <a:latin typeface="Baskerville Old Face" pitchFamily="18" charset="0"/>
              </a:rPr>
              <a:t>can be t</a:t>
            </a:r>
            <a:r>
              <a:rPr lang="en-US" b="1" dirty="0">
                <a:latin typeface="Baskerville Old Face" pitchFamily="18" charset="0"/>
              </a:rPr>
              <a:t>rained</a:t>
            </a:r>
            <a:r>
              <a:rPr lang="en-US" dirty="0">
                <a:latin typeface="Baskerville Old Face" pitchFamily="18" charset="0"/>
              </a:rPr>
              <a:t> to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output high-dimensional structured output</a:t>
            </a:r>
            <a:r>
              <a:rPr lang="en-US" dirty="0">
                <a:latin typeface="Baskerville Old Face" pitchFamily="18" charset="0"/>
              </a:rPr>
              <a:t> rather than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just a classification score</a:t>
            </a:r>
            <a:r>
              <a:rPr lang="en-US" b="1" dirty="0" smtClean="0">
                <a:solidFill>
                  <a:srgbClr val="FF0066"/>
                </a:solidFill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To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produce an output map </a:t>
            </a:r>
            <a:r>
              <a:rPr lang="en-US" dirty="0">
                <a:latin typeface="Baskerville Old Face" pitchFamily="18" charset="0"/>
              </a:rPr>
              <a:t>as </a:t>
            </a:r>
            <a:r>
              <a:rPr lang="en-US" b="1" dirty="0">
                <a:latin typeface="Baskerville Old Face" pitchFamily="18" charset="0"/>
              </a:rPr>
              <a:t>same size as input map</a:t>
            </a:r>
            <a:r>
              <a:rPr lang="en-US" dirty="0">
                <a:latin typeface="Baskerville Old Face" pitchFamily="18" charset="0"/>
              </a:rPr>
              <a:t>, only </a:t>
            </a:r>
            <a:r>
              <a:rPr lang="en-US" b="1" dirty="0">
                <a:solidFill>
                  <a:srgbClr val="7030A0"/>
                </a:solidFill>
                <a:latin typeface="Baskerville Old Face" pitchFamily="18" charset="0"/>
              </a:rPr>
              <a:t>same-padded convolutions can be stacked</a:t>
            </a:r>
            <a:r>
              <a:rPr lang="en-US" b="1" dirty="0" smtClean="0">
                <a:solidFill>
                  <a:srgbClr val="7030A0"/>
                </a:solidFill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The </a:t>
            </a:r>
            <a:r>
              <a:rPr lang="en-US" b="1" dirty="0">
                <a:solidFill>
                  <a:srgbClr val="FF3300"/>
                </a:solidFill>
                <a:latin typeface="Baskerville Old Face" pitchFamily="18" charset="0"/>
              </a:rPr>
              <a:t>output of the first labelling stage </a:t>
            </a:r>
            <a:r>
              <a:rPr lang="en-US" dirty="0">
                <a:latin typeface="Baskerville Old Face" pitchFamily="18" charset="0"/>
              </a:rPr>
              <a:t>can be </a:t>
            </a:r>
            <a:r>
              <a:rPr lang="en-US" b="1" dirty="0">
                <a:solidFill>
                  <a:srgbClr val="0000FF"/>
                </a:solidFill>
                <a:latin typeface="Baskerville Old Face" pitchFamily="18" charset="0"/>
              </a:rPr>
              <a:t>refined successively</a:t>
            </a:r>
            <a:r>
              <a:rPr lang="en-US" dirty="0">
                <a:latin typeface="Baskerville Old Face" pitchFamily="18" charset="0"/>
              </a:rPr>
              <a:t> by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another convolutional model.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If the models use </a:t>
            </a:r>
            <a:r>
              <a:rPr lang="en-US" b="1" dirty="0" smtClean="0">
                <a:latin typeface="Baskerville Old Face" pitchFamily="18" charset="0"/>
              </a:rPr>
              <a:t>tied parameters</a:t>
            </a:r>
            <a:r>
              <a:rPr lang="en-US" dirty="0" smtClean="0">
                <a:latin typeface="Baskerville Old Face" pitchFamily="18" charset="0"/>
              </a:rPr>
              <a:t>, this gives rise to a type of </a:t>
            </a:r>
            <a:r>
              <a:rPr lang="en-US" b="1" dirty="0" smtClean="0">
                <a:solidFill>
                  <a:srgbClr val="0000FF"/>
                </a:solidFill>
                <a:latin typeface="Baskerville Old Face" pitchFamily="18" charset="0"/>
              </a:rPr>
              <a:t>recursive model</a:t>
            </a:r>
            <a:r>
              <a:rPr lang="en-US" dirty="0" smtClean="0">
                <a:latin typeface="Baskerville Old Face" pitchFamily="18" charset="0"/>
              </a:rPr>
              <a:t> as shown below. </a:t>
            </a:r>
            <a:r>
              <a:rPr lang="en-US" b="1" dirty="0" smtClean="0">
                <a:solidFill>
                  <a:srgbClr val="CC0000"/>
                </a:solidFill>
                <a:latin typeface="Baskerville Old Face" pitchFamily="18" charset="0"/>
              </a:rPr>
              <a:t>(H¹, H², H³ share parameters or Hidden Layers)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2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Structured Outputs</a:t>
            </a:r>
            <a:endParaRPr lang="en-US" sz="28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8979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2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28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8382000" cy="5327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479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2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28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838200"/>
            <a:ext cx="6705600" cy="3304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600" y="4343400"/>
            <a:ext cx="8458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fontAlgn="auto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askerville Old Face" pitchFamily="18" charset="0"/>
              </a:rPr>
              <a:t>The </a:t>
            </a:r>
            <a:r>
              <a:rPr lang="en-US" sz="2400" b="1" dirty="0">
                <a:solidFill>
                  <a:srgbClr val="FF3300"/>
                </a:solidFill>
                <a:latin typeface="Baskerville Old Face" pitchFamily="18" charset="0"/>
              </a:rPr>
              <a:t>input layer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receives the raw data,</a:t>
            </a:r>
            <a:r>
              <a:rPr lang="en-US" sz="2400" dirty="0">
                <a:latin typeface="Baskerville Old Face" pitchFamily="18" charset="0"/>
              </a:rPr>
              <a:t> such as </a:t>
            </a:r>
            <a:r>
              <a:rPr lang="en-US" sz="2400" b="1" dirty="0">
                <a:solidFill>
                  <a:srgbClr val="FF0066"/>
                </a:solidFill>
                <a:latin typeface="Baskerville Old Face" pitchFamily="18" charset="0"/>
              </a:rPr>
              <a:t>an image, and serves as the starting point for </a:t>
            </a:r>
            <a:r>
              <a:rPr lang="en-US" sz="2400" b="1" dirty="0" smtClean="0">
                <a:solidFill>
                  <a:srgbClr val="FF0066"/>
                </a:solidFill>
                <a:latin typeface="Baskerville Old Face" pitchFamily="18" charset="0"/>
              </a:rPr>
              <a:t>processing.</a:t>
            </a:r>
          </a:p>
          <a:p>
            <a:pPr marL="342900" indent="-342900" algn="just" fontAlgn="auto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askerville Old Face" pitchFamily="18" charset="0"/>
              </a:rPr>
              <a:t>Then the so-called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Hidden Layers: </a:t>
            </a:r>
            <a:r>
              <a:rPr lang="en-US" sz="2400" dirty="0">
                <a:latin typeface="Baskerville Old Face" pitchFamily="18" charset="0"/>
              </a:rPr>
              <a:t>here the Hidden Layers are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Convolutional Layer, Activation Function, Pooling Layer.</a:t>
            </a:r>
          </a:p>
        </p:txBody>
      </p:sp>
    </p:spTree>
    <p:extLst>
      <p:ext uri="{BB962C8B-B14F-4D97-AF65-F5344CB8AC3E}">
        <p14:creationId xmlns:p14="http://schemas.microsoft.com/office/powerpoint/2010/main" val="200123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2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28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1673" y="762000"/>
            <a:ext cx="8458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fontAlgn="auto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askerville Old Face" pitchFamily="18" charset="0"/>
              </a:rPr>
              <a:t>The term "</a:t>
            </a:r>
            <a:r>
              <a:rPr lang="en-US" sz="2400" b="1" dirty="0">
                <a:solidFill>
                  <a:srgbClr val="0000FF"/>
                </a:solidFill>
                <a:latin typeface="Baskerville Old Face" pitchFamily="18" charset="0"/>
              </a:rPr>
              <a:t>hidden layers" </a:t>
            </a:r>
            <a:r>
              <a:rPr lang="en-US" sz="2400" dirty="0">
                <a:latin typeface="Baskerville Old Face" pitchFamily="18" charset="0"/>
              </a:rPr>
              <a:t>in a CNN refers to the </a:t>
            </a:r>
            <a:r>
              <a:rPr lang="en-US" sz="2400" b="1" dirty="0">
                <a:latin typeface="Baskerville Old Face" pitchFamily="18" charset="0"/>
              </a:rPr>
              <a:t>intermediate layers</a:t>
            </a:r>
            <a:r>
              <a:rPr lang="en-US" sz="2400" dirty="0">
                <a:latin typeface="Baskerville Old Face" pitchFamily="18" charset="0"/>
              </a:rPr>
              <a:t> between </a:t>
            </a:r>
            <a:r>
              <a:rPr lang="en-US" sz="2400" b="1" dirty="0">
                <a:latin typeface="Baskerville Old Face" pitchFamily="18" charset="0"/>
              </a:rPr>
              <a:t>the input and output layers</a:t>
            </a:r>
            <a:r>
              <a:rPr lang="en-US" sz="2400" dirty="0">
                <a:latin typeface="Baskerville Old Face" pitchFamily="18" charset="0"/>
              </a:rPr>
              <a:t>. Although the layers </a:t>
            </a:r>
            <a:r>
              <a:rPr lang="en-US" sz="2400" b="1" dirty="0">
                <a:latin typeface="Baskerville Old Face" pitchFamily="18" charset="0"/>
              </a:rPr>
              <a:t>are not directly observable from the input or output</a:t>
            </a:r>
            <a:r>
              <a:rPr lang="en-US" sz="2400" dirty="0">
                <a:latin typeface="Baskerville Old Face" pitchFamily="18" charset="0"/>
              </a:rPr>
              <a:t>, you have the </a:t>
            </a:r>
            <a:r>
              <a:rPr lang="en-US" sz="2400" b="1" dirty="0">
                <a:solidFill>
                  <a:srgbClr val="FF3300"/>
                </a:solidFill>
                <a:latin typeface="Baskerville Old Face" pitchFamily="18" charset="0"/>
              </a:rPr>
              <a:t>authority to shape their structure and functionality </a:t>
            </a:r>
            <a:r>
              <a:rPr lang="en-US" sz="2400" b="1" dirty="0" smtClean="0">
                <a:solidFill>
                  <a:srgbClr val="FF3300"/>
                </a:solidFill>
                <a:latin typeface="Baskerville Old Face" pitchFamily="18" charset="0"/>
              </a:rPr>
              <a:t>.</a:t>
            </a:r>
          </a:p>
          <a:p>
            <a:pPr marL="342900" indent="-342900" algn="just" fontAlgn="auto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askerville Old Face" pitchFamily="18" charset="0"/>
              </a:rPr>
              <a:t>By </a:t>
            </a:r>
            <a:r>
              <a:rPr lang="en-US" sz="2400" dirty="0">
                <a:latin typeface="Baskerville Old Face" pitchFamily="18" charset="0"/>
              </a:rPr>
              <a:t>defining </a:t>
            </a:r>
            <a:r>
              <a:rPr lang="en-US" sz="2400" b="1" dirty="0">
                <a:solidFill>
                  <a:srgbClr val="FF3300"/>
                </a:solidFill>
                <a:latin typeface="Baskerville Old Face" pitchFamily="18" charset="0"/>
              </a:rPr>
              <a:t>the convolutional layers,</a:t>
            </a:r>
            <a:r>
              <a:rPr lang="en-US" sz="2400" dirty="0">
                <a:latin typeface="Baskerville Old Face" pitchFamily="18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latin typeface="Baskerville Old Face" pitchFamily="18" charset="0"/>
              </a:rPr>
              <a:t>activation functions</a:t>
            </a:r>
            <a:r>
              <a:rPr lang="en-US" sz="2400" dirty="0">
                <a:latin typeface="Baskerville Old Face" pitchFamily="18" charset="0"/>
              </a:rPr>
              <a:t>,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pooling </a:t>
            </a:r>
            <a:r>
              <a:rPr lang="en-US" sz="2400" b="1" dirty="0" smtClean="0">
                <a:solidFill>
                  <a:srgbClr val="009900"/>
                </a:solidFill>
                <a:latin typeface="Baskerville Old Face" pitchFamily="18" charset="0"/>
              </a:rPr>
              <a:t>layers</a:t>
            </a:r>
            <a:r>
              <a:rPr lang="en-US" sz="2400" dirty="0" smtClean="0">
                <a:latin typeface="Baskerville Old Face" pitchFamily="18" charset="0"/>
              </a:rPr>
              <a:t>, </a:t>
            </a:r>
            <a:r>
              <a:rPr lang="en-US" sz="2400" dirty="0">
                <a:latin typeface="Baskerville Old Face" pitchFamily="18" charset="0"/>
              </a:rPr>
              <a:t>you </a:t>
            </a:r>
            <a:r>
              <a:rPr lang="en-US" sz="2400" b="1" dirty="0">
                <a:latin typeface="Baskerville Old Face" pitchFamily="18" charset="0"/>
              </a:rPr>
              <a:t>guide the network's ability </a:t>
            </a:r>
            <a:r>
              <a:rPr lang="en-US" sz="2400" dirty="0">
                <a:latin typeface="Baskerville Old Face" pitchFamily="18" charset="0"/>
              </a:rPr>
              <a:t>to </a:t>
            </a:r>
            <a:r>
              <a:rPr lang="en-US" sz="2400" b="1" dirty="0">
                <a:solidFill>
                  <a:srgbClr val="0000FF"/>
                </a:solidFill>
                <a:latin typeface="Baskerville Old Face" pitchFamily="18" charset="0"/>
              </a:rPr>
              <a:t>extract meaningful features</a:t>
            </a:r>
            <a:r>
              <a:rPr lang="en-US" sz="2400" dirty="0">
                <a:latin typeface="Baskerville Old Face" pitchFamily="18" charset="0"/>
              </a:rPr>
              <a:t> and </a:t>
            </a:r>
            <a:r>
              <a:rPr lang="en-US" sz="2400" b="1" dirty="0">
                <a:latin typeface="Baskerville Old Face" pitchFamily="18" charset="0"/>
              </a:rPr>
              <a:t>make accurate predictions.</a:t>
            </a:r>
          </a:p>
        </p:txBody>
      </p:sp>
    </p:spTree>
    <p:extLst>
      <p:ext uri="{BB962C8B-B14F-4D97-AF65-F5344CB8AC3E}">
        <p14:creationId xmlns:p14="http://schemas.microsoft.com/office/powerpoint/2010/main" val="344981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The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data</a:t>
            </a:r>
            <a:r>
              <a:rPr lang="en-US" dirty="0">
                <a:latin typeface="Baskerville Old Face" pitchFamily="18" charset="0"/>
              </a:rPr>
              <a:t> used with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a convolutional network </a:t>
            </a:r>
            <a:r>
              <a:rPr lang="en-US" dirty="0">
                <a:latin typeface="Baskerville Old Face" pitchFamily="18" charset="0"/>
              </a:rPr>
              <a:t>usually consist of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several channels</a:t>
            </a:r>
            <a:r>
              <a:rPr lang="en-US" dirty="0">
                <a:latin typeface="Baskerville Old Face" pitchFamily="18" charset="0"/>
              </a:rPr>
              <a:t>, </a:t>
            </a:r>
            <a:r>
              <a:rPr lang="en-US" b="1" dirty="0">
                <a:latin typeface="Baskerville Old Face" pitchFamily="18" charset="0"/>
              </a:rPr>
              <a:t>each channel being the observation </a:t>
            </a:r>
            <a:r>
              <a:rPr lang="en-US" dirty="0">
                <a:latin typeface="Baskerville Old Face" pitchFamily="18" charset="0"/>
              </a:rPr>
              <a:t>of a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different quantity at some point in space or time. </a:t>
            </a:r>
            <a:endParaRPr lang="en-US" b="1" dirty="0" smtClean="0">
              <a:solidFill>
                <a:srgbClr val="0000CC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When output is 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variable sized</a:t>
            </a:r>
            <a:r>
              <a:rPr lang="en-US" b="1" dirty="0">
                <a:latin typeface="Baskerville Old Face" pitchFamily="18" charset="0"/>
              </a:rPr>
              <a:t>, </a:t>
            </a:r>
            <a:r>
              <a:rPr lang="en-US" b="1" dirty="0">
                <a:solidFill>
                  <a:srgbClr val="00B050"/>
                </a:solidFill>
                <a:latin typeface="Baskerville Old Face" pitchFamily="18" charset="0"/>
              </a:rPr>
              <a:t>no extra design change</a:t>
            </a:r>
            <a:r>
              <a:rPr lang="en-US" dirty="0">
                <a:latin typeface="Baskerville Old Face" pitchFamily="18" charset="0"/>
              </a:rPr>
              <a:t> needs to be </a:t>
            </a:r>
            <a:r>
              <a:rPr lang="en-US" dirty="0" smtClean="0">
                <a:latin typeface="Baskerville Old Face" pitchFamily="18" charset="0"/>
              </a:rPr>
              <a:t>made.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When </a:t>
            </a:r>
            <a:r>
              <a:rPr lang="en-US" b="1" dirty="0">
                <a:latin typeface="Baskerville Old Face" pitchFamily="18" charset="0"/>
              </a:rPr>
              <a:t>output requires</a:t>
            </a:r>
            <a:r>
              <a:rPr lang="en-US" dirty="0">
                <a:latin typeface="Baskerville Old Face" pitchFamily="18" charset="0"/>
              </a:rPr>
              <a:t> 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fixed size</a:t>
            </a:r>
            <a:r>
              <a:rPr lang="en-US" dirty="0">
                <a:latin typeface="Baskerville Old Face" pitchFamily="18" charset="0"/>
              </a:rPr>
              <a:t> (classification), a 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pooling stage</a:t>
            </a:r>
            <a:r>
              <a:rPr lang="en-US" dirty="0">
                <a:latin typeface="Baskerville Old Face" pitchFamily="18" charset="0"/>
              </a:rPr>
              <a:t> with </a:t>
            </a:r>
            <a:r>
              <a:rPr lang="en-US" b="1" dirty="0">
                <a:solidFill>
                  <a:srgbClr val="CC3300"/>
                </a:solidFill>
                <a:latin typeface="Baskerville Old Face" pitchFamily="18" charset="0"/>
              </a:rPr>
              <a:t>kernel size proportional to input size</a:t>
            </a:r>
            <a:r>
              <a:rPr lang="en-US" dirty="0">
                <a:latin typeface="Baskerville Old Face" pitchFamily="18" charset="0"/>
              </a:rPr>
              <a:t> needs to be used.</a:t>
            </a:r>
            <a:endParaRPr lang="en-US" b="1" dirty="0">
              <a:solidFill>
                <a:srgbClr val="0000CC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Data types</a:t>
            </a:r>
            <a:endParaRPr lang="en-US" sz="32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7115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Data types</a:t>
            </a:r>
            <a:endParaRPr lang="en-US" sz="32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838201"/>
            <a:ext cx="7848600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429000"/>
            <a:ext cx="7848600" cy="243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76200" y="6172200"/>
            <a:ext cx="89916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>
                <a:solidFill>
                  <a:srgbClr val="CC3300"/>
                </a:solidFill>
              </a:rPr>
              <a:t>Different data types based on the number of spatial dimensions &amp;</a:t>
            </a:r>
            <a:r>
              <a:rPr lang="en-US" b="1" dirty="0" smtClean="0">
                <a:solidFill>
                  <a:srgbClr val="CC3300"/>
                </a:solidFill>
              </a:rPr>
              <a:t> </a:t>
            </a:r>
            <a:r>
              <a:rPr lang="en-US" b="1" dirty="0">
                <a:solidFill>
                  <a:srgbClr val="CC3300"/>
                </a:solidFill>
              </a:rPr>
              <a:t>channels </a:t>
            </a:r>
          </a:p>
        </p:txBody>
      </p:sp>
    </p:spTree>
    <p:extLst>
      <p:ext uri="{BB962C8B-B14F-4D97-AF65-F5344CB8AC3E}">
        <p14:creationId xmlns:p14="http://schemas.microsoft.com/office/powerpoint/2010/main" val="11663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There are mainly 3  Types of Convolutions are there. Those are: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00CC"/>
                </a:solidFill>
                <a:latin typeface="Baskerville Old Face" pitchFamily="18" charset="0"/>
              </a:rPr>
              <a:t>1.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Locally Connected Layer </a:t>
            </a:r>
            <a:r>
              <a:rPr lang="en-US" sz="2400" b="1" dirty="0" smtClean="0">
                <a:solidFill>
                  <a:srgbClr val="0000CC"/>
                </a:solidFill>
                <a:latin typeface="Baskerville Old Face" pitchFamily="18" charset="0"/>
              </a:rPr>
              <a:t>/ </a:t>
            </a:r>
            <a:r>
              <a:rPr lang="en-US" sz="2400" b="1" dirty="0" smtClean="0">
                <a:solidFill>
                  <a:srgbClr val="FF0000"/>
                </a:solidFill>
                <a:latin typeface="Baskerville Old Face" pitchFamily="18" charset="0"/>
              </a:rPr>
              <a:t>Un Shared Convolution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00CC"/>
                </a:solidFill>
                <a:latin typeface="Baskerville Old Face" pitchFamily="18" charset="0"/>
              </a:rPr>
              <a:t>2. </a:t>
            </a:r>
            <a:r>
              <a:rPr lang="en-US" sz="2400" b="1" dirty="0">
                <a:solidFill>
                  <a:srgbClr val="FF0000"/>
                </a:solidFill>
                <a:latin typeface="Baskerville Old Face" pitchFamily="18" charset="0"/>
              </a:rPr>
              <a:t>Tiled Convolution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00CC"/>
                </a:solidFill>
                <a:latin typeface="Baskerville Old Face" pitchFamily="18" charset="0"/>
              </a:rPr>
              <a:t>3. </a:t>
            </a:r>
            <a:r>
              <a:rPr lang="en-US" sz="2400" b="1" dirty="0">
                <a:solidFill>
                  <a:srgbClr val="FF0000"/>
                </a:solidFill>
                <a:latin typeface="Baskerville Old Face" pitchFamily="18" charset="0"/>
              </a:rPr>
              <a:t>Traditional </a:t>
            </a:r>
            <a:r>
              <a:rPr lang="en-US" sz="2400" b="1" dirty="0" smtClean="0">
                <a:solidFill>
                  <a:srgbClr val="FF0000"/>
                </a:solidFill>
                <a:latin typeface="Baskerville Old Face" pitchFamily="18" charset="0"/>
              </a:rPr>
              <a:t>Convolution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4.</a:t>
            </a:r>
            <a:r>
              <a:rPr lang="en-US" sz="2400" b="1" dirty="0" smtClean="0">
                <a:solidFill>
                  <a:srgbClr val="FF0000"/>
                </a:solidFill>
                <a:latin typeface="Baskerville Old Face" pitchFamily="18" charset="0"/>
              </a:rPr>
              <a:t> Comparing Computational Times.</a:t>
            </a:r>
          </a:p>
          <a:p>
            <a:pPr marL="60325" lvl="1" indent="0" algn="just">
              <a:lnSpc>
                <a:spcPct val="150000"/>
              </a:lnSpc>
              <a:buNone/>
            </a:pPr>
            <a:r>
              <a:rPr lang="en-US" sz="2400" b="1" u="sng" dirty="0" smtClean="0">
                <a:solidFill>
                  <a:srgbClr val="0000CC"/>
                </a:solidFill>
                <a:latin typeface="Baskerville Old Face" pitchFamily="18" charset="0"/>
              </a:rPr>
              <a:t>1. Unshared Convolution:</a:t>
            </a:r>
          </a:p>
          <a:p>
            <a:pPr marL="403225" lvl="1" indent="-34290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/>
              <a:t>The </a:t>
            </a:r>
            <a:r>
              <a:rPr lang="en-US" sz="2400" b="1" dirty="0">
                <a:solidFill>
                  <a:srgbClr val="009900"/>
                </a:solidFill>
              </a:rPr>
              <a:t>connectivity graph of convolution operation </a:t>
            </a:r>
            <a:r>
              <a:rPr lang="en-US" sz="2400" dirty="0"/>
              <a:t>and </a:t>
            </a:r>
            <a:r>
              <a:rPr lang="en-US" sz="2400" b="1" dirty="0">
                <a:solidFill>
                  <a:srgbClr val="CC3300"/>
                </a:solidFill>
              </a:rPr>
              <a:t>locally connected layer is the </a:t>
            </a:r>
            <a:r>
              <a:rPr lang="en-US" sz="2400" b="1" dirty="0" smtClean="0">
                <a:solidFill>
                  <a:srgbClr val="CC3300"/>
                </a:solidFill>
              </a:rPr>
              <a:t>same</a:t>
            </a:r>
          </a:p>
          <a:p>
            <a:pPr marL="403225" lvl="1" indent="-34290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/>
              <a:t>The only difference is that </a:t>
            </a:r>
            <a:r>
              <a:rPr lang="en-US" sz="2400" b="1" dirty="0">
                <a:solidFill>
                  <a:srgbClr val="FF0000"/>
                </a:solidFill>
              </a:rPr>
              <a:t>parameter sharing is not </a:t>
            </a:r>
            <a:r>
              <a:rPr lang="en-US" sz="2400" b="1" dirty="0" smtClean="0">
                <a:solidFill>
                  <a:srgbClr val="FF0000"/>
                </a:solidFill>
              </a:rPr>
              <a:t>performed. </a:t>
            </a:r>
            <a:endParaRPr lang="en-US" sz="2400" b="1" u="sng" dirty="0">
              <a:solidFill>
                <a:srgbClr val="FF0000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Types of Convolutions	</a:t>
            </a:r>
            <a:endParaRPr lang="en-US" sz="32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695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marL="403225" lvl="1" indent="-34290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err="1">
                <a:latin typeface="Baskerville Old Face" pitchFamily="18" charset="0"/>
              </a:rPr>
              <a:t>i.e</a:t>
            </a:r>
            <a:r>
              <a:rPr lang="en-US" sz="2400" dirty="0">
                <a:latin typeface="Baskerville Old Face" pitchFamily="18" charset="0"/>
              </a:rPr>
              <a:t>, </a:t>
            </a:r>
            <a:r>
              <a:rPr lang="en-US" sz="2400" b="1" dirty="0">
                <a:solidFill>
                  <a:srgbClr val="FF0000"/>
                </a:solidFill>
                <a:latin typeface="Baskerville Old Face" pitchFamily="18" charset="0"/>
              </a:rPr>
              <a:t>Each output unit </a:t>
            </a:r>
            <a:r>
              <a:rPr lang="en-US" sz="2400" dirty="0">
                <a:latin typeface="Baskerville Old Face" pitchFamily="18" charset="0"/>
              </a:rPr>
              <a:t>performs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a linear operation </a:t>
            </a:r>
            <a:r>
              <a:rPr lang="en-US" sz="2400" dirty="0">
                <a:latin typeface="Baskerville Old Face" pitchFamily="18" charset="0"/>
              </a:rPr>
              <a:t>on </a:t>
            </a:r>
            <a:r>
              <a:rPr lang="en-US" sz="2400" b="1" dirty="0">
                <a:latin typeface="Baskerville Old Face" pitchFamily="18" charset="0"/>
              </a:rPr>
              <a:t>its neighbourhood </a:t>
            </a:r>
            <a:r>
              <a:rPr lang="en-US" sz="2400" dirty="0">
                <a:latin typeface="Baskerville Old Face" pitchFamily="18" charset="0"/>
              </a:rPr>
              <a:t>but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parameters are not shared across output Units. </a:t>
            </a:r>
            <a:endParaRPr lang="en-US" sz="2400" b="1" dirty="0" smtClean="0">
              <a:solidFill>
                <a:srgbClr val="0000CC"/>
              </a:solidFill>
              <a:latin typeface="Baskerville Old Face" pitchFamily="18" charset="0"/>
            </a:endParaRPr>
          </a:p>
          <a:p>
            <a:pPr marL="403225" lvl="1" indent="-34290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>
                <a:latin typeface="Baskerville Old Face" pitchFamily="18" charset="0"/>
              </a:rPr>
              <a:t>This allows models </a:t>
            </a:r>
            <a:r>
              <a:rPr lang="en-US" sz="2400" b="1" dirty="0">
                <a:latin typeface="Baskerville Old Face" pitchFamily="18" charset="0"/>
              </a:rPr>
              <a:t>to capture local connectivity </a:t>
            </a:r>
            <a:r>
              <a:rPr lang="en-US" sz="2400" dirty="0">
                <a:latin typeface="Baskerville Old Face" pitchFamily="18" charset="0"/>
              </a:rPr>
              <a:t>while allowing </a:t>
            </a:r>
            <a:r>
              <a:rPr lang="en-US" sz="2400" b="1" dirty="0">
                <a:latin typeface="Baskerville Old Face" pitchFamily="18" charset="0"/>
              </a:rPr>
              <a:t>different features </a:t>
            </a:r>
            <a:r>
              <a:rPr lang="en-US" sz="2400" dirty="0">
                <a:latin typeface="Baskerville Old Face" pitchFamily="18" charset="0"/>
              </a:rPr>
              <a:t>to be computed at </a:t>
            </a:r>
            <a:r>
              <a:rPr lang="en-US" sz="2400" b="1" dirty="0">
                <a:solidFill>
                  <a:srgbClr val="CC3300"/>
                </a:solidFill>
                <a:latin typeface="Baskerville Old Face" pitchFamily="18" charset="0"/>
              </a:rPr>
              <a:t>different spatial locations. </a:t>
            </a:r>
            <a:endParaRPr lang="en-US" sz="2400" b="1" dirty="0" smtClean="0">
              <a:solidFill>
                <a:srgbClr val="CC3300"/>
              </a:solidFill>
              <a:latin typeface="Baskerville Old Face" pitchFamily="18" charset="0"/>
            </a:endParaRPr>
          </a:p>
          <a:p>
            <a:pPr marL="403225" lvl="1" indent="-34290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>
                <a:latin typeface="Baskerville Old Face" pitchFamily="18" charset="0"/>
              </a:rPr>
              <a:t>This however requires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much more parameters </a:t>
            </a:r>
            <a:r>
              <a:rPr lang="en-US" sz="2400" dirty="0">
                <a:latin typeface="Baskerville Old Face" pitchFamily="18" charset="0"/>
              </a:rPr>
              <a:t>than the </a:t>
            </a:r>
            <a:r>
              <a:rPr lang="en-US" sz="2400" b="1" dirty="0">
                <a:solidFill>
                  <a:srgbClr val="CC0000"/>
                </a:solidFill>
                <a:latin typeface="Baskerville Old Face" pitchFamily="18" charset="0"/>
              </a:rPr>
              <a:t>convolution operation.</a:t>
            </a:r>
            <a:endParaRPr lang="en-US" sz="2400" b="1" u="sng" dirty="0">
              <a:solidFill>
                <a:srgbClr val="CC0000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2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6208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2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6800"/>
            <a:ext cx="8534400" cy="449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65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marL="403225" lvl="1" indent="-34290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/>
              <a:t>In the Unshared Convolution, every </a:t>
            </a:r>
            <a:r>
              <a:rPr lang="en-US" sz="2400" dirty="0"/>
              <a:t>connection has its own </a:t>
            </a:r>
            <a:r>
              <a:rPr lang="en-US" sz="2400" dirty="0" smtClean="0"/>
              <a:t>weight.</a:t>
            </a:r>
          </a:p>
          <a:p>
            <a:pPr marL="403225" lvl="1" indent="-342900" algn="just">
              <a:lnSpc>
                <a:spcPct val="150000"/>
              </a:lnSpc>
              <a:buFont typeface="Wingdings" pitchFamily="2" charset="2"/>
              <a:buChar char="v"/>
            </a:pPr>
            <a:endParaRPr lang="en-US" sz="2400" dirty="0"/>
          </a:p>
          <a:p>
            <a:pPr marL="403225" lvl="1" indent="-342900" algn="just">
              <a:lnSpc>
                <a:spcPct val="150000"/>
              </a:lnSpc>
              <a:buFont typeface="Wingdings" pitchFamily="2" charset="2"/>
              <a:buChar char="v"/>
            </a:pPr>
            <a:endParaRPr lang="en-US" sz="2400" dirty="0" smtClean="0"/>
          </a:p>
          <a:p>
            <a:pPr marL="403225" lvl="1" indent="-342900" algn="just">
              <a:lnSpc>
                <a:spcPct val="150000"/>
              </a:lnSpc>
              <a:buFont typeface="Wingdings" pitchFamily="2" charset="2"/>
              <a:buChar char="v"/>
            </a:pPr>
            <a:endParaRPr lang="en-US" sz="2400" dirty="0"/>
          </a:p>
          <a:p>
            <a:pPr marL="403225" lvl="1" indent="-342900" algn="just">
              <a:lnSpc>
                <a:spcPct val="150000"/>
              </a:lnSpc>
              <a:buFont typeface="Wingdings" pitchFamily="2" charset="2"/>
              <a:buChar char="v"/>
            </a:pPr>
            <a:endParaRPr lang="en-US" sz="2400" dirty="0" smtClean="0"/>
          </a:p>
          <a:p>
            <a:pPr marL="403225" lvl="1" indent="-34290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/>
              <a:t>The Linear Part of the Locally Connected Layer is given by</a:t>
            </a:r>
          </a:p>
          <a:p>
            <a:pPr marL="403225" lvl="1" indent="-342900" algn="just">
              <a:lnSpc>
                <a:spcPct val="150000"/>
              </a:lnSpc>
              <a:buFont typeface="Wingdings" pitchFamily="2" charset="2"/>
              <a:buChar char="v"/>
            </a:pPr>
            <a:endParaRPr lang="en-US" sz="2400" b="1" u="sng" dirty="0">
              <a:solidFill>
                <a:srgbClr val="CC0000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2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013" y="1905001"/>
            <a:ext cx="4243388" cy="21335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9" y="5253037"/>
            <a:ext cx="4867275" cy="7715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382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marL="403225" lvl="1" indent="-34290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b="1" u="sng" dirty="0" smtClean="0">
                <a:solidFill>
                  <a:srgbClr val="0000CC"/>
                </a:solidFill>
                <a:latin typeface="Baskerville Old Face" pitchFamily="18" charset="0"/>
              </a:rPr>
              <a:t>Advantages: </a:t>
            </a:r>
          </a:p>
          <a:p>
            <a:pPr marL="677545" lvl="2" indent="-34290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Baskerville Old Face" pitchFamily="18" charset="0"/>
              </a:rPr>
              <a:t>1</a:t>
            </a:r>
            <a:r>
              <a:rPr lang="en-US" sz="2400" dirty="0">
                <a:latin typeface="Baskerville Old Face" pitchFamily="18" charset="0"/>
              </a:rPr>
              <a:t>. </a:t>
            </a:r>
            <a:r>
              <a:rPr lang="en-US" sz="2400" b="1" dirty="0">
                <a:latin typeface="Baskerville Old Face" pitchFamily="18" charset="0"/>
              </a:rPr>
              <a:t>Reducing memory consumption </a:t>
            </a:r>
          </a:p>
          <a:p>
            <a:pPr marL="677545" lvl="2" indent="-34290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Baskerville Old Face" pitchFamily="18" charset="0"/>
              </a:rPr>
              <a:t>2</a:t>
            </a:r>
            <a:r>
              <a:rPr lang="en-US" sz="2400" dirty="0">
                <a:latin typeface="Baskerville Old Face" pitchFamily="18" charset="0"/>
              </a:rPr>
              <a:t>. </a:t>
            </a:r>
            <a:r>
              <a:rPr lang="en-US" sz="2400" b="1" dirty="0">
                <a:solidFill>
                  <a:srgbClr val="CC0000"/>
                </a:solidFill>
                <a:latin typeface="Baskerville Old Face" pitchFamily="18" charset="0"/>
              </a:rPr>
              <a:t>Increasing statistical efficiency </a:t>
            </a:r>
            <a:endParaRPr lang="en-US" sz="2400" b="1" dirty="0" smtClean="0">
              <a:solidFill>
                <a:srgbClr val="CC0000"/>
              </a:solidFill>
              <a:latin typeface="Baskerville Old Face" pitchFamily="18" charset="0"/>
            </a:endParaRPr>
          </a:p>
          <a:p>
            <a:pPr marL="677545" lvl="2" indent="-34290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Baskerville Old Face" pitchFamily="18" charset="0"/>
              </a:rPr>
              <a:t>3</a:t>
            </a:r>
            <a:r>
              <a:rPr lang="en-US" sz="2400" dirty="0">
                <a:latin typeface="Baskerville Old Face" pitchFamily="18" charset="0"/>
              </a:rPr>
              <a:t>.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Reducing the amount of computation </a:t>
            </a:r>
            <a:r>
              <a:rPr lang="en-US" sz="2400" dirty="0">
                <a:latin typeface="Baskerville Old Face" pitchFamily="18" charset="0"/>
              </a:rPr>
              <a:t>needed to perform </a:t>
            </a:r>
            <a:r>
              <a:rPr lang="en-US" sz="2400" b="1" dirty="0">
                <a:solidFill>
                  <a:srgbClr val="FF0066"/>
                </a:solidFill>
                <a:latin typeface="Baskerville Old Face" pitchFamily="18" charset="0"/>
              </a:rPr>
              <a:t>forward and back-propagation. </a:t>
            </a:r>
            <a:endParaRPr lang="en-US" sz="2400" b="1" dirty="0" smtClean="0">
              <a:solidFill>
                <a:srgbClr val="FF0066"/>
              </a:solidFill>
              <a:latin typeface="Baskerville Old Face" pitchFamily="18" charset="0"/>
            </a:endParaRPr>
          </a:p>
          <a:p>
            <a:pPr marL="455613" lvl="2" indent="-34290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b="1" u="sng" dirty="0" smtClean="0">
                <a:solidFill>
                  <a:srgbClr val="0000CC"/>
                </a:solidFill>
                <a:latin typeface="Baskerville Old Face" pitchFamily="18" charset="0"/>
              </a:rPr>
              <a:t>Disadvantages: </a:t>
            </a:r>
            <a:endParaRPr lang="en-US" sz="2400" b="1" u="sng" dirty="0">
              <a:solidFill>
                <a:srgbClr val="0000CC"/>
              </a:solidFill>
              <a:latin typeface="Baskerville Old Face" pitchFamily="18" charset="0"/>
            </a:endParaRPr>
          </a:p>
          <a:p>
            <a:pPr marL="729933" lvl="3" indent="-34290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Baskerville Old Face" pitchFamily="18" charset="0"/>
              </a:rPr>
              <a:t>1</a:t>
            </a:r>
            <a:r>
              <a:rPr lang="en-US" sz="2400" dirty="0">
                <a:latin typeface="Baskerville Old Face" pitchFamily="18" charset="0"/>
              </a:rPr>
              <a:t>. </a:t>
            </a:r>
            <a:r>
              <a:rPr lang="en-US" sz="2400" b="1" dirty="0">
                <a:solidFill>
                  <a:srgbClr val="CC0000"/>
                </a:solidFill>
                <a:latin typeface="Baskerville Old Face" pitchFamily="18" charset="0"/>
              </a:rPr>
              <a:t>requires much more parameters</a:t>
            </a:r>
            <a:r>
              <a:rPr lang="en-US" sz="2400" dirty="0">
                <a:latin typeface="Baskerville Old Face" pitchFamily="18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latin typeface="Baskerville Old Face" pitchFamily="18" charset="0"/>
              </a:rPr>
              <a:t>than the convolution operation</a:t>
            </a:r>
            <a:r>
              <a:rPr lang="en-US" b="1" dirty="0">
                <a:solidFill>
                  <a:srgbClr val="0000FF"/>
                </a:solidFill>
              </a:rPr>
              <a:t>.</a:t>
            </a:r>
            <a:endParaRPr lang="en-US" b="1" u="sng" dirty="0">
              <a:solidFill>
                <a:srgbClr val="0000FF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2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2333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marL="60325" lvl="1" indent="0" algn="just">
              <a:lnSpc>
                <a:spcPct val="150000"/>
              </a:lnSpc>
              <a:buNone/>
            </a:pPr>
            <a:r>
              <a:rPr lang="en-US" sz="2400" b="1" u="sng" dirty="0" smtClean="0">
                <a:solidFill>
                  <a:srgbClr val="0000CC"/>
                </a:solidFill>
                <a:latin typeface="Baskerville Old Face" pitchFamily="18" charset="0"/>
              </a:rPr>
              <a:t>2. Tiled Convolution: </a:t>
            </a:r>
          </a:p>
          <a:p>
            <a:pPr marL="403225" lvl="1" indent="-34290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b="1" dirty="0" smtClean="0">
                <a:latin typeface="Baskerville Old Face" pitchFamily="18" charset="0"/>
              </a:rPr>
              <a:t>It Offers </a:t>
            </a:r>
            <a:r>
              <a:rPr lang="en-US" sz="2400" b="1" dirty="0">
                <a:latin typeface="Baskerville Old Face" pitchFamily="18" charset="0"/>
              </a:rPr>
              <a:t>a c</a:t>
            </a:r>
            <a:r>
              <a:rPr lang="en-US" sz="2400" b="1" dirty="0">
                <a:solidFill>
                  <a:srgbClr val="CC0000"/>
                </a:solidFill>
                <a:latin typeface="Baskerville Old Face" pitchFamily="18" charset="0"/>
              </a:rPr>
              <a:t>ompromise </a:t>
            </a:r>
            <a:r>
              <a:rPr lang="en-US" sz="2400" b="1" dirty="0">
                <a:latin typeface="Baskerville Old Face" pitchFamily="18" charset="0"/>
              </a:rPr>
              <a:t>b/w </a:t>
            </a:r>
            <a:r>
              <a:rPr lang="en-US" sz="2400" b="1" dirty="0">
                <a:solidFill>
                  <a:srgbClr val="FF0066"/>
                </a:solidFill>
                <a:latin typeface="Baskerville Old Face" pitchFamily="18" charset="0"/>
              </a:rPr>
              <a:t>unshared and traditional </a:t>
            </a:r>
            <a:r>
              <a:rPr lang="en-US" sz="2400" b="1" dirty="0" smtClean="0">
                <a:solidFill>
                  <a:srgbClr val="FF0066"/>
                </a:solidFill>
                <a:latin typeface="Baskerville Old Face" pitchFamily="18" charset="0"/>
              </a:rPr>
              <a:t>convolution</a:t>
            </a:r>
            <a:r>
              <a:rPr lang="en-US" sz="2400" dirty="0" smtClean="0">
                <a:latin typeface="Baskerville Old Face" pitchFamily="18" charset="0"/>
              </a:rPr>
              <a:t>. </a:t>
            </a:r>
            <a:r>
              <a:rPr lang="en-US" sz="2400" dirty="0" err="1" smtClean="0">
                <a:latin typeface="Baskerville Old Face" pitchFamily="18" charset="0"/>
              </a:rPr>
              <a:t>i.e</a:t>
            </a:r>
            <a:r>
              <a:rPr lang="en-US" sz="2400" dirty="0" smtClean="0">
                <a:latin typeface="Baskerville Old Face" pitchFamily="18" charset="0"/>
              </a:rPr>
              <a:t>, </a:t>
            </a:r>
            <a:r>
              <a:rPr lang="en-US" sz="2400" b="1" dirty="0" smtClean="0">
                <a:latin typeface="Baskerville Old Face" pitchFamily="18" charset="0"/>
              </a:rPr>
              <a:t>Rather than learning </a:t>
            </a:r>
            <a:r>
              <a:rPr lang="en-US" sz="2400" dirty="0" smtClean="0">
                <a:latin typeface="Baskerville Old Face" pitchFamily="18" charset="0"/>
              </a:rPr>
              <a:t>a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separate set of weights at every spatial location,</a:t>
            </a:r>
            <a:r>
              <a:rPr lang="en-US" sz="2400" dirty="0">
                <a:latin typeface="Baskerville Old Face" pitchFamily="18" charset="0"/>
              </a:rPr>
              <a:t> we learn a </a:t>
            </a:r>
            <a:r>
              <a:rPr lang="en-US" sz="2400" b="1" dirty="0">
                <a:solidFill>
                  <a:srgbClr val="CC0000"/>
                </a:solidFill>
                <a:latin typeface="Baskerville Old Face" pitchFamily="18" charset="0"/>
              </a:rPr>
              <a:t>set of kernels </a:t>
            </a:r>
            <a:r>
              <a:rPr lang="en-US" sz="2400" dirty="0">
                <a:latin typeface="Baskerville Old Face" pitchFamily="18" charset="0"/>
              </a:rPr>
              <a:t>that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we rotate through as we move through </a:t>
            </a:r>
            <a:r>
              <a:rPr lang="en-US" sz="2400" b="1" dirty="0" smtClean="0">
                <a:solidFill>
                  <a:srgbClr val="009900"/>
                </a:solidFill>
                <a:latin typeface="Baskerville Old Face" pitchFamily="18" charset="0"/>
              </a:rPr>
              <a:t>space.</a:t>
            </a:r>
          </a:p>
          <a:p>
            <a:pPr marL="403225" lvl="1" indent="-34290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>
                <a:latin typeface="Baskerville Old Face" pitchFamily="18" charset="0"/>
              </a:rPr>
              <a:t>This means that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immediately neighboring locations </a:t>
            </a:r>
            <a:r>
              <a:rPr lang="en-US" sz="2400" dirty="0">
                <a:latin typeface="Baskerville Old Face" pitchFamily="18" charset="0"/>
              </a:rPr>
              <a:t>will </a:t>
            </a:r>
            <a:r>
              <a:rPr lang="en-US" sz="2400" b="1" dirty="0">
                <a:solidFill>
                  <a:srgbClr val="CC0000"/>
                </a:solidFill>
                <a:latin typeface="Baskerville Old Face" pitchFamily="18" charset="0"/>
              </a:rPr>
              <a:t>have different filters,</a:t>
            </a:r>
            <a:r>
              <a:rPr lang="en-US" sz="2400" dirty="0">
                <a:latin typeface="Baskerville Old Face" pitchFamily="18" charset="0"/>
              </a:rPr>
              <a:t> like in a locally connected layer</a:t>
            </a:r>
            <a:r>
              <a:rPr lang="en-US" sz="2400" dirty="0" smtClean="0">
                <a:latin typeface="Baskerville Old Face" pitchFamily="18" charset="0"/>
              </a:rPr>
              <a:t>, </a:t>
            </a:r>
            <a:r>
              <a:rPr lang="en-US" sz="2400" dirty="0">
                <a:latin typeface="Baskerville Old Face" pitchFamily="18" charset="0"/>
              </a:rPr>
              <a:t>Makes </a:t>
            </a:r>
            <a:r>
              <a:rPr lang="en-US" sz="2400" b="1" dirty="0">
                <a:solidFill>
                  <a:srgbClr val="7030A0"/>
                </a:solidFill>
                <a:latin typeface="Baskerville Old Face" pitchFamily="18" charset="0"/>
              </a:rPr>
              <a:t>use of parameter sharing. </a:t>
            </a:r>
            <a:endParaRPr lang="en-US" sz="2400" b="1" u="sng" dirty="0">
              <a:solidFill>
                <a:srgbClr val="7030A0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2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2104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2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143000"/>
            <a:ext cx="6705600" cy="441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208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2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762000"/>
            <a:ext cx="8229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askerville Old Face" pitchFamily="18" charset="0"/>
              </a:rPr>
              <a:t>In this Image consists of </a:t>
            </a:r>
            <a:r>
              <a:rPr lang="en-US" sz="2400" b="1" dirty="0" smtClean="0">
                <a:solidFill>
                  <a:srgbClr val="7030A0"/>
                </a:solidFill>
                <a:latin typeface="Baskerville Old Face" pitchFamily="18" charset="0"/>
              </a:rPr>
              <a:t>K0 and K1 Filters.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askerville Old Face" pitchFamily="18" charset="0"/>
              </a:rPr>
              <a:t>Here we can use the </a:t>
            </a:r>
            <a:r>
              <a:rPr lang="en-US" sz="2400" b="1" dirty="0" smtClean="0">
                <a:solidFill>
                  <a:srgbClr val="FF0000"/>
                </a:solidFill>
                <a:latin typeface="Baskerville Old Face" pitchFamily="18" charset="0"/>
              </a:rPr>
              <a:t>First Filter K0 </a:t>
            </a:r>
            <a:r>
              <a:rPr lang="en-US" sz="2400" dirty="0" smtClean="0">
                <a:latin typeface="Baskerville Old Face" pitchFamily="18" charset="0"/>
              </a:rPr>
              <a:t>with </a:t>
            </a:r>
            <a:r>
              <a:rPr lang="en-US" sz="2400" b="1" dirty="0" smtClean="0">
                <a:solidFill>
                  <a:srgbClr val="009900"/>
                </a:solidFill>
                <a:latin typeface="Baskerville Old Face" pitchFamily="18" charset="0"/>
              </a:rPr>
              <a:t>First portion of the Input Image.</a:t>
            </a:r>
            <a:r>
              <a:rPr lang="en-US" sz="2400" dirty="0" smtClean="0">
                <a:latin typeface="Baskerville Old Face" pitchFamily="18" charset="0"/>
              </a:rPr>
              <a:t> And </a:t>
            </a:r>
            <a:r>
              <a:rPr lang="en-US" sz="2400" b="1" dirty="0" smtClean="0">
                <a:solidFill>
                  <a:srgbClr val="CC0000"/>
                </a:solidFill>
                <a:latin typeface="Baskerville Old Face" pitchFamily="18" charset="0"/>
              </a:rPr>
              <a:t>Second Filter K1 </a:t>
            </a:r>
            <a:r>
              <a:rPr lang="en-US" sz="2400" dirty="0" smtClean="0">
                <a:latin typeface="Baskerville Old Face" pitchFamily="18" charset="0"/>
              </a:rPr>
              <a:t>with </a:t>
            </a:r>
            <a:r>
              <a:rPr lang="en-US" sz="2400" b="1" dirty="0" smtClean="0">
                <a:solidFill>
                  <a:srgbClr val="0000FF"/>
                </a:solidFill>
                <a:latin typeface="Baskerville Old Face" pitchFamily="18" charset="0"/>
              </a:rPr>
              <a:t>Second Portion of the Input Image</a:t>
            </a:r>
            <a:r>
              <a:rPr lang="en-US" sz="2400" dirty="0" smtClean="0">
                <a:latin typeface="Baskerville Old Face" pitchFamily="18" charset="0"/>
              </a:rPr>
              <a:t>  with </a:t>
            </a:r>
            <a:r>
              <a:rPr lang="en-US" sz="2400" b="1" dirty="0" smtClean="0">
                <a:latin typeface="Baskerville Old Face" pitchFamily="18" charset="0"/>
              </a:rPr>
              <a:t>Stride -1.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askerville Old Face" pitchFamily="18" charset="0"/>
              </a:rPr>
              <a:t>Again we have to use </a:t>
            </a:r>
            <a:r>
              <a:rPr lang="en-US" sz="2400" b="1" dirty="0" smtClean="0">
                <a:latin typeface="Baskerville Old Face" pitchFamily="18" charset="0"/>
              </a:rPr>
              <a:t>K0 with 3</a:t>
            </a:r>
            <a:r>
              <a:rPr lang="en-US" sz="2400" b="1" baseline="30000" dirty="0" smtClean="0">
                <a:latin typeface="Baskerville Old Face" pitchFamily="18" charset="0"/>
              </a:rPr>
              <a:t>rd</a:t>
            </a:r>
            <a:r>
              <a:rPr lang="en-US" sz="2400" b="1" dirty="0" smtClean="0">
                <a:latin typeface="Baskerville Old Face" pitchFamily="18" charset="0"/>
              </a:rPr>
              <a:t> Portion of the Image etc…. </a:t>
            </a:r>
            <a:endParaRPr lang="en-US" sz="2400" b="1" dirty="0">
              <a:latin typeface="Baskerville Old Face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3886200"/>
            <a:ext cx="7086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3225" lvl="1" indent="-34290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b="1" u="sng" dirty="0">
                <a:solidFill>
                  <a:srgbClr val="FF0066"/>
                </a:solidFill>
                <a:latin typeface="Baskerville Old Face" pitchFamily="18" charset="0"/>
              </a:rPr>
              <a:t>Advantages: </a:t>
            </a:r>
          </a:p>
          <a:p>
            <a:pPr marL="677545" lvl="2" indent="-34290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>
                <a:latin typeface="Baskerville Old Face" pitchFamily="18" charset="0"/>
              </a:rPr>
              <a:t>1. </a:t>
            </a:r>
            <a:r>
              <a:rPr lang="en-US" sz="2400" b="1" dirty="0">
                <a:latin typeface="Baskerville Old Face" pitchFamily="18" charset="0"/>
              </a:rPr>
              <a:t>Reducing </a:t>
            </a:r>
            <a:r>
              <a:rPr lang="en-US" sz="2400" b="1" dirty="0">
                <a:solidFill>
                  <a:srgbClr val="669900"/>
                </a:solidFill>
                <a:latin typeface="Baskerville Old Face" pitchFamily="18" charset="0"/>
              </a:rPr>
              <a:t>memory consumption </a:t>
            </a:r>
          </a:p>
        </p:txBody>
      </p:sp>
    </p:spTree>
    <p:extLst>
      <p:ext uri="{BB962C8B-B14F-4D97-AF65-F5344CB8AC3E}">
        <p14:creationId xmlns:p14="http://schemas.microsoft.com/office/powerpoint/2010/main" val="31315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2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64" y="1544781"/>
            <a:ext cx="7768936" cy="47936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" y="838200"/>
            <a:ext cx="586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CC0000"/>
                </a:solidFill>
              </a:rPr>
              <a:t>K0 Filter with 1</a:t>
            </a:r>
            <a:r>
              <a:rPr lang="en-US" b="1" u="sng" baseline="30000" dirty="0" smtClean="0">
                <a:solidFill>
                  <a:srgbClr val="CC0000"/>
                </a:solidFill>
              </a:rPr>
              <a:t>st</a:t>
            </a:r>
            <a:r>
              <a:rPr lang="en-US" b="1" u="sng" dirty="0" smtClean="0">
                <a:solidFill>
                  <a:srgbClr val="CC0000"/>
                </a:solidFill>
              </a:rPr>
              <a:t> Portion of the Image :</a:t>
            </a:r>
            <a:endParaRPr lang="en-US" b="1" u="sng" dirty="0">
              <a:solidFill>
                <a:srgbClr val="CC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07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2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036" y="1676400"/>
            <a:ext cx="6477000" cy="44745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" y="838200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CC0000"/>
                </a:solidFill>
              </a:rPr>
              <a:t>K1 Filter with 2</a:t>
            </a:r>
            <a:r>
              <a:rPr lang="en-US" b="1" u="sng" baseline="30000" dirty="0" smtClean="0">
                <a:solidFill>
                  <a:srgbClr val="CC0000"/>
                </a:solidFill>
              </a:rPr>
              <a:t>nd</a:t>
            </a:r>
            <a:r>
              <a:rPr lang="en-US" b="1" u="sng" dirty="0" smtClean="0">
                <a:solidFill>
                  <a:srgbClr val="CC0000"/>
                </a:solidFill>
              </a:rPr>
              <a:t> Portion of the Image :</a:t>
            </a:r>
            <a:endParaRPr lang="en-US" b="1" u="sng" dirty="0">
              <a:solidFill>
                <a:srgbClr val="CC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61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2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838200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CC0000"/>
                </a:solidFill>
              </a:rPr>
              <a:t>Again K0 Filter with 3</a:t>
            </a:r>
            <a:r>
              <a:rPr lang="en-US" b="1" u="sng" baseline="30000" dirty="0" smtClean="0">
                <a:solidFill>
                  <a:srgbClr val="CC0000"/>
                </a:solidFill>
              </a:rPr>
              <a:t>rd</a:t>
            </a:r>
            <a:r>
              <a:rPr lang="en-US" b="1" u="sng" dirty="0" smtClean="0">
                <a:solidFill>
                  <a:srgbClr val="CC0000"/>
                </a:solidFill>
              </a:rPr>
              <a:t> portion of the Image :</a:t>
            </a:r>
            <a:endParaRPr lang="en-US" b="1" u="sng" dirty="0">
              <a:solidFill>
                <a:srgbClr val="CC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927" y="1447800"/>
            <a:ext cx="6548437" cy="46551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432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marL="60325" lvl="1" indent="0" algn="just">
              <a:lnSpc>
                <a:spcPct val="150000"/>
              </a:lnSpc>
              <a:buNone/>
            </a:pPr>
            <a:r>
              <a:rPr lang="en-US" sz="2400" b="1" u="sng" dirty="0">
                <a:solidFill>
                  <a:srgbClr val="0000CC"/>
                </a:solidFill>
                <a:latin typeface="Baskerville Old Face" pitchFamily="18" charset="0"/>
              </a:rPr>
              <a:t>3</a:t>
            </a:r>
            <a:r>
              <a:rPr lang="en-US" sz="2400" b="1" u="sng" dirty="0" smtClean="0">
                <a:solidFill>
                  <a:srgbClr val="0000CC"/>
                </a:solidFill>
                <a:latin typeface="Baskerville Old Face" pitchFamily="18" charset="0"/>
              </a:rPr>
              <a:t>. Traditional Convolution: </a:t>
            </a:r>
          </a:p>
          <a:p>
            <a:pPr marL="403225" lvl="1" indent="-34290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b="1" dirty="0">
                <a:latin typeface="Baskerville Old Face" pitchFamily="18" charset="0"/>
              </a:rPr>
              <a:t>Traditional convolution </a:t>
            </a:r>
            <a:r>
              <a:rPr lang="en-US" sz="2400" b="1" dirty="0">
                <a:solidFill>
                  <a:srgbClr val="CC0000"/>
                </a:solidFill>
                <a:latin typeface="Baskerville Old Face" pitchFamily="18" charset="0"/>
              </a:rPr>
              <a:t>Equivalent to tiled convolution with </a:t>
            </a:r>
            <a:r>
              <a:rPr lang="en-US" sz="2400" b="1" dirty="0" smtClean="0">
                <a:solidFill>
                  <a:srgbClr val="CC0000"/>
                </a:solidFill>
                <a:latin typeface="Baskerville Old Face" pitchFamily="18" charset="0"/>
              </a:rPr>
              <a:t>t=1</a:t>
            </a:r>
            <a:r>
              <a:rPr lang="en-US" sz="2400" dirty="0" smtClean="0">
                <a:latin typeface="Baskerville Old Face" pitchFamily="18" charset="0"/>
              </a:rPr>
              <a:t>. </a:t>
            </a:r>
            <a:r>
              <a:rPr lang="en-US" sz="2400" dirty="0" err="1" smtClean="0">
                <a:latin typeface="Baskerville Old Face" pitchFamily="18" charset="0"/>
              </a:rPr>
              <a:t>i.e</a:t>
            </a:r>
            <a:r>
              <a:rPr lang="en-US" sz="2400" dirty="0" smtClean="0">
                <a:latin typeface="Baskerville Old Face" pitchFamily="18" charset="0"/>
              </a:rPr>
              <a:t>, there </a:t>
            </a:r>
            <a:r>
              <a:rPr lang="en-US" sz="2400" dirty="0">
                <a:latin typeface="Baskerville Old Face" pitchFamily="18" charset="0"/>
              </a:rPr>
              <a:t>is </a:t>
            </a:r>
            <a:r>
              <a:rPr lang="en-US" sz="2400" b="1" dirty="0">
                <a:solidFill>
                  <a:srgbClr val="FF0066"/>
                </a:solidFill>
                <a:latin typeface="Baskerville Old Face" pitchFamily="18" charset="0"/>
              </a:rPr>
              <a:t>only one kernel</a:t>
            </a:r>
            <a:r>
              <a:rPr lang="en-US" sz="2400" dirty="0">
                <a:latin typeface="Baskerville Old Face" pitchFamily="18" charset="0"/>
              </a:rPr>
              <a:t> and it is </a:t>
            </a:r>
            <a:r>
              <a:rPr lang="en-US" sz="2400" b="1" dirty="0">
                <a:solidFill>
                  <a:srgbClr val="669900"/>
                </a:solidFill>
                <a:latin typeface="Baskerville Old Face" pitchFamily="18" charset="0"/>
              </a:rPr>
              <a:t>applied </a:t>
            </a:r>
            <a:r>
              <a:rPr lang="en-US" sz="2400" b="1" dirty="0" smtClean="0">
                <a:solidFill>
                  <a:srgbClr val="669900"/>
                </a:solidFill>
                <a:latin typeface="Baskerville Old Face" pitchFamily="18" charset="0"/>
              </a:rPr>
              <a:t>everywhere.</a:t>
            </a:r>
          </a:p>
          <a:p>
            <a:pPr marL="403225" lvl="1" indent="-34290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Baskerville Old Face" pitchFamily="18" charset="0"/>
              </a:rPr>
              <a:t>It looks likes </a:t>
            </a:r>
            <a:r>
              <a:rPr lang="en-US" sz="2400" b="1" dirty="0" smtClean="0">
                <a:solidFill>
                  <a:srgbClr val="CC0000"/>
                </a:solidFill>
                <a:latin typeface="Baskerville Old Face" pitchFamily="18" charset="0"/>
              </a:rPr>
              <a:t>Same connectivity as Unshared Convolution</a:t>
            </a:r>
            <a:r>
              <a:rPr lang="en-US" sz="2400" dirty="0" smtClean="0">
                <a:latin typeface="Baskerville Old Face" pitchFamily="18" charset="0"/>
              </a:rPr>
              <a:t>. But here </a:t>
            </a:r>
            <a:r>
              <a:rPr lang="en-US" sz="2400" b="1" dirty="0" smtClean="0">
                <a:solidFill>
                  <a:srgbClr val="0000FF"/>
                </a:solidFill>
                <a:latin typeface="Baskerville Old Face" pitchFamily="18" charset="0"/>
              </a:rPr>
              <a:t>we have to use Padding if Needed.</a:t>
            </a:r>
            <a:endParaRPr lang="en-US" sz="2400" b="1" dirty="0">
              <a:solidFill>
                <a:srgbClr val="0000FF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2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4776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marL="60325" lvl="1" indent="0" algn="just">
              <a:lnSpc>
                <a:spcPct val="150000"/>
              </a:lnSpc>
              <a:buNone/>
            </a:pPr>
            <a:r>
              <a:rPr lang="en-US" sz="2400" b="1" u="sng" dirty="0" smtClean="0">
                <a:solidFill>
                  <a:srgbClr val="0000CC"/>
                </a:solidFill>
                <a:latin typeface="Baskerville Old Face" pitchFamily="18" charset="0"/>
              </a:rPr>
              <a:t>4. </a:t>
            </a:r>
            <a:r>
              <a:rPr lang="en-US" sz="2400" b="1" u="sng" dirty="0">
                <a:solidFill>
                  <a:srgbClr val="0000CC"/>
                </a:solidFill>
                <a:latin typeface="Baskerville Old Face" pitchFamily="18" charset="0"/>
              </a:rPr>
              <a:t>Comparing Computational </a:t>
            </a:r>
            <a:r>
              <a:rPr lang="en-US" sz="2400" b="1" u="sng" dirty="0" smtClean="0">
                <a:solidFill>
                  <a:srgbClr val="0000CC"/>
                </a:solidFill>
                <a:latin typeface="Baskerville Old Face" pitchFamily="18" charset="0"/>
              </a:rPr>
              <a:t>Times:</a:t>
            </a:r>
            <a:endParaRPr lang="en-US" sz="2400" b="1" u="sng" dirty="0">
              <a:solidFill>
                <a:srgbClr val="0000CC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>
                <a:latin typeface="Baskerville Old Face" pitchFamily="18" charset="0"/>
              </a:rPr>
              <a:t>The </a:t>
            </a:r>
            <a:r>
              <a:rPr lang="en-US" b="1" dirty="0">
                <a:solidFill>
                  <a:srgbClr val="CC0000"/>
                </a:solidFill>
                <a:latin typeface="Baskerville Old Face" pitchFamily="18" charset="0"/>
              </a:rPr>
              <a:t>parameter complexity </a:t>
            </a:r>
            <a:r>
              <a:rPr lang="en-US" dirty="0">
                <a:latin typeface="Baskerville Old Face" pitchFamily="18" charset="0"/>
              </a:rPr>
              <a:t>and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computation complexity </a:t>
            </a:r>
            <a:r>
              <a:rPr lang="en-US" dirty="0">
                <a:latin typeface="Baskerville Old Face" pitchFamily="18" charset="0"/>
              </a:rPr>
              <a:t>can be obtained as below. </a:t>
            </a:r>
            <a:endParaRPr lang="en-US" dirty="0" smtClean="0">
              <a:latin typeface="Baskerville Old Face" pitchFamily="18" charset="0"/>
            </a:endParaRPr>
          </a:p>
          <a:p>
            <a:pPr lvl="1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b="1" i="1" dirty="0" smtClean="0">
                <a:solidFill>
                  <a:srgbClr val="FF0066"/>
                </a:solidFill>
                <a:latin typeface="Baskerville Old Face" pitchFamily="18" charset="0"/>
              </a:rPr>
              <a:t>m</a:t>
            </a:r>
            <a:r>
              <a:rPr lang="en-US" sz="2400" b="1" dirty="0">
                <a:solidFill>
                  <a:srgbClr val="FF0066"/>
                </a:solidFill>
                <a:latin typeface="Baskerville Old Face" pitchFamily="18" charset="0"/>
              </a:rPr>
              <a:t> = number of input units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b="1" i="1" dirty="0">
                <a:solidFill>
                  <a:srgbClr val="0000CC"/>
                </a:solidFill>
                <a:latin typeface="Baskerville Old Face" pitchFamily="18" charset="0"/>
              </a:rPr>
              <a:t>n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 = number of output units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b="1" i="1" dirty="0">
                <a:solidFill>
                  <a:srgbClr val="CC3300"/>
                </a:solidFill>
                <a:latin typeface="Baskerville Old Face" pitchFamily="18" charset="0"/>
              </a:rPr>
              <a:t>k</a:t>
            </a:r>
            <a:r>
              <a:rPr lang="en-US" sz="2400" b="1" dirty="0">
                <a:solidFill>
                  <a:srgbClr val="CC3300"/>
                </a:solidFill>
                <a:latin typeface="Baskerville Old Face" pitchFamily="18" charset="0"/>
              </a:rPr>
              <a:t> = kernel size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b="1" i="1" dirty="0">
                <a:solidFill>
                  <a:srgbClr val="0000CC"/>
                </a:solidFill>
                <a:latin typeface="Baskerville Old Face" pitchFamily="18" charset="0"/>
              </a:rPr>
              <a:t>l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 = number of kernels in the set (for tiled convolution)</a:t>
            </a:r>
          </a:p>
          <a:p>
            <a:pPr marL="0" indent="0">
              <a:buNone/>
            </a:pPr>
            <a:r>
              <a:rPr lang="en-US" dirty="0">
                <a:latin typeface="Baskerville Old Face" pitchFamily="18" charset="0"/>
              </a:rPr>
              <a:t/>
            </a:r>
            <a:br>
              <a:rPr lang="en-US" dirty="0">
                <a:latin typeface="Baskerville Old Face" pitchFamily="18" charset="0"/>
              </a:rPr>
            </a:br>
            <a:endParaRPr lang="en-US" sz="2400" b="1" dirty="0">
              <a:solidFill>
                <a:srgbClr val="0000FF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2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343149"/>
            <a:ext cx="4412673" cy="18606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3365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Over all Types of Convolutions</a:t>
            </a:r>
            <a:endParaRPr lang="en-US" sz="32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8458200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742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Artificial Intelligence Conference Intelligent Smart Product Launch Google  Slide and PowerPoint Template, Intelligent, Smart Product Launch, Ai Slide  The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0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7816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29629</TotalTime>
  <Words>783</Words>
  <Application>Microsoft Office PowerPoint</Application>
  <PresentationFormat>On-screen Show (4:3)</PresentationFormat>
  <Paragraphs>118</Paragraphs>
  <Slides>35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Oriel</vt:lpstr>
      <vt:lpstr>UNIT-III</vt:lpstr>
      <vt:lpstr>Contents</vt:lpstr>
      <vt:lpstr> Variants of the Basic Convolution Function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Structured Outputs</vt:lpstr>
      <vt:lpstr> Contd..</vt:lpstr>
      <vt:lpstr> Contd..</vt:lpstr>
      <vt:lpstr> Contd..</vt:lpstr>
      <vt:lpstr> Data types</vt:lpstr>
      <vt:lpstr> Data types</vt:lpstr>
      <vt:lpstr> Types of Convolutions 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Over all Types of Convolutions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2237</cp:revision>
  <dcterms:created xsi:type="dcterms:W3CDTF">2013-11-07T06:07:38Z</dcterms:created>
  <dcterms:modified xsi:type="dcterms:W3CDTF">2024-07-27T14:20:07Z</dcterms:modified>
</cp:coreProperties>
</file>