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094" r:id="rId1"/>
  </p:sldMasterIdLst>
  <p:notesMasterIdLst>
    <p:notesMasterId r:id="rId27"/>
  </p:notesMasterIdLst>
  <p:handoutMasterIdLst>
    <p:handoutMasterId r:id="rId28"/>
  </p:handoutMasterIdLst>
  <p:sldIdLst>
    <p:sldId id="256" r:id="rId2"/>
    <p:sldId id="367" r:id="rId3"/>
    <p:sldId id="650" r:id="rId4"/>
    <p:sldId id="651" r:id="rId5"/>
    <p:sldId id="690" r:id="rId6"/>
    <p:sldId id="652" r:id="rId7"/>
    <p:sldId id="691" r:id="rId8"/>
    <p:sldId id="692" r:id="rId9"/>
    <p:sldId id="693" r:id="rId10"/>
    <p:sldId id="694" r:id="rId11"/>
    <p:sldId id="695" r:id="rId12"/>
    <p:sldId id="696" r:id="rId13"/>
    <p:sldId id="697" r:id="rId14"/>
    <p:sldId id="698" r:id="rId15"/>
    <p:sldId id="699" r:id="rId16"/>
    <p:sldId id="700" r:id="rId17"/>
    <p:sldId id="701" r:id="rId18"/>
    <p:sldId id="702" r:id="rId19"/>
    <p:sldId id="703" r:id="rId20"/>
    <p:sldId id="704" r:id="rId21"/>
    <p:sldId id="705" r:id="rId22"/>
    <p:sldId id="706" r:id="rId23"/>
    <p:sldId id="708" r:id="rId24"/>
    <p:sldId id="707" r:id="rId25"/>
    <p:sldId id="709"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0000FF"/>
    <a:srgbClr val="0000CC"/>
    <a:srgbClr val="870581"/>
    <a:srgbClr val="FF0066"/>
    <a:srgbClr val="005024"/>
    <a:srgbClr val="FF0000"/>
    <a:srgbClr val="BBF76B"/>
    <a:srgbClr val="7166FC"/>
    <a:srgbClr val="C40C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86380" autoAdjust="0"/>
  </p:normalViewPr>
  <p:slideViewPr>
    <p:cSldViewPr>
      <p:cViewPr varScale="1">
        <p:scale>
          <a:sx n="89" d="100"/>
          <a:sy n="89" d="100"/>
        </p:scale>
        <p:origin x="852" y="78"/>
      </p:cViewPr>
      <p:guideLst>
        <p:guide orient="horz" pos="2160"/>
        <p:guide pos="2880"/>
      </p:guideLst>
    </p:cSldViewPr>
  </p:slideViewPr>
  <p:outlineViewPr>
    <p:cViewPr>
      <p:scale>
        <a:sx n="33" d="100"/>
        <a:sy n="33" d="100"/>
      </p:scale>
      <p:origin x="0" y="687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32A22EEA-D8EA-4614-98A4-BAC12F8DF8C6}" type="datetimeFigureOut">
              <a:rPr lang="en-US"/>
              <a:pPr>
                <a:defRPr/>
              </a:pPr>
              <a:t>12/8/2025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C7ED5249-3884-40F2-AE31-B91401425E56}" type="slidenum">
              <a:rPr lang="en-US"/>
              <a:pPr>
                <a:defRPr/>
              </a:pPr>
              <a:t>‹#›</a:t>
            </a:fld>
            <a:endParaRPr lang="en-US" dirty="0"/>
          </a:p>
        </p:txBody>
      </p:sp>
    </p:spTree>
    <p:extLst>
      <p:ext uri="{BB962C8B-B14F-4D97-AF65-F5344CB8AC3E}">
        <p14:creationId xmlns:p14="http://schemas.microsoft.com/office/powerpoint/2010/main" val="1509569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FCEA44C-BF10-4EEF-A5F0-1E64CE572A6C}" type="datetimeFigureOut">
              <a:rPr lang="en-US"/>
              <a:pPr>
                <a:defRPr/>
              </a:pPr>
              <a:t>12/8/2025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BE311E87-EFF9-4FFF-A5D6-E150B9408968}" type="slidenum">
              <a:rPr lang="en-US"/>
              <a:pPr>
                <a:defRPr/>
              </a:pPr>
              <a:t>‹#›</a:t>
            </a:fld>
            <a:endParaRPr lang="en-US" dirty="0"/>
          </a:p>
        </p:txBody>
      </p:sp>
    </p:spTree>
    <p:extLst>
      <p:ext uri="{BB962C8B-B14F-4D97-AF65-F5344CB8AC3E}">
        <p14:creationId xmlns:p14="http://schemas.microsoft.com/office/powerpoint/2010/main" val="26328698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EBC571-6DF7-4A62-A952-CEAF71BF8235}"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E311E87-EFF9-4FFF-A5D6-E150B9408968}" type="slidenum">
              <a:rPr lang="en-US" smtClean="0"/>
              <a:pPr>
                <a:defRPr/>
              </a:pPr>
              <a:t>7</a:t>
            </a:fld>
            <a:endParaRPr lang="en-US" dirty="0"/>
          </a:p>
        </p:txBody>
      </p:sp>
    </p:spTree>
    <p:extLst>
      <p:ext uri="{BB962C8B-B14F-4D97-AF65-F5344CB8AC3E}">
        <p14:creationId xmlns:p14="http://schemas.microsoft.com/office/powerpoint/2010/main" val="37464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E311E87-EFF9-4FFF-A5D6-E150B9408968}" type="slidenum">
              <a:rPr lang="en-US" smtClean="0"/>
              <a:pPr>
                <a:defRPr/>
              </a:pPr>
              <a:t>11</a:t>
            </a:fld>
            <a:endParaRPr lang="en-US" dirty="0"/>
          </a:p>
        </p:txBody>
      </p:sp>
    </p:spTree>
    <p:extLst>
      <p:ext uri="{BB962C8B-B14F-4D97-AF65-F5344CB8AC3E}">
        <p14:creationId xmlns:p14="http://schemas.microsoft.com/office/powerpoint/2010/main" val="374642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pPr>
              <a:defRPr/>
            </a:pPr>
            <a:fld id="{BE311E87-EFF9-4FFF-A5D6-E150B9408968}" type="slidenum">
              <a:rPr lang="en-US" smtClean="0"/>
              <a:pPr>
                <a:defRPr/>
              </a:pPr>
              <a:t>17</a:t>
            </a:fld>
            <a:endParaRPr lang="en-US" dirty="0"/>
          </a:p>
        </p:txBody>
      </p:sp>
    </p:spTree>
    <p:extLst>
      <p:ext uri="{BB962C8B-B14F-4D97-AF65-F5344CB8AC3E}">
        <p14:creationId xmlns:p14="http://schemas.microsoft.com/office/powerpoint/2010/main" val="374642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8B7393AA-93B1-423B-A969-6DDFC76E69B6}" type="datetime1">
              <a:rPr lang="en-US" smtClean="0"/>
              <a:pPr>
                <a:defRPr/>
              </a:pPr>
              <a:t>12/8/2025</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C2F99F4D-B57C-4412-9F1D-88D4F0724FCE}"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97169310-2151-41D8-AB42-C7538CCD8146}" type="datetime1">
              <a:rPr lang="en-US" smtClean="0"/>
              <a:pPr>
                <a:defRPr/>
              </a:pPr>
              <a:t>12/8/2025</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9110872-BA2A-4248-96B4-D48905641DC8}" type="slidenum">
              <a:rPr lang="en-US" smtClean="0"/>
              <a:pPr>
                <a:defRPr/>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fld id="{D049903A-4E81-409C-9B57-4F63C385C425}" type="datetime1">
              <a:rPr lang="en-US" smtClean="0"/>
              <a:pPr>
                <a:defRPr/>
              </a:pPr>
              <a:t>12/8/2025</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59C9F82-0A0C-4FE8-9CE0-D4D087541E31}" type="slidenum">
              <a:rPr lang="en-US" smtClean="0"/>
              <a:pPr>
                <a:defRPr/>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fld id="{257B225B-F018-4969-A07A-8776746A1CEC}" type="datetime1">
              <a:rPr lang="en-US" smtClean="0"/>
              <a:pPr>
                <a:defRPr/>
              </a:pPr>
              <a:t>12/8/2025</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167210A-3C7B-4008-8946-3E83403CF3C0}" type="slidenum">
              <a:rPr lang="en-US" smtClean="0"/>
              <a:pPr>
                <a:defRPr/>
              </a:pPr>
              <a:t>‹#›</a:t>
            </a:fld>
            <a:endParaRPr lang="en-US" dirty="0"/>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fld id="{F29E6ACD-A477-4FFB-BEB6-95111872E76B}" type="datetime1">
              <a:rPr lang="en-US" smtClean="0"/>
              <a:pPr>
                <a:defRPr/>
              </a:pPr>
              <a:t>12/8/2025</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BAA2A793-FA6D-4933-A67E-66F96BE7ADFD}"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fld id="{FF89F883-E8D0-4FD9-933F-A57733025102}" type="datetime1">
              <a:rPr lang="en-US" smtClean="0"/>
              <a:pPr>
                <a:defRPr/>
              </a:pPr>
              <a:t>12/8/2025</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050FA784-F202-43C6-9E41-96BB78A400A9}" type="slidenum">
              <a:rPr lang="en-US" smtClean="0"/>
              <a:pPr>
                <a:defRPr/>
              </a:pPr>
              <a:t>‹#›</a:t>
            </a:fld>
            <a:endParaRPr lang="en-US" dirty="0"/>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D909CAF-4355-43C5-8BB5-6D237648B020}" type="datetime1">
              <a:rPr lang="en-US" smtClean="0"/>
              <a:pPr>
                <a:defRPr/>
              </a:pPr>
              <a:t>12/8/2025</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8E3CFAD4-B0E4-4404-BB82-BC41116CF3CE}"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pPr>
              <a:defRPr/>
            </a:pPr>
            <a:fld id="{68DA4EC1-0F8B-4A8E-8F23-D7A18390719A}" type="datetime1">
              <a:rPr lang="en-US" smtClean="0"/>
              <a:pPr>
                <a:defRPr/>
              </a:pPr>
              <a:t>12/8/2025</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CAA8183-F479-4A1F-B48F-352764325B9D}"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9AAB31B6-B565-43B5-A39B-D6B7B76FBA9F}" type="datetime1">
              <a:rPr lang="en-US" smtClean="0"/>
              <a:pPr>
                <a:defRPr/>
              </a:pPr>
              <a:t>12/8/2025</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2917AD06-E163-45C6-B598-C5F60E73390F}" type="slidenum">
              <a:rPr lang="en-US" smtClean="0"/>
              <a:pPr>
                <a:defRPr/>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0A04AD2A-3BA3-4F98-8C99-26E99C28CB8A}" type="datetime1">
              <a:rPr lang="en-US" smtClean="0"/>
              <a:pPr>
                <a:defRPr/>
              </a:pPr>
              <a:t>12/8/2025</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7810813-DE9C-48B2-B823-27F6B3379DEB}"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fld id="{4447FE57-3A58-4B69-8670-A2F8A067D3B6}" type="datetime1">
              <a:rPr lang="en-US" smtClean="0"/>
              <a:pPr>
                <a:defRPr/>
              </a:pPr>
              <a:t>12/8/2025</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6296584-3546-4909-9E63-44ACA24B79F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6C61A260-D0AA-4B6B-B80F-64E400E2C114}" type="datetime1">
              <a:rPr lang="en-US" smtClean="0"/>
              <a:pPr>
                <a:defRPr/>
              </a:pPr>
              <a:t>12/8/2025</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BC8720BB-BF14-41BE-BB1D-12D43BE56EF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5095" r:id="rId1"/>
    <p:sldLayoutId id="2147485096" r:id="rId2"/>
    <p:sldLayoutId id="2147485097" r:id="rId3"/>
    <p:sldLayoutId id="2147485098" r:id="rId4"/>
    <p:sldLayoutId id="2147485099" r:id="rId5"/>
    <p:sldLayoutId id="2147485100" r:id="rId6"/>
    <p:sldLayoutId id="2147485101" r:id="rId7"/>
    <p:sldLayoutId id="2147485102" r:id="rId8"/>
    <p:sldLayoutId id="2147485103" r:id="rId9"/>
    <p:sldLayoutId id="2147485104" r:id="rId10"/>
    <p:sldLayoutId id="214748510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067800" cy="2590800"/>
          </a:xfrm>
        </p:spPr>
        <p:txBody>
          <a:bodyPr>
            <a:noAutofit/>
          </a:bodyPr>
          <a:lstStyle/>
          <a:p>
            <a:pPr algn="ctr">
              <a:defRPr/>
            </a:pPr>
            <a:br>
              <a:rPr lang="en-US" sz="3200" dirty="0">
                <a:solidFill>
                  <a:srgbClr val="0000CC"/>
                </a:solidFill>
                <a:latin typeface="Book Antiqua" pitchFamily="18" charset="0"/>
                <a:ea typeface="+mn-ea"/>
                <a:cs typeface="Arial" pitchFamily="34" charset="0"/>
              </a:rPr>
            </a:br>
            <a:br>
              <a:rPr lang="en-US" sz="3600" dirty="0">
                <a:solidFill>
                  <a:srgbClr val="0000CC"/>
                </a:solidFill>
                <a:latin typeface="Book Antiqua" pitchFamily="18" charset="0"/>
                <a:ea typeface="+mn-ea"/>
                <a:cs typeface="Arial" pitchFamily="34" charset="0"/>
              </a:rPr>
            </a:br>
            <a:r>
              <a:rPr lang="en-US" sz="7200" dirty="0">
                <a:solidFill>
                  <a:srgbClr val="FF0000"/>
                </a:solidFill>
                <a:latin typeface="Book Antiqua" pitchFamily="18" charset="0"/>
                <a:ea typeface="+mn-ea"/>
                <a:cs typeface="Arial" pitchFamily="34" charset="0"/>
              </a:rPr>
              <a:t>UNIT-I</a:t>
            </a:r>
            <a:br>
              <a:rPr lang="en-US" sz="4400" dirty="0">
                <a:solidFill>
                  <a:srgbClr val="0000CC"/>
                </a:solidFill>
                <a:latin typeface="Book Antiqua" pitchFamily="18" charset="0"/>
                <a:ea typeface="+mn-ea"/>
                <a:cs typeface="Arial" pitchFamily="34" charset="0"/>
              </a:rPr>
            </a:br>
            <a:r>
              <a:rPr lang="en-US" dirty="0">
                <a:solidFill>
                  <a:srgbClr val="870581"/>
                </a:solidFill>
                <a:latin typeface="Book Antiqua" pitchFamily="18" charset="0"/>
                <a:ea typeface="+mn-ea"/>
                <a:cs typeface="Arial" pitchFamily="34" charset="0"/>
              </a:rPr>
              <a:t>(Overview of Database Languages and Architecture)</a:t>
            </a:r>
            <a:endParaRPr lang="en-US" sz="3600" dirty="0">
              <a:solidFill>
                <a:srgbClr val="870581"/>
              </a:solidFill>
              <a:latin typeface="Book Antiqua" pitchFamily="18" charset="0"/>
              <a:ea typeface="+mn-ea"/>
              <a:cs typeface="Arial" pitchFamily="34" charset="0"/>
            </a:endParaRPr>
          </a:p>
        </p:txBody>
      </p:sp>
      <p:sp>
        <p:nvSpPr>
          <p:cNvPr id="4" name="Slide Number Placeholder 3"/>
          <p:cNvSpPr>
            <a:spLocks noGrp="1"/>
          </p:cNvSpPr>
          <p:nvPr>
            <p:ph type="sldNum" sz="quarter" idx="12"/>
          </p:nvPr>
        </p:nvSpPr>
        <p:spPr/>
        <p:txBody>
          <a:bodyPr/>
          <a:lstStyle/>
          <a:p>
            <a:pPr>
              <a:defRPr/>
            </a:pPr>
            <a:fld id="{D92EAF0F-628F-4DC5-9A96-5064ADCBF2DD}" type="slidenum">
              <a:rPr lang="en-US" smtClean="0"/>
              <a:pPr>
                <a:defRPr/>
              </a:pPr>
              <a:t>1</a:t>
            </a:fld>
            <a:endParaRPr lang="en-US" dirty="0"/>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990600"/>
            <a:ext cx="8382000" cy="5638800"/>
          </a:xfrm>
        </p:spPr>
        <p:txBody>
          <a:bodyPr>
            <a:normAutofit/>
          </a:bodyPr>
          <a:lstStyle/>
          <a:p>
            <a:pPr marL="109728" indent="0" eaLnBrk="1" fontAlgn="auto" hangingPunct="1">
              <a:lnSpc>
                <a:spcPct val="150000"/>
              </a:lnSpc>
              <a:spcAft>
                <a:spcPts val="0"/>
              </a:spcAft>
              <a:buNone/>
              <a:defRPr/>
            </a:pPr>
            <a:r>
              <a:rPr lang="en-US" sz="4000" b="1" u="sng" dirty="0">
                <a:solidFill>
                  <a:srgbClr val="FF0000"/>
                </a:solidFill>
                <a:latin typeface="Baskerville Old Face" pitchFamily="18" charset="0"/>
              </a:rPr>
              <a:t>Topics : </a:t>
            </a:r>
          </a:p>
          <a:p>
            <a:pPr lvl="1">
              <a:lnSpc>
                <a:spcPct val="150000"/>
              </a:lnSpc>
              <a:buFont typeface="Wingdings" panose="05000000000000000000" pitchFamily="2" charset="2"/>
              <a:buChar char="Ø"/>
            </a:pPr>
            <a:r>
              <a:rPr lang="en-US" sz="3200" b="1" dirty="0">
                <a:solidFill>
                  <a:srgbClr val="005024"/>
                </a:solidFill>
                <a:latin typeface="Times New Roman" pitchFamily="18" charset="0"/>
                <a:cs typeface="Times New Roman" pitchFamily="18" charset="0"/>
              </a:rPr>
              <a:t> Data Models</a:t>
            </a:r>
          </a:p>
          <a:p>
            <a:pPr lvl="1">
              <a:lnSpc>
                <a:spcPct val="150000"/>
              </a:lnSpc>
              <a:buFont typeface="Wingdings" panose="05000000000000000000" pitchFamily="2" charset="2"/>
              <a:buChar char="Ø"/>
            </a:pPr>
            <a:r>
              <a:rPr lang="en-US" sz="3200" b="1" dirty="0">
                <a:solidFill>
                  <a:srgbClr val="005024"/>
                </a:solidFill>
                <a:latin typeface="Times New Roman" pitchFamily="18" charset="0"/>
                <a:cs typeface="Times New Roman" pitchFamily="18" charset="0"/>
              </a:rPr>
              <a:t> Schema and Instance</a:t>
            </a:r>
          </a:p>
          <a:p>
            <a:pPr marL="109728" indent="0">
              <a:buNone/>
            </a:pPr>
            <a:endParaRPr lang="en-US" dirty="0"/>
          </a:p>
        </p:txBody>
      </p:sp>
      <p:sp>
        <p:nvSpPr>
          <p:cNvPr id="4" name="Slide Number Placeholder 3"/>
          <p:cNvSpPr>
            <a:spLocks noGrp="1"/>
          </p:cNvSpPr>
          <p:nvPr>
            <p:ph type="sldNum" sz="quarter" idx="12"/>
          </p:nvPr>
        </p:nvSpPr>
        <p:spPr/>
        <p:txBody>
          <a:bodyPr/>
          <a:lstStyle/>
          <a:p>
            <a:pPr>
              <a:defRPr/>
            </a:pPr>
            <a:fld id="{99110872-BA2A-4248-96B4-D48905641DC8}" type="slidenum">
              <a:rPr lang="en-US" smtClean="0"/>
              <a:pPr>
                <a:defRPr/>
              </a:pPr>
              <a:t>2</a:t>
            </a:fld>
            <a:endParaRPr lang="en-US" dirty="0"/>
          </a:p>
        </p:txBody>
      </p:sp>
      <p:sp>
        <p:nvSpPr>
          <p:cNvPr id="3" name="Title 2"/>
          <p:cNvSpPr>
            <a:spLocks noGrp="1"/>
          </p:cNvSpPr>
          <p:nvPr>
            <p:ph type="title"/>
          </p:nvPr>
        </p:nvSpPr>
        <p:spPr>
          <a:xfrm>
            <a:off x="533400" y="304800"/>
            <a:ext cx="8229600" cy="609600"/>
          </a:xfrm>
        </p:spPr>
        <p:txBody>
          <a:bodyPr>
            <a:noAutofit/>
          </a:bodyPr>
          <a:lstStyle/>
          <a:p>
            <a:pPr algn="ctr"/>
            <a:r>
              <a:rPr lang="en-IN" sz="4800" dirty="0">
                <a:solidFill>
                  <a:srgbClr val="0000CC"/>
                </a:solidFill>
                <a:latin typeface="Book Antiqua" pitchFamily="18" charset="0"/>
                <a:ea typeface="+mn-ea"/>
                <a:cs typeface="Arial" pitchFamily="34" charset="0"/>
              </a:rPr>
              <a:t>Introduction to DBMS</a:t>
            </a:r>
            <a:endParaRPr lang="en-US" sz="4800" dirty="0">
              <a:solidFill>
                <a:srgbClr val="0000CC"/>
              </a:solidFill>
              <a:latin typeface="Book Antiqua" pitchFamily="18" charset="0"/>
              <a:ea typeface="+mn-ea"/>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3</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ctr">
              <a:defRPr/>
            </a:pPr>
            <a:r>
              <a:rPr lang="en-US" sz="3600" dirty="0">
                <a:solidFill>
                  <a:srgbClr val="0000CC"/>
                </a:solidFill>
                <a:latin typeface="Book Antiqua" pitchFamily="18" charset="0"/>
                <a:ea typeface="+mn-ea"/>
                <a:cs typeface="Arial" pitchFamily="34" charset="0"/>
              </a:rPr>
              <a:t>Data Models</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228600" y="762000"/>
            <a:ext cx="8696860" cy="5659178"/>
          </a:xfrm>
          <a:prstGeom prst="rect">
            <a:avLst/>
          </a:prstGeom>
          <a:noFill/>
        </p:spPr>
        <p:txBody>
          <a:bodyPr wrap="square" rtlCol="0">
            <a:spAutoFit/>
          </a:bodyPr>
          <a:lstStyle/>
          <a:p>
            <a:pPr algn="just">
              <a:lnSpc>
                <a:spcPct val="150000"/>
              </a:lnSpc>
            </a:pPr>
            <a:r>
              <a:rPr lang="en-US" sz="2400" dirty="0">
                <a:latin typeface="Book Antiqua" pitchFamily="18" charset="0"/>
                <a:cs typeface="Arial" pitchFamily="34" charset="0"/>
              </a:rPr>
              <a:t>A Database model defines the </a:t>
            </a:r>
            <a:r>
              <a:rPr lang="en-US" sz="2400" b="1" dirty="0">
                <a:solidFill>
                  <a:srgbClr val="FF0000"/>
                </a:solidFill>
                <a:latin typeface="Book Antiqua" pitchFamily="18" charset="0"/>
                <a:cs typeface="Arial" pitchFamily="34" charset="0"/>
              </a:rPr>
              <a:t>logical design </a:t>
            </a:r>
            <a:r>
              <a:rPr lang="en-US" sz="2400" dirty="0">
                <a:latin typeface="Book Antiqua" pitchFamily="18" charset="0"/>
                <a:cs typeface="Arial" pitchFamily="34" charset="0"/>
              </a:rPr>
              <a:t>and </a:t>
            </a:r>
            <a:r>
              <a:rPr lang="en-US" sz="2400" b="1" dirty="0">
                <a:solidFill>
                  <a:srgbClr val="FF0000"/>
                </a:solidFill>
                <a:latin typeface="Book Antiqua" pitchFamily="18" charset="0"/>
                <a:cs typeface="Arial" pitchFamily="34" charset="0"/>
              </a:rPr>
              <a:t>structure of a database</a:t>
            </a:r>
            <a:r>
              <a:rPr lang="en-US" sz="2400" dirty="0">
                <a:latin typeface="Book Antiqua" pitchFamily="18" charset="0"/>
                <a:cs typeface="Arial" pitchFamily="34" charset="0"/>
              </a:rPr>
              <a:t> and defines how data will be </a:t>
            </a:r>
            <a:r>
              <a:rPr lang="en-US" sz="2400" b="1" dirty="0">
                <a:solidFill>
                  <a:srgbClr val="0000FF"/>
                </a:solidFill>
                <a:latin typeface="Book Antiqua" pitchFamily="18" charset="0"/>
                <a:cs typeface="Arial" pitchFamily="34" charset="0"/>
              </a:rPr>
              <a:t>stored, accessed and updated in a database management system</a:t>
            </a:r>
            <a:r>
              <a:rPr lang="en-US" sz="2400" dirty="0">
                <a:latin typeface="Book Antiqua" pitchFamily="18" charset="0"/>
                <a:cs typeface="Arial" pitchFamily="34" charset="0"/>
              </a:rPr>
              <a:t>. While the Relational Model is the most widely used database model, there are other models too:</a:t>
            </a:r>
          </a:p>
          <a:p>
            <a:pPr marL="457200" indent="-457200" algn="just">
              <a:lnSpc>
                <a:spcPct val="150000"/>
              </a:lnSpc>
              <a:buAutoNum type="arabicPeriod"/>
            </a:pPr>
            <a:r>
              <a:rPr lang="en-US" sz="2400" b="1" dirty="0">
                <a:latin typeface="Book Antiqua" pitchFamily="18" charset="0"/>
                <a:cs typeface="Arial" pitchFamily="34" charset="0"/>
              </a:rPr>
              <a:t>Hierarchical Model</a:t>
            </a:r>
          </a:p>
          <a:p>
            <a:pPr marL="457200" indent="-457200" algn="just">
              <a:lnSpc>
                <a:spcPct val="150000"/>
              </a:lnSpc>
              <a:buAutoNum type="arabicPeriod"/>
            </a:pPr>
            <a:r>
              <a:rPr lang="en-US" sz="2400" b="1" dirty="0">
                <a:latin typeface="Book Antiqua" pitchFamily="18" charset="0"/>
                <a:cs typeface="Arial" pitchFamily="34" charset="0"/>
              </a:rPr>
              <a:t>Network Model</a:t>
            </a:r>
          </a:p>
          <a:p>
            <a:pPr marL="457200" indent="-457200" algn="just">
              <a:lnSpc>
                <a:spcPct val="150000"/>
              </a:lnSpc>
              <a:buAutoNum type="arabicPeriod"/>
            </a:pPr>
            <a:r>
              <a:rPr lang="en-US" sz="2400" b="1" dirty="0">
                <a:latin typeface="Book Antiqua" pitchFamily="18" charset="0"/>
                <a:cs typeface="Arial" pitchFamily="34" charset="0"/>
              </a:rPr>
              <a:t>Entity Relationship Model</a:t>
            </a:r>
          </a:p>
          <a:p>
            <a:pPr marL="457200" indent="-457200" algn="just">
              <a:lnSpc>
                <a:spcPct val="150000"/>
              </a:lnSpc>
              <a:buAutoNum type="arabicPeriod"/>
            </a:pPr>
            <a:r>
              <a:rPr lang="en-US" sz="2400" b="1" dirty="0">
                <a:latin typeface="Book Antiqua" pitchFamily="18" charset="0"/>
                <a:cs typeface="Arial" pitchFamily="34" charset="0"/>
              </a:rPr>
              <a:t>Relational Model</a:t>
            </a:r>
          </a:p>
          <a:p>
            <a:pPr marL="457200" indent="-457200" algn="just">
              <a:lnSpc>
                <a:spcPct val="150000"/>
              </a:lnSpc>
              <a:buAutoNum type="arabicPeriod"/>
            </a:pPr>
            <a:r>
              <a:rPr lang="en-US" sz="2400" b="1" dirty="0">
                <a:latin typeface="Book Antiqua" pitchFamily="18" charset="0"/>
                <a:cs typeface="Arial" pitchFamily="34" charset="0"/>
              </a:rPr>
              <a:t>Object Oriented Data Model</a:t>
            </a:r>
          </a:p>
        </p:txBody>
      </p:sp>
    </p:spTree>
    <p:extLst>
      <p:ext uri="{BB962C8B-B14F-4D97-AF65-F5344CB8AC3E}">
        <p14:creationId xmlns:p14="http://schemas.microsoft.com/office/powerpoint/2010/main" val="3300984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4</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950416"/>
            <a:ext cx="8434777" cy="4154984"/>
          </a:xfrm>
          <a:prstGeom prst="rect">
            <a:avLst/>
          </a:prstGeom>
          <a:noFill/>
        </p:spPr>
        <p:txBody>
          <a:bodyPr wrap="square" rtlCol="0">
            <a:spAutoFit/>
          </a:bodyPr>
          <a:lstStyle/>
          <a:p>
            <a:pPr marL="514350" indent="-514350" algn="just">
              <a:lnSpc>
                <a:spcPct val="150000"/>
              </a:lnSpc>
              <a:buAutoNum type="arabicPeriod"/>
            </a:pPr>
            <a:r>
              <a:rPr lang="en-US" sz="2800" b="1" u="sng" dirty="0">
                <a:solidFill>
                  <a:srgbClr val="FF0000"/>
                </a:solidFill>
                <a:latin typeface="Book Antiqua" pitchFamily="18" charset="0"/>
                <a:cs typeface="Arial" pitchFamily="34" charset="0"/>
              </a:rPr>
              <a:t>Hierarchical Model: </a:t>
            </a:r>
            <a:r>
              <a:rPr lang="en-US" sz="2400" dirty="0">
                <a:latin typeface="Book Antiqua" pitchFamily="18" charset="0"/>
                <a:cs typeface="Arial" pitchFamily="34" charset="0"/>
              </a:rPr>
              <a:t>Hierarchical Model was the </a:t>
            </a:r>
            <a:r>
              <a:rPr lang="en-US" sz="2400" b="1" dirty="0">
                <a:solidFill>
                  <a:srgbClr val="0000FF"/>
                </a:solidFill>
                <a:latin typeface="Book Antiqua" pitchFamily="18" charset="0"/>
                <a:cs typeface="Arial" pitchFamily="34" charset="0"/>
              </a:rPr>
              <a:t>first DBMS model. </a:t>
            </a:r>
            <a:r>
              <a:rPr lang="en-US" sz="2400" dirty="0">
                <a:latin typeface="Book Antiqua" pitchFamily="18" charset="0"/>
                <a:cs typeface="Arial" pitchFamily="34" charset="0"/>
              </a:rPr>
              <a:t>This model organizes the data in the hierarchical tree structure. The hierarchy starts from the </a:t>
            </a:r>
            <a:r>
              <a:rPr lang="en-US" sz="2400" b="1" dirty="0">
                <a:solidFill>
                  <a:srgbClr val="0000FF"/>
                </a:solidFill>
                <a:latin typeface="Book Antiqua" pitchFamily="18" charset="0"/>
                <a:cs typeface="Arial" pitchFamily="34" charset="0"/>
              </a:rPr>
              <a:t>root</a:t>
            </a:r>
            <a:r>
              <a:rPr lang="en-US" sz="2400" dirty="0">
                <a:latin typeface="Book Antiqua" pitchFamily="18" charset="0"/>
                <a:cs typeface="Arial" pitchFamily="34" charset="0"/>
              </a:rPr>
              <a:t> which has root data and then it expands in the form of a tree adding </a:t>
            </a:r>
            <a:r>
              <a:rPr lang="en-US" sz="2400" b="1" dirty="0">
                <a:solidFill>
                  <a:srgbClr val="0000FF"/>
                </a:solidFill>
                <a:latin typeface="Book Antiqua" pitchFamily="18" charset="0"/>
                <a:cs typeface="Arial" pitchFamily="34" charset="0"/>
              </a:rPr>
              <a:t>child node to the parent node.</a:t>
            </a:r>
            <a:r>
              <a:rPr lang="en-US" sz="2400" dirty="0">
                <a:latin typeface="Book Antiqua" pitchFamily="18" charset="0"/>
                <a:cs typeface="Arial" pitchFamily="34" charset="0"/>
              </a:rPr>
              <a:t> </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This model easily represents some of the real-world relationships like </a:t>
            </a:r>
            <a:r>
              <a:rPr lang="en-US" sz="2400" b="1" dirty="0">
                <a:solidFill>
                  <a:srgbClr val="0000FF"/>
                </a:solidFill>
                <a:latin typeface="Book Antiqua" pitchFamily="18" charset="0"/>
                <a:cs typeface="Arial" pitchFamily="34" charset="0"/>
              </a:rPr>
              <a:t>food recipes, sitemap of a website etc</a:t>
            </a:r>
            <a:r>
              <a:rPr lang="en-US" sz="2400" dirty="0">
                <a:latin typeface="Book Antiqua" pitchFamily="18" charset="0"/>
                <a:cs typeface="Arial" pitchFamily="34" charset="0"/>
              </a:rPr>
              <a:t>. 	</a:t>
            </a:r>
          </a:p>
        </p:txBody>
      </p:sp>
    </p:spTree>
    <p:extLst>
      <p:ext uri="{BB962C8B-B14F-4D97-AF65-F5344CB8AC3E}">
        <p14:creationId xmlns:p14="http://schemas.microsoft.com/office/powerpoint/2010/main" val="3647164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5</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pic>
        <p:nvPicPr>
          <p:cNvPr id="12" name="Picture 11" descr="Hierarchical Model of databas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685800"/>
            <a:ext cx="7162800" cy="5029200"/>
          </a:xfrm>
          <a:prstGeom prst="rect">
            <a:avLst/>
          </a:prstGeom>
          <a:noFill/>
          <a:ln>
            <a:noFill/>
          </a:ln>
        </p:spPr>
      </p:pic>
    </p:spTree>
    <p:extLst>
      <p:ext uri="{BB962C8B-B14F-4D97-AF65-F5344CB8AC3E}">
        <p14:creationId xmlns:p14="http://schemas.microsoft.com/office/powerpoint/2010/main" val="2106927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6</a:t>
            </a:fld>
            <a:endParaRPr lang="en-US" dirty="0"/>
          </a:p>
        </p:txBody>
      </p:sp>
      <p:sp>
        <p:nvSpPr>
          <p:cNvPr id="3" name="Title 2"/>
          <p:cNvSpPr>
            <a:spLocks noGrp="1"/>
          </p:cNvSpPr>
          <p:nvPr>
            <p:ph type="title"/>
          </p:nvPr>
        </p:nvSpPr>
        <p:spPr>
          <a:xfrm>
            <a:off x="622300" y="228600"/>
            <a:ext cx="8229600" cy="4572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 </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685800"/>
            <a:ext cx="8587178" cy="5632311"/>
          </a:xfrm>
          <a:prstGeom prst="rect">
            <a:avLst/>
          </a:prstGeom>
          <a:noFill/>
        </p:spPr>
        <p:txBody>
          <a:bodyPr wrap="square" rtlCol="0">
            <a:spAutoFit/>
          </a:bodyPr>
          <a:lstStyle/>
          <a:p>
            <a:pPr algn="just">
              <a:lnSpc>
                <a:spcPct val="150000"/>
              </a:lnSpc>
            </a:pPr>
            <a:r>
              <a:rPr lang="en-US" sz="2400" b="1" u="sng" dirty="0">
                <a:solidFill>
                  <a:srgbClr val="870581"/>
                </a:solidFill>
                <a:latin typeface="Book Antiqua" pitchFamily="18" charset="0"/>
                <a:cs typeface="Arial" pitchFamily="34" charset="0"/>
              </a:rPr>
              <a:t>Features of Hierarchical Model:</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One-to-many relationship:</a:t>
            </a:r>
            <a:r>
              <a:rPr lang="en-US" sz="2400" dirty="0">
                <a:latin typeface="Book Antiqua" pitchFamily="18" charset="0"/>
                <a:cs typeface="Arial" pitchFamily="34" charset="0"/>
              </a:rPr>
              <a:t> The data here is organized in a </a:t>
            </a:r>
            <a:r>
              <a:rPr lang="en-US" sz="2400" b="1" dirty="0">
                <a:latin typeface="Book Antiqua" pitchFamily="18" charset="0"/>
                <a:cs typeface="Arial" pitchFamily="34" charset="0"/>
              </a:rPr>
              <a:t>tree-like structure </a:t>
            </a:r>
            <a:r>
              <a:rPr lang="en-US" sz="2400" dirty="0">
                <a:latin typeface="Book Antiqua" pitchFamily="18" charset="0"/>
                <a:cs typeface="Arial" pitchFamily="34" charset="0"/>
              </a:rPr>
              <a:t>where the one-to-many relationship is between the datatypes. Also, there can be </a:t>
            </a:r>
            <a:r>
              <a:rPr lang="en-US" sz="2400" b="1" dirty="0">
                <a:latin typeface="Book Antiqua" pitchFamily="18" charset="0"/>
                <a:cs typeface="Arial" pitchFamily="34" charset="0"/>
              </a:rPr>
              <a:t>only one path from parent to any node.</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Parent-Child Relationship:</a:t>
            </a:r>
            <a:r>
              <a:rPr lang="en-US" sz="2400" dirty="0"/>
              <a:t> </a:t>
            </a:r>
            <a:r>
              <a:rPr lang="en-US" sz="2400" dirty="0">
                <a:latin typeface="Book Antiqua" pitchFamily="18" charset="0"/>
                <a:cs typeface="Arial" pitchFamily="34" charset="0"/>
              </a:rPr>
              <a:t>Each child node has a parent node but a parent node can have more than one child node. Multiple parents are not allowed.</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Deletion Problem: </a:t>
            </a:r>
            <a:r>
              <a:rPr lang="en-US" sz="2400" dirty="0">
                <a:latin typeface="Book Antiqua" pitchFamily="18" charset="0"/>
                <a:cs typeface="Arial" pitchFamily="34" charset="0"/>
              </a:rPr>
              <a:t>If a parent node is deleted then the </a:t>
            </a:r>
            <a:r>
              <a:rPr lang="en-US" sz="2400" b="1" dirty="0">
                <a:latin typeface="Book Antiqua" pitchFamily="18" charset="0"/>
                <a:cs typeface="Arial" pitchFamily="34" charset="0"/>
              </a:rPr>
              <a:t>child node is automatically deleted.</a:t>
            </a:r>
          </a:p>
        </p:txBody>
      </p:sp>
    </p:spTree>
    <p:extLst>
      <p:ext uri="{BB962C8B-B14F-4D97-AF65-F5344CB8AC3E}">
        <p14:creationId xmlns:p14="http://schemas.microsoft.com/office/powerpoint/2010/main" val="109065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7</a:t>
            </a:fld>
            <a:endParaRPr lang="en-US" dirty="0"/>
          </a:p>
        </p:txBody>
      </p:sp>
      <p:sp>
        <p:nvSpPr>
          <p:cNvPr id="3" name="Title 2"/>
          <p:cNvSpPr>
            <a:spLocks noGrp="1"/>
          </p:cNvSpPr>
          <p:nvPr>
            <p:ph type="title"/>
          </p:nvPr>
        </p:nvSpPr>
        <p:spPr>
          <a:xfrm>
            <a:off x="622300" y="228600"/>
            <a:ext cx="8229600" cy="4572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 </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685800"/>
            <a:ext cx="8587178" cy="6186309"/>
          </a:xfrm>
          <a:prstGeom prst="rect">
            <a:avLst/>
          </a:prstGeom>
          <a:noFill/>
        </p:spPr>
        <p:txBody>
          <a:bodyPr wrap="square" rtlCol="0">
            <a:spAutoFit/>
          </a:bodyPr>
          <a:lstStyle/>
          <a:p>
            <a:pPr algn="just">
              <a:lnSpc>
                <a:spcPct val="150000"/>
              </a:lnSpc>
            </a:pPr>
            <a:r>
              <a:rPr lang="en-US" sz="2400" b="1" u="sng" dirty="0">
                <a:solidFill>
                  <a:srgbClr val="870581"/>
                </a:solidFill>
                <a:latin typeface="Book Antiqua" pitchFamily="18" charset="0"/>
                <a:cs typeface="Arial" pitchFamily="34" charset="0"/>
              </a:rPr>
              <a:t>Advantages:</a:t>
            </a:r>
          </a:p>
          <a:p>
            <a:pPr algn="just">
              <a:lnSpc>
                <a:spcPct val="150000"/>
              </a:lnSpc>
            </a:pPr>
            <a:r>
              <a:rPr lang="en-US" sz="2400" dirty="0">
                <a:latin typeface="Book Antiqua" pitchFamily="18" charset="0"/>
                <a:cs typeface="Arial" pitchFamily="34" charset="0"/>
              </a:rPr>
              <a:t>1. It is </a:t>
            </a:r>
            <a:r>
              <a:rPr lang="en-US" sz="2400" b="1" dirty="0">
                <a:latin typeface="Book Antiqua" pitchFamily="18" charset="0"/>
                <a:cs typeface="Arial" pitchFamily="34" charset="0"/>
              </a:rPr>
              <a:t>very simple and fast to traverse </a:t>
            </a:r>
            <a:r>
              <a:rPr lang="en-US" sz="2400" dirty="0">
                <a:latin typeface="Book Antiqua" pitchFamily="18" charset="0"/>
                <a:cs typeface="Arial" pitchFamily="34" charset="0"/>
              </a:rPr>
              <a:t>through a tree-like structure.</a:t>
            </a:r>
          </a:p>
          <a:p>
            <a:pPr algn="just">
              <a:lnSpc>
                <a:spcPct val="150000"/>
              </a:lnSpc>
            </a:pPr>
            <a:r>
              <a:rPr lang="en-US" sz="2400" dirty="0">
                <a:latin typeface="Book Antiqua" pitchFamily="18" charset="0"/>
                <a:cs typeface="Arial" pitchFamily="34" charset="0"/>
              </a:rPr>
              <a:t>2. Any change in the </a:t>
            </a:r>
            <a:r>
              <a:rPr lang="en-US" sz="2400" b="1" dirty="0">
                <a:latin typeface="Book Antiqua" pitchFamily="18" charset="0"/>
                <a:cs typeface="Arial" pitchFamily="34" charset="0"/>
              </a:rPr>
              <a:t>parent node is automatically reflected in the child node </a:t>
            </a:r>
            <a:r>
              <a:rPr lang="en-US" sz="2400" dirty="0">
                <a:latin typeface="Book Antiqua" pitchFamily="18" charset="0"/>
                <a:cs typeface="Arial" pitchFamily="34" charset="0"/>
              </a:rPr>
              <a:t>so, the integrity of data is maintained.</a:t>
            </a:r>
          </a:p>
          <a:p>
            <a:pPr algn="just">
              <a:lnSpc>
                <a:spcPct val="150000"/>
              </a:lnSpc>
            </a:pPr>
            <a:r>
              <a:rPr lang="en-US" sz="2400" b="1" u="sng" dirty="0">
                <a:solidFill>
                  <a:srgbClr val="870581"/>
                </a:solidFill>
                <a:latin typeface="Book Antiqua" pitchFamily="18" charset="0"/>
                <a:cs typeface="Arial" pitchFamily="34" charset="0"/>
              </a:rPr>
              <a:t>Disadvantages: </a:t>
            </a:r>
          </a:p>
          <a:p>
            <a:pPr algn="just">
              <a:lnSpc>
                <a:spcPct val="150000"/>
              </a:lnSpc>
            </a:pPr>
            <a:r>
              <a:rPr lang="en-US" sz="2400" dirty="0">
                <a:latin typeface="Book Antiqua" pitchFamily="18" charset="0"/>
                <a:cs typeface="Arial" pitchFamily="34" charset="0"/>
              </a:rPr>
              <a:t>1. </a:t>
            </a:r>
            <a:r>
              <a:rPr lang="en-US" sz="2400" b="1" dirty="0">
                <a:latin typeface="Book Antiqua" pitchFamily="18" charset="0"/>
                <a:cs typeface="Arial" pitchFamily="34" charset="0"/>
              </a:rPr>
              <a:t>Complex relationships </a:t>
            </a:r>
            <a:r>
              <a:rPr lang="en-US" sz="2400" dirty="0">
                <a:latin typeface="Book Antiqua" pitchFamily="18" charset="0"/>
                <a:cs typeface="Arial" pitchFamily="34" charset="0"/>
              </a:rPr>
              <a:t>are not supported.</a:t>
            </a:r>
          </a:p>
          <a:p>
            <a:pPr algn="just">
              <a:lnSpc>
                <a:spcPct val="150000"/>
              </a:lnSpc>
            </a:pPr>
            <a:r>
              <a:rPr lang="en-US" sz="2400" dirty="0">
                <a:latin typeface="Book Antiqua" pitchFamily="18" charset="0"/>
                <a:cs typeface="Arial" pitchFamily="34" charset="0"/>
              </a:rPr>
              <a:t>2. As it does not support more than one parent of the child node so if we have </a:t>
            </a:r>
            <a:r>
              <a:rPr lang="en-US" sz="2400" b="1" dirty="0">
                <a:latin typeface="Book Antiqua" pitchFamily="18" charset="0"/>
                <a:cs typeface="Arial" pitchFamily="34" charset="0"/>
              </a:rPr>
              <a:t>some complex relationship where a child node needs to have two parent node </a:t>
            </a:r>
            <a:r>
              <a:rPr lang="en-US" sz="2400" dirty="0">
                <a:latin typeface="Book Antiqua" pitchFamily="18" charset="0"/>
                <a:cs typeface="Arial" pitchFamily="34" charset="0"/>
              </a:rPr>
              <a:t>then that can't be represented using this model.</a:t>
            </a:r>
            <a:endParaRPr lang="en-US" sz="2400" b="1" u="sng" dirty="0">
              <a:solidFill>
                <a:srgbClr val="870581"/>
              </a:solidFill>
              <a:latin typeface="Book Antiqua" pitchFamily="18" charset="0"/>
              <a:cs typeface="Arial" pitchFamily="34" charset="0"/>
            </a:endParaRPr>
          </a:p>
        </p:txBody>
      </p:sp>
    </p:spTree>
    <p:extLst>
      <p:ext uri="{BB962C8B-B14F-4D97-AF65-F5344CB8AC3E}">
        <p14:creationId xmlns:p14="http://schemas.microsoft.com/office/powerpoint/2010/main" val="819327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8</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685800"/>
            <a:ext cx="8434777" cy="5724644"/>
          </a:xfrm>
          <a:prstGeom prst="rect">
            <a:avLst/>
          </a:prstGeom>
          <a:noFill/>
        </p:spPr>
        <p:txBody>
          <a:bodyPr wrap="square" rtlCol="0">
            <a:spAutoFit/>
          </a:bodyPr>
          <a:lstStyle/>
          <a:p>
            <a:pPr algn="just">
              <a:lnSpc>
                <a:spcPct val="150000"/>
              </a:lnSpc>
            </a:pPr>
            <a:r>
              <a:rPr lang="en-US" sz="2800" b="1" u="sng" dirty="0">
                <a:solidFill>
                  <a:srgbClr val="FF0000"/>
                </a:solidFill>
                <a:latin typeface="Book Antiqua" pitchFamily="18" charset="0"/>
                <a:cs typeface="Arial" pitchFamily="34" charset="0"/>
              </a:rPr>
              <a:t>2. Network Model: </a:t>
            </a:r>
            <a:r>
              <a:rPr lang="en-US" sz="2400" dirty="0">
                <a:latin typeface="Book Antiqua" pitchFamily="18" charset="0"/>
                <a:cs typeface="Arial" pitchFamily="34" charset="0"/>
              </a:rPr>
              <a:t>This is an e</a:t>
            </a:r>
            <a:r>
              <a:rPr lang="en-US" sz="2400" b="1" dirty="0">
                <a:solidFill>
                  <a:srgbClr val="0000CC"/>
                </a:solidFill>
                <a:latin typeface="Book Antiqua" pitchFamily="18" charset="0"/>
                <a:cs typeface="Arial" pitchFamily="34" charset="0"/>
              </a:rPr>
              <a:t>xtension of the Hierarchical model.</a:t>
            </a:r>
            <a:r>
              <a:rPr lang="en-US" sz="2400" dirty="0">
                <a:latin typeface="Book Antiqua" pitchFamily="18" charset="0"/>
                <a:cs typeface="Arial" pitchFamily="34" charset="0"/>
              </a:rPr>
              <a:t> In this model data is organized more </a:t>
            </a:r>
            <a:r>
              <a:rPr lang="en-US" sz="2400" b="1" dirty="0">
                <a:solidFill>
                  <a:srgbClr val="0000CC"/>
                </a:solidFill>
                <a:latin typeface="Book Antiqua" pitchFamily="18" charset="0"/>
                <a:cs typeface="Arial" pitchFamily="34" charset="0"/>
              </a:rPr>
              <a:t>like a graph</a:t>
            </a:r>
            <a:r>
              <a:rPr lang="en-US" sz="2400" dirty="0">
                <a:latin typeface="Book Antiqua" pitchFamily="18" charset="0"/>
                <a:cs typeface="Arial" pitchFamily="34" charset="0"/>
              </a:rPr>
              <a:t>, and are allowed to have </a:t>
            </a:r>
            <a:r>
              <a:rPr lang="en-US" sz="2400" b="1" dirty="0">
                <a:solidFill>
                  <a:srgbClr val="990000"/>
                </a:solidFill>
                <a:latin typeface="Book Antiqua" pitchFamily="18" charset="0"/>
                <a:cs typeface="Arial" pitchFamily="34" charset="0"/>
              </a:rPr>
              <a:t>more than one parent node.</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In this database model data is more related as more relationships are established in this database model. Also, as the data is more related, hence accessing the data is also easier and fast. </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This database model was used to map </a:t>
            </a:r>
            <a:r>
              <a:rPr lang="en-US" sz="2400" b="1" dirty="0">
                <a:solidFill>
                  <a:srgbClr val="990000"/>
                </a:solidFill>
                <a:latin typeface="Book Antiqua" pitchFamily="18" charset="0"/>
                <a:cs typeface="Arial" pitchFamily="34" charset="0"/>
              </a:rPr>
              <a:t>many-to-many data relationships.</a:t>
            </a:r>
            <a:r>
              <a:rPr lang="en-US" sz="2400" dirty="0">
                <a:latin typeface="Book Antiqua" pitchFamily="18" charset="0"/>
                <a:cs typeface="Arial" pitchFamily="34" charset="0"/>
              </a:rPr>
              <a:t>	</a:t>
            </a:r>
          </a:p>
        </p:txBody>
      </p:sp>
    </p:spTree>
    <p:extLst>
      <p:ext uri="{BB962C8B-B14F-4D97-AF65-F5344CB8AC3E}">
        <p14:creationId xmlns:p14="http://schemas.microsoft.com/office/powerpoint/2010/main" val="1815941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9</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pic>
        <p:nvPicPr>
          <p:cNvPr id="10" name="Picture 2" descr="https://s3.ap-south-1.amazonaws.com/afteracademy-server-uploads/what-is-data-model-in-dbms-and-what-are-its-types-network-model-d0ffd2f004868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947057"/>
            <a:ext cx="68580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300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10</a:t>
            </a:fld>
            <a:endParaRPr lang="en-US" dirty="0"/>
          </a:p>
        </p:txBody>
      </p:sp>
      <p:sp>
        <p:nvSpPr>
          <p:cNvPr id="3" name="Title 2"/>
          <p:cNvSpPr>
            <a:spLocks noGrp="1"/>
          </p:cNvSpPr>
          <p:nvPr>
            <p:ph type="title"/>
          </p:nvPr>
        </p:nvSpPr>
        <p:spPr>
          <a:xfrm>
            <a:off x="622300" y="228600"/>
            <a:ext cx="8229600" cy="4572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 </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685800"/>
            <a:ext cx="8587178" cy="5078313"/>
          </a:xfrm>
          <a:prstGeom prst="rect">
            <a:avLst/>
          </a:prstGeom>
          <a:noFill/>
        </p:spPr>
        <p:txBody>
          <a:bodyPr wrap="square" rtlCol="0">
            <a:spAutoFit/>
          </a:bodyPr>
          <a:lstStyle/>
          <a:p>
            <a:pPr algn="just">
              <a:lnSpc>
                <a:spcPct val="150000"/>
              </a:lnSpc>
            </a:pPr>
            <a:r>
              <a:rPr lang="en-US" sz="2400" b="1" u="sng" dirty="0">
                <a:solidFill>
                  <a:srgbClr val="870581"/>
                </a:solidFill>
                <a:latin typeface="Book Antiqua" pitchFamily="18" charset="0"/>
                <a:cs typeface="Arial" pitchFamily="34" charset="0"/>
              </a:rPr>
              <a:t>Features of Network Model:</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Ability to Merge more Relationships:</a:t>
            </a:r>
            <a:r>
              <a:rPr lang="en-US" sz="2400" b="1" i="1" dirty="0"/>
              <a:t> </a:t>
            </a:r>
            <a:r>
              <a:rPr lang="en-US" sz="2400" dirty="0">
                <a:latin typeface="Book Antiqua" pitchFamily="18" charset="0"/>
                <a:cs typeface="Arial" pitchFamily="34" charset="0"/>
              </a:rPr>
              <a:t>In this model, as there are more relationships so data is </a:t>
            </a:r>
            <a:r>
              <a:rPr lang="en-US" sz="2400" b="1" dirty="0">
                <a:solidFill>
                  <a:srgbClr val="0000CC"/>
                </a:solidFill>
                <a:latin typeface="Book Antiqua" pitchFamily="18" charset="0"/>
                <a:cs typeface="Arial" pitchFamily="34" charset="0"/>
              </a:rPr>
              <a:t>more related</a:t>
            </a:r>
            <a:r>
              <a:rPr lang="en-US" sz="2400" dirty="0">
                <a:latin typeface="Book Antiqua" pitchFamily="18" charset="0"/>
                <a:cs typeface="Arial" pitchFamily="34" charset="0"/>
              </a:rPr>
              <a:t>.</a:t>
            </a:r>
            <a:r>
              <a:rPr lang="en-US" sz="2400" dirty="0"/>
              <a:t> </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Many paths:</a:t>
            </a:r>
            <a:r>
              <a:rPr lang="en-US" sz="2400" b="1" i="1" dirty="0"/>
              <a:t> </a:t>
            </a:r>
            <a:r>
              <a:rPr lang="en-US" sz="2400" dirty="0">
                <a:latin typeface="Book Antiqua" pitchFamily="18" charset="0"/>
                <a:cs typeface="Arial" pitchFamily="34" charset="0"/>
              </a:rPr>
              <a:t>As there are more relationships so there can be more than one path to the same record. This makes </a:t>
            </a:r>
            <a:r>
              <a:rPr lang="en-US" sz="2400" b="1" dirty="0">
                <a:solidFill>
                  <a:srgbClr val="0000CC"/>
                </a:solidFill>
                <a:latin typeface="Book Antiqua" pitchFamily="18" charset="0"/>
                <a:cs typeface="Arial" pitchFamily="34" charset="0"/>
              </a:rPr>
              <a:t>data access fast and simple.</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Circular Linked List:</a:t>
            </a:r>
            <a:r>
              <a:rPr lang="en-US" sz="2400" b="1" i="1" dirty="0"/>
              <a:t> </a:t>
            </a:r>
            <a:r>
              <a:rPr lang="en-US" sz="2400" dirty="0">
                <a:latin typeface="Book Antiqua" pitchFamily="18" charset="0"/>
                <a:cs typeface="Arial" pitchFamily="34" charset="0"/>
              </a:rPr>
              <a:t>The </a:t>
            </a:r>
            <a:r>
              <a:rPr lang="en-US" sz="2400" b="1" dirty="0">
                <a:solidFill>
                  <a:srgbClr val="0000CC"/>
                </a:solidFill>
                <a:latin typeface="Book Antiqua" pitchFamily="18" charset="0"/>
                <a:cs typeface="Arial" pitchFamily="34" charset="0"/>
              </a:rPr>
              <a:t>operations on the network </a:t>
            </a:r>
            <a:r>
              <a:rPr lang="en-US" sz="2400" dirty="0">
                <a:latin typeface="Book Antiqua" pitchFamily="18" charset="0"/>
                <a:cs typeface="Arial" pitchFamily="34" charset="0"/>
              </a:rPr>
              <a:t>model are done with the help of the </a:t>
            </a:r>
            <a:r>
              <a:rPr lang="en-US" sz="2400" b="1" dirty="0">
                <a:latin typeface="Book Antiqua" pitchFamily="18" charset="0"/>
                <a:cs typeface="Arial" pitchFamily="34" charset="0"/>
              </a:rPr>
              <a:t>circular linked list</a:t>
            </a:r>
            <a:r>
              <a:rPr lang="en-US" sz="2400" b="1" dirty="0"/>
              <a:t>.</a:t>
            </a:r>
          </a:p>
          <a:p>
            <a:pPr marL="457200" indent="-457200" algn="just">
              <a:lnSpc>
                <a:spcPct val="150000"/>
              </a:lnSpc>
              <a:buAutoNum type="arabicPeriod"/>
            </a:pPr>
            <a:endParaRPr lang="en-US" sz="2400" b="1" dirty="0">
              <a:latin typeface="Book Antiqua" pitchFamily="18" charset="0"/>
              <a:cs typeface="Arial" pitchFamily="34" charset="0"/>
            </a:endParaRPr>
          </a:p>
        </p:txBody>
      </p:sp>
    </p:spTree>
    <p:extLst>
      <p:ext uri="{BB962C8B-B14F-4D97-AF65-F5344CB8AC3E}">
        <p14:creationId xmlns:p14="http://schemas.microsoft.com/office/powerpoint/2010/main" val="3650270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11</a:t>
            </a:fld>
            <a:endParaRPr lang="en-US" dirty="0"/>
          </a:p>
        </p:txBody>
      </p:sp>
      <p:sp>
        <p:nvSpPr>
          <p:cNvPr id="3" name="Title 2"/>
          <p:cNvSpPr>
            <a:spLocks noGrp="1"/>
          </p:cNvSpPr>
          <p:nvPr>
            <p:ph type="title"/>
          </p:nvPr>
        </p:nvSpPr>
        <p:spPr>
          <a:xfrm>
            <a:off x="622300" y="228600"/>
            <a:ext cx="8229600" cy="4572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 </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685800"/>
            <a:ext cx="8587178" cy="3970318"/>
          </a:xfrm>
          <a:prstGeom prst="rect">
            <a:avLst/>
          </a:prstGeom>
          <a:noFill/>
        </p:spPr>
        <p:txBody>
          <a:bodyPr wrap="square" rtlCol="0">
            <a:spAutoFit/>
          </a:bodyPr>
          <a:lstStyle/>
          <a:p>
            <a:pPr algn="just">
              <a:lnSpc>
                <a:spcPct val="150000"/>
              </a:lnSpc>
            </a:pPr>
            <a:r>
              <a:rPr lang="en-US" sz="2400" b="1" u="sng" dirty="0">
                <a:solidFill>
                  <a:srgbClr val="870581"/>
                </a:solidFill>
                <a:latin typeface="Book Antiqua" pitchFamily="18" charset="0"/>
                <a:cs typeface="Arial" pitchFamily="34" charset="0"/>
              </a:rPr>
              <a:t>Advantages:</a:t>
            </a:r>
          </a:p>
          <a:p>
            <a:pPr marL="457200" indent="-457200" algn="just">
              <a:lnSpc>
                <a:spcPct val="150000"/>
              </a:lnSpc>
              <a:buAutoNum type="arabicPeriod"/>
            </a:pPr>
            <a:r>
              <a:rPr lang="en-US" sz="2400" dirty="0">
                <a:latin typeface="Book Antiqua" pitchFamily="18" charset="0"/>
                <a:cs typeface="Arial" pitchFamily="34" charset="0"/>
              </a:rPr>
              <a:t>The data can be </a:t>
            </a:r>
            <a:r>
              <a:rPr lang="en-US" sz="2400" b="1" dirty="0">
                <a:solidFill>
                  <a:srgbClr val="FF0000"/>
                </a:solidFill>
                <a:latin typeface="Book Antiqua" pitchFamily="18" charset="0"/>
                <a:cs typeface="Arial" pitchFamily="34" charset="0"/>
              </a:rPr>
              <a:t>accessed faster </a:t>
            </a:r>
            <a:r>
              <a:rPr lang="en-US" sz="2400" dirty="0">
                <a:latin typeface="Book Antiqua" pitchFamily="18" charset="0"/>
                <a:cs typeface="Arial" pitchFamily="34" charset="0"/>
              </a:rPr>
              <a:t>as compared to the </a:t>
            </a:r>
            <a:r>
              <a:rPr lang="en-US" sz="2400" b="1" dirty="0">
                <a:latin typeface="Book Antiqua" pitchFamily="18" charset="0"/>
                <a:cs typeface="Arial" pitchFamily="34" charset="0"/>
              </a:rPr>
              <a:t>hierarchical model</a:t>
            </a:r>
            <a:r>
              <a:rPr lang="en-US" sz="2400" b="1" dirty="0"/>
              <a:t>.</a:t>
            </a:r>
            <a:r>
              <a:rPr lang="en-US" sz="2400" dirty="0"/>
              <a:t> </a:t>
            </a:r>
            <a:endParaRPr lang="en-US" sz="2400" dirty="0">
              <a:latin typeface="Book Antiqua" pitchFamily="18" charset="0"/>
              <a:cs typeface="Arial" pitchFamily="34" charset="0"/>
            </a:endParaRPr>
          </a:p>
          <a:p>
            <a:pPr algn="just">
              <a:lnSpc>
                <a:spcPct val="150000"/>
              </a:lnSpc>
            </a:pPr>
            <a:r>
              <a:rPr lang="en-US" sz="2400" b="1" u="sng" dirty="0">
                <a:solidFill>
                  <a:srgbClr val="870581"/>
                </a:solidFill>
                <a:latin typeface="Book Antiqua" pitchFamily="18" charset="0"/>
                <a:cs typeface="Arial" pitchFamily="34" charset="0"/>
              </a:rPr>
              <a:t>Disadvantages: </a:t>
            </a:r>
          </a:p>
          <a:p>
            <a:pPr algn="just">
              <a:lnSpc>
                <a:spcPct val="150000"/>
              </a:lnSpc>
            </a:pPr>
            <a:r>
              <a:rPr lang="en-US" sz="2400" dirty="0">
                <a:latin typeface="Book Antiqua" pitchFamily="18" charset="0"/>
                <a:cs typeface="Arial" pitchFamily="34" charset="0"/>
              </a:rPr>
              <a:t>1. As more and more relationships need to be handled the system might get complex. So, a user must be having detailed knowledge of the model to work with the model</a:t>
            </a:r>
            <a:r>
              <a:rPr lang="en-US" sz="2400" dirty="0"/>
              <a:t>.</a:t>
            </a:r>
          </a:p>
        </p:txBody>
      </p:sp>
    </p:spTree>
    <p:extLst>
      <p:ext uri="{BB962C8B-B14F-4D97-AF65-F5344CB8AC3E}">
        <p14:creationId xmlns:p14="http://schemas.microsoft.com/office/powerpoint/2010/main" val="71499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12</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175823" y="685800"/>
            <a:ext cx="8663377" cy="5724644"/>
          </a:xfrm>
          <a:prstGeom prst="rect">
            <a:avLst/>
          </a:prstGeom>
          <a:noFill/>
        </p:spPr>
        <p:txBody>
          <a:bodyPr wrap="square" rtlCol="0">
            <a:spAutoFit/>
          </a:bodyPr>
          <a:lstStyle/>
          <a:p>
            <a:pPr algn="just">
              <a:lnSpc>
                <a:spcPct val="150000"/>
              </a:lnSpc>
            </a:pPr>
            <a:r>
              <a:rPr lang="en-US" sz="2800" b="1" u="sng" dirty="0">
                <a:solidFill>
                  <a:srgbClr val="FF0000"/>
                </a:solidFill>
                <a:latin typeface="Book Antiqua" pitchFamily="18" charset="0"/>
                <a:cs typeface="Arial" pitchFamily="34" charset="0"/>
              </a:rPr>
              <a:t>3. Entity Relationship Model: </a:t>
            </a:r>
            <a:r>
              <a:rPr lang="en-US" sz="2400" dirty="0">
                <a:latin typeface="Book Antiqua" pitchFamily="18" charset="0"/>
                <a:cs typeface="Arial" pitchFamily="34" charset="0"/>
              </a:rPr>
              <a:t>Entity-Relationship Model or simply </a:t>
            </a:r>
            <a:r>
              <a:rPr lang="en-US" sz="2400" b="1" dirty="0">
                <a:solidFill>
                  <a:srgbClr val="0000CC"/>
                </a:solidFill>
                <a:latin typeface="Book Antiqua" pitchFamily="18" charset="0"/>
                <a:cs typeface="Arial" pitchFamily="34" charset="0"/>
              </a:rPr>
              <a:t>ER Model </a:t>
            </a:r>
            <a:r>
              <a:rPr lang="en-US" sz="2400" dirty="0">
                <a:latin typeface="Book Antiqua" pitchFamily="18" charset="0"/>
                <a:cs typeface="Arial" pitchFamily="34" charset="0"/>
              </a:rPr>
              <a:t>is a high-level data model diagram.</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In this database model, relationships are created by dividing </a:t>
            </a:r>
            <a:r>
              <a:rPr lang="en-US" sz="2400" b="1" dirty="0">
                <a:solidFill>
                  <a:srgbClr val="0000CC"/>
                </a:solidFill>
                <a:latin typeface="Book Antiqua" pitchFamily="18" charset="0"/>
                <a:cs typeface="Arial" pitchFamily="34" charset="0"/>
              </a:rPr>
              <a:t>object </a:t>
            </a:r>
            <a:r>
              <a:rPr lang="en-US" sz="2400" dirty="0">
                <a:latin typeface="Book Antiqua" pitchFamily="18" charset="0"/>
                <a:cs typeface="Arial" pitchFamily="34" charset="0"/>
              </a:rPr>
              <a:t>of interest into </a:t>
            </a:r>
            <a:r>
              <a:rPr lang="en-US" sz="2400" b="1" dirty="0">
                <a:solidFill>
                  <a:srgbClr val="0000CC"/>
                </a:solidFill>
                <a:latin typeface="Book Antiqua" pitchFamily="18" charset="0"/>
                <a:cs typeface="Arial" pitchFamily="34" charset="0"/>
              </a:rPr>
              <a:t>entity and its characteristics into attributes.</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ER diagram has the following </a:t>
            </a:r>
            <a:r>
              <a:rPr lang="en-US" sz="2400" b="1" dirty="0">
                <a:solidFill>
                  <a:srgbClr val="0000CC"/>
                </a:solidFill>
                <a:latin typeface="Book Antiqua" pitchFamily="18" charset="0"/>
                <a:cs typeface="Arial" pitchFamily="34" charset="0"/>
              </a:rPr>
              <a:t>three components</a:t>
            </a:r>
            <a:r>
              <a:rPr lang="en-US" sz="2400" dirty="0">
                <a:latin typeface="Book Antiqua" pitchFamily="18" charset="0"/>
                <a:cs typeface="Arial" pitchFamily="34" charset="0"/>
              </a:rPr>
              <a:t>:</a:t>
            </a:r>
          </a:p>
          <a:p>
            <a:pPr marL="457200" indent="-457200" algn="just">
              <a:lnSpc>
                <a:spcPct val="150000"/>
              </a:lnSpc>
              <a:buAutoNum type="arabicPeriod"/>
            </a:pPr>
            <a:r>
              <a:rPr lang="en-US" sz="2400" b="1" u="sng" dirty="0">
                <a:solidFill>
                  <a:srgbClr val="FF0066"/>
                </a:solidFill>
                <a:latin typeface="Book Antiqua" pitchFamily="18" charset="0"/>
                <a:cs typeface="Arial" pitchFamily="34" charset="0"/>
              </a:rPr>
              <a:t>Entities:</a:t>
            </a:r>
            <a:r>
              <a:rPr lang="en-US" sz="2400" dirty="0">
                <a:latin typeface="Book Antiqua" pitchFamily="18" charset="0"/>
                <a:cs typeface="Arial" pitchFamily="34" charset="0"/>
              </a:rPr>
              <a:t> Entity is a </a:t>
            </a:r>
            <a:r>
              <a:rPr lang="en-US" sz="2400" b="1" dirty="0">
                <a:latin typeface="Book Antiqua" pitchFamily="18" charset="0"/>
                <a:cs typeface="Arial" pitchFamily="34" charset="0"/>
              </a:rPr>
              <a:t>real-world thing</a:t>
            </a:r>
            <a:r>
              <a:rPr lang="en-US" sz="2400" dirty="0">
                <a:latin typeface="Book Antiqua" pitchFamily="18" charset="0"/>
                <a:cs typeface="Arial" pitchFamily="34" charset="0"/>
              </a:rPr>
              <a:t>. It can be a person, place, or even a concept. </a:t>
            </a:r>
          </a:p>
          <a:p>
            <a:pPr algn="just">
              <a:lnSpc>
                <a:spcPct val="150000"/>
              </a:lnSpc>
            </a:pPr>
            <a:r>
              <a:rPr lang="en-US" sz="2400" dirty="0">
                <a:latin typeface="Book Antiqua" pitchFamily="18" charset="0"/>
                <a:cs typeface="Arial" pitchFamily="34" charset="0"/>
              </a:rPr>
              <a:t>      </a:t>
            </a:r>
            <a:r>
              <a:rPr lang="en-US" sz="2400" b="1" u="sng" dirty="0">
                <a:latin typeface="Book Antiqua" pitchFamily="18" charset="0"/>
                <a:cs typeface="Arial" pitchFamily="34" charset="0"/>
              </a:rPr>
              <a:t>Example:</a:t>
            </a:r>
            <a:r>
              <a:rPr lang="en-US" sz="2400" dirty="0">
                <a:latin typeface="Book Antiqua" pitchFamily="18" charset="0"/>
                <a:cs typeface="Arial" pitchFamily="34" charset="0"/>
              </a:rPr>
              <a:t> Teachers, Students, Course, Building, Department, </a:t>
            </a:r>
            <a:r>
              <a:rPr lang="en-US" sz="2400" dirty="0" err="1">
                <a:latin typeface="Book Antiqua" pitchFamily="18" charset="0"/>
                <a:cs typeface="Arial" pitchFamily="34" charset="0"/>
              </a:rPr>
              <a:t>etc</a:t>
            </a:r>
            <a:endParaRPr lang="en-US" sz="2400" dirty="0">
              <a:latin typeface="Book Antiqua" pitchFamily="18" charset="0"/>
              <a:cs typeface="Arial" pitchFamily="34" charset="0"/>
            </a:endParaRPr>
          </a:p>
        </p:txBody>
      </p:sp>
    </p:spTree>
    <p:extLst>
      <p:ext uri="{BB962C8B-B14F-4D97-AF65-F5344CB8AC3E}">
        <p14:creationId xmlns:p14="http://schemas.microsoft.com/office/powerpoint/2010/main" val="800756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13</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04800" y="865287"/>
            <a:ext cx="8534400" cy="5078313"/>
          </a:xfrm>
          <a:prstGeom prst="rect">
            <a:avLst/>
          </a:prstGeom>
          <a:noFill/>
        </p:spPr>
        <p:txBody>
          <a:bodyPr wrap="square" rtlCol="0">
            <a:spAutoFit/>
          </a:bodyPr>
          <a:lstStyle/>
          <a:p>
            <a:pPr algn="just">
              <a:lnSpc>
                <a:spcPct val="150000"/>
              </a:lnSpc>
            </a:pPr>
            <a:r>
              <a:rPr lang="en-US" sz="2400" b="1" u="sng" dirty="0">
                <a:solidFill>
                  <a:srgbClr val="FF0066"/>
                </a:solidFill>
                <a:latin typeface="Book Antiqua" pitchFamily="18" charset="0"/>
                <a:cs typeface="Arial" pitchFamily="34" charset="0"/>
              </a:rPr>
              <a:t>2. Attributes:</a:t>
            </a:r>
            <a:r>
              <a:rPr lang="en-US" sz="2400" dirty="0">
                <a:latin typeface="Book Antiqua" pitchFamily="18" charset="0"/>
                <a:cs typeface="Arial" pitchFamily="34" charset="0"/>
              </a:rPr>
              <a:t> An entity contains a real-world property called attribute. This is the characteristics of that attribute. </a:t>
            </a:r>
          </a:p>
          <a:p>
            <a:pPr algn="just">
              <a:lnSpc>
                <a:spcPct val="150000"/>
              </a:lnSpc>
            </a:pPr>
            <a:r>
              <a:rPr lang="en-US" sz="2400" b="1" u="sng" dirty="0">
                <a:latin typeface="Book Antiqua" pitchFamily="18" charset="0"/>
                <a:cs typeface="Arial" pitchFamily="34" charset="0"/>
              </a:rPr>
              <a:t>Example:</a:t>
            </a:r>
            <a:r>
              <a:rPr lang="en-US" sz="2400" dirty="0">
                <a:latin typeface="Book Antiqua" pitchFamily="18" charset="0"/>
                <a:cs typeface="Arial" pitchFamily="34" charset="0"/>
              </a:rPr>
              <a:t> The entity teacher has the property like teacher id, salary, age, etc.</a:t>
            </a:r>
          </a:p>
          <a:p>
            <a:pPr algn="just">
              <a:lnSpc>
                <a:spcPct val="150000"/>
              </a:lnSpc>
            </a:pPr>
            <a:r>
              <a:rPr lang="en-US" sz="2400" b="1" u="sng" dirty="0">
                <a:solidFill>
                  <a:srgbClr val="FF0066"/>
                </a:solidFill>
                <a:latin typeface="Book Antiqua" pitchFamily="18" charset="0"/>
                <a:cs typeface="Arial" pitchFamily="34" charset="0"/>
              </a:rPr>
              <a:t>3. Relationship:</a:t>
            </a:r>
            <a:r>
              <a:rPr lang="en-US" sz="2400" dirty="0">
                <a:latin typeface="Book Antiqua" pitchFamily="18" charset="0"/>
                <a:cs typeface="Arial" pitchFamily="34" charset="0"/>
              </a:rPr>
              <a:t> Relationship tells how </a:t>
            </a:r>
            <a:r>
              <a:rPr lang="en-US" sz="2400" b="1" dirty="0">
                <a:latin typeface="Book Antiqua" pitchFamily="18" charset="0"/>
                <a:cs typeface="Arial" pitchFamily="34" charset="0"/>
              </a:rPr>
              <a:t>two attributes are related.</a:t>
            </a:r>
            <a:r>
              <a:rPr lang="en-US" sz="2400" dirty="0">
                <a:latin typeface="Book Antiqua" pitchFamily="18" charset="0"/>
                <a:cs typeface="Arial" pitchFamily="34" charset="0"/>
              </a:rPr>
              <a:t> </a:t>
            </a:r>
          </a:p>
          <a:p>
            <a:pPr algn="just">
              <a:lnSpc>
                <a:spcPct val="150000"/>
              </a:lnSpc>
            </a:pPr>
            <a:r>
              <a:rPr lang="en-US" sz="2400" b="1" u="sng" dirty="0">
                <a:latin typeface="Book Antiqua" pitchFamily="18" charset="0"/>
                <a:cs typeface="Arial" pitchFamily="34" charset="0"/>
              </a:rPr>
              <a:t>Example:</a:t>
            </a:r>
            <a:r>
              <a:rPr lang="en-US" sz="2400" dirty="0">
                <a:latin typeface="Book Antiqua" pitchFamily="18" charset="0"/>
                <a:cs typeface="Arial" pitchFamily="34" charset="0"/>
              </a:rPr>
              <a:t> Teacher works for a department.</a:t>
            </a:r>
          </a:p>
          <a:p>
            <a:pPr marL="342900" indent="-342900" algn="just">
              <a:lnSpc>
                <a:spcPct val="150000"/>
              </a:lnSpc>
              <a:buFont typeface="Wingdings" panose="05000000000000000000" pitchFamily="2" charset="2"/>
              <a:buChar char="Ø"/>
            </a:pPr>
            <a:endParaRPr lang="en-US" sz="2400" b="1" dirty="0">
              <a:solidFill>
                <a:srgbClr val="0000CC"/>
              </a:solidFill>
              <a:latin typeface="Book Antiqua" pitchFamily="18" charset="0"/>
              <a:cs typeface="Arial" pitchFamily="34" charset="0"/>
            </a:endParaRPr>
          </a:p>
          <a:p>
            <a:pPr algn="just">
              <a:lnSpc>
                <a:spcPct val="150000"/>
              </a:lnSpc>
            </a:pPr>
            <a:r>
              <a:rPr lang="en-US" sz="2400" dirty="0">
                <a:latin typeface="Book Antiqua" pitchFamily="18" charset="0"/>
                <a:cs typeface="Arial" pitchFamily="34" charset="0"/>
              </a:rPr>
              <a:t> </a:t>
            </a:r>
          </a:p>
        </p:txBody>
      </p:sp>
    </p:spTree>
    <p:extLst>
      <p:ext uri="{BB962C8B-B14F-4D97-AF65-F5344CB8AC3E}">
        <p14:creationId xmlns:p14="http://schemas.microsoft.com/office/powerpoint/2010/main" val="627260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14</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pic>
        <p:nvPicPr>
          <p:cNvPr id="2050" name="Picture 2" descr="https://s3.ap-south-1.amazonaws.com/afteracademy-server-uploads/what-is-data-model-in-dbms-and-what-are-its-types-entity-relationship-model-9aaf8481a56446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838200"/>
            <a:ext cx="7924800" cy="4648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09600" y="5410200"/>
            <a:ext cx="8077200" cy="1107996"/>
          </a:xfrm>
          <a:prstGeom prst="rect">
            <a:avLst/>
          </a:prstGeom>
        </p:spPr>
        <p:txBody>
          <a:bodyPr wrap="square">
            <a:spAutoFit/>
          </a:bodyPr>
          <a:lstStyle/>
          <a:p>
            <a:pPr algn="just">
              <a:lnSpc>
                <a:spcPct val="150000"/>
              </a:lnSpc>
            </a:pPr>
            <a:r>
              <a:rPr lang="en-US" sz="2000" b="1" u="sng" dirty="0">
                <a:solidFill>
                  <a:srgbClr val="870581"/>
                </a:solidFill>
                <a:latin typeface="Book Antiqua" pitchFamily="18" charset="0"/>
                <a:cs typeface="Arial" pitchFamily="34" charset="0"/>
              </a:rPr>
              <a:t>Advantages:</a:t>
            </a:r>
          </a:p>
          <a:p>
            <a:pPr marL="457200" indent="-457200" algn="just">
              <a:lnSpc>
                <a:spcPct val="150000"/>
              </a:lnSpc>
              <a:buAutoNum type="arabicPeriod"/>
            </a:pPr>
            <a:r>
              <a:rPr lang="en-US" sz="2400" dirty="0">
                <a:latin typeface="Book Antiqua" pitchFamily="18" charset="0"/>
                <a:cs typeface="Arial" pitchFamily="34" charset="0"/>
              </a:rPr>
              <a:t>Using the diagrammatic form it is easy to understand </a:t>
            </a:r>
          </a:p>
        </p:txBody>
      </p:sp>
    </p:spTree>
    <p:extLst>
      <p:ext uri="{BB962C8B-B14F-4D97-AF65-F5344CB8AC3E}">
        <p14:creationId xmlns:p14="http://schemas.microsoft.com/office/powerpoint/2010/main" val="1830572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15</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175823" y="685800"/>
            <a:ext cx="8663377" cy="4062651"/>
          </a:xfrm>
          <a:prstGeom prst="rect">
            <a:avLst/>
          </a:prstGeom>
          <a:noFill/>
        </p:spPr>
        <p:txBody>
          <a:bodyPr wrap="square" rtlCol="0">
            <a:spAutoFit/>
          </a:bodyPr>
          <a:lstStyle/>
          <a:p>
            <a:pPr algn="just">
              <a:lnSpc>
                <a:spcPct val="150000"/>
              </a:lnSpc>
            </a:pPr>
            <a:r>
              <a:rPr lang="en-US" sz="2800" b="1" u="sng" dirty="0">
                <a:solidFill>
                  <a:srgbClr val="FF0000"/>
                </a:solidFill>
                <a:latin typeface="Book Antiqua" pitchFamily="18" charset="0"/>
                <a:cs typeface="Arial" pitchFamily="34" charset="0"/>
              </a:rPr>
              <a:t>4. Relational Model: </a:t>
            </a:r>
            <a:r>
              <a:rPr lang="en-US" sz="2400" dirty="0">
                <a:latin typeface="Book Antiqua" pitchFamily="18" charset="0"/>
                <a:cs typeface="Arial" pitchFamily="34" charset="0"/>
              </a:rPr>
              <a:t>This is an extension of the Hierarchical model. In this model data is organized more like a graph, and are </a:t>
            </a:r>
            <a:r>
              <a:rPr lang="en-US" sz="2400" b="1" dirty="0">
                <a:solidFill>
                  <a:srgbClr val="0000CC"/>
                </a:solidFill>
                <a:latin typeface="Book Antiqua" pitchFamily="18" charset="0"/>
                <a:cs typeface="Arial" pitchFamily="34" charset="0"/>
              </a:rPr>
              <a:t>allowed to have more than one parent node.</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In this model, the data is maintained in the form of a </a:t>
            </a:r>
            <a:r>
              <a:rPr lang="en-US" sz="2400" b="1" dirty="0">
                <a:solidFill>
                  <a:srgbClr val="0000FF"/>
                </a:solidFill>
                <a:latin typeface="Book Antiqua" pitchFamily="18" charset="0"/>
                <a:cs typeface="Arial" pitchFamily="34" charset="0"/>
              </a:rPr>
              <a:t>two-dimensional table. </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All the information is stored in the form of </a:t>
            </a:r>
            <a:r>
              <a:rPr lang="en-US" sz="2400" b="1" dirty="0">
                <a:solidFill>
                  <a:srgbClr val="0000FF"/>
                </a:solidFill>
                <a:latin typeface="Book Antiqua" pitchFamily="18" charset="0"/>
                <a:cs typeface="Arial" pitchFamily="34" charset="0"/>
              </a:rPr>
              <a:t>row and columns.</a:t>
            </a:r>
            <a:r>
              <a:rPr lang="en-US" sz="2400" dirty="0">
                <a:latin typeface="Book Antiqua" pitchFamily="18" charset="0"/>
                <a:cs typeface="Arial" pitchFamily="34" charset="0"/>
              </a:rPr>
              <a:t> </a:t>
            </a:r>
            <a:r>
              <a:rPr lang="en-US" sz="2400" dirty="0"/>
              <a:t> </a:t>
            </a:r>
            <a:endParaRPr lang="en-US" sz="2400" b="1" dirty="0">
              <a:solidFill>
                <a:srgbClr val="0000FF"/>
              </a:solidFill>
              <a:latin typeface="Book Antiqua" pitchFamily="18" charset="0"/>
              <a:cs typeface="Arial" pitchFamily="34" charset="0"/>
            </a:endParaRPr>
          </a:p>
        </p:txBody>
      </p:sp>
    </p:spTree>
    <p:extLst>
      <p:ext uri="{BB962C8B-B14F-4D97-AF65-F5344CB8AC3E}">
        <p14:creationId xmlns:p14="http://schemas.microsoft.com/office/powerpoint/2010/main" val="3537951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16</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pic>
        <p:nvPicPr>
          <p:cNvPr id="10" name="Picture 9" descr="Relational Model of databas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624114"/>
            <a:ext cx="7391400" cy="5471886"/>
          </a:xfrm>
          <a:prstGeom prst="rect">
            <a:avLst/>
          </a:prstGeom>
          <a:noFill/>
          <a:ln>
            <a:noFill/>
          </a:ln>
        </p:spPr>
      </p:pic>
    </p:spTree>
    <p:extLst>
      <p:ext uri="{BB962C8B-B14F-4D97-AF65-F5344CB8AC3E}">
        <p14:creationId xmlns:p14="http://schemas.microsoft.com/office/powerpoint/2010/main" val="2654816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17</a:t>
            </a:fld>
            <a:endParaRPr lang="en-US" dirty="0"/>
          </a:p>
        </p:txBody>
      </p:sp>
      <p:sp>
        <p:nvSpPr>
          <p:cNvPr id="3" name="Title 2"/>
          <p:cNvSpPr>
            <a:spLocks noGrp="1"/>
          </p:cNvSpPr>
          <p:nvPr>
            <p:ph type="title"/>
          </p:nvPr>
        </p:nvSpPr>
        <p:spPr>
          <a:xfrm>
            <a:off x="622300" y="228600"/>
            <a:ext cx="8229600" cy="4572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 </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328223" y="1003280"/>
            <a:ext cx="8587178" cy="3416320"/>
          </a:xfrm>
          <a:prstGeom prst="rect">
            <a:avLst/>
          </a:prstGeom>
          <a:noFill/>
        </p:spPr>
        <p:txBody>
          <a:bodyPr wrap="square" rtlCol="0">
            <a:spAutoFit/>
          </a:bodyPr>
          <a:lstStyle/>
          <a:p>
            <a:pPr algn="just">
              <a:lnSpc>
                <a:spcPct val="150000"/>
              </a:lnSpc>
            </a:pPr>
            <a:r>
              <a:rPr lang="en-US" sz="2400" b="1" u="sng" dirty="0">
                <a:solidFill>
                  <a:srgbClr val="870581"/>
                </a:solidFill>
                <a:latin typeface="Book Antiqua" pitchFamily="18" charset="0"/>
                <a:cs typeface="Arial" pitchFamily="34" charset="0"/>
              </a:rPr>
              <a:t>Advantages:</a:t>
            </a:r>
            <a:endParaRPr lang="en-US" sz="2400" dirty="0"/>
          </a:p>
          <a:p>
            <a:pPr marL="457200" indent="-457200" algn="just">
              <a:lnSpc>
                <a:spcPct val="150000"/>
              </a:lnSpc>
              <a:buAutoNum type="arabicPeriod"/>
            </a:pPr>
            <a:r>
              <a:rPr lang="en-US" sz="2400" b="1" dirty="0">
                <a:solidFill>
                  <a:srgbClr val="FF0066"/>
                </a:solidFill>
                <a:latin typeface="Book Antiqua" pitchFamily="18" charset="0"/>
                <a:cs typeface="Arial" pitchFamily="34" charset="0"/>
              </a:rPr>
              <a:t>Simple:</a:t>
            </a:r>
            <a:r>
              <a:rPr lang="en-US" sz="2400" dirty="0">
                <a:latin typeface="Book Antiqua" pitchFamily="18" charset="0"/>
                <a:cs typeface="Arial" pitchFamily="34" charset="0"/>
              </a:rPr>
              <a:t> This model is more simple as compared to the network and hierarchical model.</a:t>
            </a:r>
          </a:p>
          <a:p>
            <a:pPr marL="457200" indent="-457200" algn="just">
              <a:lnSpc>
                <a:spcPct val="150000"/>
              </a:lnSpc>
              <a:buAutoNum type="arabicPeriod"/>
            </a:pPr>
            <a:r>
              <a:rPr lang="en-US" sz="2400" b="1" dirty="0">
                <a:solidFill>
                  <a:srgbClr val="FF0066"/>
                </a:solidFill>
                <a:latin typeface="Book Antiqua" pitchFamily="18" charset="0"/>
                <a:cs typeface="Arial" pitchFamily="34" charset="0"/>
              </a:rPr>
              <a:t>Scalable:</a:t>
            </a:r>
            <a:r>
              <a:rPr lang="en-US" sz="2400" dirty="0">
                <a:latin typeface="Book Antiqua" pitchFamily="18" charset="0"/>
                <a:cs typeface="Arial" pitchFamily="34" charset="0"/>
              </a:rPr>
              <a:t> This model can be easily scaled as we can add as many rows and columns we want.</a:t>
            </a:r>
          </a:p>
          <a:p>
            <a:pPr marL="457200" indent="-457200" algn="just">
              <a:lnSpc>
                <a:spcPct val="150000"/>
              </a:lnSpc>
              <a:buAutoNum type="arabicPeriod"/>
            </a:pPr>
            <a:endParaRPr lang="en-US" sz="2400" dirty="0"/>
          </a:p>
        </p:txBody>
      </p:sp>
    </p:spTree>
    <p:extLst>
      <p:ext uri="{BB962C8B-B14F-4D97-AF65-F5344CB8AC3E}">
        <p14:creationId xmlns:p14="http://schemas.microsoft.com/office/powerpoint/2010/main" val="742386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18</a:t>
            </a:fld>
            <a:endParaRPr lang="en-US" dirty="0"/>
          </a:p>
        </p:txBody>
      </p:sp>
      <p:sp>
        <p:nvSpPr>
          <p:cNvPr id="3" name="Title 2"/>
          <p:cNvSpPr>
            <a:spLocks noGrp="1"/>
          </p:cNvSpPr>
          <p:nvPr>
            <p:ph type="title"/>
          </p:nvPr>
        </p:nvSpPr>
        <p:spPr>
          <a:xfrm>
            <a:off x="622300" y="762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175823" y="685800"/>
            <a:ext cx="8663377" cy="1846659"/>
          </a:xfrm>
          <a:prstGeom prst="rect">
            <a:avLst/>
          </a:prstGeom>
          <a:noFill/>
        </p:spPr>
        <p:txBody>
          <a:bodyPr wrap="square" rtlCol="0">
            <a:spAutoFit/>
          </a:bodyPr>
          <a:lstStyle/>
          <a:p>
            <a:pPr algn="just">
              <a:lnSpc>
                <a:spcPct val="150000"/>
              </a:lnSpc>
            </a:pPr>
            <a:r>
              <a:rPr lang="en-US" sz="2800" b="1" u="sng" dirty="0">
                <a:solidFill>
                  <a:srgbClr val="FF0000"/>
                </a:solidFill>
                <a:latin typeface="Book Antiqua" pitchFamily="18" charset="0"/>
                <a:cs typeface="Arial" pitchFamily="34" charset="0"/>
              </a:rPr>
              <a:t>5. Object Oriented Data Model: </a:t>
            </a:r>
            <a:r>
              <a:rPr lang="en-US" sz="2400" dirty="0">
                <a:latin typeface="Book Antiqua" pitchFamily="18" charset="0"/>
                <a:cs typeface="Arial" pitchFamily="34" charset="0"/>
              </a:rPr>
              <a:t> In this model, both the </a:t>
            </a:r>
            <a:r>
              <a:rPr lang="en-US" sz="2400" b="1" dirty="0">
                <a:solidFill>
                  <a:srgbClr val="00B050"/>
                </a:solidFill>
                <a:latin typeface="Book Antiqua" pitchFamily="18" charset="0"/>
                <a:cs typeface="Arial" pitchFamily="34" charset="0"/>
              </a:rPr>
              <a:t>data and relationship </a:t>
            </a:r>
            <a:r>
              <a:rPr lang="en-US" sz="2400" dirty="0">
                <a:latin typeface="Book Antiqua" pitchFamily="18" charset="0"/>
                <a:cs typeface="Arial" pitchFamily="34" charset="0"/>
              </a:rPr>
              <a:t>are present in a single structure known as an </a:t>
            </a:r>
            <a:r>
              <a:rPr lang="en-US" sz="2400" b="1" dirty="0">
                <a:solidFill>
                  <a:srgbClr val="0000CC"/>
                </a:solidFill>
                <a:latin typeface="Book Antiqua" pitchFamily="18" charset="0"/>
                <a:cs typeface="Arial" pitchFamily="34" charset="0"/>
              </a:rPr>
              <a:t>object. </a:t>
            </a:r>
          </a:p>
        </p:txBody>
      </p:sp>
      <p:pic>
        <p:nvPicPr>
          <p:cNvPr id="6146" name="Picture 2" descr="https://s3.ap-south-1.amazonaws.com/afteracademy-server-uploads/what-is-data-model-in-dbms-and-what-are-its-types-object-oriented-model-f443d52f53c2b9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2532459"/>
            <a:ext cx="7839075" cy="3714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019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19</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ctr">
              <a:defRPr/>
            </a:pPr>
            <a:r>
              <a:rPr lang="en-US" sz="3600" dirty="0">
                <a:solidFill>
                  <a:srgbClr val="0000CC"/>
                </a:solidFill>
                <a:latin typeface="Book Antiqua" pitchFamily="18" charset="0"/>
                <a:ea typeface="+mn-ea"/>
                <a:cs typeface="Arial" pitchFamily="34" charset="0"/>
              </a:rPr>
              <a:t>Schema</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228600" y="762000"/>
            <a:ext cx="8696860" cy="5632311"/>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It is a </a:t>
            </a:r>
            <a:r>
              <a:rPr lang="en-US" sz="2400" b="1" dirty="0">
                <a:solidFill>
                  <a:srgbClr val="FF0000"/>
                </a:solidFill>
                <a:latin typeface="Book Antiqua" pitchFamily="18" charset="0"/>
                <a:cs typeface="Arial" pitchFamily="34" charset="0"/>
              </a:rPr>
              <a:t>Blue Print or Architecture </a:t>
            </a:r>
            <a:r>
              <a:rPr lang="en-US" sz="2400" dirty="0">
                <a:latin typeface="Book Antiqua" pitchFamily="18" charset="0"/>
                <a:cs typeface="Arial" pitchFamily="34" charset="0"/>
              </a:rPr>
              <a:t>of how data will look.</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 It is defined as the </a:t>
            </a:r>
            <a:r>
              <a:rPr lang="en-US" sz="2400" b="1" dirty="0">
                <a:solidFill>
                  <a:srgbClr val="870581"/>
                </a:solidFill>
                <a:latin typeface="Book Antiqua" pitchFamily="18" charset="0"/>
                <a:cs typeface="Arial" pitchFamily="34" charset="0"/>
              </a:rPr>
              <a:t>overall description of the database </a:t>
            </a:r>
            <a:r>
              <a:rPr lang="en-US" sz="2400" dirty="0">
                <a:latin typeface="Book Antiqua" pitchFamily="18" charset="0"/>
                <a:cs typeface="Arial" pitchFamily="34" charset="0"/>
              </a:rPr>
              <a:t>or simply </a:t>
            </a:r>
            <a:r>
              <a:rPr lang="en-US" sz="2400" b="1" dirty="0">
                <a:solidFill>
                  <a:srgbClr val="0000FF"/>
                </a:solidFill>
                <a:latin typeface="Book Antiqua" pitchFamily="18" charset="0"/>
                <a:cs typeface="Arial" pitchFamily="34" charset="0"/>
              </a:rPr>
              <a:t>design of a database.</a:t>
            </a:r>
          </a:p>
          <a:p>
            <a:pPr marL="342900" indent="-342900" algn="just">
              <a:lnSpc>
                <a:spcPct val="150000"/>
              </a:lnSpc>
              <a:buFont typeface="Wingdings" panose="05000000000000000000" pitchFamily="2" charset="2"/>
              <a:buChar char="Ø"/>
            </a:pPr>
            <a:r>
              <a:rPr lang="en-US" sz="2400" b="1" dirty="0">
                <a:solidFill>
                  <a:srgbClr val="0000FF"/>
                </a:solidFill>
                <a:latin typeface="Book Antiqua" pitchFamily="18" charset="0"/>
                <a:cs typeface="Arial" pitchFamily="34" charset="0"/>
              </a:rPr>
              <a:t> </a:t>
            </a:r>
            <a:r>
              <a:rPr lang="en-US" sz="2400" dirty="0">
                <a:latin typeface="Book Antiqua" pitchFamily="18" charset="0"/>
                <a:cs typeface="Arial" pitchFamily="34" charset="0"/>
              </a:rPr>
              <a:t>It shows the basic structure of how the data will be stored in the database</a:t>
            </a:r>
            <a:r>
              <a:rPr lang="en-US" sz="2400" b="1" dirty="0">
                <a:solidFill>
                  <a:srgbClr val="0000FF"/>
                </a:solidFill>
                <a:latin typeface="Book Antiqua" pitchFamily="18" charset="0"/>
                <a:cs typeface="Arial" pitchFamily="34" charset="0"/>
              </a:rPr>
              <a:t>.</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Finally a Schema is nothing but </a:t>
            </a:r>
            <a:r>
              <a:rPr lang="en-US" sz="2400" b="1" dirty="0">
                <a:solidFill>
                  <a:srgbClr val="870581"/>
                </a:solidFill>
                <a:latin typeface="Book Antiqua" pitchFamily="18" charset="0"/>
                <a:cs typeface="Arial" pitchFamily="34" charset="0"/>
              </a:rPr>
              <a:t>“ A Complete design of database”.</a:t>
            </a:r>
          </a:p>
          <a:p>
            <a:pPr marL="342900" indent="-342900" algn="just">
              <a:lnSpc>
                <a:spcPct val="150000"/>
              </a:lnSpc>
              <a:buFont typeface="Wingdings" panose="05000000000000000000" pitchFamily="2" charset="2"/>
              <a:buChar char="Ø"/>
            </a:pPr>
            <a:r>
              <a:rPr lang="en-US" sz="2400" b="1" dirty="0">
                <a:solidFill>
                  <a:srgbClr val="870581"/>
                </a:solidFill>
                <a:latin typeface="Book Antiqua" pitchFamily="18" charset="0"/>
                <a:cs typeface="Arial" pitchFamily="34" charset="0"/>
              </a:rPr>
              <a:t> </a:t>
            </a:r>
            <a:r>
              <a:rPr lang="en-US" sz="2400" dirty="0">
                <a:latin typeface="Book Antiqua" pitchFamily="18" charset="0"/>
                <a:cs typeface="Arial" pitchFamily="34" charset="0"/>
              </a:rPr>
              <a:t>It shows the </a:t>
            </a:r>
            <a:r>
              <a:rPr lang="en-US" sz="2400" b="1" dirty="0">
                <a:solidFill>
                  <a:srgbClr val="0000CC"/>
                </a:solidFill>
                <a:latin typeface="Book Antiqua" pitchFamily="18" charset="0"/>
                <a:cs typeface="Arial" pitchFamily="34" charset="0"/>
              </a:rPr>
              <a:t>names of tables, columns of each table, data type etc. </a:t>
            </a:r>
            <a:r>
              <a:rPr lang="en-US" sz="2400" dirty="0">
                <a:latin typeface="Book Antiqua" pitchFamily="18" charset="0"/>
                <a:cs typeface="Arial" pitchFamily="34" charset="0"/>
              </a:rPr>
              <a:t>but it </a:t>
            </a:r>
            <a:r>
              <a:rPr lang="en-US" sz="2400" b="1" dirty="0">
                <a:solidFill>
                  <a:srgbClr val="870581"/>
                </a:solidFill>
                <a:latin typeface="Book Antiqua" pitchFamily="18" charset="0"/>
                <a:cs typeface="Arial" pitchFamily="34" charset="0"/>
              </a:rPr>
              <a:t>doesn’t shows the values in that data.</a:t>
            </a:r>
          </a:p>
          <a:p>
            <a:pPr algn="just">
              <a:lnSpc>
                <a:spcPct val="150000"/>
              </a:lnSpc>
            </a:pPr>
            <a:endParaRPr lang="en-US" sz="2400" b="1" dirty="0">
              <a:latin typeface="Book Antiqua" pitchFamily="18" charset="0"/>
              <a:cs typeface="Arial" pitchFamily="34" charset="0"/>
            </a:endParaRPr>
          </a:p>
        </p:txBody>
      </p:sp>
    </p:spTree>
    <p:extLst>
      <p:ext uri="{BB962C8B-B14F-4D97-AF65-F5344CB8AC3E}">
        <p14:creationId xmlns:p14="http://schemas.microsoft.com/office/powerpoint/2010/main" val="317981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20</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pic>
        <p:nvPicPr>
          <p:cNvPr id="1028" name="Picture 4" descr="schema-_vs_databa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57200"/>
            <a:ext cx="495935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che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465" y="2895600"/>
            <a:ext cx="4086225" cy="3733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09600" y="4648200"/>
            <a:ext cx="3429000" cy="646331"/>
          </a:xfrm>
          <a:prstGeom prst="rect">
            <a:avLst/>
          </a:prstGeom>
          <a:noFill/>
        </p:spPr>
        <p:txBody>
          <a:bodyPr wrap="square" rtlCol="0">
            <a:spAutoFit/>
          </a:bodyPr>
          <a:lstStyle/>
          <a:p>
            <a:r>
              <a:rPr lang="en-US" b="1" dirty="0">
                <a:solidFill>
                  <a:srgbClr val="990000"/>
                </a:solidFill>
              </a:rPr>
              <a:t>Only shows the variables: student, course, Grade</a:t>
            </a:r>
            <a:r>
              <a:rPr lang="en-US" dirty="0"/>
              <a:t>.</a:t>
            </a:r>
            <a:endParaRPr lang="en-IN" dirty="0"/>
          </a:p>
        </p:txBody>
      </p:sp>
    </p:spTree>
    <p:extLst>
      <p:ext uri="{BB962C8B-B14F-4D97-AF65-F5344CB8AC3E}">
        <p14:creationId xmlns:p14="http://schemas.microsoft.com/office/powerpoint/2010/main" val="198831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21</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228600" y="762000"/>
            <a:ext cx="8696860" cy="5724644"/>
          </a:xfrm>
          <a:prstGeom prst="rect">
            <a:avLst/>
          </a:prstGeom>
          <a:noFill/>
        </p:spPr>
        <p:txBody>
          <a:bodyPr wrap="square" rtlCol="0">
            <a:spAutoFit/>
          </a:bodyPr>
          <a:lstStyle/>
          <a:p>
            <a:pPr algn="just">
              <a:lnSpc>
                <a:spcPct val="150000"/>
              </a:lnSpc>
            </a:pPr>
            <a:r>
              <a:rPr lang="en-US" sz="2800" b="1" u="sng" dirty="0">
                <a:solidFill>
                  <a:srgbClr val="870581"/>
                </a:solidFill>
                <a:latin typeface="Book Antiqua" pitchFamily="18" charset="0"/>
                <a:cs typeface="Arial" pitchFamily="34" charset="0"/>
              </a:rPr>
              <a:t>Types of Schema:</a:t>
            </a:r>
          </a:p>
          <a:p>
            <a:pPr marL="342900" indent="-342900" algn="just">
              <a:lnSpc>
                <a:spcPct val="150000"/>
              </a:lnSpc>
              <a:buFont typeface="Wingdings" panose="05000000000000000000" pitchFamily="2" charset="2"/>
              <a:buChar char="Ø"/>
            </a:pPr>
            <a:r>
              <a:rPr lang="en-US" sz="2400" b="1" u="sng" dirty="0">
                <a:solidFill>
                  <a:srgbClr val="FF0066"/>
                </a:solidFill>
                <a:latin typeface="Book Antiqua" pitchFamily="18" charset="0"/>
                <a:cs typeface="Arial" pitchFamily="34" charset="0"/>
              </a:rPr>
              <a:t>1. Physical Schema:  </a:t>
            </a:r>
            <a:r>
              <a:rPr lang="en-US" sz="2400" dirty="0">
                <a:latin typeface="Book Antiqua" pitchFamily="18" charset="0"/>
                <a:cs typeface="Arial" pitchFamily="34" charset="0"/>
              </a:rPr>
              <a:t>it represents the overall design of the database at physical level is called “ Physical Schema”. The data is stored in </a:t>
            </a:r>
            <a:r>
              <a:rPr lang="en-US" sz="2400" b="1" dirty="0">
                <a:latin typeface="Book Antiqua" pitchFamily="18" charset="0"/>
                <a:cs typeface="Arial" pitchFamily="34" charset="0"/>
              </a:rPr>
              <a:t>“ Secondary Storage Devices”.</a:t>
            </a:r>
          </a:p>
          <a:p>
            <a:pPr marL="342900" indent="-342900" algn="just">
              <a:lnSpc>
                <a:spcPct val="150000"/>
              </a:lnSpc>
              <a:buFont typeface="Wingdings" panose="05000000000000000000" pitchFamily="2" charset="2"/>
              <a:buChar char="Ø"/>
            </a:pPr>
            <a:r>
              <a:rPr lang="en-US" sz="2400" b="1" u="sng" dirty="0">
                <a:solidFill>
                  <a:srgbClr val="FF0066"/>
                </a:solidFill>
                <a:latin typeface="Book Antiqua" pitchFamily="18" charset="0"/>
                <a:cs typeface="Arial" pitchFamily="34" charset="0"/>
              </a:rPr>
              <a:t>2. Logical Schema: </a:t>
            </a:r>
            <a:r>
              <a:rPr lang="en-US" sz="2400" dirty="0">
                <a:latin typeface="Book Antiqua" pitchFamily="18" charset="0"/>
                <a:cs typeface="Arial" pitchFamily="34" charset="0"/>
              </a:rPr>
              <a:t>Design of database at logical level is called logical schema, programmers and </a:t>
            </a:r>
            <a:r>
              <a:rPr lang="en-US" sz="2400" b="1" dirty="0">
                <a:solidFill>
                  <a:srgbClr val="0000FF"/>
                </a:solidFill>
                <a:latin typeface="Book Antiqua" pitchFamily="18" charset="0"/>
                <a:cs typeface="Arial" pitchFamily="34" charset="0"/>
              </a:rPr>
              <a:t>database administrators work at this level</a:t>
            </a:r>
            <a:r>
              <a:rPr lang="en-US" sz="2400" dirty="0">
                <a:latin typeface="Book Antiqua" pitchFamily="18" charset="0"/>
                <a:cs typeface="Arial" pitchFamily="34" charset="0"/>
              </a:rPr>
              <a:t>, at this level data can be described as certain types of data records gets stored </a:t>
            </a:r>
            <a:r>
              <a:rPr lang="en-US" sz="2400" b="1" dirty="0">
                <a:solidFill>
                  <a:srgbClr val="0000FF"/>
                </a:solidFill>
                <a:latin typeface="Book Antiqua" pitchFamily="18" charset="0"/>
                <a:cs typeface="Arial" pitchFamily="34" charset="0"/>
              </a:rPr>
              <a:t>in data structures,</a:t>
            </a:r>
            <a:r>
              <a:rPr lang="en-US" sz="2400" dirty="0">
                <a:latin typeface="Book Antiqua" pitchFamily="18" charset="0"/>
                <a:cs typeface="Arial" pitchFamily="34" charset="0"/>
              </a:rPr>
              <a:t> however the internal details such as implementation of data structure is hidden at this level.</a:t>
            </a:r>
            <a:endParaRPr lang="en-US" sz="2400" b="1" dirty="0">
              <a:latin typeface="Book Antiqua" pitchFamily="18" charset="0"/>
              <a:cs typeface="Arial" pitchFamily="34" charset="0"/>
            </a:endParaRPr>
          </a:p>
        </p:txBody>
      </p:sp>
    </p:spTree>
    <p:extLst>
      <p:ext uri="{BB962C8B-B14F-4D97-AF65-F5344CB8AC3E}">
        <p14:creationId xmlns:p14="http://schemas.microsoft.com/office/powerpoint/2010/main" val="1007207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22</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r">
              <a:defRPr/>
            </a:pPr>
            <a:r>
              <a:rPr lang="en-US" sz="3600" dirty="0">
                <a:solidFill>
                  <a:srgbClr val="0000CC"/>
                </a:solidFill>
                <a:latin typeface="Book Antiqua" pitchFamily="18" charset="0"/>
                <a:ea typeface="+mn-ea"/>
                <a:cs typeface="Arial" pitchFamily="34" charset="0"/>
              </a:rPr>
              <a:t>Contd..</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228600" y="762000"/>
            <a:ext cx="8696860" cy="1754326"/>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400" b="1" u="sng" dirty="0">
                <a:solidFill>
                  <a:srgbClr val="FF0066"/>
                </a:solidFill>
                <a:latin typeface="Book Antiqua" pitchFamily="18" charset="0"/>
                <a:cs typeface="Arial" pitchFamily="34" charset="0"/>
              </a:rPr>
              <a:t>3. View Schema: </a:t>
            </a:r>
            <a:r>
              <a:rPr lang="en-US" sz="2400" dirty="0">
                <a:latin typeface="Book Antiqua" pitchFamily="18" charset="0"/>
                <a:cs typeface="Arial" pitchFamily="34" charset="0"/>
              </a:rPr>
              <a:t>Design of database at view level is called view schema. This generally describes </a:t>
            </a:r>
            <a:r>
              <a:rPr lang="en-US" sz="2400" b="1" dirty="0">
                <a:solidFill>
                  <a:srgbClr val="870581"/>
                </a:solidFill>
                <a:latin typeface="Book Antiqua" pitchFamily="18" charset="0"/>
                <a:cs typeface="Arial" pitchFamily="34" charset="0"/>
              </a:rPr>
              <a:t>end user interaction with database systems.</a:t>
            </a:r>
          </a:p>
        </p:txBody>
      </p:sp>
    </p:spTree>
    <p:extLst>
      <p:ext uri="{BB962C8B-B14F-4D97-AF65-F5344CB8AC3E}">
        <p14:creationId xmlns:p14="http://schemas.microsoft.com/office/powerpoint/2010/main" val="4240790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C4CE1BF-E2C6-2DCF-6378-547C9CACE8B7}"/>
              </a:ext>
            </a:extLst>
          </p:cNvPr>
          <p:cNvSpPr>
            <a:spLocks noGrp="1"/>
          </p:cNvSpPr>
          <p:nvPr>
            <p:ph type="sldNum" sz="quarter" idx="12"/>
          </p:nvPr>
        </p:nvSpPr>
        <p:spPr/>
        <p:txBody>
          <a:bodyPr/>
          <a:lstStyle/>
          <a:p>
            <a:pPr>
              <a:defRPr/>
            </a:pPr>
            <a:fld id="{99110872-BA2A-4248-96B4-D48905641DC8}" type="slidenum">
              <a:rPr lang="en-US" smtClean="0"/>
              <a:pPr>
                <a:defRPr/>
              </a:pPr>
              <a:t>23</a:t>
            </a:fld>
            <a:endParaRPr lang="en-US" dirty="0"/>
          </a:p>
        </p:txBody>
      </p:sp>
      <p:sp>
        <p:nvSpPr>
          <p:cNvPr id="4" name="Title 3">
            <a:extLst>
              <a:ext uri="{FF2B5EF4-FFF2-40B4-BE49-F238E27FC236}">
                <a16:creationId xmlns:a16="http://schemas.microsoft.com/office/drawing/2014/main" id="{1215D2AC-C1D0-509D-72D6-79C872CBD70C}"/>
              </a:ext>
            </a:extLst>
          </p:cNvPr>
          <p:cNvSpPr>
            <a:spLocks noGrp="1"/>
          </p:cNvSpPr>
          <p:nvPr>
            <p:ph type="title"/>
          </p:nvPr>
        </p:nvSpPr>
        <p:spPr/>
        <p:txBody>
          <a:bodyPr/>
          <a:lstStyle/>
          <a:p>
            <a:r>
              <a:rPr lang="en-US" altLang="en-US" dirty="0">
                <a:solidFill>
                  <a:schemeClr val="accent2"/>
                </a:solidFill>
              </a:rPr>
              <a:t>Example of a Database Schema</a:t>
            </a:r>
            <a:endParaRPr lang="en-US" dirty="0"/>
          </a:p>
        </p:txBody>
      </p:sp>
      <p:pic>
        <p:nvPicPr>
          <p:cNvPr id="5" name="Picture 6" descr="fig02_01">
            <a:extLst>
              <a:ext uri="{FF2B5EF4-FFF2-40B4-BE49-F238E27FC236}">
                <a16:creationId xmlns:a16="http://schemas.microsoft.com/office/drawing/2014/main" id="{65DE6C00-42A6-8D79-3569-FAD6BD45D0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517796"/>
            <a:ext cx="8190072" cy="4452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957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F1E03942-3156-4E10-A266-1162E99199BE}" type="slidenum">
              <a:rPr lang="en-US" smtClean="0"/>
              <a:pPr>
                <a:defRPr/>
              </a:pPr>
              <a:t>24</a:t>
            </a:fld>
            <a:endParaRPr lang="en-US" dirty="0"/>
          </a:p>
        </p:txBody>
      </p:sp>
      <p:sp>
        <p:nvSpPr>
          <p:cNvPr id="3" name="Title 2"/>
          <p:cNvSpPr>
            <a:spLocks noGrp="1"/>
          </p:cNvSpPr>
          <p:nvPr>
            <p:ph type="title"/>
          </p:nvPr>
        </p:nvSpPr>
        <p:spPr>
          <a:xfrm>
            <a:off x="622300" y="152400"/>
            <a:ext cx="8229600" cy="533400"/>
          </a:xfrm>
        </p:spPr>
        <p:txBody>
          <a:bodyPr>
            <a:normAutofit fontScale="90000"/>
          </a:bodyPr>
          <a:lstStyle/>
          <a:p>
            <a:pPr algn="ctr">
              <a:defRPr/>
            </a:pPr>
            <a:r>
              <a:rPr lang="en-US" sz="3600" dirty="0">
                <a:solidFill>
                  <a:srgbClr val="0000CC"/>
                </a:solidFill>
                <a:latin typeface="Book Antiqua" pitchFamily="18" charset="0"/>
                <a:ea typeface="+mn-ea"/>
                <a:cs typeface="Arial" pitchFamily="34" charset="0"/>
              </a:rPr>
              <a:t>Instance</a:t>
            </a:r>
          </a:p>
        </p:txBody>
      </p:sp>
      <p:sp>
        <p:nvSpPr>
          <p:cNvPr id="27651" name="Rectangle 5"/>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2" name="Rectangle 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3" name="Rectangle 9"/>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4" name="Rectangle 11"/>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7655" name="Rectangle 27"/>
          <p:cNvSpPr>
            <a:spLocks noChangeArrowheads="1"/>
          </p:cNvSpPr>
          <p:nvPr/>
        </p:nvSpPr>
        <p:spPr bwMode="auto">
          <a:xfrm>
            <a:off x="1" y="-184666"/>
            <a:ext cx="184731" cy="369332"/>
          </a:xfrm>
          <a:prstGeom prst="rect">
            <a:avLst/>
          </a:prstGeom>
          <a:noFill/>
          <a:ln w="9525">
            <a:noFill/>
            <a:miter lim="800000"/>
            <a:headEnd/>
            <a:tailEnd/>
          </a:ln>
        </p:spPr>
        <p:txBody>
          <a:bodyPr wrap="none" anchor="ctr">
            <a:spAutoFit/>
          </a:bodyPr>
          <a:lstStyle/>
          <a:p>
            <a:endParaRPr lang="en-US" altLang="en-US" dirty="0"/>
          </a:p>
        </p:txBody>
      </p:sp>
      <p:sp>
        <p:nvSpPr>
          <p:cNvPr id="2" name="TextBox 1"/>
          <p:cNvSpPr txBox="1"/>
          <p:nvPr/>
        </p:nvSpPr>
        <p:spPr>
          <a:xfrm>
            <a:off x="228600" y="762000"/>
            <a:ext cx="8696860" cy="341632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The data stored in database at </a:t>
            </a:r>
            <a:r>
              <a:rPr lang="en-US" sz="2400" b="1" dirty="0">
                <a:solidFill>
                  <a:srgbClr val="FF0000"/>
                </a:solidFill>
                <a:latin typeface="Book Antiqua" pitchFamily="18" charset="0"/>
                <a:cs typeface="Arial" pitchFamily="34" charset="0"/>
              </a:rPr>
              <a:t>a particular moment of time </a:t>
            </a:r>
            <a:r>
              <a:rPr lang="en-US" sz="2400" dirty="0">
                <a:latin typeface="Book Antiqua" pitchFamily="18" charset="0"/>
                <a:cs typeface="Arial" pitchFamily="34" charset="0"/>
              </a:rPr>
              <a:t>is called instance of database. </a:t>
            </a:r>
          </a:p>
          <a:p>
            <a:pPr marL="342900" indent="-342900" algn="just">
              <a:lnSpc>
                <a:spcPct val="150000"/>
              </a:lnSpc>
              <a:buFont typeface="Wingdings" panose="05000000000000000000" pitchFamily="2" charset="2"/>
              <a:buChar char="Ø"/>
            </a:pPr>
            <a:r>
              <a:rPr lang="en-US" sz="2400" b="1" dirty="0">
                <a:latin typeface="Book Antiqua" pitchFamily="18" charset="0"/>
                <a:cs typeface="Arial" pitchFamily="34" charset="0"/>
              </a:rPr>
              <a:t>Database schema </a:t>
            </a:r>
            <a:r>
              <a:rPr lang="en-US" sz="2400" dirty="0">
                <a:latin typeface="Book Antiqua" pitchFamily="18" charset="0"/>
                <a:cs typeface="Arial" pitchFamily="34" charset="0"/>
              </a:rPr>
              <a:t>defines the </a:t>
            </a:r>
            <a:r>
              <a:rPr lang="en-US" sz="2400" b="1" dirty="0">
                <a:solidFill>
                  <a:srgbClr val="FF0000"/>
                </a:solidFill>
                <a:latin typeface="Book Antiqua" pitchFamily="18" charset="0"/>
                <a:cs typeface="Arial" pitchFamily="34" charset="0"/>
              </a:rPr>
              <a:t>variable declarations in tables </a:t>
            </a:r>
            <a:r>
              <a:rPr lang="en-US" sz="2400" dirty="0">
                <a:latin typeface="Book Antiqua" pitchFamily="18" charset="0"/>
                <a:cs typeface="Arial" pitchFamily="34" charset="0"/>
              </a:rPr>
              <a:t>that belong to a particular database</a:t>
            </a:r>
          </a:p>
          <a:p>
            <a:pPr marL="342900" indent="-342900" algn="just">
              <a:lnSpc>
                <a:spcPct val="150000"/>
              </a:lnSpc>
              <a:buFont typeface="Wingdings" panose="05000000000000000000" pitchFamily="2" charset="2"/>
              <a:buChar char="Ø"/>
            </a:pPr>
            <a:r>
              <a:rPr lang="en-US" sz="2400" dirty="0">
                <a:latin typeface="Book Antiqua" pitchFamily="18" charset="0"/>
                <a:cs typeface="Arial" pitchFamily="34" charset="0"/>
              </a:rPr>
              <a:t>The </a:t>
            </a:r>
            <a:r>
              <a:rPr lang="en-US" sz="2400" b="1" dirty="0">
                <a:solidFill>
                  <a:srgbClr val="0000FF"/>
                </a:solidFill>
                <a:latin typeface="Book Antiqua" pitchFamily="18" charset="0"/>
                <a:cs typeface="Arial" pitchFamily="34" charset="0"/>
              </a:rPr>
              <a:t>value of these variables </a:t>
            </a:r>
            <a:r>
              <a:rPr lang="en-US" sz="2400" dirty="0">
                <a:latin typeface="Book Antiqua" pitchFamily="18" charset="0"/>
                <a:cs typeface="Arial" pitchFamily="34" charset="0"/>
              </a:rPr>
              <a:t>at a moment of time is called </a:t>
            </a:r>
            <a:r>
              <a:rPr lang="en-US" sz="2400" b="1" u="sng" dirty="0">
                <a:solidFill>
                  <a:srgbClr val="990000"/>
                </a:solidFill>
                <a:latin typeface="Book Antiqua" pitchFamily="18" charset="0"/>
                <a:cs typeface="Arial" pitchFamily="34" charset="0"/>
              </a:rPr>
              <a:t>the instance of that database.</a:t>
            </a:r>
          </a:p>
        </p:txBody>
      </p:sp>
      <p:pic>
        <p:nvPicPr>
          <p:cNvPr id="2050" name="Picture 2" descr="instance exa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2499" y="3505200"/>
            <a:ext cx="3876675"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559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7E7C66-CE1F-A003-1E91-6A644F7D929A}"/>
              </a:ext>
            </a:extLst>
          </p:cNvPr>
          <p:cNvSpPr>
            <a:spLocks noGrp="1"/>
          </p:cNvSpPr>
          <p:nvPr>
            <p:ph type="sldNum" sz="quarter" idx="12"/>
          </p:nvPr>
        </p:nvSpPr>
        <p:spPr/>
        <p:txBody>
          <a:bodyPr/>
          <a:lstStyle/>
          <a:p>
            <a:pPr>
              <a:defRPr/>
            </a:pPr>
            <a:fld id="{99110872-BA2A-4248-96B4-D48905641DC8}" type="slidenum">
              <a:rPr lang="en-US" smtClean="0"/>
              <a:pPr>
                <a:defRPr/>
              </a:pPr>
              <a:t>25</a:t>
            </a:fld>
            <a:endParaRPr lang="en-US" dirty="0"/>
          </a:p>
        </p:txBody>
      </p:sp>
      <p:sp>
        <p:nvSpPr>
          <p:cNvPr id="4" name="Title 3">
            <a:extLst>
              <a:ext uri="{FF2B5EF4-FFF2-40B4-BE49-F238E27FC236}">
                <a16:creationId xmlns:a16="http://schemas.microsoft.com/office/drawing/2014/main" id="{485DD878-D82F-D4AF-EC8B-3C5C7CFA7A20}"/>
              </a:ext>
            </a:extLst>
          </p:cNvPr>
          <p:cNvSpPr>
            <a:spLocks noGrp="1"/>
          </p:cNvSpPr>
          <p:nvPr>
            <p:ph type="title"/>
          </p:nvPr>
        </p:nvSpPr>
        <p:spPr/>
        <p:txBody>
          <a:bodyPr/>
          <a:lstStyle/>
          <a:p>
            <a:r>
              <a:rPr lang="en-GB" dirty="0"/>
              <a:t>Example : </a:t>
            </a:r>
            <a:endParaRPr lang="en-US" dirty="0"/>
          </a:p>
        </p:txBody>
      </p:sp>
      <p:sp>
        <p:nvSpPr>
          <p:cNvPr id="6" name="Content Placeholder 5">
            <a:extLst>
              <a:ext uri="{FF2B5EF4-FFF2-40B4-BE49-F238E27FC236}">
                <a16:creationId xmlns:a16="http://schemas.microsoft.com/office/drawing/2014/main" id="{5779A99A-A38B-4039-B8D2-A8EF8983DDEC}"/>
              </a:ext>
            </a:extLst>
          </p:cNvPr>
          <p:cNvSpPr>
            <a:spLocks noGrp="1"/>
          </p:cNvSpPr>
          <p:nvPr>
            <p:ph idx="1"/>
          </p:nvPr>
        </p:nvSpPr>
        <p:spPr/>
        <p:txBody>
          <a:bodyPr>
            <a:normAutofit fontScale="70000" lnSpcReduction="20000"/>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The 5 rows in the above-provided table are called Instances because they provide the information of the Database stored at the current point in time. So, on this basis, we can say that the Instance gives the information of the Database at any point in time.</a:t>
            </a:r>
            <a:endParaRPr lang="en-IN" dirty="0"/>
          </a:p>
          <a:p>
            <a:endParaRPr lang="en-US" dirty="0"/>
          </a:p>
        </p:txBody>
      </p:sp>
      <p:pic>
        <p:nvPicPr>
          <p:cNvPr id="7" name="Picture 2">
            <a:extLst>
              <a:ext uri="{FF2B5EF4-FFF2-40B4-BE49-F238E27FC236}">
                <a16:creationId xmlns:a16="http://schemas.microsoft.com/office/drawing/2014/main" id="{C9F71314-90B6-55DF-A0FB-CFBA0CB88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439153"/>
            <a:ext cx="6886575" cy="2845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1939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
  <TotalTime>24473</TotalTime>
  <Words>1224</Words>
  <Application>Microsoft Office PowerPoint</Application>
  <PresentationFormat>On-screen Show (4:3)</PresentationFormat>
  <Paragraphs>131</Paragraphs>
  <Slides>25</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Baskerville Old Face</vt:lpstr>
      <vt:lpstr>Book Antiqua</vt:lpstr>
      <vt:lpstr>Calibri</vt:lpstr>
      <vt:lpstr>Lucida Sans Unicode</vt:lpstr>
      <vt:lpstr>Times New Roman</vt:lpstr>
      <vt:lpstr>Verdana</vt:lpstr>
      <vt:lpstr>Wingdings</vt:lpstr>
      <vt:lpstr>Wingdings 2</vt:lpstr>
      <vt:lpstr>Wingdings 3</vt:lpstr>
      <vt:lpstr>Concourse</vt:lpstr>
      <vt:lpstr>  UNIT-I (Overview of Database Languages and Architecture)</vt:lpstr>
      <vt:lpstr>Introduction to DBMS</vt:lpstr>
      <vt:lpstr>Data Models</vt:lpstr>
      <vt:lpstr>Contd..</vt:lpstr>
      <vt:lpstr>Contd..</vt:lpstr>
      <vt:lpstr>Contd.. </vt:lpstr>
      <vt:lpstr>Contd.. </vt:lpstr>
      <vt:lpstr>Contd..</vt:lpstr>
      <vt:lpstr>Contd..</vt:lpstr>
      <vt:lpstr>Contd.. </vt:lpstr>
      <vt:lpstr>Contd.. </vt:lpstr>
      <vt:lpstr>Contd..</vt:lpstr>
      <vt:lpstr>Contd..</vt:lpstr>
      <vt:lpstr>Contd..</vt:lpstr>
      <vt:lpstr>Contd..</vt:lpstr>
      <vt:lpstr>Contd..</vt:lpstr>
      <vt:lpstr>Contd.. </vt:lpstr>
      <vt:lpstr>Contd..</vt:lpstr>
      <vt:lpstr>Schema</vt:lpstr>
      <vt:lpstr>Contd..</vt:lpstr>
      <vt:lpstr>Contd..</vt:lpstr>
      <vt:lpstr>Contd..</vt:lpstr>
      <vt:lpstr>Example of a Database Schema</vt:lpstr>
      <vt:lpstr>Instance</vt:lpstr>
      <vt:lpstr>Example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GLK</dc:creator>
  <cp:lastModifiedBy>Ankita Gampala</cp:lastModifiedBy>
  <cp:revision>1627</cp:revision>
  <dcterms:created xsi:type="dcterms:W3CDTF">2013-11-07T06:07:38Z</dcterms:created>
  <dcterms:modified xsi:type="dcterms:W3CDTF">2025-12-08T11:07:27Z</dcterms:modified>
</cp:coreProperties>
</file>