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68" r:id="rId2"/>
    <p:sldId id="260" r:id="rId3"/>
    <p:sldId id="282" r:id="rId4"/>
    <p:sldId id="369" r:id="rId5"/>
    <p:sldId id="283" r:id="rId6"/>
    <p:sldId id="284" r:id="rId7"/>
    <p:sldId id="285" r:id="rId8"/>
    <p:sldId id="286" r:id="rId9"/>
    <p:sldId id="281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47" r:id="rId26"/>
    <p:sldId id="303" r:id="rId27"/>
    <p:sldId id="348" r:id="rId28"/>
    <p:sldId id="349" r:id="rId29"/>
    <p:sldId id="350" r:id="rId30"/>
    <p:sldId id="351" r:id="rId31"/>
    <p:sldId id="304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52" r:id="rId41"/>
    <p:sldId id="314" r:id="rId42"/>
    <p:sldId id="315" r:id="rId43"/>
    <p:sldId id="316" r:id="rId44"/>
    <p:sldId id="317" r:id="rId45"/>
    <p:sldId id="318" r:id="rId46"/>
    <p:sldId id="370" r:id="rId4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8AFF1-86C9-4393-B194-E243FDA77780}" type="datetimeFigureOut">
              <a:rPr lang="en-US" smtClean="0"/>
              <a:pPr/>
              <a:t>7/20/2023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F026C-078E-4EE5-9BC2-B66583B329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4015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F026C-078E-4EE5-9BC2-B66583B3294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6284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D2C6-D875-4F1F-86FC-5EAD4FD08937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BD18-1B82-4DDC-B3F7-6C230F5D450D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60760-1FB0-4515-A135-66301A77C3CA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3200B-F567-4DEF-9199-7E2B7D7F5190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18F88-C00F-456D-8418-C22CF1B44A8F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BEC1-A4C6-4ECF-97F9-8EEAF88F409C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F81DD-A58B-4006-9F4B-52471FDB0474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B594B-FA0F-4042-A096-273FF1F567C9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AA92-4EAD-4334-9A36-A06C640F52AD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E6A8-11E6-40D8-A81C-C686F40F9008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68BF-D6E9-474E-A2B4-3BB0369E8953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C9CC8-A701-4FE6-BF44-6BB88A97CFF6}" type="datetime1">
              <a:rPr lang="en-US" smtClean="0"/>
              <a:pPr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5AC96-4A5A-4699-9DBD-ACAB251D8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270000" y="2023266"/>
            <a:ext cx="6400800" cy="88750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 TO ROBOTICS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en-US" sz="2600" dirty="0" smtClean="0">
              <a:solidFill>
                <a:srgbClr val="0070C0"/>
              </a:solidFill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en-US" sz="2800" b="1" dirty="0" smtClean="0">
              <a:solidFill>
                <a:srgbClr val="353C5F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295400" y="3051368"/>
            <a:ext cx="6400800" cy="5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12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MECHANICAL </a:t>
            </a:r>
            <a:r>
              <a:rPr lang="en-US" sz="1200" b="1" dirty="0" smtClean="0">
                <a:solidFill>
                  <a:srgbClr val="C0504D"/>
                </a:solidFill>
                <a:latin typeface="Times New Roman" pitchFamily="18" charset="0"/>
                <a:cs typeface="Times New Roman" pitchFamily="18" charset="0"/>
              </a:rPr>
              <a:t>ENGINEERING DEPARTMENT, PVPSIT</a:t>
            </a:r>
          </a:p>
        </p:txBody>
      </p:sp>
    </p:spTree>
    <p:extLst>
      <p:ext uri="{BB962C8B-B14F-4D97-AF65-F5344CB8AC3E}">
        <p14:creationId xmlns:p14="http://schemas.microsoft.com/office/powerpoint/2010/main" xmlns="" val="5798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361950"/>
            <a:ext cx="7315200" cy="457200"/>
          </a:xfrm>
          <a:prstGeom prst="rect">
            <a:avLst/>
          </a:prstGeom>
          <a:solidFill>
            <a:srgbClr val="92D050">
              <a:tint val="66000"/>
              <a:satMod val="160000"/>
            </a:srgbClr>
          </a:solidFill>
          <a:ln w="63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/>
            <a:r>
              <a:rPr lang="en-IN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Introduction to Robots and Robotics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855166"/>
            <a:ext cx="76962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 Few Questions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What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is </a:t>
            </a:r>
            <a:r>
              <a:rPr lang="en-IN" altLang="en-US" sz="2000" b="1" dirty="0">
                <a:latin typeface="Century Gothic" panose="020B0502020202020204" pitchFamily="34" charset="0"/>
              </a:rPr>
              <a:t>a robot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?</a:t>
            </a:r>
            <a:endParaRPr lang="en-US" altLang="en-US" sz="200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What is robotics</a:t>
            </a:r>
            <a:r>
              <a:rPr lang="en-US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?</a:t>
            </a: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Why do we study robotics</a:t>
            </a:r>
            <a:r>
              <a:rPr lang="en-IN" alt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?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How can we teach a robot to perform a particular task?</a:t>
            </a:r>
            <a:endParaRPr lang="en-US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What are possible applications of robots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?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Can a human being be replaced by a robot</a:t>
            </a: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?,</a:t>
            </a: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     and </a:t>
            </a:r>
            <a:r>
              <a:rPr lang="en-IN" altLang="en-US" sz="2000" b="1" dirty="0">
                <a:latin typeface="Century Gothic" panose="020B0502020202020204" pitchFamily="34" charset="0"/>
              </a:rPr>
              <a:t>so on.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0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" y="321766"/>
            <a:ext cx="7696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Definitions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The term: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robot</a:t>
            </a:r>
            <a:r>
              <a:rPr lang="en-IN" altLang="en-US" sz="2000" b="1" dirty="0">
                <a:latin typeface="Century Gothic" panose="020B0502020202020204" pitchFamily="34" charset="0"/>
              </a:rPr>
              <a:t> has come from the Czech word: </a:t>
            </a:r>
            <a:r>
              <a:rPr lang="en-IN" altLang="en-US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robota</a:t>
            </a: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n-IN" altLang="en-US" sz="2000" b="1" dirty="0">
                <a:latin typeface="Century Gothic" panose="020B0502020202020204" pitchFamily="34" charset="0"/>
              </a:rPr>
              <a:t>which means </a:t>
            </a: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forced</a:t>
            </a:r>
            <a:r>
              <a:rPr lang="en-IN" altLang="en-US" sz="2000" b="1" dirty="0">
                <a:latin typeface="Century Gothic" panose="020B0502020202020204" pitchFamily="34" charset="0"/>
              </a:rPr>
              <a:t> or slave </a:t>
            </a:r>
            <a:r>
              <a:rPr lang="en-IN" altLang="en-US" sz="2000" b="1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laborer</a:t>
            </a: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In 1921, </a:t>
            </a:r>
            <a:r>
              <a:rPr lang="en-IN" altLang="en-US" sz="20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Karel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Capek, </a:t>
            </a:r>
            <a:r>
              <a:rPr lang="en-IN" altLang="en-US" sz="2000" b="1" dirty="0">
                <a:latin typeface="Century Gothic" panose="020B0502020202020204" pitchFamily="34" charset="0"/>
              </a:rPr>
              <a:t>a Czech playwright, used the term: robot first in his drama named </a:t>
            </a:r>
            <a:r>
              <a:rPr lang="en-IN" altLang="en-US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Rossum’s</a:t>
            </a: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Universal Robots (R.U.R</a:t>
            </a:r>
            <a:r>
              <a:rPr lang="en-IN" altLang="en-US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)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According to </a:t>
            </a:r>
            <a:r>
              <a:rPr lang="en-IN" altLang="en-US" sz="20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Karel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Capek, </a:t>
            </a:r>
            <a:r>
              <a:rPr lang="en-IN" altLang="en-US" sz="2000" b="1" dirty="0">
                <a:latin typeface="Century Gothic" panose="020B0502020202020204" pitchFamily="34" charset="0"/>
              </a:rPr>
              <a:t>a robot is a machine look-wise similar to a human being</a:t>
            </a: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53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285750"/>
            <a:ext cx="76962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Robot</a:t>
            </a:r>
            <a:r>
              <a:rPr lang="en-IN" altLang="en-US" sz="2000" b="1" dirty="0">
                <a:latin typeface="Century Gothic" panose="020B0502020202020204" pitchFamily="34" charset="0"/>
              </a:rPr>
              <a:t> has been defined in various ways: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arenR"/>
            </a:pPr>
            <a:r>
              <a:rPr lang="en-IN" altLang="en-US" sz="2000" b="1" dirty="0">
                <a:latin typeface="Century Gothic" panose="020B0502020202020204" pitchFamily="34" charset="0"/>
              </a:rPr>
              <a:t>According to </a:t>
            </a: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Oxford English Dictionary </a:t>
            </a:r>
            <a:r>
              <a:rPr lang="en-IN" altLang="en-US" sz="2000" b="1" dirty="0">
                <a:latin typeface="Century Gothic" panose="020B0502020202020204" pitchFamily="34" charset="0"/>
              </a:rPr>
              <a:t>		            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machine capable of carrying out a complex series of actions automatically, especially one programmable by a computer</a:t>
            </a:r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arenR" startAt="2"/>
            </a:pPr>
            <a:r>
              <a:rPr lang="en-IN" altLang="en-US" sz="2000" b="1" dirty="0">
                <a:latin typeface="Century Gothic" panose="020B0502020202020204" pitchFamily="34" charset="0"/>
              </a:rPr>
              <a:t>According to </a:t>
            </a: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International Organization for Standardization (ISO):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An automatically controlled, reprogrammable, multipurpose manipulator programmable in three or more axes, which can be either fixed in place or mobile for use in industrial automation applications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58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285750"/>
            <a:ext cx="7696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altLang="en-US" sz="200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arenR" startAt="3"/>
            </a:pPr>
            <a:r>
              <a:rPr lang="en-IN" altLang="en-US" sz="2000" b="1" dirty="0">
                <a:latin typeface="Century Gothic" panose="020B0502020202020204" pitchFamily="34" charset="0"/>
              </a:rPr>
              <a:t>According to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Robot Institute of America (RIA) </a:t>
            </a:r>
            <a:r>
              <a:rPr lang="en-IN" altLang="en-US" sz="2000" b="1" dirty="0">
                <a:latin typeface="Century Gothic" panose="020B0502020202020204" pitchFamily="34" charset="0"/>
              </a:rPr>
              <a:t>		  </a:t>
            </a:r>
            <a:r>
              <a:rPr lang="en-IN" altLang="en-US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It is a reprogrammable multi-functional manipulator designed to move materials, parts, tools or specialized devices through variable programmed motions for the performance of a variety of </a:t>
            </a:r>
            <a:r>
              <a:rPr lang="en-IN" altLang="en-US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tasks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Note:</a:t>
            </a:r>
            <a:r>
              <a:rPr lang="en-IN" altLang="en-US" sz="2000" b="1" dirty="0">
                <a:latin typeface="Century Gothic" panose="020B0502020202020204" pitchFamily="34" charset="0"/>
              </a:rPr>
              <a:t> A CNC machine is not a robot</a:t>
            </a:r>
          </a:p>
          <a:p>
            <a:pPr>
              <a:buClr>
                <a:srgbClr val="FF0000"/>
              </a:buClr>
            </a:pPr>
            <a:endParaRPr lang="en-US" altLang="en-US" sz="2000" dirty="0" smtClean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65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" y="321766"/>
            <a:ext cx="7696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Robotics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It is a science, which deals with the issues related to design, manufacturing, usages of robots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In 1942, the term: </a:t>
            </a: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robotics</a:t>
            </a:r>
            <a:r>
              <a:rPr lang="en-IN" altLang="en-US" sz="2000" b="1" dirty="0">
                <a:latin typeface="Century Gothic" panose="020B0502020202020204" pitchFamily="34" charset="0"/>
              </a:rPr>
              <a:t> was introduced by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Isaac Asimov</a:t>
            </a:r>
            <a:r>
              <a:rPr lang="en-IN" altLang="en-US" sz="2000" b="1" dirty="0">
                <a:latin typeface="Century Gothic" panose="020B0502020202020204" pitchFamily="34" charset="0"/>
              </a:rPr>
              <a:t> in his story named </a:t>
            </a:r>
            <a:r>
              <a:rPr lang="en-IN" altLang="en-US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Runaround</a:t>
            </a:r>
            <a:endParaRPr lang="en-IN" altLang="en-U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In robotics, we use the fundamentals of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Physics, Mathematics, Mechanical </a:t>
            </a:r>
            <a:r>
              <a:rPr lang="en-IN" altLang="en-US" sz="20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Engg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., Electronics </a:t>
            </a:r>
            <a:r>
              <a:rPr lang="en-IN" altLang="en-US" sz="20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Engg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., Electrical </a:t>
            </a:r>
            <a:r>
              <a:rPr lang="en-IN" altLang="en-US" sz="20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Engg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., Computer Sciences, and others</a:t>
            </a: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62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" y="321766"/>
            <a:ext cx="7696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3 </a:t>
            </a:r>
            <a:r>
              <a:rPr lang="en-US" altLang="en-US" sz="22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Hs</a:t>
            </a: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in Robotics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latin typeface="Century Gothic" panose="020B0502020202020204" pitchFamily="34" charset="0"/>
              </a:rPr>
              <a:t>3 </a:t>
            </a:r>
            <a:r>
              <a:rPr lang="en-IN" altLang="en-US" sz="2200" b="1" dirty="0" err="1">
                <a:latin typeface="Century Gothic" panose="020B0502020202020204" pitchFamily="34" charset="0"/>
              </a:rPr>
              <a:t>Hs</a:t>
            </a:r>
            <a:r>
              <a:rPr lang="en-IN" altLang="en-US" sz="2200" b="1" dirty="0">
                <a:latin typeface="Century Gothic" panose="020B0502020202020204" pitchFamily="34" charset="0"/>
              </a:rPr>
              <a:t> of human beings are copied into Robotics, such as 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Hand 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Head 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Heart</a:t>
            </a: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68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" y="321766"/>
            <a:ext cx="7696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Motivation</a:t>
            </a: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latin typeface="Century Gothic" panose="020B0502020202020204" pitchFamily="34" charset="0"/>
              </a:rPr>
              <a:t>To cope with increasing demands of a dynamic and competitive market, modern manufacturing methods should satisfy the following requirements</a:t>
            </a:r>
            <a:r>
              <a:rPr lang="en-IN" altLang="en-US" sz="2200" b="1" dirty="0" smtClean="0">
                <a:latin typeface="Century Gothic" panose="020B0502020202020204" pitchFamily="34" charset="0"/>
              </a:rPr>
              <a:t>:</a:t>
            </a: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Reduced production cost</a:t>
            </a:r>
            <a:endParaRPr lang="en-IN" altLang="en-US" sz="20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Increased </a:t>
            </a: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productivity</a:t>
            </a: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Improved product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quality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US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Notes</a:t>
            </a:r>
            <a:r>
              <a:rPr lang="en-US" altLang="en-US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(1) Automation</a:t>
            </a:r>
            <a:r>
              <a:rPr lang="en-IN" altLang="en-US" sz="2000" b="1" dirty="0">
                <a:latin typeface="Century Gothic" panose="020B0502020202020204" pitchFamily="34" charset="0"/>
              </a:rPr>
              <a:t> can help to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fulfil </a:t>
            </a:r>
            <a:r>
              <a:rPr lang="en-IN" altLang="en-US" sz="2000" b="1" dirty="0">
                <a:latin typeface="Century Gothic" panose="020B0502020202020204" pitchFamily="34" charset="0"/>
              </a:rPr>
              <a:t>the above requirements </a:t>
            </a: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(2)</a:t>
            </a:r>
            <a:r>
              <a:rPr lang="en-IN" altLang="en-US" sz="2000" dirty="0"/>
              <a:t> </a:t>
            </a:r>
            <a:r>
              <a:rPr lang="en-IN" altLang="en-US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Automation:</a:t>
            </a:r>
            <a:r>
              <a:rPr lang="en-IN" altLang="en-US" sz="2000" b="1" dirty="0">
                <a:latin typeface="Century Gothic" panose="020B0502020202020204" pitchFamily="34" charset="0"/>
              </a:rPr>
              <a:t> Either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Hard</a:t>
            </a:r>
            <a:r>
              <a:rPr lang="en-IN" altLang="en-US" sz="2000" b="1" dirty="0">
                <a:latin typeface="Century Gothic" panose="020B0502020202020204" pitchFamily="34" charset="0"/>
              </a:rPr>
              <a:t> or </a:t>
            </a: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flexible</a:t>
            </a:r>
            <a:r>
              <a:rPr lang="en-IN" altLang="en-US" sz="2000" b="1" dirty="0">
                <a:latin typeface="Century Gothic" panose="020B0502020202020204" pitchFamily="34" charset="0"/>
              </a:rPr>
              <a:t> automation</a:t>
            </a:r>
          </a:p>
          <a:p>
            <a:pPr>
              <a:buClr>
                <a:srgbClr val="FF0000"/>
              </a:buClr>
            </a:pP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(3)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Robotics</a:t>
            </a:r>
            <a:r>
              <a:rPr lang="en-US" sz="2000" b="1" dirty="0">
                <a:latin typeface="Century Gothic" panose="020B0502020202020204" pitchFamily="34" charset="0"/>
              </a:rPr>
              <a:t> is an example of </a:t>
            </a:r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flexible automation</a:t>
            </a:r>
            <a:endParaRPr lang="en-US" altLang="en-U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960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361950"/>
            <a:ext cx="7315200" cy="457200"/>
          </a:xfrm>
          <a:prstGeom prst="rect">
            <a:avLst/>
          </a:prstGeom>
          <a:solidFill>
            <a:srgbClr val="92D050">
              <a:tint val="66000"/>
              <a:satMod val="160000"/>
            </a:srgbClr>
          </a:solidFill>
          <a:ln w="63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/>
            <a:r>
              <a:rPr lang="en-IN" altLang="en-U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 Brief History of Robotics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934339"/>
              </p:ext>
            </p:extLst>
          </p:nvPr>
        </p:nvGraphicFramePr>
        <p:xfrm>
          <a:off x="381000" y="1047750"/>
          <a:ext cx="7315200" cy="2971800"/>
        </p:xfrm>
        <a:graphic>
          <a:graphicData uri="http://schemas.openxmlformats.org/drawingml/2006/table">
            <a:tbl>
              <a:tblPr/>
              <a:tblGrid>
                <a:gridCol w="1371601"/>
                <a:gridCol w="5943599"/>
              </a:tblGrid>
              <a:tr h="4953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Year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Events and Development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</a:tr>
              <a:tr h="825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First patent on manipulator by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George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Devol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father of robot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825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Joseph </a:t>
                      </a:r>
                      <a:r>
                        <a:rPr lang="en-US" sz="2000" b="1" kern="1200" dirty="0" err="1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Engelberger</a:t>
                      </a: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started the first robotics company: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Unimation</a:t>
                      </a:r>
                      <a:endParaRPr lang="en-US" sz="2000" b="1" kern="1200" dirty="0" smtClean="0">
                        <a:solidFill>
                          <a:srgbClr val="FF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825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1962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General Motors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used the manipulator: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Unimate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 die-casting application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429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8865192"/>
              </p:ext>
            </p:extLst>
          </p:nvPr>
        </p:nvGraphicFramePr>
        <p:xfrm>
          <a:off x="152400" y="361950"/>
          <a:ext cx="7391400" cy="3779777"/>
        </p:xfrm>
        <a:graphic>
          <a:graphicData uri="http://schemas.openxmlformats.org/drawingml/2006/table">
            <a:tbl>
              <a:tblPr/>
              <a:tblGrid>
                <a:gridCol w="1385888"/>
                <a:gridCol w="6005512"/>
              </a:tblGrid>
              <a:tr h="457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Year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Events and Development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</a:tr>
              <a:tr h="701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General Electric Corporation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made a 4-legged vehicle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9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SAM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was built by the NASA, USA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Shakey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 intelligent mobile robot, was built by </a:t>
                      </a: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Stanford Research Institute (SRI)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310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Victor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Scheinman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demonstrated a manipulator known as </a:t>
                      </a: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Stanford Arm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Lunokhod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was built and sent to the moon by </a:t>
                      </a:r>
                      <a:r>
                        <a:rPr lang="en-US" sz="2000" b="1" kern="1200" dirty="0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USSR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ODEX 1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was built by </a:t>
                      </a:r>
                      <a:r>
                        <a:rPr lang="en-US" sz="2000" b="1" kern="1200" dirty="0" err="1" smtClean="0">
                          <a:solidFill>
                            <a:srgbClr val="0070C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Odetics</a:t>
                      </a:r>
                      <a:endParaRPr lang="en-US" sz="2000" b="1" kern="1200" dirty="0" smtClean="0">
                        <a:solidFill>
                          <a:srgbClr val="0070C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T="45725" marB="45725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3969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8671859"/>
              </p:ext>
            </p:extLst>
          </p:nvPr>
        </p:nvGraphicFramePr>
        <p:xfrm>
          <a:off x="152400" y="438150"/>
          <a:ext cx="6858000" cy="3913909"/>
        </p:xfrm>
        <a:graphic>
          <a:graphicData uri="http://schemas.openxmlformats.org/drawingml/2006/table">
            <a:tbl>
              <a:tblPr/>
              <a:tblGrid>
                <a:gridCol w="1285876"/>
                <a:gridCol w="5572124"/>
              </a:tblGrid>
              <a:tr h="538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Year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Events and Development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</a:tr>
              <a:tr h="1184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1973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Richard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Hohn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of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Cincinnati Milacron Corporation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manufactured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A86C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14A86C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3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A86C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(The Tomorrow Tool)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robot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184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1975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Raibart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at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CMU, USA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, built a one-legged hopping machine, the first dynamically stable machine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825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1978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Unimation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developed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PUMA (Programmable Universal Machine for Assembly)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7109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4636489"/>
              </p:ext>
            </p:extLst>
          </p:nvPr>
        </p:nvGraphicFramePr>
        <p:xfrm>
          <a:off x="381000" y="361950"/>
          <a:ext cx="6934200" cy="3657599"/>
        </p:xfrm>
        <a:graphic>
          <a:graphicData uri="http://schemas.openxmlformats.org/drawingml/2006/table">
            <a:tbl>
              <a:tblPr/>
              <a:tblGrid>
                <a:gridCol w="1300164"/>
                <a:gridCol w="5634036"/>
              </a:tblGrid>
              <a:tr h="579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Year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Events and Development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</a:tr>
              <a:tr h="1025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1983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A86C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Odetics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introduced a unique experimental six-legged device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5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1986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ASV (Adaptive Suspension Vehicle)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was developed at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Ohio State University, USA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1025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1997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Pathfinder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and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Sojourner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was sent to the Mars by the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284C8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NASA, USA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6479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3057636"/>
              </p:ext>
            </p:extLst>
          </p:nvPr>
        </p:nvGraphicFramePr>
        <p:xfrm>
          <a:off x="152400" y="361950"/>
          <a:ext cx="7315200" cy="4003689"/>
        </p:xfrm>
        <a:graphic>
          <a:graphicData uri="http://schemas.openxmlformats.org/drawingml/2006/table">
            <a:tbl>
              <a:tblPr/>
              <a:tblGrid>
                <a:gridCol w="1371601"/>
                <a:gridCol w="5943599"/>
              </a:tblGrid>
              <a:tr h="5060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Year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Events and Development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AAB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Asimo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humanoid robot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was developed by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11F7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Honda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746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2004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The surface of the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Mars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was explored by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Spirit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and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Opportunity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5380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Curiosity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was sent to the Mars by the NASA, USA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Sophia (humanoid)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was built by Hanson Robotics, Hong Kong </a:t>
                      </a:r>
                    </a:p>
                  </a:txBody>
                  <a:tcPr marT="45728" marB="4572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728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" y="209550"/>
            <a:ext cx="76962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 Robotic System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399" y="666750"/>
            <a:ext cx="623454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461760" y="361950"/>
            <a:ext cx="260604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hlin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Various Components</a:t>
            </a:r>
          </a:p>
          <a:p>
            <a:pPr eaLnBrk="1" hangingPunct="1">
              <a:buFontTx/>
              <a:buAutoNum type="arabicPeriod"/>
            </a:pP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Base</a:t>
            </a:r>
            <a:r>
              <a:rPr lang="en-US" sz="20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		</a:t>
            </a:r>
            <a:endParaRPr lang="en-US" sz="2000" b="1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Links </a:t>
            </a:r>
            <a:r>
              <a:rPr lang="en-US" sz="20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and </a:t>
            </a: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Joints</a:t>
            </a:r>
            <a:endParaRPr lang="en-US" sz="20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en-US" sz="20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End-effector / </a:t>
            </a: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gripper </a:t>
            </a:r>
          </a:p>
          <a:p>
            <a:pPr>
              <a:buFontTx/>
              <a:buAutoNum type="arabicPeriod"/>
            </a:pP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Wrist</a:t>
            </a:r>
            <a:endParaRPr lang="en-US" sz="20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en-US" sz="20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Drive / </a:t>
            </a: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Actuator </a:t>
            </a:r>
          </a:p>
          <a:p>
            <a:pPr>
              <a:buFontTx/>
              <a:buAutoNum type="arabicPeriod"/>
            </a:pP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Controller </a:t>
            </a:r>
          </a:p>
          <a:p>
            <a:pPr>
              <a:buFontTx/>
              <a:buAutoNum type="arabicPeriod"/>
            </a:pPr>
            <a:r>
              <a:rPr lang="en-US" sz="20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Sensors</a:t>
            </a:r>
            <a:endParaRPr lang="en-US" sz="20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071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361950"/>
            <a:ext cx="7315200" cy="457200"/>
          </a:xfrm>
          <a:prstGeom prst="rect">
            <a:avLst/>
          </a:prstGeom>
          <a:solidFill>
            <a:srgbClr val="92D050">
              <a:tint val="66000"/>
              <a:satMod val="160000"/>
            </a:srgbClr>
          </a:solidFill>
          <a:ln w="63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/>
            <a:r>
              <a:rPr lang="en-IN" altLang="en-U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Interdisciplinary Areas in Robotics 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985" y="832437"/>
            <a:ext cx="7696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Mechanical Engineering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Kinematics:</a:t>
            </a:r>
            <a:r>
              <a:rPr lang="en-IN" altLang="en-US" sz="2000" b="1" dirty="0">
                <a:latin typeface="Century Gothic" panose="020B0502020202020204" pitchFamily="34" charset="0"/>
              </a:rPr>
              <a:t> Motion of robot arm without considering the  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                          forces </a:t>
            </a:r>
            <a:r>
              <a:rPr lang="en-IN" altLang="en-US" sz="2000" b="1" dirty="0">
                <a:latin typeface="Century Gothic" panose="020B0502020202020204" pitchFamily="34" charset="0"/>
              </a:rPr>
              <a:t>and /or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moments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Dynamics:</a:t>
            </a:r>
            <a:r>
              <a:rPr lang="en-IN" altLang="en-US" sz="2000" b="1" dirty="0">
                <a:latin typeface="Century Gothic" panose="020B0502020202020204" pitchFamily="34" charset="0"/>
              </a:rPr>
              <a:t> Study of the forces and/or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moments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Sensing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: </a:t>
            </a:r>
            <a:r>
              <a:rPr lang="en-IN" altLang="en-US" sz="2000" b="1" dirty="0">
                <a:latin typeface="Century Gothic" panose="020B0502020202020204" pitchFamily="34" charset="0"/>
              </a:rPr>
              <a:t>Collecting information of the environment</a:t>
            </a: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212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361950"/>
            <a:ext cx="7315200" cy="457200"/>
          </a:xfrm>
          <a:prstGeom prst="rect">
            <a:avLst/>
          </a:prstGeom>
          <a:solidFill>
            <a:srgbClr val="92D050">
              <a:tint val="66000"/>
              <a:satMod val="160000"/>
            </a:srgbClr>
          </a:solidFill>
          <a:ln w="63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/>
            <a:r>
              <a:rPr lang="en-IN" altLang="en-U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Interdisciplinary Areas in </a:t>
            </a:r>
            <a:r>
              <a:rPr lang="en-IN" altLang="en-US" sz="2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Robotics (Cont.) </a:t>
            </a:r>
            <a:endParaRPr lang="en-IN" altLang="en-US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985" y="832437"/>
            <a:ext cx="7696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Computer </a:t>
            </a:r>
            <a:r>
              <a:rPr lang="en-US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Science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Motion Planning: </a:t>
            </a:r>
            <a:r>
              <a:rPr lang="en-IN" altLang="en-US" sz="2000" b="1" dirty="0">
                <a:latin typeface="Century Gothic" panose="020B0502020202020204" pitchFamily="34" charset="0"/>
              </a:rPr>
              <a:t>Planning the course of action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Artificial Intelligence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: </a:t>
            </a:r>
            <a:r>
              <a:rPr lang="en-IN" altLang="en-US" sz="2000" b="1" dirty="0">
                <a:latin typeface="Century Gothic" panose="020B0502020202020204" pitchFamily="34" charset="0"/>
              </a:rPr>
              <a:t>To design and develop suitable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   brain </a:t>
            </a:r>
            <a:r>
              <a:rPr lang="en-IN" altLang="en-US" sz="2000" b="1" dirty="0">
                <a:latin typeface="Century Gothic" panose="020B0502020202020204" pitchFamily="34" charset="0"/>
              </a:rPr>
              <a:t>for the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robots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Electrical and Electronics </a:t>
            </a:r>
            <a:r>
              <a:rPr lang="en-IN" altLang="en-US" sz="2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Engg</a:t>
            </a: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Control schemes </a:t>
            </a:r>
            <a:r>
              <a:rPr lang="en-IN" altLang="en-US" sz="2000" b="1" dirty="0">
                <a:latin typeface="Century Gothic" panose="020B0502020202020204" pitchFamily="34" charset="0"/>
              </a:rPr>
              <a:t>and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hardware</a:t>
            </a:r>
            <a:r>
              <a:rPr lang="en-IN" altLang="en-US" sz="2000" b="1" dirty="0">
                <a:latin typeface="Century Gothic" panose="020B0502020202020204" pitchFamily="34" charset="0"/>
              </a:rPr>
              <a:t>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implementations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General </a:t>
            </a:r>
            <a:r>
              <a:rPr lang="en-IN" altLang="en-US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Sciences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Physics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Mathematics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72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9984" y="285750"/>
            <a:ext cx="79234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Connectivity / Degrees of Freedom of a Joint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It indicates the number of rigid (bodies) that can be connected to a fixed rigid body through the said joint</a:t>
            </a: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Joints </a:t>
            </a: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with One </a:t>
            </a:r>
            <a:r>
              <a:rPr lang="en-IN" altLang="en-US" sz="22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dof</a:t>
            </a:r>
            <a:endParaRPr lang="en-IN" altLang="en-US" sz="2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Revolute </a:t>
            </a:r>
            <a:r>
              <a:rPr lang="en-IN" altLang="en-US" sz="2000" b="1" dirty="0">
                <a:latin typeface="Century Gothic" panose="020B0502020202020204" pitchFamily="34" charset="0"/>
              </a:rPr>
              <a:t>Joint (R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)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52550"/>
            <a:ext cx="3124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40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9984" y="285750"/>
            <a:ext cx="792341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Joints </a:t>
            </a: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with One </a:t>
            </a:r>
            <a:r>
              <a:rPr lang="en-IN" altLang="en-US" sz="22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dof</a:t>
            </a:r>
            <a:endParaRPr lang="en-IN" altLang="en-US" sz="2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 </a:t>
            </a:r>
            <a:r>
              <a:rPr lang="en-US" sz="2000" b="1" dirty="0">
                <a:latin typeface="Century Gothic" panose="020B0502020202020204" pitchFamily="34" charset="0"/>
              </a:rPr>
              <a:t>Prismatic Joint (P)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34" t="7037" r="45000" b="44074"/>
          <a:stretch/>
        </p:blipFill>
        <p:spPr>
          <a:xfrm>
            <a:off x="381000" y="418028"/>
            <a:ext cx="31242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427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9984" y="285750"/>
            <a:ext cx="792341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Joints </a:t>
            </a: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with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two </a:t>
            </a:r>
            <a:r>
              <a:rPr lang="en-IN" altLang="en-US" sz="22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dof</a:t>
            </a:r>
            <a:endParaRPr lang="en-IN" altLang="en-US" sz="2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 </a:t>
            </a:r>
            <a:r>
              <a:rPr lang="en-US" sz="2000" b="1" dirty="0">
                <a:latin typeface="Century Gothic" panose="020B0502020202020204" pitchFamily="34" charset="0"/>
              </a:rPr>
              <a:t>Cylindrical Joint (C)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t="4074" r="45000" b="44074"/>
          <a:stretch/>
        </p:blipFill>
        <p:spPr>
          <a:xfrm>
            <a:off x="609600" y="514350"/>
            <a:ext cx="3505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601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9984" y="285750"/>
            <a:ext cx="860921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Joints </a:t>
            </a: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with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two </a:t>
            </a:r>
            <a:r>
              <a:rPr lang="en-IN" altLang="en-US" sz="22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dof</a:t>
            </a:r>
            <a:endParaRPr lang="en-IN" altLang="en-US" sz="2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                                                            </a:t>
            </a:r>
            <a:r>
              <a:rPr lang="en-US" sz="2000" b="1" dirty="0">
                <a:latin typeface="Century Gothic" panose="020B0502020202020204" pitchFamily="34" charset="0"/>
              </a:rPr>
              <a:t>Hooke Joint or Universal Joint (U)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3" t="4075" r="65000" b="50000"/>
          <a:stretch/>
        </p:blipFill>
        <p:spPr>
          <a:xfrm>
            <a:off x="381000" y="539651"/>
            <a:ext cx="3276600" cy="26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04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229984" y="285750"/>
                <a:ext cx="8609216" cy="3816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rgbClr val="FF0000"/>
                  </a:buClr>
                </a:pPr>
                <a:endParaRPr lang="en-US" altLang="en-US" sz="2200" b="1" dirty="0" smtClean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sz="2000" dirty="0"/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/>
                </a: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200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Joints </a:t>
                </a:r>
                <a:r>
                  <a:rPr lang="en-IN" altLang="en-US" sz="22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with </a:t>
                </a:r>
                <a:r>
                  <a:rPr lang="en-IN" altLang="en-US" sz="2200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three </a:t>
                </a:r>
                <a:r>
                  <a:rPr lang="en-IN" altLang="en-US" sz="2200" b="1" dirty="0" err="1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dof</a:t>
                </a:r>
                <a:endParaRPr lang="en-IN" altLang="en-US" sz="2200" b="1" dirty="0" smtClean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Ball and Socket Joint / Spherical Joint </a:t>
                </a:r>
                <a14:m>
                  <m:oMath xmlns:m="http://schemas.openxmlformats.org/officeDocument/2006/math"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′)</m:t>
                    </m:r>
                  </m:oMath>
                </a14:m>
                <a:endParaRPr lang="en-US" altLang="en-US" sz="2200" b="1" dirty="0" smtClean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84" y="285750"/>
                <a:ext cx="8609216" cy="3816429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9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33" t="12963" r="59167" b="52963"/>
          <a:stretch/>
        </p:blipFill>
        <p:spPr>
          <a:xfrm>
            <a:off x="76200" y="666750"/>
            <a:ext cx="22860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3" t="11482" r="20834" b="51481"/>
          <a:stretch/>
        </p:blipFill>
        <p:spPr>
          <a:xfrm>
            <a:off x="2352502" y="590550"/>
            <a:ext cx="67056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166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5542" y="285750"/>
            <a:ext cx="39709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Representation of the Joints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57"/>
          <a:stretch/>
        </p:blipFill>
        <p:spPr bwMode="auto">
          <a:xfrm>
            <a:off x="4343400" y="589300"/>
            <a:ext cx="2590800" cy="106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28600" y="716637"/>
            <a:ext cx="3276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latin typeface="Century Gothic" panose="020B0502020202020204" pitchFamily="34" charset="0"/>
              </a:rPr>
              <a:t>Revolute joint (R</a:t>
            </a:r>
            <a:r>
              <a:rPr lang="en-IN" sz="2000" b="1" dirty="0" smtClean="0">
                <a:latin typeface="Century Gothic" panose="020B0502020202020204" pitchFamily="34" charset="0"/>
              </a:rPr>
              <a:t>)</a:t>
            </a:r>
          </a:p>
          <a:p>
            <a:endParaRPr lang="en-IN" sz="2000" b="1" dirty="0">
              <a:latin typeface="Century Gothic" panose="020B0502020202020204" pitchFamily="34" charset="0"/>
            </a:endParaRPr>
          </a:p>
          <a:p>
            <a:endParaRPr lang="en-IN" sz="2000" b="1" dirty="0" smtClean="0">
              <a:latin typeface="Century Gothic" panose="020B0502020202020204" pitchFamily="34" charset="0"/>
            </a:endParaRPr>
          </a:p>
          <a:p>
            <a:endParaRPr lang="en-IN" sz="2000" b="1" dirty="0">
              <a:latin typeface="Century Gothic" panose="020B0502020202020204" pitchFamily="34" charset="0"/>
            </a:endParaRPr>
          </a:p>
          <a:p>
            <a:endParaRPr lang="en-IN" sz="2000" b="1" dirty="0" smtClean="0">
              <a:latin typeface="Century Gothic" panose="020B0502020202020204" pitchFamily="34" charset="0"/>
            </a:endParaRPr>
          </a:p>
          <a:p>
            <a:r>
              <a:rPr lang="en-IN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Prismatic joint (P)</a:t>
            </a:r>
          </a:p>
          <a:p>
            <a:endParaRPr lang="en-IN" sz="2000" b="1" dirty="0" smtClean="0">
              <a:latin typeface="Century Gothic" panose="020B0502020202020204" pitchFamily="34" charset="0"/>
            </a:endParaRPr>
          </a:p>
          <a:p>
            <a:endParaRPr lang="en-IN" sz="2000" b="1" dirty="0">
              <a:latin typeface="Century Gothic" panose="020B0502020202020204" pitchFamily="34" charset="0"/>
            </a:endParaRPr>
          </a:p>
          <a:p>
            <a:endParaRPr lang="en-IN" sz="2000" b="1" dirty="0">
              <a:latin typeface="Century Gothic" panose="020B0502020202020204" pitchFamily="34" charset="0"/>
            </a:endParaRPr>
          </a:p>
          <a:p>
            <a:r>
              <a:rPr lang="en-IN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Cylindrical joint (C)</a:t>
            </a:r>
          </a:p>
          <a:p>
            <a:endParaRPr lang="en-IN" sz="2000" b="1" dirty="0" smtClean="0">
              <a:latin typeface="Century Gothic" panose="020B0502020202020204" pitchFamily="34" charset="0"/>
            </a:endParaRPr>
          </a:p>
          <a:p>
            <a:endParaRPr lang="en-IN" sz="2000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3" t="8518" r="64167" b="75185"/>
          <a:stretch/>
        </p:blipFill>
        <p:spPr>
          <a:xfrm>
            <a:off x="4343400" y="1955006"/>
            <a:ext cx="2514600" cy="838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00" t="11481" r="68333" b="72223"/>
          <a:stretch/>
        </p:blipFill>
        <p:spPr>
          <a:xfrm>
            <a:off x="5181600" y="3090862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57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5542" y="285750"/>
            <a:ext cx="39709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Representation of the Joints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228600" y="716637"/>
                <a:ext cx="3276600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FF0000"/>
                  </a:buClr>
                </a:pPr>
                <a:r>
                  <a:rPr lang="en-IN" sz="2000" b="1" dirty="0">
                    <a:latin typeface="Century Gothic" panose="020B0502020202020204" pitchFamily="34" charset="0"/>
                  </a:rPr>
                  <a:t>Spherical joint </a:t>
                </a:r>
                <a14:m>
                  <m:oMath xmlns:m="http://schemas.openxmlformats.org/officeDocument/2006/math"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′)</m:t>
                    </m:r>
                  </m:oMath>
                </a14:m>
                <a:endParaRPr lang="en-US" altLang="en-US" sz="22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endParaRPr lang="en-IN" sz="2000" b="1" dirty="0">
                  <a:latin typeface="Century Gothic" panose="020B0502020202020204" pitchFamily="34" charset="0"/>
                </a:endParaRPr>
              </a:p>
              <a:p>
                <a:endParaRPr lang="en-IN" sz="2000" b="1" dirty="0" smtClean="0">
                  <a:latin typeface="Century Gothic" panose="020B0502020202020204" pitchFamily="34" charset="0"/>
                </a:endParaRPr>
              </a:p>
              <a:p>
                <a:endParaRPr lang="en-IN" sz="2000" b="1" dirty="0">
                  <a:latin typeface="Century Gothic" panose="020B0502020202020204" pitchFamily="34" charset="0"/>
                </a:endParaRPr>
              </a:p>
              <a:p>
                <a:endParaRPr lang="en-IN" sz="2000" b="1" dirty="0" smtClean="0">
                  <a:latin typeface="Century Gothic" panose="020B0502020202020204" pitchFamily="34" charset="0"/>
                </a:endParaRPr>
              </a:p>
              <a:p>
                <a:r>
                  <a:rPr lang="en-IN" sz="20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Hooke joint (U)</a:t>
                </a:r>
              </a:p>
              <a:p>
                <a:endParaRPr lang="en-IN" sz="2000" b="1" dirty="0" smtClean="0">
                  <a:latin typeface="Century Gothic" panose="020B0502020202020204" pitchFamily="34" charset="0"/>
                </a:endParaRPr>
              </a:p>
              <a:p>
                <a:endParaRPr lang="en-IN" sz="2000" b="1" dirty="0">
                  <a:latin typeface="Century Gothic" panose="020B0502020202020204" pitchFamily="34" charset="0"/>
                </a:endParaRPr>
              </a:p>
              <a:p>
                <a:endParaRPr lang="en-IN" sz="2000" b="1" dirty="0">
                  <a:latin typeface="Century Gothic" panose="020B0502020202020204" pitchFamily="34" charset="0"/>
                </a:endParaRPr>
              </a:p>
              <a:p>
                <a:r>
                  <a:rPr lang="en-IN" sz="2000" b="1" dirty="0">
                    <a:solidFill>
                      <a:srgbClr val="C00000"/>
                    </a:solidFill>
                    <a:latin typeface="Century Gothic" panose="020B0502020202020204" pitchFamily="34" charset="0"/>
                  </a:rPr>
                  <a:t>Twisting joint (T</a:t>
                </a:r>
                <a:r>
                  <a:rPr lang="en-IN" sz="2000" b="1" dirty="0" smtClean="0">
                    <a:solidFill>
                      <a:srgbClr val="C00000"/>
                    </a:solidFill>
                    <a:latin typeface="Century Gothic" panose="020B0502020202020204" pitchFamily="34" charset="0"/>
                  </a:rPr>
                  <a:t>)</a:t>
                </a:r>
              </a:p>
              <a:p>
                <a:endParaRPr lang="en-IN" sz="2000" b="1" dirty="0">
                  <a:solidFill>
                    <a:srgbClr val="C00000"/>
                  </a:solidFill>
                  <a:latin typeface="Century Gothic" panose="020B0502020202020204" pitchFamily="34" charset="0"/>
                </a:endParaRPr>
              </a:p>
              <a:p>
                <a:r>
                  <a:rPr lang="en-IN" sz="2000" b="1" dirty="0" smtClean="0">
                    <a:solidFill>
                      <a:srgbClr val="C00000"/>
                    </a:solidFill>
                    <a:latin typeface="Century Gothic" panose="020B0502020202020204" pitchFamily="34" charset="0"/>
                  </a:rPr>
                  <a:t>Kinematic Diagram</a:t>
                </a:r>
                <a:endParaRPr lang="en-IN" sz="2000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endParaRPr lang="en-IN" sz="2000" b="1" dirty="0" smtClean="0">
                  <a:latin typeface="Century Gothic" panose="020B0502020202020204" pitchFamily="34" charset="0"/>
                </a:endParaRPr>
              </a:p>
              <a:p>
                <a:endParaRPr lang="en-IN" sz="2000" b="1" dirty="0">
                  <a:latin typeface="Century Gothic" panose="020B0502020202020204" pitchFamily="34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716637"/>
                <a:ext cx="3276600" cy="440120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2048" t="-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33" t="20371" r="67500" b="69259"/>
          <a:stretch/>
        </p:blipFill>
        <p:spPr>
          <a:xfrm>
            <a:off x="4526626" y="775576"/>
            <a:ext cx="1752600" cy="53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833" t="11482" r="55834" b="69259"/>
          <a:stretch/>
        </p:blipFill>
        <p:spPr>
          <a:xfrm>
            <a:off x="4564726" y="1835931"/>
            <a:ext cx="1676400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34" t="20371" r="64166" b="60370"/>
          <a:stretch/>
        </p:blipFill>
        <p:spPr>
          <a:xfrm>
            <a:off x="5105400" y="3105150"/>
            <a:ext cx="685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14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285750"/>
            <a:ext cx="76962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Degrees of Freedom of a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System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It is defined as the minimum number of independent parameters / variables / coordinates needed to describe a system completely</a:t>
            </a:r>
          </a:p>
          <a:p>
            <a:pPr>
              <a:buClr>
                <a:srgbClr val="FF0000"/>
              </a:buClr>
            </a:pPr>
            <a:endParaRPr lang="en-IN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Notes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A point in 2-D: 2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dof</a:t>
            </a:r>
            <a:r>
              <a:rPr lang="en-IN" altLang="en-US" sz="2000" b="1" dirty="0">
                <a:latin typeface="Century Gothic" panose="020B0502020202020204" pitchFamily="34" charset="0"/>
              </a:rPr>
              <a:t>;  in 3-D space: 3 </a:t>
            </a:r>
            <a:r>
              <a:rPr lang="en-IN" altLang="en-US" sz="2000" b="1" dirty="0" err="1" smtClean="0">
                <a:latin typeface="Century Gothic" panose="020B0502020202020204" pitchFamily="34" charset="0"/>
              </a:rPr>
              <a:t>dof</a:t>
            </a: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 rigid body in 3-D: 6 </a:t>
            </a:r>
            <a:r>
              <a:rPr lang="en-IN" altLang="en-US" sz="2000" b="1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dof</a:t>
            </a: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latin typeface="Century Gothic" panose="020B0502020202020204" pitchFamily="34" charset="0"/>
              </a:rPr>
              <a:t>Spatial Manipulator: 6 </a:t>
            </a:r>
            <a:r>
              <a:rPr lang="en-IN" altLang="en-US" sz="2000" b="1" dirty="0" err="1" smtClean="0">
                <a:latin typeface="Century Gothic" panose="020B0502020202020204" pitchFamily="34" charset="0"/>
              </a:rPr>
              <a:t>dof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Planar Manipulator: 3 </a:t>
            </a:r>
            <a:r>
              <a:rPr lang="en-IN" altLang="en-US" sz="2000" b="1" dirty="0" err="1" smtClean="0">
                <a:solidFill>
                  <a:srgbClr val="0070C0"/>
                </a:solidFill>
                <a:latin typeface="Century Gothic" panose="020B0502020202020204" pitchFamily="34" charset="0"/>
              </a:rPr>
              <a:t>dof</a:t>
            </a: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54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434459"/>
            <a:ext cx="76962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Redundant </a:t>
            </a:r>
            <a:r>
              <a:rPr lang="en-IN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Manipulator</a:t>
            </a:r>
          </a:p>
          <a:p>
            <a:pPr>
              <a:buClr>
                <a:srgbClr val="FF0000"/>
              </a:buClr>
            </a:pPr>
            <a:endParaRPr lang="en-IN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Either a Spatial Manipulator with more than 6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dof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or a Planar Manipulator with more than 3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dof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Under-actuated </a:t>
            </a:r>
            <a:r>
              <a:rPr lang="en-IN" altLang="en-US" sz="20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Manipulator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Either a Spatial Manipulator with less  than 6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dof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or a Planar Manipulator with less than 3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dof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24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52400" y="434459"/>
                <a:ext cx="7696200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rgbClr val="FF0000"/>
                  </a:buClr>
                </a:pPr>
                <a:r>
                  <a:rPr lang="en-IN" altLang="en-US" sz="2200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Mobility/</a:t>
                </a:r>
                <a:r>
                  <a:rPr lang="en-IN" altLang="en-US" sz="2200" b="1" dirty="0" err="1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dof</a:t>
                </a:r>
                <a:r>
                  <a:rPr lang="en-IN" altLang="en-US" sz="22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 of Spatial Manipulator</a:t>
                </a: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Let us consider a manipulator with n rigid moving </a:t>
                </a: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links and m joints</a:t>
                </a:r>
              </a:p>
              <a:p>
                <a:pPr>
                  <a:buClr>
                    <a:srgbClr val="FF0000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alt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IN" altLang="en-US" sz="2000" b="1" dirty="0" smtClean="0">
                    <a:latin typeface="Century Gothic" panose="020B0502020202020204" pitchFamily="34" charset="0"/>
                  </a:rPr>
                  <a:t>: 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Connectivity of </a:t>
                </a:r>
                <a:r>
                  <a:rPr lang="en-IN" altLang="en-US" sz="2000" b="1" dirty="0" err="1">
                    <a:latin typeface="Century Gothic" panose="020B0502020202020204" pitchFamily="34" charset="0"/>
                  </a:rPr>
                  <a:t>i-th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 joint; </a:t>
                </a:r>
                <a:r>
                  <a:rPr lang="en-IN" altLang="en-US" sz="2000" b="1" dirty="0" err="1">
                    <a:latin typeface="Century Gothic" panose="020B0502020202020204" pitchFamily="34" charset="0"/>
                  </a:rPr>
                  <a:t>i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 = 1, 2, 3,………, </a:t>
                </a:r>
                <a:r>
                  <a:rPr lang="en-IN" altLang="en-US" sz="2000" b="1" dirty="0" smtClean="0">
                    <a:latin typeface="Century Gothic" panose="020B0502020202020204" pitchFamily="34" charset="0"/>
                  </a:rPr>
                  <a:t>m</a:t>
                </a: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No. of constraints put by </a:t>
                </a:r>
                <a:r>
                  <a:rPr lang="en-IN" altLang="en-US" sz="2000" b="1" dirty="0" err="1">
                    <a:latin typeface="Century Gothic" panose="020B0502020202020204" pitchFamily="34" charset="0"/>
                  </a:rPr>
                  <a:t>i-th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 joint </a:t>
                </a:r>
                <a14:m>
                  <m:oMath xmlns:m="http://schemas.openxmlformats.org/officeDocument/2006/math">
                    <m:r>
                      <a:rPr lang="en-IN" altLang="en-US" sz="20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alt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200" b="1" dirty="0" smtClean="0">
                    <a:latin typeface="Century Gothic" panose="020B0502020202020204" pitchFamily="34" charset="0"/>
                  </a:rPr>
                  <a:t>Total </a:t>
                </a:r>
                <a:r>
                  <a:rPr lang="en-IN" altLang="en-US" sz="2200" b="1" dirty="0">
                    <a:latin typeface="Century Gothic" panose="020B0502020202020204" pitchFamily="34" charset="0"/>
                  </a:rPr>
                  <a:t>no. of </a:t>
                </a:r>
                <a:r>
                  <a:rPr lang="en-IN" altLang="en-US" sz="2200" b="1" dirty="0" smtClean="0">
                    <a:latin typeface="Century Gothic" panose="020B0502020202020204" pitchFamily="34" charset="0"/>
                  </a:rPr>
                  <a:t>constraints </a:t>
                </a:r>
                <a14:m>
                  <m:oMath xmlns:m="http://schemas.openxmlformats.org/officeDocument/2006/math">
                    <m:r>
                      <a:rPr lang="en-IN" alt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IN" altLang="en-US" sz="2200" b="1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sup>
                      <m:e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altLang="en-US" sz="22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N" altLang="en-US" sz="2200" b="1" i="1" smtClean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IN" altLang="en-US" sz="2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Mobility of the manipulator </a:t>
                </a:r>
                <a:r>
                  <a:rPr lang="en-IN" altLang="en-US" sz="2000" b="1" dirty="0" smtClean="0">
                    <a:latin typeface="Century Gothic" panose="020B0502020202020204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IN" altLang="en-US" sz="2000" b="1" i="0" smtClean="0">
                        <a:latin typeface="Cambria Math" panose="02040503050406030204" pitchFamily="18" charset="0"/>
                      </a:rPr>
                      <m:t>𝐌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IN" altLang="en-US" sz="2000" b="1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alt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𝒎</m:t>
                        </m:r>
                      </m:sup>
                      <m:e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altLang="en-US" sz="20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N" altLang="en-US" sz="2000" b="1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IN" altLang="en-US" sz="20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It is known as </a:t>
                </a:r>
                <a:r>
                  <a:rPr lang="en-IN" altLang="en-US" sz="2000" b="1" dirty="0" err="1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Grubler’s</a:t>
                </a:r>
                <a:r>
                  <a:rPr lang="en-IN" altLang="en-US" sz="20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 criterion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. </a:t>
                </a: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sz="2000" dirty="0"/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endParaRPr lang="en-US" altLang="en-US" sz="2000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endParaRPr lang="en-US" altLang="en-US" sz="2200" b="1" dirty="0" smtClean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34459"/>
                <a:ext cx="7696200" cy="637097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50" t="-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031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52400" y="434459"/>
                <a:ext cx="7696200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rgbClr val="FF0000"/>
                  </a:buClr>
                </a:pPr>
                <a:r>
                  <a:rPr lang="en-IN" altLang="en-US" sz="2200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Mobility/</a:t>
                </a:r>
                <a:r>
                  <a:rPr lang="en-IN" altLang="en-US" sz="2200" b="1" dirty="0" err="1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dof</a:t>
                </a:r>
                <a:r>
                  <a:rPr lang="en-IN" altLang="en-US" sz="22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 of </a:t>
                </a:r>
                <a:r>
                  <a:rPr lang="en-IN" altLang="en-US" sz="2200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Planar </a:t>
                </a:r>
                <a:r>
                  <a:rPr lang="en-IN" altLang="en-US" sz="22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Manipulator</a:t>
                </a: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Let us consider a manipulator with n rigid moving </a:t>
                </a: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links and m joints</a:t>
                </a:r>
              </a:p>
              <a:p>
                <a:pPr>
                  <a:buClr>
                    <a:srgbClr val="FF0000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alt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IN" altLang="en-US" sz="2000" b="1" dirty="0" smtClean="0">
                    <a:latin typeface="Century Gothic" panose="020B0502020202020204" pitchFamily="34" charset="0"/>
                  </a:rPr>
                  <a:t>: 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Connectivity of </a:t>
                </a:r>
                <a:r>
                  <a:rPr lang="en-IN" altLang="en-US" sz="2000" b="1" dirty="0" err="1">
                    <a:latin typeface="Century Gothic" panose="020B0502020202020204" pitchFamily="34" charset="0"/>
                  </a:rPr>
                  <a:t>i-th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 joint; </a:t>
                </a:r>
                <a:r>
                  <a:rPr lang="en-IN" altLang="en-US" sz="2000" b="1" dirty="0" err="1">
                    <a:latin typeface="Century Gothic" panose="020B0502020202020204" pitchFamily="34" charset="0"/>
                  </a:rPr>
                  <a:t>i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 = 1, 2, 3,………, </a:t>
                </a:r>
                <a:r>
                  <a:rPr lang="en-IN" altLang="en-US" sz="2000" b="1" dirty="0" smtClean="0">
                    <a:latin typeface="Century Gothic" panose="020B0502020202020204" pitchFamily="34" charset="0"/>
                  </a:rPr>
                  <a:t>m</a:t>
                </a: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No. of constraints put by </a:t>
                </a:r>
                <a:r>
                  <a:rPr lang="en-IN" altLang="en-US" sz="2000" b="1" dirty="0" err="1">
                    <a:latin typeface="Century Gothic" panose="020B0502020202020204" pitchFamily="34" charset="0"/>
                  </a:rPr>
                  <a:t>i-th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 joint </a:t>
                </a:r>
                <a14:m>
                  <m:oMath xmlns:m="http://schemas.openxmlformats.org/officeDocument/2006/math">
                    <m:r>
                      <a:rPr lang="en-IN" altLang="en-US" sz="20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1" i="1" smtClean="0">
                        <a:latin typeface="Cambria Math"/>
                      </a:rPr>
                      <m:t>𝟑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alt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200" b="1" dirty="0" smtClean="0">
                    <a:latin typeface="Century Gothic" panose="020B0502020202020204" pitchFamily="34" charset="0"/>
                  </a:rPr>
                  <a:t>Total </a:t>
                </a:r>
                <a:r>
                  <a:rPr lang="en-IN" altLang="en-US" sz="2200" b="1" dirty="0">
                    <a:latin typeface="Century Gothic" panose="020B0502020202020204" pitchFamily="34" charset="0"/>
                  </a:rPr>
                  <a:t>no. of </a:t>
                </a:r>
                <a:r>
                  <a:rPr lang="en-IN" altLang="en-US" sz="2200" b="1" dirty="0" smtClean="0">
                    <a:latin typeface="Century Gothic" panose="020B0502020202020204" pitchFamily="34" charset="0"/>
                  </a:rPr>
                  <a:t>constraints </a:t>
                </a:r>
                <a14:m>
                  <m:oMath xmlns:m="http://schemas.openxmlformats.org/officeDocument/2006/math">
                    <m:r>
                      <a:rPr lang="en-IN" alt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IN" altLang="en-US" sz="2200" b="1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sup>
                      <m:e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200" b="1" i="1" smtClean="0">
                            <a:latin typeface="Cambria Math"/>
                          </a:rPr>
                          <m:t>𝟑</m:t>
                        </m:r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altLang="en-US" sz="22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N" altLang="en-US" sz="2200" b="1" i="1" smtClean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IN" altLang="en-US" sz="2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IN" altLang="en-US" sz="2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2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Mobility of the manipulator </a:t>
                </a:r>
                <a:r>
                  <a:rPr lang="en-IN" altLang="en-US" sz="2000" b="1" dirty="0" smtClean="0">
                    <a:latin typeface="Century Gothic" panose="020B0502020202020204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IN" altLang="en-US" sz="2000" b="1" i="0" smtClean="0">
                        <a:latin typeface="Cambria Math" panose="02040503050406030204" pitchFamily="18" charset="0"/>
                      </a:rPr>
                      <m:t>𝐌</m:t>
                    </m:r>
                    <m:r>
                      <a:rPr lang="en-IN" altLang="en-US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000" b="1" i="1" smtClean="0">
                        <a:latin typeface="Cambria Math"/>
                      </a:rPr>
                      <m:t>𝟑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IN" alt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IN" altLang="en-US" sz="2000" b="1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altLang="en-US" sz="20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𝒎</m:t>
                        </m:r>
                      </m:sup>
                      <m:e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1" i="1" smtClean="0">
                            <a:latin typeface="Cambria Math"/>
                          </a:rPr>
                          <m:t>𝟑</m:t>
                        </m:r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altLang="en-US" sz="20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IN" altLang="en-US" sz="2000" b="1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IN" altLang="en-US" sz="20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IN" altLang="en-US" sz="20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r>
                  <a:rPr lang="en-IN" altLang="en-US" sz="2000" b="1" dirty="0">
                    <a:latin typeface="Century Gothic" panose="020B0502020202020204" pitchFamily="34" charset="0"/>
                  </a:rPr>
                  <a:t>It is known as </a:t>
                </a:r>
                <a:r>
                  <a:rPr lang="en-IN" altLang="en-US" sz="2000" b="1" dirty="0" err="1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Grubler’s</a:t>
                </a:r>
                <a:r>
                  <a:rPr lang="en-IN" altLang="en-US" sz="2000" b="1" dirty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 criterion</a:t>
                </a:r>
                <a:r>
                  <a:rPr lang="en-IN" altLang="en-US" sz="2000" b="1" dirty="0">
                    <a:latin typeface="Century Gothic" panose="020B0502020202020204" pitchFamily="34" charset="0"/>
                  </a:rPr>
                  <a:t>. </a:t>
                </a: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IN" altLang="en-US" sz="2000" b="1" dirty="0" smtClean="0"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sz="2000" dirty="0"/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endParaRPr lang="en-US" altLang="en-US" sz="2000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v"/>
                </a:pPr>
                <a:endParaRPr lang="en-US" altLang="en-US" sz="2200" b="1" dirty="0" smtClean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  <a:p>
                <a:pPr>
                  <a:buClr>
                    <a:srgbClr val="FF0000"/>
                  </a:buClr>
                </a:pPr>
                <a:endParaRPr lang="en-US" altLang="en-US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34459"/>
                <a:ext cx="7696200" cy="6370975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50" t="-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1965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377874"/>
            <a:ext cx="7315200" cy="457200"/>
          </a:xfrm>
          <a:prstGeom prst="rect">
            <a:avLst/>
          </a:prstGeom>
          <a:solidFill>
            <a:srgbClr val="92D050">
              <a:tint val="66000"/>
              <a:satMod val="160000"/>
            </a:srgbClr>
          </a:solidFill>
          <a:ln w="63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/>
            <a:r>
              <a:rPr lang="en-IN" altLang="en-US" sz="2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Numerical Example</a:t>
            </a:r>
            <a:endParaRPr lang="en-IN" altLang="en-US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3484" y="835074"/>
            <a:ext cx="76962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Serial planar manipulator</a:t>
            </a:r>
            <a:endParaRPr lang="en-US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352550"/>
            <a:ext cx="2231136" cy="26974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378613" y="1352550"/>
                <a:ext cx="6892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613" y="1352550"/>
                <a:ext cx="689291" cy="276999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4425" r="-1770" b="-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272552" y="1355621"/>
                <a:ext cx="706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552" y="1355621"/>
                <a:ext cx="706924" cy="27699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4310" r="-7759" b="-65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322293" y="1699919"/>
                <a:ext cx="24635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293" y="1699919"/>
                <a:ext cx="2463560" cy="276999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l="-990" r="-743" b="-177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3234493" y="2600035"/>
                <a:ext cx="3951979" cy="754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p>
                        <m:e>
                          <m:d>
                            <m:dPr>
                              <m:ctrlPr>
                                <a:rPr lang="en-IN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</m:nary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493" y="2600035"/>
                <a:ext cx="3951979" cy="754887"/>
              </a:xfrm>
              <a:prstGeom prst="rect">
                <a:avLst/>
              </a:prstGeom>
              <a:blipFill rotWithShape="0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212326" y="2204254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altLang="en-US" b="1" dirty="0" smtClean="0">
                <a:latin typeface="Century Gothic" panose="020B0502020202020204" pitchFamily="34" charset="0"/>
              </a:rPr>
              <a:t>Mobility/</a:t>
            </a:r>
            <a:r>
              <a:rPr lang="en-IN" altLang="en-US" b="1" dirty="0" err="1" smtClean="0">
                <a:latin typeface="Century Gothic" panose="020B0502020202020204" pitchFamily="34" charset="0"/>
              </a:rPr>
              <a:t>dof</a:t>
            </a:r>
            <a:r>
              <a:rPr lang="en-IN" altLang="en-US" b="1" dirty="0" smtClean="0">
                <a:latin typeface="Century Gothic" panose="020B0502020202020204" pitchFamily="34" charset="0"/>
              </a:rPr>
              <a:t>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8497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63484" y="361950"/>
            <a:ext cx="76962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Parallel planar manipulator</a:t>
            </a:r>
            <a:endParaRPr lang="en-US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378613" y="1352550"/>
                <a:ext cx="6892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613" y="1352550"/>
                <a:ext cx="689291" cy="276999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4425" r="-1770" b="-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272552" y="1355621"/>
                <a:ext cx="706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552" y="1355621"/>
                <a:ext cx="706924" cy="276999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4310" r="-7759" b="-65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322293" y="1699919"/>
                <a:ext cx="30680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𝒘𝒉𝒆𝒓𝒆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,…,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293" y="1699919"/>
                <a:ext cx="3068083" cy="27699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596" t="-2222" r="-596" b="-177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3276600" y="2578863"/>
                <a:ext cx="4089838" cy="754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p>
                        <m:e>
                          <m:d>
                            <m:dPr>
                              <m:ctrlPr>
                                <a:rPr lang="en-IN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𝟏𝟖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</m:nary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578863"/>
                <a:ext cx="4089838" cy="754887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307" y="995417"/>
            <a:ext cx="2912337" cy="26104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212326" y="2161639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altLang="en-US" b="1" dirty="0" smtClean="0">
                <a:latin typeface="Century Gothic" panose="020B0502020202020204" pitchFamily="34" charset="0"/>
              </a:rPr>
              <a:t>Mobility/</a:t>
            </a:r>
            <a:r>
              <a:rPr lang="en-IN" altLang="en-US" b="1" dirty="0" err="1" smtClean="0">
                <a:latin typeface="Century Gothic" panose="020B0502020202020204" pitchFamily="34" charset="0"/>
              </a:rPr>
              <a:t>dof</a:t>
            </a:r>
            <a:r>
              <a:rPr lang="en-IN" altLang="en-US" b="1" dirty="0" smtClean="0">
                <a:latin typeface="Century Gothic" panose="020B0502020202020204" pitchFamily="34" charset="0"/>
              </a:rPr>
              <a:t>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61193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63484" y="285750"/>
            <a:ext cx="76962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US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Parallel spatial manipulator</a:t>
            </a:r>
            <a:endParaRPr lang="en-US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378613" y="1352550"/>
                <a:ext cx="8271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613" y="1352550"/>
                <a:ext cx="827150" cy="276999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3676" r="-1471" b="-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272552" y="1355621"/>
                <a:ext cx="8447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552" y="1355621"/>
                <a:ext cx="844783" cy="276999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3623" r="-7246" b="-65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3276600" y="2370951"/>
                <a:ext cx="4227696" cy="754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b="1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p>
                        <m:e>
                          <m:d>
                            <m:dPr>
                              <m:ctrlPr>
                                <a:rPr lang="en-IN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  <m:r>
                                <a:rPr lang="en-IN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en-IN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𝟕𝟐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e>
                      </m:nary>
                    </m:oMath>
                  </m:oMathPara>
                </a14:m>
                <a:endParaRPr lang="en-IN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370951"/>
                <a:ext cx="4227696" cy="754887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484" y="742950"/>
            <a:ext cx="2427316" cy="36452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12326" y="2001619"/>
            <a:ext cx="1598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altLang="en-US" b="1" dirty="0" smtClean="0">
                <a:latin typeface="Century Gothic" panose="020B0502020202020204" pitchFamily="34" charset="0"/>
              </a:rPr>
              <a:t>Mobility/</a:t>
            </a:r>
            <a:r>
              <a:rPr lang="en-IN" altLang="en-US" b="1" dirty="0" err="1" smtClean="0">
                <a:latin typeface="Century Gothic" panose="020B0502020202020204" pitchFamily="34" charset="0"/>
              </a:rPr>
              <a:t>dof</a:t>
            </a:r>
            <a:r>
              <a:rPr lang="en-IN" altLang="en-US" b="1" dirty="0" smtClean="0">
                <a:latin typeface="Century Gothic" panose="020B0502020202020204" pitchFamily="34" charset="0"/>
              </a:rPr>
              <a:t>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2366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434459"/>
            <a:ext cx="76962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en-IN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Classification of Robots</a:t>
            </a: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Based on the Type of Tasks Performed</a:t>
            </a: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Point-to-Point Robots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Examples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: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Unimate</a:t>
            </a:r>
            <a:r>
              <a:rPr lang="en-IN" altLang="en-US" sz="2000" b="1" dirty="0">
                <a:latin typeface="Century Gothic" panose="020B0502020202020204" pitchFamily="34" charset="0"/>
              </a:rPr>
              <a:t> 2000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T</a:t>
            </a:r>
            <a:r>
              <a:rPr lang="en-IN" altLang="en-US" sz="2000" b="1" baseline="30000" dirty="0" smtClean="0">
                <a:latin typeface="Century Gothic" panose="020B0502020202020204" pitchFamily="34" charset="0"/>
              </a:rPr>
              <a:t>3</a:t>
            </a:r>
            <a:endParaRPr lang="en-IN" altLang="en-US" sz="2000" b="1" baseline="30000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33" t="14445" r="60000" b="41111"/>
          <a:stretch/>
        </p:blipFill>
        <p:spPr>
          <a:xfrm>
            <a:off x="6324600" y="361950"/>
            <a:ext cx="2590800" cy="298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854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434459"/>
            <a:ext cx="7696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0000"/>
              </a:buClr>
              <a:buFont typeface="+mj-lt"/>
              <a:buAutoNum type="arabicPeriod" startAt="2"/>
            </a:pP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Continuous Path Robots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 </a:t>
            </a:r>
            <a:r>
              <a:rPr lang="en-IN" altLang="en-US" sz="2000" b="1" dirty="0">
                <a:latin typeface="Century Gothic" panose="020B0502020202020204" pitchFamily="34" charset="0"/>
              </a:rPr>
              <a:t>Examples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: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PUMA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CRS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67" t="15925" r="52500" b="32222"/>
          <a:stretch/>
        </p:blipFill>
        <p:spPr>
          <a:xfrm>
            <a:off x="3949930" y="346573"/>
            <a:ext cx="3289069" cy="33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44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7696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Based on the Type of Controllers</a:t>
            </a: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Non-Servo-Controlled </a:t>
            </a:r>
            <a:r>
              <a:rPr lang="en-IN" altLang="en-US" sz="20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Robots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IN" altLang="en-US" sz="2000" b="1" dirty="0">
                <a:latin typeface="Century Gothic" panose="020B0502020202020204" pitchFamily="34" charset="0"/>
              </a:rPr>
              <a:t>      Open-loop control system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 </a:t>
            </a:r>
            <a:r>
              <a:rPr lang="en-IN" altLang="en-US" sz="2000" b="1" dirty="0">
                <a:latin typeface="Century Gothic" panose="020B0502020202020204" pitchFamily="34" charset="0"/>
              </a:rPr>
              <a:t>Examples: Seiko PN-100</a:t>
            </a: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IN" altLang="en-US" sz="2000" b="1" dirty="0">
                <a:latin typeface="Century Gothic" panose="020B0502020202020204" pitchFamily="34" charset="0"/>
              </a:rPr>
              <a:t> Less accurate and less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expensive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2"/>
            </a:pPr>
            <a:r>
              <a:rPr lang="en-IN" altLang="en-US" sz="20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Servo-Controlled </a:t>
            </a:r>
            <a:r>
              <a:rPr lang="en-IN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Robots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Closed-loop </a:t>
            </a:r>
            <a:r>
              <a:rPr lang="en-IN" altLang="en-US" sz="2000" b="1" dirty="0">
                <a:latin typeface="Century Gothic" panose="020B0502020202020204" pitchFamily="34" charset="0"/>
              </a:rPr>
              <a:t>control system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Examples: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Unimate</a:t>
            </a:r>
            <a:r>
              <a:rPr lang="en-IN" altLang="en-US" sz="2000" b="1" dirty="0">
                <a:latin typeface="Century Gothic" panose="020B0502020202020204" pitchFamily="34" charset="0"/>
              </a:rPr>
              <a:t> 2000,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PUMA,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T</a:t>
            </a:r>
            <a:r>
              <a:rPr lang="en-IN" altLang="en-US" sz="2000" b="1" baseline="30000" dirty="0" smtClean="0">
                <a:latin typeface="Century Gothic" panose="020B0502020202020204" pitchFamily="34" charset="0"/>
              </a:rPr>
              <a:t>3</a:t>
            </a:r>
            <a:endParaRPr lang="en-IN" altLang="en-US" sz="2000" b="1" baseline="30000" dirty="0"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IN" altLang="en-US" sz="2000" b="1" dirty="0">
                <a:latin typeface="Century Gothic" panose="020B0502020202020204" pitchFamily="34" charset="0"/>
              </a:rPr>
              <a:t> More accurate and more expensive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35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46482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IN" alt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Based on Configuration (coordinate system) of the </a:t>
            </a:r>
            <a:r>
              <a:rPr lang="en-IN" altLang="en-US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Robot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Cartesian Coordinate Robots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Linear movement along three different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axes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Have either sliding or prismatic joints, that is, SSS or PPP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Rigid and accurate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Suitable for pick and place type of operations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Examples: IBM’s RS-1, Sigma robot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t="11482" r="50833" b="33704"/>
          <a:stretch/>
        </p:blipFill>
        <p:spPr>
          <a:xfrm>
            <a:off x="4800600" y="514350"/>
            <a:ext cx="3581400" cy="301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42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4648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2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Cylindrical Coordinate </a:t>
            </a: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Robots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Two linear and one rotary movements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Represented as TPP, TSS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Used to handle parts/ objects in manufacturing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Cannot reach the objects lying on the floor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Poor dynamic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performance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Examples: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Versatran</a:t>
            </a:r>
            <a:r>
              <a:rPr lang="en-IN" altLang="en-US" sz="2000" b="1" dirty="0">
                <a:latin typeface="Century Gothic" panose="020B0502020202020204" pitchFamily="34" charset="0"/>
              </a:rPr>
              <a:t> 600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00" t="7037" r="63333" b="44074"/>
          <a:stretch/>
        </p:blipFill>
        <p:spPr>
          <a:xfrm>
            <a:off x="4953000" y="361949"/>
            <a:ext cx="3200400" cy="33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771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46482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3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Spherical Coordinate or Polar Coordinate </a:t>
            </a: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Robots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One linear and two rotary movement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Represented as TRP, TRS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Suitable for handling parts/objects in manufacturing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Can pick up objects lying on the floor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Poor </a:t>
            </a:r>
            <a:r>
              <a:rPr lang="en-IN" altLang="en-US" sz="2000" b="1" dirty="0">
                <a:latin typeface="Century Gothic" panose="020B0502020202020204" pitchFamily="34" charset="0"/>
              </a:rPr>
              <a:t>dynamic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performance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Examples: </a:t>
            </a:r>
            <a:r>
              <a:rPr lang="en-IN" altLang="en-US" sz="2000" b="1" dirty="0" err="1">
                <a:latin typeface="Century Gothic" panose="020B0502020202020204" pitchFamily="34" charset="0"/>
              </a:rPr>
              <a:t>Unimate</a:t>
            </a:r>
            <a:r>
              <a:rPr lang="en-IN" altLang="en-US" sz="2000" b="1" dirty="0">
                <a:latin typeface="Century Gothic" panose="020B0502020202020204" pitchFamily="34" charset="0"/>
              </a:rPr>
              <a:t> 2000B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7" b="8656"/>
          <a:stretch/>
        </p:blipFill>
        <p:spPr bwMode="auto">
          <a:xfrm>
            <a:off x="4979324" y="556197"/>
            <a:ext cx="2640676" cy="2853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281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46482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4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Revolute Coordinate or Articulated Coordinate </a:t>
            </a: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Robots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Rotary movement about three independent axes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Represented as TRR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Suitable for handling parts/components in manufacturing system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Rigidity and accuracy may not be good enough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IN" altLang="en-US" sz="2000" b="1" dirty="0">
                <a:latin typeface="Century Gothic" panose="020B0502020202020204" pitchFamily="34" charset="0"/>
              </a:rPr>
              <a:t>Examples: T3, PUMA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00" t="10000" r="52500" b="36667"/>
          <a:stretch/>
        </p:blipFill>
        <p:spPr>
          <a:xfrm>
            <a:off x="4680064" y="438149"/>
            <a:ext cx="3473335" cy="320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23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Arial" pitchFamily="34" charset="0"/>
              <a:buChar char="•"/>
            </a:pPr>
            <a:r>
              <a:rPr lang="en-IN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Based </a:t>
            </a: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on Mobility Levels</a:t>
            </a:r>
            <a:endParaRPr lang="en-IN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4"/>
            </a:pP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Robots with fixed base (also known as manipulators)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                              Serial                                </a:t>
            </a:r>
            <a:r>
              <a:rPr lang="en-US" sz="2000" b="1" dirty="0">
                <a:latin typeface="Century Gothic" panose="020B0502020202020204" pitchFamily="34" charset="0"/>
              </a:rPr>
              <a:t>Parallel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       PUMA, CRS                     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Stewart </a:t>
            </a:r>
            <a:r>
              <a:rPr lang="en-IN" altLang="en-US" sz="2000" b="1" dirty="0">
                <a:latin typeface="Century Gothic" panose="020B0502020202020204" pitchFamily="34" charset="0"/>
              </a:rPr>
              <a:t>platform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276600" y="1428750"/>
            <a:ext cx="18614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Wingdings" panose="05000000000000000000" pitchFamily="2" charset="2"/>
              <a:buChar char="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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ts val="1200"/>
              </a:spcBef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ts val="1200"/>
              </a:spcBef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entury Gothic" panose="020B0502020202020204" pitchFamily="34" charset="0"/>
              </a:rPr>
              <a:t>Manipulators </a:t>
            </a:r>
          </a:p>
        </p:txBody>
      </p:sp>
      <p:cxnSp>
        <p:nvCxnSpPr>
          <p:cNvPr id="8" name="Straight Connector 7"/>
          <p:cNvCxnSpPr>
            <a:stCxn id="7" idx="2"/>
          </p:cNvCxnSpPr>
          <p:nvPr/>
        </p:nvCxnSpPr>
        <p:spPr>
          <a:xfrm flipH="1">
            <a:off x="4207303" y="1828860"/>
            <a:ext cx="1" cy="438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43200" y="2273141"/>
            <a:ext cx="281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743200" y="226695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562600" y="226695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376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Arial" pitchFamily="34" charset="0"/>
              <a:buChar char="•"/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Based on Mobility </a:t>
            </a:r>
            <a:r>
              <a:rPr lang="en-IN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Levels (contd.)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 startAt="4"/>
            </a:pP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2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Mobile robots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Wheeled robots           Tracked robots              Multi-legged robots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276600" y="1428750"/>
            <a:ext cx="20185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200"/>
              </a:spcBef>
              <a:buFont typeface="Wingdings" panose="05000000000000000000" pitchFamily="2" charset="2"/>
              <a:buChar char="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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ts val="1200"/>
              </a:spcBef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ts val="1200"/>
              </a:spcBef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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b="1" dirty="0">
                <a:solidFill>
                  <a:srgbClr val="0070C0"/>
                </a:solidFill>
                <a:latin typeface="Century Gothic" panose="020B0502020202020204" pitchFamily="34" charset="0"/>
              </a:rPr>
              <a:t>Mobile robots </a:t>
            </a:r>
            <a:r>
              <a:rPr lang="en-US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endParaRPr lang="en-US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226695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143000" y="226695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0" y="226695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267200" y="1828860"/>
            <a:ext cx="0" cy="438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226695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5153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Arial" pitchFamily="34" charset="0"/>
              <a:buChar char="•"/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Based on Mobility </a:t>
            </a:r>
            <a:r>
              <a:rPr lang="en-IN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Levels (contd.)</a:t>
            </a:r>
          </a:p>
          <a:p>
            <a:pPr marL="457200" indent="-457200">
              <a:buClr>
                <a:srgbClr val="FF0000"/>
              </a:buClr>
              <a:buFont typeface="+mj-lt"/>
              <a:buAutoNum type="arabicPeriod" startAt="4"/>
            </a:pPr>
            <a:endParaRPr lang="en-IN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 startAt="2"/>
            </a:pP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Mobile robots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                     </a:t>
            </a: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US" altLang="en-US" sz="1400" dirty="0" smtClean="0">
                <a:solidFill>
                  <a:srgbClr val="FF0000"/>
                </a:solidFill>
              </a:rPr>
              <a:t>               Wheeled Robot</a:t>
            </a:r>
            <a:r>
              <a:rPr lang="en-US" altLang="en-US" sz="1400" dirty="0" smtClean="0"/>
              <a:t>                                                                            </a:t>
            </a:r>
            <a:r>
              <a:rPr lang="en-US" altLang="en-US" sz="1400" dirty="0" smtClean="0">
                <a:solidFill>
                  <a:srgbClr val="0070C0"/>
                </a:solidFill>
              </a:rPr>
              <a:t>Six-legged Robot</a:t>
            </a:r>
            <a:endParaRPr lang="en-US" altLang="en-US" sz="1400" dirty="0">
              <a:solidFill>
                <a:srgbClr val="0070C0"/>
              </a:solidFill>
            </a:endParaRPr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4" descr="Soccer_Robot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09600" y="1733551"/>
            <a:ext cx="2057400" cy="2133599"/>
          </a:xfrm>
          <a:prstGeom prst="rect">
            <a:avLst/>
          </a:prstGeom>
          <a:noFill/>
          <a:ln/>
        </p:spPr>
      </p:pic>
      <p:pic>
        <p:nvPicPr>
          <p:cNvPr id="13" name="Picture 3" descr="rbt2"/>
          <p:cNvPicPr>
            <a:picLocks noChangeAspect="1" noChangeArrowheads="1"/>
          </p:cNvPicPr>
          <p:nvPr/>
        </p:nvPicPr>
        <p:blipFill>
          <a:blip r:embed="rId3" cstate="print">
            <a:lum bright="20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191000" y="1733551"/>
            <a:ext cx="2590800" cy="21335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639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Workspace of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Manipulators</a:t>
            </a:r>
          </a:p>
          <a:p>
            <a:pPr>
              <a:buClr>
                <a:srgbClr val="FF0000"/>
              </a:buClr>
            </a:pPr>
            <a:endParaRPr lang="en-IN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It is the volume of space that the end-effector of a manipulator can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reach</a:t>
            </a:r>
          </a:p>
          <a:p>
            <a:pPr>
              <a:buClr>
                <a:srgbClr val="FF0000"/>
              </a:buClr>
            </a:pPr>
            <a:endParaRPr lang="en-IN" altLang="en-US" sz="2000" b="1" dirty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                              </a:t>
            </a:r>
            <a:r>
              <a:rPr lang="en-IN" altLang="en-US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Dextrous </a:t>
            </a:r>
            <a:r>
              <a:rPr lang="en-IN" altLang="en-US" sz="2000" b="1" dirty="0">
                <a:latin typeface="Century Gothic" panose="020B0502020202020204" pitchFamily="34" charset="0"/>
              </a:rPr>
              <a:t>                     </a:t>
            </a:r>
            <a:r>
              <a:rPr lang="en-IN" altLang="en-US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Reachable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43200" y="1962150"/>
            <a:ext cx="2819400" cy="1143000"/>
            <a:chOff x="2743200" y="1428750"/>
            <a:chExt cx="2819400" cy="1143000"/>
          </a:xfrm>
        </p:grpSpPr>
        <p:sp>
          <p:nvSpPr>
            <p:cNvPr id="7" name="TextBox 3"/>
            <p:cNvSpPr txBox="1">
              <a:spLocks noChangeArrowheads="1"/>
            </p:cNvSpPr>
            <p:nvPr/>
          </p:nvSpPr>
          <p:spPr bwMode="auto">
            <a:xfrm>
              <a:off x="3276600" y="1428750"/>
              <a:ext cx="16610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200"/>
                </a:spcBef>
                <a:buFont typeface="Wingdings" panose="05000000000000000000" pitchFamily="2" charset="2"/>
                <a:buChar char="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ts val="1200"/>
                </a:spcBef>
                <a:buClr>
                  <a:srgbClr val="000000"/>
                </a:buClr>
                <a:buFont typeface="Wingdings" panose="05000000000000000000" pitchFamily="2" charset="2"/>
                <a:buChar char=""/>
                <a:defRPr sz="28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ts val="1200"/>
                </a:spcBef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ts val="1200"/>
                </a:spcBef>
                <a:buClr>
                  <a:srgbClr val="000000"/>
                </a:buClr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ts val="1200"/>
                </a:spcBef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ts val="1200"/>
                </a:spcBef>
                <a:spcAft>
                  <a:spcPct val="0"/>
                </a:spcAft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ts val="1200"/>
                </a:spcBef>
                <a:spcAft>
                  <a:spcPct val="0"/>
                </a:spcAft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ts val="1200"/>
                </a:spcBef>
                <a:spcAft>
                  <a:spcPct val="0"/>
                </a:spcAft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ts val="1200"/>
                </a:spcBef>
                <a:spcAft>
                  <a:spcPct val="0"/>
                </a:spcAft>
                <a:buFont typeface="Wingdings" panose="05000000000000000000" pitchFamily="2" charset="2"/>
                <a:buChar char=""/>
                <a:defRPr sz="16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Workspace </a:t>
              </a:r>
              <a:endParaRPr lang="en-US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743200" y="2273141"/>
              <a:ext cx="2819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743200" y="2266950"/>
              <a:ext cx="0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562600" y="2266950"/>
              <a:ext cx="0" cy="304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4114800" y="1828860"/>
              <a:ext cx="0" cy="4380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08078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Dextrous </a:t>
            </a:r>
            <a:r>
              <a:rPr lang="en-IN" altLang="en-US" sz="2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Workspace</a:t>
            </a:r>
            <a:endParaRPr lang="en-IN" altLang="en-US" sz="22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It is the volume of space, which the robot’s end-effector can reach with various orientations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Reachable </a:t>
            </a:r>
            <a:r>
              <a:rPr lang="en-IN" altLang="en-US" sz="2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Workspace</a:t>
            </a:r>
            <a:endParaRPr lang="en-IN" altLang="en-US" sz="2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It is the volume of space that the end-effector can reach </a:t>
            </a:r>
            <a:r>
              <a:rPr lang="en-IN" altLang="en-US" sz="2000" b="1" dirty="0" smtClean="0">
                <a:latin typeface="Century Gothic" panose="020B0502020202020204" pitchFamily="34" charset="0"/>
              </a:rPr>
              <a:t>with </a:t>
            </a:r>
            <a:r>
              <a:rPr lang="en-IN" altLang="en-US" sz="2000" b="1" dirty="0">
                <a:latin typeface="Century Gothic" panose="020B0502020202020204" pitchFamily="34" charset="0"/>
              </a:rPr>
              <a:t>one orientation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Note</a:t>
            </a:r>
          </a:p>
          <a:p>
            <a:pPr>
              <a:buClr>
                <a:srgbClr val="FF0000"/>
              </a:buClr>
            </a:pPr>
            <a:r>
              <a:rPr lang="en-IN" altLang="en-US" sz="2000" b="1" dirty="0">
                <a:latin typeface="Century Gothic" panose="020B0502020202020204" pitchFamily="34" charset="0"/>
              </a:rPr>
              <a:t>Dextrous workspace is a subset of the </a:t>
            </a: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000" b="1" dirty="0" smtClean="0">
                <a:latin typeface="Century Gothic" panose="020B0502020202020204" pitchFamily="34" charset="0"/>
              </a:rPr>
              <a:t>reachable </a:t>
            </a:r>
            <a:r>
              <a:rPr lang="en-IN" altLang="en-US" sz="2000" b="1" dirty="0">
                <a:latin typeface="Century Gothic" panose="020B0502020202020204" pitchFamily="34" charset="0"/>
              </a:rPr>
              <a:t>workspace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12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Workspace of Cartesian Coordinate Robot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819150"/>
            <a:ext cx="480377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456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Workspace of Cylindrical Coordinate Robot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19150"/>
            <a:ext cx="3429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713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Workspace of Spherical Coordinate Robot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95349"/>
            <a:ext cx="4419600" cy="335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66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5AC96-4A5A-4699-9DBD-ACAB251D8CBA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57150"/>
            <a:ext cx="8763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IN" alt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Workspace of Revolute Coordinate Robot</a:t>
            </a: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IN" altLang="en-US" sz="2000" b="1" dirty="0" smtClean="0"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sz="2000" dirty="0"/>
          </a:p>
          <a:p>
            <a:pPr>
              <a:buClr>
                <a:srgbClr val="FF0000"/>
              </a:buClr>
            </a:pPr>
            <a:endParaRPr lang="en-US" altLang="en-US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altLang="en-US" sz="2200" b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FF0000"/>
              </a:buClr>
            </a:pPr>
            <a:endParaRPr lang="en-US" alt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42950"/>
            <a:ext cx="3200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139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</TotalTime>
  <Words>1263</Words>
  <Application>Microsoft Office PowerPoint</Application>
  <PresentationFormat>On-screen Show (16:9)</PresentationFormat>
  <Paragraphs>562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i4344 sushanta</dc:creator>
  <cp:lastModifiedBy>cam</cp:lastModifiedBy>
  <cp:revision>289</cp:revision>
  <dcterms:created xsi:type="dcterms:W3CDTF">2016-12-13T07:50:37Z</dcterms:created>
  <dcterms:modified xsi:type="dcterms:W3CDTF">2023-07-20T04:27:53Z</dcterms:modified>
</cp:coreProperties>
</file>