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3"/>
  </p:notesMasterIdLst>
  <p:handoutMasterIdLst>
    <p:handoutMasterId r:id="rId34"/>
  </p:handoutMasterIdLst>
  <p:sldIdLst>
    <p:sldId id="735" r:id="rId2"/>
    <p:sldId id="881" r:id="rId3"/>
    <p:sldId id="783" r:id="rId4"/>
    <p:sldId id="882" r:id="rId5"/>
    <p:sldId id="883" r:id="rId6"/>
    <p:sldId id="884" r:id="rId7"/>
    <p:sldId id="885" r:id="rId8"/>
    <p:sldId id="880" r:id="rId9"/>
    <p:sldId id="886" r:id="rId10"/>
    <p:sldId id="887" r:id="rId11"/>
    <p:sldId id="888" r:id="rId12"/>
    <p:sldId id="889" r:id="rId13"/>
    <p:sldId id="890" r:id="rId14"/>
    <p:sldId id="891" r:id="rId15"/>
    <p:sldId id="892" r:id="rId16"/>
    <p:sldId id="893" r:id="rId17"/>
    <p:sldId id="895" r:id="rId18"/>
    <p:sldId id="894" r:id="rId19"/>
    <p:sldId id="896" r:id="rId20"/>
    <p:sldId id="897" r:id="rId21"/>
    <p:sldId id="898" r:id="rId22"/>
    <p:sldId id="899" r:id="rId23"/>
    <p:sldId id="900" r:id="rId24"/>
    <p:sldId id="901" r:id="rId25"/>
    <p:sldId id="902" r:id="rId26"/>
    <p:sldId id="903" r:id="rId27"/>
    <p:sldId id="904" r:id="rId28"/>
    <p:sldId id="905" r:id="rId29"/>
    <p:sldId id="906" r:id="rId30"/>
    <p:sldId id="907" r:id="rId31"/>
    <p:sldId id="908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00CC"/>
    <a:srgbClr val="870581"/>
    <a:srgbClr val="CC3300"/>
    <a:srgbClr val="0000FF"/>
    <a:srgbClr val="FF0066"/>
    <a:srgbClr val="800C6F"/>
    <a:srgbClr val="005024"/>
    <a:srgbClr val="660033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86380" autoAdjust="0"/>
  </p:normalViewPr>
  <p:slideViewPr>
    <p:cSldViewPr>
      <p:cViewPr varScale="1">
        <p:scale>
          <a:sx n="69" d="100"/>
          <a:sy n="69" d="100"/>
        </p:scale>
        <p:origin x="13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botpenguin.com/glossary/neural-network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228600"/>
            <a:ext cx="7315201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743199" y="2740420"/>
            <a:ext cx="6019801" cy="32316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UNIT-IV</a:t>
            </a:r>
          </a:p>
          <a:p>
            <a:pPr algn="ctr"/>
            <a:r>
              <a:rPr lang="en-US" sz="66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Word Sense</a:t>
            </a:r>
          </a:p>
          <a:p>
            <a:pPr algn="ctr"/>
            <a:r>
              <a:rPr lang="en-US" sz="66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Disambiguation</a:t>
            </a:r>
            <a:endParaRPr lang="en-US" sz="199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Contents</a:t>
            </a:r>
            <a:endParaRPr lang="en-US" sz="96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Word Sense Disambiguation </a:t>
            </a:r>
            <a:endParaRPr lang="en-US" sz="2800" b="1" dirty="0" smtClean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How does it work?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Knowledge-based WSD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Corpus-based WSD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Comparison Table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Challenges in WSD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sz="2800" b="1" dirty="0" smtClean="0">
              <a:solidFill>
                <a:srgbClr val="CC33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82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Word Sense Disambiguation</a:t>
            </a:r>
            <a:endParaRPr lang="en-US" sz="9600" b="1" dirty="0">
              <a:solidFill>
                <a:srgbClr val="7030A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Word Sense Disambiguation (WSD) </a:t>
            </a:r>
            <a:r>
              <a:rPr lang="en-US" dirty="0">
                <a:latin typeface="Baskerville Old Face" panose="02020602080505020303" pitchFamily="18" charset="0"/>
              </a:rPr>
              <a:t>is the task of determining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which meaning of a word is used in a given context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when the word has multiple meanings</a:t>
            </a: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. </a:t>
            </a:r>
            <a:endParaRPr lang="en-US" b="1" dirty="0">
              <a:solidFill>
                <a:srgbClr val="CC33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16" y="2743200"/>
            <a:ext cx="7644384" cy="76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771900"/>
            <a:ext cx="7848600" cy="24833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Mathematical Representation</a:t>
            </a:r>
            <a:endParaRPr lang="en-US" sz="115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292" y="990600"/>
            <a:ext cx="8307324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360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How does WSD Work?</a:t>
            </a:r>
            <a:endParaRPr lang="en-US" sz="115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312" y="886691"/>
            <a:ext cx="6264976" cy="53408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587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Contd..</a:t>
            </a:r>
            <a:endParaRPr lang="en-US" sz="96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WSD employs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various techniques</a:t>
            </a:r>
            <a:r>
              <a:rPr lang="en-US" dirty="0">
                <a:latin typeface="Baskerville Old Face" panose="02020602080505020303" pitchFamily="18" charset="0"/>
              </a:rPr>
              <a:t> to </a:t>
            </a:r>
            <a:r>
              <a:rPr lang="en-US" b="1" dirty="0">
                <a:latin typeface="Baskerville Old Face" panose="02020602080505020303" pitchFamily="18" charset="0"/>
              </a:rPr>
              <a:t>determine the correct sense of a word in a given context.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These </a:t>
            </a:r>
            <a:r>
              <a:rPr lang="en-US" dirty="0">
                <a:latin typeface="Baskerville Old Face" panose="02020602080505020303" pitchFamily="18" charset="0"/>
              </a:rPr>
              <a:t>techniques can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be classified into three main categories: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supervised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, unsupervised, and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knowledge representation.</a:t>
            </a:r>
          </a:p>
          <a:p>
            <a:pPr algn="just">
              <a:lnSpc>
                <a:spcPct val="150000"/>
              </a:lnSpc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1. Supervised WSD: </a:t>
            </a:r>
            <a:r>
              <a:rPr lang="en-US" dirty="0" smtClean="0">
                <a:latin typeface="Baskerville Old Face" panose="02020602080505020303" pitchFamily="18" charset="0"/>
              </a:rPr>
              <a:t>Supervised </a:t>
            </a:r>
            <a:r>
              <a:rPr lang="en-US" dirty="0">
                <a:latin typeface="Baskerville Old Face" panose="02020602080505020303" pitchFamily="18" charset="0"/>
              </a:rPr>
              <a:t>WSD involves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training models on labeled data</a:t>
            </a:r>
            <a:r>
              <a:rPr lang="en-US" dirty="0">
                <a:latin typeface="Baskerville Old Face" panose="02020602080505020303" pitchFamily="18" charset="0"/>
              </a:rPr>
              <a:t>. Common techniques used in supervised WSD include </a:t>
            </a:r>
            <a:r>
              <a:rPr lang="en-US" b="1" dirty="0">
                <a:latin typeface="Baskerville Old Face" panose="02020602080505020303" pitchFamily="18" charset="0"/>
              </a:rPr>
              <a:t>Decision Trees, Naïve Bayes, Maximum Entropy, and Support Vector Machines </a:t>
            </a:r>
            <a:r>
              <a:rPr lang="en-US" b="1" dirty="0"/>
              <a:t>Unsupervised </a:t>
            </a:r>
            <a:r>
              <a:rPr lang="en-US" b="1" dirty="0" smtClean="0"/>
              <a:t>WSD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3405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Contd..</a:t>
            </a:r>
            <a:endParaRPr lang="en-US" sz="96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2. Unsupervised WSD techniques </a:t>
            </a:r>
            <a:r>
              <a:rPr lang="en-US" dirty="0">
                <a:latin typeface="Baskerville Old Face" panose="02020602080505020303" pitchFamily="18" charset="0"/>
              </a:rPr>
              <a:t>focus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on clustering </a:t>
            </a:r>
            <a:r>
              <a:rPr lang="en-US" b="1" dirty="0">
                <a:latin typeface="Baskerville Old Face" panose="02020602080505020303" pitchFamily="18" charset="0"/>
              </a:rPr>
              <a:t>similar contexts together </a:t>
            </a:r>
            <a:r>
              <a:rPr lang="en-US" dirty="0"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assigning senses based on statistical patterns. </a:t>
            </a:r>
          </a:p>
          <a:p>
            <a:pPr algn="just">
              <a:lnSpc>
                <a:spcPct val="150000"/>
              </a:lnSpc>
            </a:pPr>
            <a:r>
              <a:rPr lang="en-US" b="1" dirty="0">
                <a:latin typeface="Baskerville Old Face" panose="02020602080505020303" pitchFamily="18" charset="0"/>
              </a:rPr>
              <a:t>Examples of unsupervised techniques </a:t>
            </a:r>
            <a:r>
              <a:rPr lang="en-US" dirty="0">
                <a:latin typeface="Baskerville Old Face" panose="02020602080505020303" pitchFamily="18" charset="0"/>
              </a:rPr>
              <a:t>include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Clustering, Topic Modelling, </a:t>
            </a:r>
            <a:r>
              <a:rPr lang="en-US" b="1" u="sng" dirty="0">
                <a:solidFill>
                  <a:srgbClr val="0000FF"/>
                </a:solidFill>
                <a:latin typeface="Baskerville Old Face" panose="02020602080505020303" pitchFamily="18" charset="0"/>
                <a:hlinkClick r:id="rId2"/>
              </a:rPr>
              <a:t>Neural Networks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, and Cosine Similarity.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3. Hybrid WSD :</a:t>
            </a:r>
            <a:r>
              <a:rPr lang="en-US" dirty="0" smtClean="0">
                <a:latin typeface="Baskerville Old Face" panose="02020602080505020303" pitchFamily="18" charset="0"/>
              </a:rPr>
              <a:t>Hybrid </a:t>
            </a:r>
            <a:r>
              <a:rPr lang="en-US" dirty="0">
                <a:latin typeface="Baskerville Old Face" panose="02020602080505020303" pitchFamily="18" charset="0"/>
              </a:rPr>
              <a:t>WSD approaches </a:t>
            </a:r>
            <a:r>
              <a:rPr lang="en-US" b="1" dirty="0">
                <a:latin typeface="Baskerville Old Face" panose="02020602080505020303" pitchFamily="18" charset="0"/>
              </a:rPr>
              <a:t>combine multiple techniques, leveraging the best of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both supervised and knowledge-based methods. 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Baskerville Old Face" panose="02020602080505020303" pitchFamily="18" charset="0"/>
              </a:rPr>
              <a:t>These approaches often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incorporate external knowledge with supervised or unsupervised approaches</a:t>
            </a:r>
            <a:r>
              <a:rPr lang="en-US" dirty="0">
                <a:latin typeface="Baskerville Old Face" panose="02020602080505020303" pitchFamily="18" charset="0"/>
              </a:rPr>
              <a:t>, leading to </a:t>
            </a:r>
            <a:r>
              <a:rPr lang="en-US" b="1" dirty="0">
                <a:latin typeface="Baskerville Old Face" panose="02020602080505020303" pitchFamily="18" charset="0"/>
              </a:rPr>
              <a:t>improved disambiguation accuracy.</a:t>
            </a:r>
          </a:p>
          <a:p>
            <a:endParaRPr lang="en-US" b="1" u="sng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u="sng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99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Architecture</a:t>
            </a:r>
            <a:endParaRPr lang="en-US" sz="115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838200"/>
            <a:ext cx="2926634" cy="58379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90600"/>
            <a:ext cx="5257800" cy="56855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636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Example</a:t>
            </a:r>
            <a:endParaRPr lang="en-US" sz="115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892917"/>
            <a:ext cx="2438400" cy="137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906772"/>
            <a:ext cx="3144982" cy="19479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667926"/>
            <a:ext cx="3505200" cy="31796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3505200"/>
            <a:ext cx="4601217" cy="137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4862" y="5152944"/>
            <a:ext cx="4423753" cy="14764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828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1. Knowledge-Based </a:t>
            </a:r>
            <a:r>
              <a:rPr lang="en-US" sz="36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WSD</a:t>
            </a:r>
            <a:endParaRPr lang="en-US" sz="96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Word Sense Disambiguation (WSD) </a:t>
            </a:r>
            <a:r>
              <a:rPr lang="en-US" dirty="0">
                <a:latin typeface="Baskerville Old Face" panose="02020602080505020303" pitchFamily="18" charset="0"/>
              </a:rPr>
              <a:t>methods are broadly classified into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Knowledge-Based methods</a:t>
            </a:r>
            <a:r>
              <a:rPr lang="en-US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Corpus-Based methods</a:t>
            </a:r>
            <a:r>
              <a:rPr lang="en-US" dirty="0">
                <a:solidFill>
                  <a:srgbClr val="0000CC"/>
                </a:solidFill>
                <a:latin typeface="Baskerville Old Face" panose="02020602080505020303" pitchFamily="18" charset="0"/>
              </a:rPr>
              <a:t>. </a:t>
            </a:r>
            <a:r>
              <a:rPr lang="en-US" dirty="0" smtClean="0">
                <a:latin typeface="Baskerville Old Face" panose="02020602080505020303" pitchFamily="18" charset="0"/>
              </a:rPr>
              <a:t>These </a:t>
            </a:r>
            <a:r>
              <a:rPr lang="en-US" dirty="0">
                <a:latin typeface="Baskerville Old Face" panose="02020602080505020303" pitchFamily="18" charset="0"/>
              </a:rPr>
              <a:t>approaches determine the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correct meaning of an ambiguous word </a:t>
            </a:r>
            <a:r>
              <a:rPr lang="en-US" b="1" dirty="0" smtClean="0">
                <a:latin typeface="Baskerville Old Face" panose="02020602080505020303" pitchFamily="18" charset="0"/>
              </a:rPr>
              <a:t>using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different types of information sources</a:t>
            </a:r>
            <a:r>
              <a:rPr lang="en-US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.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1. Knowledge-based WSD: </a:t>
            </a:r>
            <a:r>
              <a:rPr lang="en-US" b="1" dirty="0">
                <a:latin typeface="Baskerville Old Face" panose="02020602080505020303" pitchFamily="18" charset="0"/>
              </a:rPr>
              <a:t>Knowledge-based WSD</a:t>
            </a:r>
            <a:r>
              <a:rPr lang="en-US" dirty="0">
                <a:latin typeface="Baskerville Old Face" panose="02020602080505020303" pitchFamily="18" charset="0"/>
              </a:rPr>
              <a:t> determines the meaning of a word using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external lexical resources </a:t>
            </a:r>
            <a:r>
              <a:rPr lang="en-US" b="1" dirty="0">
                <a:latin typeface="Baskerville Old Face" panose="02020602080505020303" pitchFamily="18" charset="0"/>
              </a:rPr>
              <a:t>such </a:t>
            </a:r>
            <a:r>
              <a:rPr lang="en-US" b="1" dirty="0" smtClean="0">
                <a:latin typeface="Baskerville Old Face" panose="02020602080505020303" pitchFamily="18" charset="0"/>
              </a:rPr>
              <a:t>as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dictionaries and semantic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networks</a:t>
            </a:r>
            <a:r>
              <a:rPr lang="en-US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without requiring labeled training data</a:t>
            </a: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.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en-US" dirty="0" smtClean="0">
                <a:latin typeface="Baskerville Old Face" panose="02020602080505020303" pitchFamily="18" charset="0"/>
              </a:rPr>
              <a:t>A </a:t>
            </a:r>
            <a:r>
              <a:rPr lang="en-US" dirty="0">
                <a:latin typeface="Baskerville Old Face" panose="02020602080505020303" pitchFamily="18" charset="0"/>
              </a:rPr>
              <a:t>common resource used is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WordNet</a:t>
            </a:r>
            <a:r>
              <a:rPr lang="en-US" dirty="0">
                <a:solidFill>
                  <a:srgbClr val="0000CC"/>
                </a:solidFill>
                <a:latin typeface="Baskerville Old Face" panose="02020602080505020303" pitchFamily="18" charset="0"/>
              </a:rPr>
              <a:t>.</a:t>
            </a:r>
            <a:endParaRPr lang="en-US" b="1" u="sng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41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Working Principle Knowledge-Based </a:t>
            </a:r>
            <a:r>
              <a:rPr lang="en-US" sz="28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WSD</a:t>
            </a:r>
            <a:endParaRPr lang="en-US" sz="80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998" y="914400"/>
            <a:ext cx="6785402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505200"/>
            <a:ext cx="6778475" cy="31652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061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Mathematical Notation of Knowledge-based WSD</a:t>
            </a:r>
            <a:endParaRPr lang="en-US" sz="24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90600"/>
            <a:ext cx="8077200" cy="449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697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4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Contd..</a:t>
            </a:r>
            <a:endParaRPr lang="en-US" sz="72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549" y="914400"/>
            <a:ext cx="7628467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233917"/>
            <a:ext cx="5029200" cy="14716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206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4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Contd..</a:t>
            </a:r>
            <a:endParaRPr lang="en-US" sz="72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90600"/>
            <a:ext cx="838200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497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Example of Knowledge-Based WSD</a:t>
            </a:r>
            <a:endParaRPr lang="en-US" sz="80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914400"/>
            <a:ext cx="2438400" cy="45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600200"/>
            <a:ext cx="3581400" cy="27847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2030977"/>
            <a:ext cx="4700016" cy="12676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4694442"/>
            <a:ext cx="7086600" cy="18587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78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Contd..</a:t>
            </a:r>
            <a:endParaRPr lang="en-US" sz="80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90600"/>
            <a:ext cx="8305800" cy="29094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204854"/>
            <a:ext cx="4800600" cy="25007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671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Advantages &amp; Disadvantages</a:t>
            </a:r>
            <a:endParaRPr lang="en-US" sz="80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52264"/>
            <a:ext cx="4267200" cy="19481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270" y="3657600"/>
            <a:ext cx="4667529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792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2. Corpus-Based </a:t>
            </a:r>
            <a:r>
              <a:rPr lang="en-US" sz="36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WSD</a:t>
            </a:r>
            <a:endParaRPr lang="en-US" sz="96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Corpus-based WSD</a:t>
            </a:r>
            <a:r>
              <a:rPr lang="en-US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determines word meaning using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statistical or machine learning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techniques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trained on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text corpora</a:t>
            </a:r>
            <a:r>
              <a:rPr lang="en-US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. </a:t>
            </a: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It learn patterns from context words surrounding the ambiguous word.</a:t>
            </a:r>
            <a:r>
              <a:rPr lang="en-US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	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It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learns patterns </a:t>
            </a:r>
            <a:r>
              <a:rPr lang="en-US" dirty="0">
                <a:latin typeface="Baskerville Old Face" panose="02020602080505020303" pitchFamily="18" charset="0"/>
              </a:rPr>
              <a:t>from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large collections of text (corpus</a:t>
            </a: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)</a:t>
            </a:r>
            <a:r>
              <a:rPr lang="en-US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.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Types of Corpus-based WSD:</a:t>
            </a:r>
            <a:endParaRPr lang="en-US" b="1" u="sng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3761762"/>
            <a:ext cx="2802913" cy="27429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6751" y="3429000"/>
            <a:ext cx="2990920" cy="30757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763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Working Principle Corpus-Based </a:t>
            </a:r>
            <a:r>
              <a:rPr lang="en-US" sz="28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WSD</a:t>
            </a:r>
            <a:endParaRPr lang="en-US" sz="80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066800"/>
            <a:ext cx="64770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782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Mathematical Principle of Corpus-Based </a:t>
            </a:r>
            <a:r>
              <a:rPr lang="en-US" sz="28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WSD</a:t>
            </a:r>
            <a:endParaRPr lang="en-US" sz="80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12272"/>
            <a:ext cx="7671816" cy="49599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630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Contd..</a:t>
            </a:r>
            <a:endParaRPr lang="en-US" sz="80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143000"/>
            <a:ext cx="6858000" cy="487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5068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Contd..</a:t>
            </a:r>
            <a:endParaRPr lang="en-US" sz="80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066800"/>
            <a:ext cx="7162800" cy="4667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292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Example of Corpus-based WSD</a:t>
            </a:r>
            <a:endParaRPr lang="en-US" sz="80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914400"/>
            <a:ext cx="2438400" cy="45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1867076"/>
            <a:ext cx="5334000" cy="27049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4800954"/>
            <a:ext cx="5943600" cy="16760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954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Example of Corpus-based WSD</a:t>
            </a:r>
            <a:endParaRPr lang="en-US" sz="80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64" y="1066800"/>
            <a:ext cx="7620000" cy="541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613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Example of Corpus-based WSD</a:t>
            </a:r>
            <a:endParaRPr lang="en-US" sz="80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72" y="914400"/>
            <a:ext cx="7931727" cy="28006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971356"/>
            <a:ext cx="6553200" cy="25818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797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Comparison Table</a:t>
            </a:r>
            <a:endParaRPr lang="en-US" sz="80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528537"/>
              </p:ext>
            </p:extLst>
          </p:nvPr>
        </p:nvGraphicFramePr>
        <p:xfrm>
          <a:off x="304800" y="762000"/>
          <a:ext cx="8433816" cy="600978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1566765402"/>
                    </a:ext>
                  </a:extLst>
                </a:gridCol>
                <a:gridCol w="3366135">
                  <a:extLst>
                    <a:ext uri="{9D8B030D-6E8A-4147-A177-3AD203B41FA5}">
                      <a16:colId xmlns:a16="http://schemas.microsoft.com/office/drawing/2014/main" val="999806257"/>
                    </a:ext>
                  </a:extLst>
                </a:gridCol>
                <a:gridCol w="3162681">
                  <a:extLst>
                    <a:ext uri="{9D8B030D-6E8A-4147-A177-3AD203B41FA5}">
                      <a16:colId xmlns:a16="http://schemas.microsoft.com/office/drawing/2014/main" val="3627038876"/>
                    </a:ext>
                  </a:extLst>
                </a:gridCol>
              </a:tblGrid>
              <a:tr h="48319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Baskerville Old Face" panose="02020602080505020303" pitchFamily="18" charset="0"/>
                        </a:rPr>
                        <a:t>Feature</a:t>
                      </a:r>
                    </a:p>
                  </a:txBody>
                  <a:tcPr marL="57337" marR="57337" marT="28668" marB="28668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Baskerville Old Face" panose="02020602080505020303" pitchFamily="18" charset="0"/>
                        </a:rPr>
                        <a:t>Knowledge-Based WSD</a:t>
                      </a:r>
                    </a:p>
                  </a:txBody>
                  <a:tcPr marL="57337" marR="57337" marT="28668" marB="28668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Baskerville Old Face" panose="02020602080505020303" pitchFamily="18" charset="0"/>
                        </a:rPr>
                        <a:t>Corpus-Based WSD</a:t>
                      </a:r>
                    </a:p>
                  </a:txBody>
                  <a:tcPr marL="57337" marR="57337" marT="28668" marB="28668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67464"/>
                  </a:ext>
                </a:extLst>
              </a:tr>
              <a:tr h="89736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Definition</a:t>
                      </a:r>
                    </a:p>
                  </a:txBody>
                  <a:tcPr marL="57337" marR="57337" marT="28668" marB="286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Uses dictionaries and lexical knowledge to determine word meaning</a:t>
                      </a:r>
                    </a:p>
                  </a:txBody>
                  <a:tcPr marL="57337" marR="57337" marT="28668" marB="286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Uses statistical and machine learning techniques trained on text corpora</a:t>
                      </a:r>
                    </a:p>
                  </a:txBody>
                  <a:tcPr marL="57337" marR="57337" marT="28668" marB="28668" anchor="ctr"/>
                </a:tc>
                <a:extLst>
                  <a:ext uri="{0D108BD9-81ED-4DB2-BD59-A6C34878D82A}">
                    <a16:rowId xmlns:a16="http://schemas.microsoft.com/office/drawing/2014/main" val="2982066400"/>
                  </a:ext>
                </a:extLst>
              </a:tr>
              <a:tr h="69028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Data Source</a:t>
                      </a:r>
                    </a:p>
                  </a:txBody>
                  <a:tcPr marL="57337" marR="57337" marT="28668" marB="286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Lexical resources such as dictionaries or WordNet</a:t>
                      </a:r>
                    </a:p>
                  </a:txBody>
                  <a:tcPr marL="57337" marR="57337" marT="28668" marB="286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Large text corpora or annotated datasets</a:t>
                      </a:r>
                    </a:p>
                  </a:txBody>
                  <a:tcPr marL="57337" marR="57337" marT="28668" marB="28668" anchor="ctr"/>
                </a:tc>
                <a:extLst>
                  <a:ext uri="{0D108BD9-81ED-4DB2-BD59-A6C34878D82A}">
                    <a16:rowId xmlns:a16="http://schemas.microsoft.com/office/drawing/2014/main" val="724804962"/>
                  </a:ext>
                </a:extLst>
              </a:tr>
              <a:tr h="29135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Training Data</a:t>
                      </a:r>
                    </a:p>
                  </a:txBody>
                  <a:tcPr marL="57337" marR="57337" marT="28668" marB="286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Not required</a:t>
                      </a:r>
                    </a:p>
                  </a:txBody>
                  <a:tcPr marL="57337" marR="57337" marT="28668" marB="286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Required for supervised methods</a:t>
                      </a:r>
                    </a:p>
                  </a:txBody>
                  <a:tcPr marL="57337" marR="57337" marT="28668" marB="28668" anchor="ctr"/>
                </a:tc>
                <a:extLst>
                  <a:ext uri="{0D108BD9-81ED-4DB2-BD59-A6C34878D82A}">
                    <a16:rowId xmlns:a16="http://schemas.microsoft.com/office/drawing/2014/main" val="1392385784"/>
                  </a:ext>
                </a:extLst>
              </a:tr>
              <a:tr h="69028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Main Principle</a:t>
                      </a:r>
                    </a:p>
                  </a:txBody>
                  <a:tcPr marL="57337" marR="57337" marT="28668" marB="286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Compares context words with dictionary definitions</a:t>
                      </a:r>
                    </a:p>
                  </a:txBody>
                  <a:tcPr marL="57337" marR="57337" marT="28668" marB="286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Uses probability and statistical learning</a:t>
                      </a:r>
                    </a:p>
                  </a:txBody>
                  <a:tcPr marL="57337" marR="57337" marT="28668" marB="28668" anchor="ctr"/>
                </a:tc>
                <a:extLst>
                  <a:ext uri="{0D108BD9-81ED-4DB2-BD59-A6C34878D82A}">
                    <a16:rowId xmlns:a16="http://schemas.microsoft.com/office/drawing/2014/main" val="2766865064"/>
                  </a:ext>
                </a:extLst>
              </a:tr>
              <a:tr h="69028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Techniques Used</a:t>
                      </a:r>
                    </a:p>
                  </a:txBody>
                  <a:tcPr marL="57337" marR="57337" marT="28668" marB="286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Lesk algorithm, semantic similarity</a:t>
                      </a:r>
                    </a:p>
                  </a:txBody>
                  <a:tcPr marL="57337" marR="57337" marT="28668" marB="286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Naïve Bayes, Decision Trees, SVM, Neural Networks</a:t>
                      </a:r>
                    </a:p>
                  </a:txBody>
                  <a:tcPr marL="57337" marR="57337" marT="28668" marB="28668" anchor="ctr"/>
                </a:tc>
                <a:extLst>
                  <a:ext uri="{0D108BD9-81ED-4DB2-BD59-A6C34878D82A}">
                    <a16:rowId xmlns:a16="http://schemas.microsoft.com/office/drawing/2014/main" val="159145011"/>
                  </a:ext>
                </a:extLst>
              </a:tr>
              <a:tr h="48319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Learning Method</a:t>
                      </a:r>
                    </a:p>
                  </a:txBody>
                  <a:tcPr marL="57337" marR="57337" marT="28668" marB="286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Rule-based / knowledge-driven</a:t>
                      </a:r>
                    </a:p>
                  </a:txBody>
                  <a:tcPr marL="57337" marR="57337" marT="28668" marB="286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Data-driven</a:t>
                      </a:r>
                    </a:p>
                  </a:txBody>
                  <a:tcPr marL="57337" marR="57337" marT="28668" marB="28668" anchor="ctr"/>
                </a:tc>
                <a:extLst>
                  <a:ext uri="{0D108BD9-81ED-4DB2-BD59-A6C34878D82A}">
                    <a16:rowId xmlns:a16="http://schemas.microsoft.com/office/drawing/2014/main" val="2653657196"/>
                  </a:ext>
                </a:extLst>
              </a:tr>
              <a:tr h="48319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Accuracy</a:t>
                      </a:r>
                    </a:p>
                  </a:txBody>
                  <a:tcPr marL="57337" marR="57337" marT="28668" marB="286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Moderate accuracy</a:t>
                      </a:r>
                    </a:p>
                  </a:txBody>
                  <a:tcPr marL="57337" marR="57337" marT="28668" marB="286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Higher accuracy with large datasets</a:t>
                      </a:r>
                    </a:p>
                  </a:txBody>
                  <a:tcPr marL="57337" marR="57337" marT="28668" marB="28668" anchor="ctr"/>
                </a:tc>
                <a:extLst>
                  <a:ext uri="{0D108BD9-81ED-4DB2-BD59-A6C34878D82A}">
                    <a16:rowId xmlns:a16="http://schemas.microsoft.com/office/drawing/2014/main" val="1913536759"/>
                  </a:ext>
                </a:extLst>
              </a:tr>
              <a:tr h="48319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Dependency</a:t>
                      </a:r>
                    </a:p>
                  </a:txBody>
                  <a:tcPr marL="57337" marR="57337" marT="28668" marB="286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Depends on quality of lexical databases</a:t>
                      </a:r>
                    </a:p>
                  </a:txBody>
                  <a:tcPr marL="57337" marR="57337" marT="28668" marB="286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Depends on quality and size of corpus</a:t>
                      </a:r>
                    </a:p>
                  </a:txBody>
                  <a:tcPr marL="57337" marR="57337" marT="28668" marB="28668" anchor="ctr"/>
                </a:tc>
                <a:extLst>
                  <a:ext uri="{0D108BD9-81ED-4DB2-BD59-A6C34878D82A}">
                    <a16:rowId xmlns:a16="http://schemas.microsoft.com/office/drawing/2014/main" val="3636149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556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Challenges in WSD</a:t>
            </a:r>
            <a:endParaRPr lang="en-US" sz="88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In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Natural Language 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Processing</a:t>
            </a:r>
            <a:r>
              <a:rPr lang="en-US" dirty="0" smtClean="0">
                <a:latin typeface="Baskerville Old Face" panose="02020602080505020303" pitchFamily="18" charset="0"/>
              </a:rPr>
              <a:t>, Word </a:t>
            </a:r>
            <a:r>
              <a:rPr lang="en-US" dirty="0">
                <a:latin typeface="Baskerville Old Face" panose="02020602080505020303" pitchFamily="18" charset="0"/>
              </a:rPr>
              <a:t>Sense Disambiguation (WSD) is difficult because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many words have multiple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meanings,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and the correct meaning depends heavily on context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Below </a:t>
            </a: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are the major challenges</a:t>
            </a:r>
            <a:r>
              <a:rPr lang="en-US" dirty="0">
                <a:solidFill>
                  <a:srgbClr val="C00000"/>
                </a:solidFill>
              </a:rPr>
              <a:t>.</a:t>
            </a: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u="sng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429000"/>
            <a:ext cx="70104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13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Challenges in WSD</a:t>
            </a:r>
            <a:endParaRPr lang="en-US" sz="88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909" y="1066800"/>
            <a:ext cx="6858000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91" y="2992582"/>
            <a:ext cx="7419109" cy="24938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056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Challenges in WSD</a:t>
            </a:r>
            <a:endParaRPr lang="en-US" sz="88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143000"/>
            <a:ext cx="6858000" cy="129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895600"/>
            <a:ext cx="6858000" cy="2838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726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Challenges in WSD</a:t>
            </a:r>
            <a:endParaRPr lang="en-US" sz="88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909" y="990600"/>
            <a:ext cx="7644107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08" y="2971800"/>
            <a:ext cx="7820891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937231"/>
            <a:ext cx="7924800" cy="15397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573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Challenges in WSD table</a:t>
            </a:r>
            <a:endParaRPr lang="en-US" sz="88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562978"/>
              </p:ext>
            </p:extLst>
          </p:nvPr>
        </p:nvGraphicFramePr>
        <p:xfrm>
          <a:off x="661416" y="1143000"/>
          <a:ext cx="8077200" cy="36576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529584">
                  <a:extLst>
                    <a:ext uri="{9D8B030D-6E8A-4147-A177-3AD203B41FA5}">
                      <a16:colId xmlns:a16="http://schemas.microsoft.com/office/drawing/2014/main" val="1691539795"/>
                    </a:ext>
                  </a:extLst>
                </a:gridCol>
                <a:gridCol w="4547616">
                  <a:extLst>
                    <a:ext uri="{9D8B030D-6E8A-4147-A177-3AD203B41FA5}">
                      <a16:colId xmlns:a16="http://schemas.microsoft.com/office/drawing/2014/main" val="22877786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Challenge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Description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8055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Sense ambiguity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Words have multiple meanings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42269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Lack of labeled data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Annotated corpora are limited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56713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Context understanding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Context may be unclear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07006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Fine-grained senses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Meanings are very similar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17674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Domain dependency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Meaning changes across domains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21695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Data sparsity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Rare senses have little training data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2269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Computational complexity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Many comparisons required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89521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769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33490</TotalTime>
  <Words>540</Words>
  <Application>Microsoft Office PowerPoint</Application>
  <PresentationFormat>On-screen Show (4:3)</PresentationFormat>
  <Paragraphs>131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Baskerville Old Face</vt:lpstr>
      <vt:lpstr>Book Antiqua</vt:lpstr>
      <vt:lpstr>Calibri</vt:lpstr>
      <vt:lpstr>Century Schoolbook</vt:lpstr>
      <vt:lpstr>Georgia</vt:lpstr>
      <vt:lpstr>Wingdings</vt:lpstr>
      <vt:lpstr>Wingdings 2</vt:lpstr>
      <vt:lpstr>Oriel</vt:lpstr>
      <vt:lpstr>  (Natural Language Processing) III B.TECH II SEM (PVP-23)</vt:lpstr>
      <vt:lpstr>Contents</vt:lpstr>
      <vt:lpstr>Word Sense Disambiguation</vt:lpstr>
      <vt:lpstr>Mathematical Representation</vt:lpstr>
      <vt:lpstr>How does WSD Work?</vt:lpstr>
      <vt:lpstr>Contd..</vt:lpstr>
      <vt:lpstr>Contd..</vt:lpstr>
      <vt:lpstr>Architecture</vt:lpstr>
      <vt:lpstr>Example</vt:lpstr>
      <vt:lpstr>1. Knowledge-Based WSD</vt:lpstr>
      <vt:lpstr>Working Principle Knowledge-Based WSD</vt:lpstr>
      <vt:lpstr>Mathematical Notation of Knowledge-based WSD</vt:lpstr>
      <vt:lpstr>Contd..</vt:lpstr>
      <vt:lpstr>Contd..</vt:lpstr>
      <vt:lpstr>Example of Knowledge-Based WSD</vt:lpstr>
      <vt:lpstr>Contd..</vt:lpstr>
      <vt:lpstr>Advantages &amp; Disadvantages</vt:lpstr>
      <vt:lpstr>2. Corpus-Based WSD</vt:lpstr>
      <vt:lpstr>Working Principle Corpus-Based WSD</vt:lpstr>
      <vt:lpstr>Mathematical Principle of Corpus-Based WSD</vt:lpstr>
      <vt:lpstr>Contd..</vt:lpstr>
      <vt:lpstr>Contd..</vt:lpstr>
      <vt:lpstr>Example of Corpus-based WSD</vt:lpstr>
      <vt:lpstr>Example of Corpus-based WSD</vt:lpstr>
      <vt:lpstr>Example of Corpus-based WSD</vt:lpstr>
      <vt:lpstr>Comparison Table</vt:lpstr>
      <vt:lpstr>Challenges in WSD</vt:lpstr>
      <vt:lpstr>Challenges in WSD</vt:lpstr>
      <vt:lpstr>Challenges in WSD</vt:lpstr>
      <vt:lpstr>Challenges in WSD</vt:lpstr>
      <vt:lpstr>Challenges in WSD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2287</cp:revision>
  <dcterms:created xsi:type="dcterms:W3CDTF">2013-11-07T06:07:38Z</dcterms:created>
  <dcterms:modified xsi:type="dcterms:W3CDTF">2026-03-31T06:40:44Z</dcterms:modified>
</cp:coreProperties>
</file>