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9" r:id="rId3"/>
    <p:sldId id="290" r:id="rId4"/>
    <p:sldId id="288" r:id="rId5"/>
    <p:sldId id="291" r:id="rId6"/>
    <p:sldId id="257" r:id="rId7"/>
    <p:sldId id="258" r:id="rId8"/>
    <p:sldId id="261" r:id="rId9"/>
    <p:sldId id="264" r:id="rId10"/>
    <p:sldId id="265" r:id="rId11"/>
    <p:sldId id="262" r:id="rId12"/>
    <p:sldId id="263" r:id="rId13"/>
    <p:sldId id="266" r:id="rId14"/>
    <p:sldId id="259" r:id="rId15"/>
    <p:sldId id="260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8" r:id="rId24"/>
    <p:sldId id="274" r:id="rId25"/>
    <p:sldId id="275" r:id="rId26"/>
    <p:sldId id="276" r:id="rId27"/>
    <p:sldId id="277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9F15B0B-4EDE-4599-B947-A6F3D30E6A2E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faculty.salina.k-state.edu/tim/ossg/Introduction/OSworking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Operating systems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Operating system operations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 algn="just"/>
            <a:r>
              <a:rPr lang="en-US" sz="2800" dirty="0">
                <a:latin typeface="Bookman Old Style" pitchFamily="18" charset="0"/>
              </a:rPr>
              <a:t>Modern operating systems are </a:t>
            </a:r>
            <a:r>
              <a:rPr lang="en-US" sz="2800" b="1" dirty="0">
                <a:latin typeface="Bookman Old Style" pitchFamily="18" charset="0"/>
              </a:rPr>
              <a:t>interrupt driven.</a:t>
            </a:r>
            <a:r>
              <a:rPr lang="en-US" sz="2800" dirty="0">
                <a:latin typeface="Bookman Old Style" pitchFamily="18" charset="0"/>
              </a:rPr>
              <a:t> </a:t>
            </a:r>
            <a:endParaRPr lang="en-US" sz="2400" dirty="0">
              <a:latin typeface="Bookman Old Style" pitchFamily="18" charset="0"/>
            </a:endParaRPr>
          </a:p>
          <a:p>
            <a:pPr lvl="0" algn="just"/>
            <a:r>
              <a:rPr lang="en-US" sz="2800" dirty="0">
                <a:latin typeface="Bookman Old Style" pitchFamily="18" charset="0"/>
              </a:rPr>
              <a:t>If there are no processes to execute, no I/O devices to service, and no users to whom to respond, an operating system is waiting for something to happen.</a:t>
            </a:r>
            <a:endParaRPr lang="en-US" sz="2400" dirty="0">
              <a:latin typeface="Bookman Old Style" pitchFamily="18" charset="0"/>
            </a:endParaRPr>
          </a:p>
          <a:p>
            <a:pPr lvl="0" algn="just"/>
            <a:r>
              <a:rPr lang="en-US" sz="2800" dirty="0">
                <a:latin typeface="Bookman Old Style" pitchFamily="18" charset="0"/>
              </a:rPr>
              <a:t>Events are almost always signaled by the occurrence of an interrupt or a trap.</a:t>
            </a:r>
            <a:endParaRPr lang="en-US" sz="2400" dirty="0">
              <a:latin typeface="Bookman Old Style" pitchFamily="18" charset="0"/>
            </a:endParaRPr>
          </a:p>
          <a:p>
            <a:pPr lvl="0" algn="just"/>
            <a:r>
              <a:rPr lang="en-US" sz="2800" dirty="0">
                <a:latin typeface="Bookman Old Style" pitchFamily="18" charset="0"/>
              </a:rPr>
              <a:t>A </a:t>
            </a:r>
            <a:r>
              <a:rPr lang="en-US" sz="2800" b="1" dirty="0">
                <a:latin typeface="Bookman Old Style" pitchFamily="18" charset="0"/>
              </a:rPr>
              <a:t>trap (or </a:t>
            </a:r>
            <a:r>
              <a:rPr lang="en-US" sz="2800" dirty="0">
                <a:latin typeface="Bookman Old Style" pitchFamily="18" charset="0"/>
              </a:rPr>
              <a:t>an </a:t>
            </a:r>
            <a:r>
              <a:rPr lang="en-US" sz="2800" b="1" dirty="0">
                <a:latin typeface="Bookman Old Style" pitchFamily="18" charset="0"/>
              </a:rPr>
              <a:t>exception) </a:t>
            </a:r>
            <a:r>
              <a:rPr lang="en-US" sz="2800" dirty="0">
                <a:latin typeface="Bookman Old Style" pitchFamily="18" charset="0"/>
              </a:rPr>
              <a:t>is a software-generated interrupt caused either by an error or by a specific request from a user program.</a:t>
            </a:r>
            <a:endParaRPr lang="en-US" sz="2400" dirty="0">
              <a:latin typeface="Bookman Old Style" pitchFamily="18" charset="0"/>
            </a:endParaRPr>
          </a:p>
          <a:p>
            <a:pPr lvl="0" algn="just"/>
            <a:r>
              <a:rPr lang="en-US" sz="2800" dirty="0">
                <a:latin typeface="Bookman Old Style" pitchFamily="18" charset="0"/>
              </a:rPr>
              <a:t>For each type of interrupt, separate segments of code in the operating system determine what action should be taken. </a:t>
            </a:r>
            <a:endParaRPr lang="en-US" sz="2400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000108"/>
            <a:ext cx="8329642" cy="5324492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2800" dirty="0">
                <a:latin typeface="Bookman Old Style" pitchFamily="18" charset="0"/>
                <a:ea typeface="Cambria" pitchFamily="18" charset="0"/>
              </a:rPr>
              <a:t>If the operating system and the users share the hardware and software resources of the computer system.</a:t>
            </a:r>
            <a:endParaRPr lang="en-US" sz="2400" dirty="0">
              <a:latin typeface="Bookman Old Style" pitchFamily="18" charset="0"/>
              <a:ea typeface="Cambria" pitchFamily="18" charset="0"/>
            </a:endParaRPr>
          </a:p>
          <a:p>
            <a:pPr lvl="1" algn="just"/>
            <a:r>
              <a:rPr lang="en-US" dirty="0">
                <a:latin typeface="Bookman Old Style" pitchFamily="18" charset="0"/>
                <a:ea typeface="Cambria" pitchFamily="18" charset="0"/>
              </a:rPr>
              <a:t>With sharing, many processes could be adversely affected by a bug in one program. </a:t>
            </a:r>
            <a:endParaRPr lang="en-US" sz="2000" dirty="0">
              <a:latin typeface="Bookman Old Style" pitchFamily="18" charset="0"/>
              <a:ea typeface="Cambria" pitchFamily="18" charset="0"/>
            </a:endParaRPr>
          </a:p>
          <a:p>
            <a:pPr lvl="1" algn="just"/>
            <a:r>
              <a:rPr lang="en-US" dirty="0">
                <a:latin typeface="Bookman Old Style" pitchFamily="18" charset="0"/>
                <a:ea typeface="Cambria" pitchFamily="18" charset="0"/>
              </a:rPr>
              <a:t>For example, if a process gets stuck in an infinite loop, this loop could prevent the correct operation of many other processes. </a:t>
            </a:r>
            <a:endParaRPr lang="en-US" sz="2000" dirty="0">
              <a:latin typeface="Bookman Old Style" pitchFamily="18" charset="0"/>
              <a:ea typeface="Cambria" pitchFamily="18" charset="0"/>
            </a:endParaRPr>
          </a:p>
          <a:p>
            <a:pPr lvl="1" algn="just"/>
            <a:r>
              <a:rPr lang="en-US" dirty="0">
                <a:latin typeface="Bookman Old Style" pitchFamily="18" charset="0"/>
                <a:ea typeface="Cambria" pitchFamily="18" charset="0"/>
              </a:rPr>
              <a:t>One erroneous program might modify another program, the data of another program, or even the operating system itself.</a:t>
            </a:r>
            <a:endParaRPr lang="en-US" sz="2000" dirty="0">
              <a:latin typeface="Bookman Old Style" pitchFamily="18" charset="0"/>
              <a:ea typeface="Cambria" pitchFamily="18" charset="0"/>
            </a:endParaRPr>
          </a:p>
          <a:p>
            <a:pPr lvl="0" algn="just"/>
            <a:r>
              <a:rPr lang="en-US" sz="2800" dirty="0">
                <a:latin typeface="Bookman Old Style" pitchFamily="18" charset="0"/>
                <a:ea typeface="Cambria" pitchFamily="18" charset="0"/>
              </a:rPr>
              <a:t>A properly designed operating system must ensure that an incorrect program cannot cause other programs to execute incorrectly.</a:t>
            </a:r>
            <a:endParaRPr lang="en-US" sz="2400" dirty="0">
              <a:latin typeface="Bookman Old Style" pitchFamily="18" charset="0"/>
              <a:ea typeface="Cambria" pitchFamily="18" charset="0"/>
            </a:endParaRPr>
          </a:p>
          <a:p>
            <a:pPr algn="just"/>
            <a:endParaRPr lang="en-US" dirty="0">
              <a:latin typeface="Bookman Old Style" pitchFamily="18" charset="0"/>
              <a:ea typeface="Cambri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1143000"/>
          </a:xfrm>
        </p:spPr>
        <p:txBody>
          <a:bodyPr/>
          <a:lstStyle/>
          <a:p>
            <a:pPr lvl="2" algn="l" rtl="0">
              <a:spcBef>
                <a:spcPct val="0"/>
              </a:spcBef>
            </a:pPr>
            <a:r>
              <a:rPr lang="en-US" sz="2400" b="1" u="sng" dirty="0">
                <a:latin typeface="Bookman Old Style" pitchFamily="18" charset="0"/>
              </a:rPr>
              <a:t>Dual-Mode Operation:</a:t>
            </a:r>
            <a:br>
              <a:rPr lang="en-US" sz="2400" dirty="0">
                <a:latin typeface="Bookman Old Style" pitchFamily="18" charset="0"/>
              </a:rPr>
            </a:br>
            <a:endParaRPr lang="en-US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714488"/>
            <a:ext cx="8329642" cy="4610112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US" sz="2800" dirty="0"/>
              <a:t>To ensure the proper execution of the operating system, we must be able to distinguish between the execution of </a:t>
            </a:r>
            <a:r>
              <a:rPr lang="en-US" sz="2800" dirty="0">
                <a:solidFill>
                  <a:srgbClr val="FF0000"/>
                </a:solidFill>
              </a:rPr>
              <a:t>operating-system code </a:t>
            </a:r>
            <a:r>
              <a:rPr lang="en-US" sz="2800" dirty="0"/>
              <a:t>and </a:t>
            </a:r>
            <a:r>
              <a:rPr lang="en-US" sz="2800" dirty="0">
                <a:solidFill>
                  <a:srgbClr val="FF0000"/>
                </a:solidFill>
              </a:rPr>
              <a:t>user defined code. </a:t>
            </a:r>
          </a:p>
          <a:p>
            <a:pPr lvl="0" algn="just"/>
            <a:r>
              <a:rPr lang="en-US" sz="2800" dirty="0"/>
              <a:t>There are two </a:t>
            </a:r>
            <a:r>
              <a:rPr lang="en-US" sz="2800" b="1" dirty="0"/>
              <a:t>modes </a:t>
            </a:r>
            <a:r>
              <a:rPr lang="en-US" sz="2800" dirty="0"/>
              <a:t>of operation: </a:t>
            </a:r>
            <a:endParaRPr lang="en-US" sz="2400" dirty="0"/>
          </a:p>
          <a:p>
            <a:pPr lvl="1" algn="just"/>
            <a:r>
              <a:rPr lang="en-US" b="1" dirty="0"/>
              <a:t>User mode </a:t>
            </a:r>
            <a:r>
              <a:rPr lang="en-US" dirty="0"/>
              <a:t>and </a:t>
            </a:r>
            <a:endParaRPr lang="en-US" sz="2000" dirty="0"/>
          </a:p>
          <a:p>
            <a:pPr lvl="1" algn="just"/>
            <a:r>
              <a:rPr lang="en-US" b="1" dirty="0"/>
              <a:t>Kernel mode (supervisor mode, system mode, or privileged mode). </a:t>
            </a:r>
            <a:endParaRPr lang="en-US" sz="2000" dirty="0"/>
          </a:p>
          <a:p>
            <a:pPr lvl="0" algn="just"/>
            <a:r>
              <a:rPr lang="en-US" sz="2800" dirty="0"/>
              <a:t>A bit, called the </a:t>
            </a:r>
            <a:r>
              <a:rPr lang="en-US" sz="2800" b="1" dirty="0"/>
              <a:t>mode bit, </a:t>
            </a:r>
            <a:r>
              <a:rPr lang="en-US" sz="2800" dirty="0"/>
              <a:t>is added to the hardware of the computer to indicate the current mode: </a:t>
            </a:r>
            <a:r>
              <a:rPr lang="en-US" sz="2800" b="1" dirty="0"/>
              <a:t>kernel (0) or user (1)</a:t>
            </a:r>
            <a:r>
              <a:rPr lang="en-US" sz="2800" dirty="0"/>
              <a:t>. </a:t>
            </a:r>
            <a:endParaRPr lang="en-US" sz="2400" dirty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71546"/>
            <a:ext cx="8072494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642918"/>
            <a:ext cx="8329642" cy="5681682"/>
          </a:xfrm>
        </p:spPr>
        <p:txBody>
          <a:bodyPr>
            <a:normAutofit/>
          </a:bodyPr>
          <a:lstStyle/>
          <a:p>
            <a:pPr lvl="0" algn="just"/>
            <a:r>
              <a:rPr lang="en-US" dirty="0"/>
              <a:t>When the computer system is executing on behalf of a </a:t>
            </a:r>
            <a:r>
              <a:rPr lang="en-US" dirty="0">
                <a:solidFill>
                  <a:srgbClr val="FF0000"/>
                </a:solidFill>
              </a:rPr>
              <a:t>user application</a:t>
            </a:r>
            <a:r>
              <a:rPr lang="en-US" dirty="0"/>
              <a:t>, the system is in </a:t>
            </a:r>
            <a:r>
              <a:rPr lang="en-US" dirty="0">
                <a:solidFill>
                  <a:srgbClr val="FF0000"/>
                </a:solidFill>
              </a:rPr>
              <a:t>user mode. </a:t>
            </a:r>
          </a:p>
          <a:p>
            <a:pPr lvl="0" algn="just"/>
            <a:r>
              <a:rPr lang="en-US" dirty="0"/>
              <a:t>When a user application requests a service from the operating system (via a </a:t>
            </a:r>
            <a:r>
              <a:rPr lang="en-US" dirty="0">
                <a:solidFill>
                  <a:srgbClr val="FF0000"/>
                </a:solidFill>
              </a:rPr>
              <a:t>system call</a:t>
            </a:r>
            <a:r>
              <a:rPr lang="en-US" dirty="0"/>
              <a:t>), it must transition from user to </a:t>
            </a:r>
            <a:r>
              <a:rPr lang="en-US" dirty="0">
                <a:solidFill>
                  <a:srgbClr val="FF0000"/>
                </a:solidFill>
              </a:rPr>
              <a:t>kernel mode </a:t>
            </a:r>
            <a:r>
              <a:rPr lang="en-US" dirty="0"/>
              <a:t>to fulfill the request.</a:t>
            </a:r>
          </a:p>
          <a:p>
            <a:pPr lvl="0" algn="just"/>
            <a:r>
              <a:rPr lang="en-US" dirty="0"/>
              <a:t>At system </a:t>
            </a:r>
            <a:r>
              <a:rPr lang="en-US" dirty="0">
                <a:solidFill>
                  <a:srgbClr val="FF0000"/>
                </a:solidFill>
              </a:rPr>
              <a:t>boot time</a:t>
            </a:r>
            <a:r>
              <a:rPr lang="en-US" dirty="0"/>
              <a:t>, the hardware starts in </a:t>
            </a:r>
            <a:r>
              <a:rPr lang="en-US" b="1" dirty="0"/>
              <a:t>kernel mode</a:t>
            </a:r>
            <a:r>
              <a:rPr lang="en-US" dirty="0"/>
              <a:t>. </a:t>
            </a:r>
          </a:p>
          <a:p>
            <a:pPr lvl="0" algn="just"/>
            <a:r>
              <a:rPr lang="en-US" dirty="0"/>
              <a:t>The operating system is then loaded and starts user applications in user mode. </a:t>
            </a:r>
          </a:p>
          <a:p>
            <a:pPr lvl="0" algn="just"/>
            <a:r>
              <a:rPr lang="en-US" dirty="0"/>
              <a:t>Whenever a </a:t>
            </a:r>
            <a:r>
              <a:rPr lang="en-US" dirty="0">
                <a:solidFill>
                  <a:srgbClr val="FF0000"/>
                </a:solidFill>
              </a:rPr>
              <a:t>trap or interrupt occurs</a:t>
            </a:r>
            <a:r>
              <a:rPr lang="en-US" dirty="0"/>
              <a:t>, the hardware switches from user mode to </a:t>
            </a:r>
            <a:r>
              <a:rPr lang="en-US" dirty="0">
                <a:solidFill>
                  <a:srgbClr val="FF0000"/>
                </a:solidFill>
              </a:rPr>
              <a:t>kernel mode</a:t>
            </a:r>
          </a:p>
          <a:p>
            <a:pPr lvl="0" algn="just"/>
            <a:r>
              <a:rPr lang="en-US" dirty="0"/>
              <a:t>Whenever the operating system gains control of the computer, it is in kernel mode. 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857232"/>
            <a:ext cx="8401080" cy="5467368"/>
          </a:xfrm>
        </p:spPr>
        <p:txBody>
          <a:bodyPr>
            <a:normAutofit/>
          </a:bodyPr>
          <a:lstStyle/>
          <a:p>
            <a:pPr lvl="0" algn="just"/>
            <a:r>
              <a:rPr lang="en-US" dirty="0"/>
              <a:t>The dual mode of operation provides us with the means for protecting the operating system from errant users—and errant users from one another.</a:t>
            </a:r>
          </a:p>
          <a:p>
            <a:pPr lvl="0" algn="just"/>
            <a:r>
              <a:rPr lang="en-US" dirty="0"/>
              <a:t>We accomplish this protection by designating some of the machine instructions that may cause harm as </a:t>
            </a:r>
            <a:r>
              <a:rPr lang="en-US" b="1" dirty="0"/>
              <a:t>privileged instructions.</a:t>
            </a:r>
            <a:r>
              <a:rPr lang="en-US" dirty="0"/>
              <a:t> </a:t>
            </a:r>
          </a:p>
          <a:p>
            <a:pPr lvl="0" algn="just"/>
            <a:r>
              <a:rPr lang="en-US" dirty="0"/>
              <a:t>The hardware allows privileged instructions to be executed only in kernel mode. </a:t>
            </a:r>
          </a:p>
          <a:p>
            <a:pPr lvl="0" algn="just"/>
            <a:r>
              <a:rPr lang="en-US" dirty="0"/>
              <a:t>If an attempt is made to execute a privileged instruction in user mode, the hardware does not execute the instruction but rather treats it as illegal and traps it to the operating system.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Examples for privileged instructions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I/o control</a:t>
            </a:r>
          </a:p>
          <a:p>
            <a:r>
              <a:rPr lang="en-US" dirty="0"/>
              <a:t>Timer management</a:t>
            </a:r>
          </a:p>
          <a:p>
            <a:r>
              <a:rPr lang="en-US" dirty="0"/>
              <a:t>Interrupt management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3600" dirty="0"/>
              <a:t>Life cycle of instruction execution in a computer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200" dirty="0"/>
              <a:t>Initial control resides in the operating system, where instructions are executed in kernel mode. </a:t>
            </a:r>
          </a:p>
          <a:p>
            <a:pPr algn="just"/>
            <a:r>
              <a:rPr lang="en-US" sz="2200" dirty="0"/>
              <a:t>When control is given to a user application, the mode is set to user mode. </a:t>
            </a:r>
          </a:p>
          <a:p>
            <a:pPr algn="just"/>
            <a:r>
              <a:rPr lang="en-US" sz="2200" dirty="0"/>
              <a:t>Eventually, control is switched back to the operating system via an interrupt, a trap, or a system call. </a:t>
            </a:r>
          </a:p>
          <a:p>
            <a:pPr algn="just"/>
            <a:r>
              <a:rPr lang="en-US" sz="2200" dirty="0"/>
              <a:t>System calls provide the means for a user program to ask the operating system to perform tasks reserved for the OS on the user program.</a:t>
            </a:r>
          </a:p>
          <a:p>
            <a:pPr algn="just"/>
            <a:r>
              <a:rPr lang="en-US" sz="2200" dirty="0"/>
              <a:t>A system call is invoked in a variety of ways, depending on the functionality provided by the underlying processor. </a:t>
            </a:r>
          </a:p>
          <a:p>
            <a:pPr algn="just"/>
            <a:r>
              <a:rPr lang="en-US" sz="2200" dirty="0"/>
              <a:t>In all forms, it is the method used by a process to request action by the operating system.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571480"/>
            <a:ext cx="8258204" cy="57531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800" dirty="0"/>
              <a:t>A system call usually takes the form of a trap to a specific location in the interrupt vector. </a:t>
            </a:r>
          </a:p>
          <a:p>
            <a:pPr algn="just"/>
            <a:r>
              <a:rPr lang="en-US" dirty="0"/>
              <a:t>When a system call is executed ,it is treated by the hardware as a software interrupt.</a:t>
            </a:r>
          </a:p>
          <a:p>
            <a:pPr algn="just"/>
            <a:r>
              <a:rPr lang="en-US" dirty="0"/>
              <a:t>Control passes through the interrupt vector to a service routine in the operating system and the mode bit is set to kernel mode. </a:t>
            </a:r>
          </a:p>
          <a:p>
            <a:pPr algn="just"/>
            <a:r>
              <a:rPr lang="en-US" dirty="0"/>
              <a:t>The-kernel examines the interrupting instruction to determine </a:t>
            </a:r>
          </a:p>
          <a:p>
            <a:pPr lvl="1" algn="just"/>
            <a:r>
              <a:rPr lang="en-US" dirty="0"/>
              <a:t>what system call has occurred</a:t>
            </a:r>
          </a:p>
          <a:p>
            <a:pPr lvl="1" algn="just"/>
            <a:r>
              <a:rPr lang="en-US" dirty="0"/>
              <a:t>what type of service the user program is requesting. </a:t>
            </a:r>
          </a:p>
          <a:p>
            <a:pPr lvl="1" algn="just"/>
            <a:r>
              <a:rPr lang="en-US" dirty="0"/>
              <a:t>Additional information needed for the request may be passed in registers, on the stack/ or in memory </a:t>
            </a:r>
          </a:p>
          <a:p>
            <a:pPr lvl="1" algn="just"/>
            <a:r>
              <a:rPr lang="en-US" dirty="0"/>
              <a:t>The kernel verifies that the parameters are correct and legal executes the request, and returns control to the instruction.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Ms-Dos-Intel 8088 architecture.</a:t>
            </a:r>
          </a:p>
          <a:p>
            <a:pPr lvl="1"/>
            <a:r>
              <a:rPr lang="en-IN" dirty="0"/>
              <a:t>No mode bit</a:t>
            </a:r>
          </a:p>
          <a:p>
            <a:pPr lvl="1"/>
            <a:r>
              <a:rPr lang="en-IN" dirty="0"/>
              <a:t>No dual mode</a:t>
            </a:r>
          </a:p>
          <a:p>
            <a:pPr lvl="1"/>
            <a:r>
              <a:rPr lang="en-IN" dirty="0"/>
              <a:t>A user program can clean OS code by writing over it with user program’s data</a:t>
            </a:r>
          </a:p>
          <a:p>
            <a:pPr lvl="1"/>
            <a:r>
              <a:rPr lang="en-IN" dirty="0"/>
              <a:t>Multiple programs </a:t>
            </a:r>
            <a:r>
              <a:rPr lang="en-IN"/>
              <a:t>are able </a:t>
            </a:r>
            <a:r>
              <a:rPr lang="en-IN" dirty="0"/>
              <a:t>to write to a device at the same time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dirty="0"/>
              <a:t>Recent versions of Intel CPU- </a:t>
            </a:r>
            <a:r>
              <a:rPr lang="en-IN" dirty="0" err="1"/>
              <a:t>pentium</a:t>
            </a:r>
            <a:r>
              <a:rPr lang="en-IN" dirty="0"/>
              <a:t>.</a:t>
            </a:r>
          </a:p>
          <a:p>
            <a:pPr lvl="1" algn="just"/>
            <a:r>
              <a:rPr lang="en-IN" dirty="0"/>
              <a:t>Providing dual mode operation</a:t>
            </a:r>
          </a:p>
          <a:p>
            <a:pPr algn="just"/>
            <a:r>
              <a:rPr lang="en-IN" dirty="0">
                <a:solidFill>
                  <a:srgbClr val="FF0000"/>
                </a:solidFill>
              </a:rPr>
              <a:t>Microsoft windows </a:t>
            </a:r>
            <a:r>
              <a:rPr lang="en-US" dirty="0">
                <a:solidFill>
                  <a:srgbClr val="FF0000"/>
                </a:solidFill>
              </a:rPr>
              <a:t>2000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windows XP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Linux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Solaris x86 </a:t>
            </a:r>
            <a:r>
              <a:rPr lang="en-US" dirty="0"/>
              <a:t>systems providing protection for the OS by taking the advantage of dual-mode operating system</a:t>
            </a:r>
            <a:endParaRPr lang="en-IN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928670"/>
            <a:ext cx="8258204" cy="5395930"/>
          </a:xfrm>
        </p:spPr>
        <p:txBody>
          <a:bodyPr>
            <a:noAutofit/>
          </a:bodyPr>
          <a:lstStyle/>
          <a:p>
            <a:pPr algn="just"/>
            <a:r>
              <a:rPr lang="en-US" sz="2000" dirty="0"/>
              <a:t>Once hardware protection is in place, it detects errors that violate modes. </a:t>
            </a:r>
          </a:p>
          <a:p>
            <a:pPr algn="just"/>
            <a:r>
              <a:rPr lang="en-US" sz="2000" dirty="0"/>
              <a:t>These errors are normally handled by the operating system.</a:t>
            </a:r>
          </a:p>
          <a:p>
            <a:pPr lvl="1" algn="just"/>
            <a:r>
              <a:rPr lang="en-US" sz="2000" dirty="0"/>
              <a:t>If a user program fails in some way-such as by making an attempt either to execute an illegal instruction or to access memory that is not in the user's address space</a:t>
            </a:r>
          </a:p>
          <a:p>
            <a:pPr lvl="2" algn="just"/>
            <a:r>
              <a:rPr lang="en-US" sz="2000" dirty="0"/>
              <a:t>-then the hardware traps to the operating system. </a:t>
            </a:r>
          </a:p>
          <a:p>
            <a:pPr lvl="2" algn="just"/>
            <a:r>
              <a:rPr lang="en-US" sz="2000" dirty="0"/>
              <a:t>The trap transfers control through the interrupt vector to the operating system, just as an interrupt does. </a:t>
            </a:r>
          </a:p>
          <a:p>
            <a:pPr lvl="1" algn="just"/>
            <a:r>
              <a:rPr lang="en-US" sz="2000" dirty="0"/>
              <a:t>When a program error occurs, the operating system must terminate the program abnormally. </a:t>
            </a:r>
          </a:p>
          <a:p>
            <a:pPr lvl="2" algn="just"/>
            <a:r>
              <a:rPr lang="en-US" sz="2000" dirty="0"/>
              <a:t>An appropriate error message is given, and the memory of the program may be dumped. The memory dump is usually written to a file so that the user or programmer can examine it and perhaps correct it and restart the program.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Timer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285860"/>
            <a:ext cx="8429684" cy="5572140"/>
          </a:xfrm>
        </p:spPr>
        <p:txBody>
          <a:bodyPr>
            <a:normAutofit/>
          </a:bodyPr>
          <a:lstStyle/>
          <a:p>
            <a:pPr lvl="0" algn="just"/>
            <a:r>
              <a:rPr lang="en-US" sz="2400" dirty="0"/>
              <a:t>We must prevent a user program from getting stuck in an infinite loop or not calling system services and never returning control to the operating system. </a:t>
            </a:r>
          </a:p>
          <a:p>
            <a:pPr lvl="0" algn="just"/>
            <a:r>
              <a:rPr lang="en-US" sz="2400" dirty="0"/>
              <a:t>To accomplish this goal, we can use a timer.</a:t>
            </a:r>
          </a:p>
          <a:p>
            <a:pPr lvl="0" algn="just"/>
            <a:r>
              <a:rPr lang="en-US" sz="2400" dirty="0"/>
              <a:t>A timer can be set to interrupt the computer after a specified period. </a:t>
            </a:r>
          </a:p>
          <a:p>
            <a:pPr lvl="0" algn="just"/>
            <a:r>
              <a:rPr lang="en-US" sz="2400" dirty="0"/>
              <a:t>There are two types of timers</a:t>
            </a:r>
          </a:p>
          <a:p>
            <a:pPr lvl="1" algn="just"/>
            <a:r>
              <a:rPr lang="en-US" b="1" dirty="0"/>
              <a:t>Fixed timer</a:t>
            </a:r>
            <a:endParaRPr lang="en-US" dirty="0"/>
          </a:p>
          <a:p>
            <a:pPr lvl="1" algn="just"/>
            <a:r>
              <a:rPr lang="en-US" b="1" dirty="0"/>
              <a:t>Variable timer</a:t>
            </a:r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071546"/>
            <a:ext cx="8258204" cy="5253054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US" sz="2400" dirty="0"/>
              <a:t>A </a:t>
            </a:r>
            <a:r>
              <a:rPr lang="en-US" sz="2400" b="1" dirty="0"/>
              <a:t>variable timer</a:t>
            </a:r>
            <a:r>
              <a:rPr lang="en-US" sz="2400" dirty="0"/>
              <a:t> is generally implemented by a fixed-rate clock and a counter. </a:t>
            </a:r>
          </a:p>
          <a:p>
            <a:pPr lvl="0" algn="just"/>
            <a:r>
              <a:rPr lang="en-US" sz="2400" dirty="0"/>
              <a:t>The operating system sets the counter. </a:t>
            </a:r>
          </a:p>
          <a:p>
            <a:pPr lvl="1" algn="just"/>
            <a:r>
              <a:rPr lang="en-US" dirty="0"/>
              <a:t>Every time the clock ticks, the counter is decremented. When the counter reaches 0, an interrupt occurs</a:t>
            </a:r>
          </a:p>
          <a:p>
            <a:pPr lvl="0" algn="just"/>
            <a:r>
              <a:rPr lang="en-US" sz="2400" dirty="0"/>
              <a:t>Before turning over control to the user, the operating system ensures that the timer is set to interrupt.</a:t>
            </a:r>
          </a:p>
          <a:p>
            <a:pPr lvl="0" algn="just"/>
            <a:r>
              <a:rPr lang="en-US" sz="2400" dirty="0"/>
              <a:t>If the timer interrupts, control transfers automatically to the operating system. </a:t>
            </a:r>
          </a:p>
          <a:p>
            <a:pPr lvl="0" algn="just"/>
            <a:r>
              <a:rPr lang="en-US" sz="2400" dirty="0"/>
              <a:t>Instructions that modify the content of the timer are privileged. </a:t>
            </a:r>
          </a:p>
          <a:p>
            <a:pPr lvl="0" algn="just"/>
            <a:r>
              <a:rPr lang="en-US" sz="2400" dirty="0"/>
              <a:t>we can use the timer to prevent a user program from running too long.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/>
              <a:t>Initialize a counter with the amount of time that a program is allowed to run. </a:t>
            </a:r>
          </a:p>
          <a:p>
            <a:pPr algn="just"/>
            <a:r>
              <a:rPr lang="en-US" dirty="0"/>
              <a:t>A program with a 7-minute time limit, for example, would have its counter initialized to 420. </a:t>
            </a:r>
          </a:p>
          <a:p>
            <a:pPr algn="just"/>
            <a:r>
              <a:rPr lang="en-US" dirty="0"/>
              <a:t>Every second, the timer interrupts and the counter  is decremented by 1. </a:t>
            </a:r>
          </a:p>
          <a:p>
            <a:pPr algn="just"/>
            <a:r>
              <a:rPr lang="en-US" dirty="0"/>
              <a:t>As long as the counter is positive, control is returned to the user program. </a:t>
            </a:r>
          </a:p>
          <a:p>
            <a:pPr algn="just"/>
            <a:r>
              <a:rPr lang="en-US" dirty="0"/>
              <a:t>When the counter becomes negative, the operating system terminates the program for exceeding the assigned time limit.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800" b="1" dirty="0">
                <a:latin typeface="Bookman Old Style" pitchFamily="18" charset="0"/>
              </a:rPr>
              <a:t>OPERATING SYSTEM STRUCTURE</a:t>
            </a:r>
            <a:br>
              <a:rPr lang="en-US" sz="2800" b="1" dirty="0">
                <a:latin typeface="Bookman Old Style" pitchFamily="18" charset="0"/>
              </a:rPr>
            </a:br>
            <a:endParaRPr lang="en-US" sz="2800" b="1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571612"/>
            <a:ext cx="8186766" cy="4752988"/>
          </a:xfrm>
        </p:spPr>
        <p:txBody>
          <a:bodyPr>
            <a:noAutofit/>
          </a:bodyPr>
          <a:lstStyle/>
          <a:p>
            <a:pPr lvl="0" algn="just"/>
            <a:r>
              <a:rPr lang="en-US" sz="2200" dirty="0"/>
              <a:t>A System as large and complex as a modern operating system must be engineered carefully if it is to be function properly and to be modified easily.</a:t>
            </a:r>
          </a:p>
          <a:p>
            <a:pPr lvl="0" algn="just"/>
            <a:r>
              <a:rPr lang="en-US" sz="2200" dirty="0"/>
              <a:t>The common approach is to partition the task into small components.</a:t>
            </a:r>
          </a:p>
          <a:p>
            <a:pPr lvl="0" algn="just"/>
            <a:r>
              <a:rPr lang="en-US" sz="2200" dirty="0"/>
              <a:t>Each of these modules should have inputs, outputs and functions.</a:t>
            </a:r>
          </a:p>
          <a:p>
            <a:pPr algn="just"/>
            <a:r>
              <a:rPr lang="en-US" sz="2200" dirty="0"/>
              <a:t>There are four types of operating systems structures.</a:t>
            </a:r>
          </a:p>
          <a:p>
            <a:pPr lvl="1" algn="just"/>
            <a:r>
              <a:rPr lang="en-US" sz="2200" b="1" dirty="0"/>
              <a:t>Simple Structure</a:t>
            </a:r>
            <a:endParaRPr lang="en-US" sz="2200" dirty="0"/>
          </a:p>
          <a:p>
            <a:pPr lvl="1" algn="just"/>
            <a:r>
              <a:rPr lang="en-US" sz="2200" b="1" dirty="0"/>
              <a:t>Layered approach</a:t>
            </a:r>
            <a:endParaRPr lang="en-US" sz="2200" dirty="0"/>
          </a:p>
          <a:p>
            <a:pPr lvl="1" algn="just"/>
            <a:r>
              <a:rPr lang="en-US" sz="2200" b="1" dirty="0"/>
              <a:t>Micro kernels</a:t>
            </a:r>
            <a:endParaRPr lang="en-US" sz="2200" dirty="0"/>
          </a:p>
          <a:p>
            <a:pPr lvl="1" algn="just"/>
            <a:r>
              <a:rPr lang="en-US" sz="2200" b="1" dirty="0"/>
              <a:t>Modules</a:t>
            </a:r>
            <a:endParaRPr lang="en-US" sz="2200" dirty="0"/>
          </a:p>
          <a:p>
            <a:pPr algn="just"/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pPr lvl="2" algn="l" rtl="0">
              <a:spcBef>
                <a:spcPct val="0"/>
              </a:spcBef>
            </a:pPr>
            <a:r>
              <a:rPr lang="en-US" sz="2800" b="1" dirty="0">
                <a:latin typeface="Bookman Old Style" pitchFamily="18" charset="0"/>
              </a:rPr>
              <a:t>Simple Structure: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85860"/>
            <a:ext cx="8329642" cy="4538674"/>
          </a:xfrm>
        </p:spPr>
        <p:txBody>
          <a:bodyPr>
            <a:noAutofit/>
          </a:bodyPr>
          <a:lstStyle/>
          <a:p>
            <a:r>
              <a:rPr lang="en-US" sz="2400" dirty="0"/>
              <a:t>Many commercial operating systems do not have well-defined structures.</a:t>
            </a:r>
          </a:p>
          <a:p>
            <a:pPr lvl="0"/>
            <a:r>
              <a:rPr lang="en-US" sz="2400" dirty="0"/>
              <a:t>Frequently, such systems started as small, simple, and limited systems and then grew beyond their original scope.</a:t>
            </a:r>
          </a:p>
          <a:p>
            <a:r>
              <a:rPr lang="en-US" sz="2400" b="1" dirty="0"/>
              <a:t>Example 1: MS-DOS</a:t>
            </a:r>
            <a:r>
              <a:rPr lang="en-US" sz="2400" dirty="0"/>
              <a:t> operating system.</a:t>
            </a:r>
          </a:p>
          <a:p>
            <a:pPr lvl="1"/>
            <a:r>
              <a:rPr lang="en-US" dirty="0"/>
              <a:t>It was written to provide the most functionality in the least space, so it was not divided into modules carefully.</a:t>
            </a:r>
          </a:p>
          <a:p>
            <a:pPr lvl="1"/>
            <a:r>
              <a:rPr lang="en-US" dirty="0"/>
              <a:t>In MS-DOS, the interfaces and levels of functionality are not well separated.</a:t>
            </a:r>
          </a:p>
          <a:p>
            <a:pPr lvl="1"/>
            <a:r>
              <a:rPr lang="en-US" dirty="0"/>
              <a:t>There is no </a:t>
            </a:r>
            <a:r>
              <a:rPr lang="en-US" dirty="0">
                <a:hlinkClick r:id="rId2"/>
              </a:rPr>
              <a:t>CPU Execution Mode</a:t>
            </a:r>
            <a:r>
              <a:rPr lang="en-US" dirty="0"/>
              <a:t> (user and kernel), and so errors in applications can cause the whole system to crash.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MS-DOS layer structure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643050"/>
            <a:ext cx="5786478" cy="478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/>
              <a:t>Example 2: The original UNIX operating system.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500174"/>
            <a:ext cx="8329642" cy="4824426"/>
          </a:xfrm>
        </p:spPr>
        <p:txBody>
          <a:bodyPr>
            <a:noAutofit/>
          </a:bodyPr>
          <a:lstStyle/>
          <a:p>
            <a:pPr lvl="1"/>
            <a:r>
              <a:rPr lang="en-IN" sz="2000" dirty="0"/>
              <a:t>Like MS-DOS, UNIX initially was limited by hard ware functionality.</a:t>
            </a:r>
            <a:endParaRPr lang="en-US" sz="2000" dirty="0"/>
          </a:p>
          <a:p>
            <a:pPr lvl="1"/>
            <a:r>
              <a:rPr lang="en-IN" sz="2000" dirty="0"/>
              <a:t>It consists of </a:t>
            </a:r>
            <a:r>
              <a:rPr lang="en-IN" sz="2000" b="1" dirty="0"/>
              <a:t>two separable parts</a:t>
            </a:r>
            <a:r>
              <a:rPr lang="en-IN" sz="2000" dirty="0"/>
              <a:t>: The kernel and the system programs.</a:t>
            </a:r>
            <a:endParaRPr lang="en-US" sz="2000" dirty="0"/>
          </a:p>
          <a:p>
            <a:pPr lvl="1"/>
            <a:r>
              <a:rPr lang="en-IN" sz="2000" u="sng" dirty="0"/>
              <a:t>The kernel</a:t>
            </a:r>
            <a:r>
              <a:rPr lang="en-IN" sz="2000" dirty="0"/>
              <a:t>:</a:t>
            </a:r>
            <a:endParaRPr lang="en-US" sz="2000" dirty="0"/>
          </a:p>
          <a:p>
            <a:pPr lvl="2"/>
            <a:r>
              <a:rPr lang="en-IN" sz="2000" dirty="0"/>
              <a:t>It is further divided in to a series of interfaces and device drivers which have been added and expanded over the years as UNIX has evolved.</a:t>
            </a:r>
            <a:endParaRPr lang="en-US" sz="2000" dirty="0"/>
          </a:p>
          <a:p>
            <a:pPr lvl="2"/>
            <a:r>
              <a:rPr lang="en-IN" sz="2000" dirty="0"/>
              <a:t>Everything below the system call interface and above the physical hardware is the kernel.</a:t>
            </a:r>
            <a:endParaRPr lang="en-US" sz="2000" dirty="0"/>
          </a:p>
          <a:p>
            <a:pPr lvl="2"/>
            <a:r>
              <a:rPr lang="en-IN" sz="2000" dirty="0"/>
              <a:t>The Kernel provides the file system, CPU scheduling, Memory management and other operating system functions through system calls.</a:t>
            </a:r>
            <a:endParaRPr lang="en-US" sz="2000" dirty="0"/>
          </a:p>
          <a:p>
            <a:pPr lvl="2"/>
            <a:r>
              <a:rPr lang="en-IN" sz="2000" dirty="0"/>
              <a:t>This monolithic structure was difficult to implement and maintain.</a:t>
            </a:r>
            <a:endParaRPr lang="en-US" sz="2000" dirty="0"/>
          </a:p>
          <a:p>
            <a:endParaRPr 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Traditional UNIX Operating System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14422"/>
            <a:ext cx="828680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1143000"/>
          </a:xfrm>
        </p:spPr>
        <p:txBody>
          <a:bodyPr/>
          <a:lstStyle/>
          <a:p>
            <a:r>
              <a:rPr lang="en-US" b="1" dirty="0"/>
              <a:t>Layered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200" dirty="0"/>
              <a:t>A system can be made modular in many ways.</a:t>
            </a:r>
          </a:p>
          <a:p>
            <a:pPr lvl="0"/>
            <a:r>
              <a:rPr lang="en-US" sz="2200" dirty="0"/>
              <a:t>One method is layered approach. </a:t>
            </a:r>
          </a:p>
          <a:p>
            <a:pPr lvl="1"/>
            <a:r>
              <a:rPr lang="en-US" sz="2200" dirty="0"/>
              <a:t>Here, the operating system is broken into a number of layers or levels.</a:t>
            </a:r>
          </a:p>
          <a:p>
            <a:pPr lvl="1"/>
            <a:r>
              <a:rPr lang="en-US" sz="2200" dirty="0"/>
              <a:t>The bottom layer is an implementation of an abstract object made up of data and the operations that can manipulate those data. </a:t>
            </a:r>
          </a:p>
          <a:p>
            <a:pPr lvl="1"/>
            <a:r>
              <a:rPr lang="en-US" sz="2200" dirty="0"/>
              <a:t>A layer of an operating system say layer M consists of data structures and a set of routines that can be invoked by higher level layers.</a:t>
            </a:r>
          </a:p>
          <a:p>
            <a:pPr lvl="1"/>
            <a:r>
              <a:rPr lang="en-US" sz="2200" dirty="0"/>
              <a:t>Layer M in turn, can invoke operations on lower level layers.</a:t>
            </a:r>
          </a:p>
          <a:p>
            <a:pPr lvl="1"/>
            <a:endParaRPr lang="en-US" sz="2200" dirty="0"/>
          </a:p>
          <a:p>
            <a:endParaRPr lang="en-US" sz="2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Layered Operating system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 descr="Image result for layered operating system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857364"/>
            <a:ext cx="614366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Advantages: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14422"/>
            <a:ext cx="8358246" cy="5429288"/>
          </a:xfrm>
        </p:spPr>
        <p:txBody>
          <a:bodyPr>
            <a:normAutofit/>
          </a:bodyPr>
          <a:lstStyle/>
          <a:p>
            <a:pPr lvl="0" algn="just"/>
            <a:r>
              <a:rPr lang="en-US" u="sng" dirty="0"/>
              <a:t>Simplicity of construction and debugging </a:t>
            </a:r>
            <a:endParaRPr lang="en-US" dirty="0"/>
          </a:p>
          <a:p>
            <a:pPr lvl="0" algn="just"/>
            <a:r>
              <a:rPr lang="en-US" dirty="0"/>
              <a:t>The layers are selected so that each uses functions and services of only lower-level layers.</a:t>
            </a:r>
          </a:p>
          <a:p>
            <a:pPr lvl="0" algn="just"/>
            <a:r>
              <a:rPr lang="en-US" dirty="0"/>
              <a:t>This approach simplifies debugging and system verification.</a:t>
            </a:r>
          </a:p>
          <a:p>
            <a:pPr lvl="0" algn="just"/>
            <a:r>
              <a:rPr lang="en-US" dirty="0"/>
              <a:t>The first layer can be debugged without any concern for the rest of the system, because it uses only the basic hardware to implement its functions.</a:t>
            </a:r>
          </a:p>
          <a:p>
            <a:pPr lvl="0" algn="just"/>
            <a:r>
              <a:rPr lang="en-US" dirty="0"/>
              <a:t>Once the first layer is debugged, its correct functioning can be assumed while the second layer is debugged, and so on.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000108"/>
            <a:ext cx="8258204" cy="5324492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US" dirty="0"/>
              <a:t>If an error is found during the debugging of a particular layer, the error must be on that layer, because the layers below it are already debugged.</a:t>
            </a:r>
          </a:p>
          <a:p>
            <a:pPr lvl="0" algn="just"/>
            <a:r>
              <a:rPr lang="en-US" dirty="0"/>
              <a:t>Thus, the design and implementation of the system is simplified.</a:t>
            </a:r>
          </a:p>
          <a:p>
            <a:pPr lvl="0" algn="just"/>
            <a:r>
              <a:rPr lang="en-US" dirty="0"/>
              <a:t>Each layer is implemented with only those operations provided by lower-level layers.</a:t>
            </a:r>
          </a:p>
          <a:p>
            <a:pPr lvl="0" algn="just"/>
            <a:r>
              <a:rPr lang="en-US" dirty="0"/>
              <a:t>A layer does not need to know how these operations are implemented; it needs to know only what these operations do.</a:t>
            </a:r>
          </a:p>
          <a:p>
            <a:pPr lvl="0" algn="just"/>
            <a:r>
              <a:rPr lang="en-US" dirty="0"/>
              <a:t>Each layer hides the existence of certain data structures, operations, and hardware from higher-lever layers.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Disadvantages: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214422"/>
            <a:ext cx="8258204" cy="5110178"/>
          </a:xfrm>
        </p:spPr>
        <p:txBody>
          <a:bodyPr/>
          <a:lstStyle/>
          <a:p>
            <a:pPr lvl="0" algn="just"/>
            <a:r>
              <a:rPr lang="en-US" dirty="0"/>
              <a:t>The major difficulty with this approach involves appropriately defining the various layers. Because a layer can use only lower-level layers, careful planning is necessary.</a:t>
            </a:r>
          </a:p>
          <a:p>
            <a:pPr lvl="0" algn="just"/>
            <a:r>
              <a:rPr lang="en-US" b="1" dirty="0"/>
              <a:t>Example</a:t>
            </a:r>
            <a:r>
              <a:rPr lang="en-US" dirty="0"/>
              <a:t>: The device driver for the backing store must be at a lower level than the memory-management routines. Because, memory management requires the ability to use the backing store.</a:t>
            </a:r>
          </a:p>
          <a:p>
            <a:pPr lvl="0" algn="just"/>
            <a:r>
              <a:rPr lang="en-US" dirty="0"/>
              <a:t>Final problem with layered implementations is that they tend to be less efficient than other types.</a:t>
            </a:r>
          </a:p>
          <a:p>
            <a:pPr lvl="0" algn="just"/>
            <a:endParaRPr lang="en-US" dirty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When a user program executes an I/O operation, It executes a system call that is trapped to the I/O layer, which calls the memory- management layer, which in turn calls the CPU-scheduling layer, which is then passed to the hardware.</a:t>
            </a:r>
          </a:p>
          <a:p>
            <a:pPr lvl="0"/>
            <a:r>
              <a:rPr lang="en-US" dirty="0"/>
              <a:t>At each layer, the parameters may be modified; data may need to be passed, and so on.</a:t>
            </a:r>
          </a:p>
          <a:p>
            <a:pPr lvl="0"/>
            <a:r>
              <a:rPr lang="en-US" dirty="0"/>
              <a:t>Each layer adds overhead to the system call; the net result is a system call that takes longer than does one on a non layered system.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n-US" b="1" dirty="0"/>
              <a:t>Micro kernels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14422"/>
            <a:ext cx="8401080" cy="5110178"/>
          </a:xfrm>
        </p:spPr>
        <p:txBody>
          <a:bodyPr>
            <a:normAutofit fontScale="92500"/>
          </a:bodyPr>
          <a:lstStyle/>
          <a:p>
            <a:pPr lvl="0" algn="just"/>
            <a:r>
              <a:rPr lang="en-US" dirty="0"/>
              <a:t>In the mid-1980s, researchers at Carnegie Mellon University developed an operating system called Mach that modularized the kernel using the Microkernel approach.</a:t>
            </a:r>
          </a:p>
          <a:p>
            <a:pPr lvl="0" algn="just"/>
            <a:r>
              <a:rPr lang="en-US" dirty="0"/>
              <a:t>This method structures the operating system by removing all nonessential components from the kernel and implementing them as system and user-level programs.</a:t>
            </a:r>
          </a:p>
          <a:p>
            <a:pPr lvl="0" algn="just"/>
            <a:r>
              <a:rPr lang="en-US" dirty="0"/>
              <a:t>The result is a smaller kernel.</a:t>
            </a:r>
          </a:p>
          <a:p>
            <a:pPr lvl="0" algn="just"/>
            <a:r>
              <a:rPr lang="en-US" dirty="0"/>
              <a:t>There is a little consensus that which services should remain in the kernel and which should be implemented in user space.</a:t>
            </a:r>
          </a:p>
          <a:p>
            <a:pPr lvl="0" algn="just"/>
            <a:r>
              <a:rPr lang="en-US" dirty="0"/>
              <a:t>The main function of the microkernel is to provide a </a:t>
            </a:r>
            <a:r>
              <a:rPr lang="en-US" b="1" dirty="0"/>
              <a:t>communication facility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714356"/>
            <a:ext cx="8329642" cy="5610244"/>
          </a:xfrm>
        </p:spPr>
        <p:txBody>
          <a:bodyPr/>
          <a:lstStyle/>
          <a:p>
            <a:pPr lvl="0" algn="just"/>
            <a:r>
              <a:rPr lang="en-US" dirty="0"/>
              <a:t>This communication facility is provided between the client program and the various services that are also running in user space.</a:t>
            </a:r>
          </a:p>
          <a:p>
            <a:pPr lvl="0" algn="just"/>
            <a:r>
              <a:rPr lang="en-US" dirty="0"/>
              <a:t>Communication is provided by message passing.</a:t>
            </a:r>
          </a:p>
          <a:p>
            <a:pPr algn="just"/>
            <a:r>
              <a:rPr lang="en-US" b="1" dirty="0"/>
              <a:t>Example</a:t>
            </a:r>
            <a:r>
              <a:rPr lang="en-US" dirty="0"/>
              <a:t>: If the client program wishes to access a file, it must interact with file server. The client program and service never interact directly. Rather, they communicate indirectly by exchanging messages with the microkernel.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857232"/>
            <a:ext cx="8329642" cy="5467368"/>
          </a:xfrm>
        </p:spPr>
        <p:txBody>
          <a:bodyPr>
            <a:normAutofit/>
          </a:bodyPr>
          <a:lstStyle/>
          <a:p>
            <a:pPr lvl="0"/>
            <a:r>
              <a:rPr lang="en-US" sz="2200" b="1" dirty="0"/>
              <a:t>Advantages</a:t>
            </a:r>
            <a:r>
              <a:rPr lang="en-US" sz="2200" dirty="0"/>
              <a:t> :</a:t>
            </a:r>
          </a:p>
          <a:p>
            <a:pPr lvl="1"/>
            <a:r>
              <a:rPr lang="en-US" sz="2200" dirty="0"/>
              <a:t>One benefit of the microkernel approach is ease of extending the operating system.</a:t>
            </a:r>
          </a:p>
          <a:p>
            <a:pPr lvl="1"/>
            <a:r>
              <a:rPr lang="en-US" sz="2200" dirty="0"/>
              <a:t>All new services are added to user space and consequently do not require modification of the kernel.</a:t>
            </a:r>
          </a:p>
          <a:p>
            <a:pPr lvl="1"/>
            <a:r>
              <a:rPr lang="en-US" sz="2200" dirty="0"/>
              <a:t>The microkernel also provides more security and reliability.</a:t>
            </a:r>
          </a:p>
          <a:p>
            <a:pPr lvl="0"/>
            <a:r>
              <a:rPr lang="en-US" sz="2200" dirty="0"/>
              <a:t>Some operating systems that have used micro kernel approach: Tru64UNIX, QNX.</a:t>
            </a:r>
          </a:p>
          <a:p>
            <a:pPr lvl="0"/>
            <a:r>
              <a:rPr lang="en-US" sz="2200" b="1" dirty="0"/>
              <a:t>Drawback:</a:t>
            </a:r>
            <a:r>
              <a:rPr lang="en-US" sz="2200" dirty="0"/>
              <a:t> </a:t>
            </a:r>
          </a:p>
          <a:p>
            <a:pPr lvl="1"/>
            <a:r>
              <a:rPr lang="en-US" sz="2200" dirty="0"/>
              <a:t>Micro kernels can suffer from performance decreases due to increased system function overhead.</a:t>
            </a:r>
            <a:r>
              <a:rPr lang="en-US" sz="2200" b="1" dirty="0"/>
              <a:t>	</a:t>
            </a:r>
            <a:endParaRPr lang="en-US" sz="2200" dirty="0"/>
          </a:p>
          <a:p>
            <a:endParaRPr lang="en-US" sz="2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8229600" cy="1143000"/>
          </a:xfrm>
        </p:spPr>
        <p:txBody>
          <a:bodyPr/>
          <a:lstStyle/>
          <a:p>
            <a:r>
              <a:rPr lang="en-US" b="1" dirty="0"/>
              <a:t>Modules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500174"/>
            <a:ext cx="8329642" cy="4824426"/>
          </a:xfrm>
        </p:spPr>
        <p:txBody>
          <a:bodyPr/>
          <a:lstStyle/>
          <a:p>
            <a:pPr lvl="0" algn="just"/>
            <a:r>
              <a:rPr lang="en-US" dirty="0"/>
              <a:t>The best current methodology for operating system design involves using object-oriented programming techniques to create a modular kernel.</a:t>
            </a:r>
          </a:p>
          <a:p>
            <a:pPr lvl="0" algn="just"/>
            <a:r>
              <a:rPr lang="en-US" dirty="0"/>
              <a:t>The kernel has a set of core components and dynamically links in additional services either during boot time or run time.</a:t>
            </a:r>
          </a:p>
          <a:p>
            <a:pPr algn="just"/>
            <a:r>
              <a:rPr lang="en-US" dirty="0"/>
              <a:t>Such a strategy uses dynamically loadable modules and is common in modern implementations of UNIX such as Solaris, Linux and Mac OS X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US" sz="3200" dirty="0"/>
              <a:t>Example 1: Solaris operating system structure: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428736"/>
            <a:ext cx="8329642" cy="4895864"/>
          </a:xfrm>
        </p:spPr>
        <p:txBody>
          <a:bodyPr>
            <a:normAutofit/>
          </a:bodyPr>
          <a:lstStyle/>
          <a:p>
            <a:r>
              <a:rPr lang="en-US" dirty="0"/>
              <a:t>It is organized around a core kernel with seven types of loadable kernel modules.</a:t>
            </a:r>
          </a:p>
          <a:p>
            <a:pPr>
              <a:buNone/>
            </a:pPr>
            <a:r>
              <a:rPr lang="en-US" dirty="0"/>
              <a:t>1. Scheduling classes.</a:t>
            </a:r>
          </a:p>
          <a:p>
            <a:pPr>
              <a:buNone/>
            </a:pPr>
            <a:r>
              <a:rPr lang="en-US" dirty="0"/>
              <a:t>2. File systems.</a:t>
            </a:r>
          </a:p>
          <a:p>
            <a:pPr>
              <a:buNone/>
            </a:pPr>
            <a:r>
              <a:rPr lang="en-US" dirty="0"/>
              <a:t>3. Loadable system calls.</a:t>
            </a:r>
          </a:p>
          <a:p>
            <a:pPr>
              <a:buNone/>
            </a:pPr>
            <a:r>
              <a:rPr lang="en-US" dirty="0"/>
              <a:t>4. Executable formats.</a:t>
            </a:r>
          </a:p>
          <a:p>
            <a:pPr>
              <a:buNone/>
            </a:pPr>
            <a:r>
              <a:rPr lang="en-US" dirty="0"/>
              <a:t>5. STREAMS modules.</a:t>
            </a:r>
          </a:p>
          <a:p>
            <a:pPr>
              <a:buNone/>
            </a:pPr>
            <a:r>
              <a:rPr lang="en-US" dirty="0"/>
              <a:t>6. Miscellaneous.</a:t>
            </a:r>
          </a:p>
          <a:p>
            <a:pPr>
              <a:buNone/>
            </a:pPr>
            <a:r>
              <a:rPr lang="en-US" dirty="0"/>
              <a:t>7. Device and Bus drivers.</a:t>
            </a:r>
          </a:p>
          <a:p>
            <a:pPr>
              <a:buNone/>
            </a:pPr>
            <a:r>
              <a:rPr lang="en-US" b="1" dirty="0"/>
              <a:t>                                                     Solaris loadable module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2357430"/>
            <a:ext cx="461010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2867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Advantages: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It is more flexible than layered system in that any module can call any other module.</a:t>
            </a:r>
          </a:p>
          <a:p>
            <a:r>
              <a:rPr lang="en-US" dirty="0"/>
              <a:t>It is more efficient, because modules do not need to invoke message passing in order to communicate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142984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br>
              <a:rPr lang="en-US" sz="3100" dirty="0"/>
            </a:br>
            <a:r>
              <a:rPr lang="en-US" sz="3100" dirty="0"/>
              <a:t>Example 2: Mac OS X Structure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5395930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The Apple Macintosh Mac OS X operating system uses a hybrid structure.</a:t>
            </a:r>
          </a:p>
          <a:p>
            <a:pPr lvl="0"/>
            <a:r>
              <a:rPr lang="en-US" sz="2400" dirty="0"/>
              <a:t>Mac OS X structures the operating system using a layered technique where one layer consists of the Mach microkernel.</a:t>
            </a:r>
          </a:p>
          <a:p>
            <a:pPr lvl="0"/>
            <a:r>
              <a:rPr lang="en-US" sz="2400" dirty="0"/>
              <a:t>The top layer includes application environments and a set of services providing a graphical interface to applications.</a:t>
            </a:r>
          </a:p>
          <a:p>
            <a:pPr lvl="0"/>
            <a:r>
              <a:rPr lang="en-US" sz="2400" dirty="0"/>
              <a:t>Below these layers is the kernel environment, which consists primarily of the Mach microkernel and the BSD kernel.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642918"/>
            <a:ext cx="8401080" cy="5681682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Mach provides</a:t>
            </a:r>
          </a:p>
          <a:p>
            <a:pPr lvl="1"/>
            <a:r>
              <a:rPr lang="en-US" dirty="0"/>
              <a:t>memory management:</a:t>
            </a:r>
          </a:p>
          <a:p>
            <a:pPr lvl="1"/>
            <a:r>
              <a:rPr lang="en-US" dirty="0"/>
              <a:t>Support for remote procedure calls.</a:t>
            </a:r>
          </a:p>
          <a:p>
            <a:pPr lvl="1"/>
            <a:r>
              <a:rPr lang="en-US" dirty="0"/>
              <a:t>Inter process communication.</a:t>
            </a:r>
          </a:p>
          <a:p>
            <a:pPr lvl="1"/>
            <a:r>
              <a:rPr lang="en-US" dirty="0"/>
              <a:t>Message passing.</a:t>
            </a:r>
          </a:p>
          <a:p>
            <a:pPr lvl="1"/>
            <a:r>
              <a:rPr lang="en-US" dirty="0"/>
              <a:t>Thread scheduling.</a:t>
            </a:r>
          </a:p>
          <a:p>
            <a:pPr lvl="0"/>
            <a:r>
              <a:rPr lang="en-US" dirty="0"/>
              <a:t>BSD component provides </a:t>
            </a:r>
          </a:p>
          <a:p>
            <a:pPr lvl="1"/>
            <a:r>
              <a:rPr lang="en-US" dirty="0"/>
              <a:t>BSD command line interface</a:t>
            </a:r>
          </a:p>
          <a:p>
            <a:pPr lvl="1"/>
            <a:r>
              <a:rPr lang="en-US" dirty="0"/>
              <a:t>Support for networking and file systems.</a:t>
            </a:r>
          </a:p>
          <a:p>
            <a:pPr lvl="1"/>
            <a:r>
              <a:rPr lang="en-US" dirty="0"/>
              <a:t>Implementation of POSIX APIs, including </a:t>
            </a:r>
            <a:r>
              <a:rPr lang="en-US" dirty="0" err="1"/>
              <a:t>Pthreads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In addition to Mach and BSD, the kernel environment provides an I/O kit for development of device drivers and dynamically loadable modules.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214422"/>
            <a:ext cx="6643733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65</TotalTime>
  <Words>2542</Words>
  <Application>Microsoft Office PowerPoint</Application>
  <PresentationFormat>On-screen Show (4:3)</PresentationFormat>
  <Paragraphs>187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Bookman Old Style</vt:lpstr>
      <vt:lpstr>Calibri</vt:lpstr>
      <vt:lpstr>Constantia</vt:lpstr>
      <vt:lpstr>Wingdings 2</vt:lpstr>
      <vt:lpstr>Flow</vt:lpstr>
      <vt:lpstr>Operating systems </vt:lpstr>
      <vt:lpstr>INTRODUCTION</vt:lpstr>
      <vt:lpstr>PowerPoint Presentation</vt:lpstr>
      <vt:lpstr>Dual-Mode Operation: </vt:lpstr>
      <vt:lpstr>PowerPoint Presentation</vt:lpstr>
      <vt:lpstr>PowerPoint Presentation</vt:lpstr>
      <vt:lpstr>PowerPoint Presentation</vt:lpstr>
      <vt:lpstr>Examples for privileged instructions</vt:lpstr>
      <vt:lpstr>Life cycle of instruction execution in a computer system</vt:lpstr>
      <vt:lpstr>PowerPoint Presentation</vt:lpstr>
      <vt:lpstr>Examples </vt:lpstr>
      <vt:lpstr>Examples </vt:lpstr>
      <vt:lpstr>PowerPoint Presentation</vt:lpstr>
      <vt:lpstr>Timer</vt:lpstr>
      <vt:lpstr>PowerPoint Presentation</vt:lpstr>
      <vt:lpstr>Example</vt:lpstr>
      <vt:lpstr>OPERATING SYSTEM STRUCTURE </vt:lpstr>
      <vt:lpstr>Simple Structure:  </vt:lpstr>
      <vt:lpstr>MS-DOS layer structure </vt:lpstr>
      <vt:lpstr>Example 2: The original UNIX operating system. </vt:lpstr>
      <vt:lpstr>Traditional UNIX Operating System </vt:lpstr>
      <vt:lpstr>Layered Approach</vt:lpstr>
      <vt:lpstr>Layered Operating system </vt:lpstr>
      <vt:lpstr>Advantages: </vt:lpstr>
      <vt:lpstr>PowerPoint Presentation</vt:lpstr>
      <vt:lpstr>Disadvantages: </vt:lpstr>
      <vt:lpstr>Example</vt:lpstr>
      <vt:lpstr>Micro kernels</vt:lpstr>
      <vt:lpstr>PowerPoint Presentation</vt:lpstr>
      <vt:lpstr>PowerPoint Presentation</vt:lpstr>
      <vt:lpstr>Modules</vt:lpstr>
      <vt:lpstr>Example 1: Solaris operating system structure: </vt:lpstr>
      <vt:lpstr>Advantages:  </vt:lpstr>
      <vt:lpstr>        Example 2: Mac OS X Structure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 </dc:title>
  <dc:creator>Windows User</dc:creator>
  <cp:lastModifiedBy>USER</cp:lastModifiedBy>
  <cp:revision>31</cp:revision>
  <dcterms:created xsi:type="dcterms:W3CDTF">2019-12-10T04:02:52Z</dcterms:created>
  <dcterms:modified xsi:type="dcterms:W3CDTF">2025-12-02T01:24:30Z</dcterms:modified>
</cp:coreProperties>
</file>