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58"/>
  </p:notesMasterIdLst>
  <p:handoutMasterIdLst>
    <p:handoutMasterId r:id="rId59"/>
  </p:handoutMasterIdLst>
  <p:sldIdLst>
    <p:sldId id="256" r:id="rId2"/>
    <p:sldId id="745" r:id="rId3"/>
    <p:sldId id="746" r:id="rId4"/>
    <p:sldId id="686" r:id="rId5"/>
    <p:sldId id="700" r:id="rId6"/>
    <p:sldId id="701" r:id="rId7"/>
    <p:sldId id="702" r:id="rId8"/>
    <p:sldId id="707" r:id="rId9"/>
    <p:sldId id="757" r:id="rId10"/>
    <p:sldId id="758" r:id="rId11"/>
    <p:sldId id="706" r:id="rId12"/>
    <p:sldId id="709" r:id="rId13"/>
    <p:sldId id="710" r:id="rId14"/>
    <p:sldId id="711" r:id="rId15"/>
    <p:sldId id="712" r:id="rId16"/>
    <p:sldId id="713" r:id="rId17"/>
    <p:sldId id="720" r:id="rId18"/>
    <p:sldId id="749" r:id="rId19"/>
    <p:sldId id="688" r:id="rId20"/>
    <p:sldId id="663" r:id="rId21"/>
    <p:sldId id="665" r:id="rId22"/>
    <p:sldId id="704" r:id="rId23"/>
    <p:sldId id="651" r:id="rId24"/>
    <p:sldId id="690" r:id="rId25"/>
    <p:sldId id="696" r:id="rId26"/>
    <p:sldId id="732" r:id="rId27"/>
    <p:sldId id="731" r:id="rId28"/>
    <p:sldId id="729" r:id="rId29"/>
    <p:sldId id="653" r:id="rId30"/>
    <p:sldId id="654" r:id="rId31"/>
    <p:sldId id="694" r:id="rId32"/>
    <p:sldId id="733" r:id="rId33"/>
    <p:sldId id="751" r:id="rId34"/>
    <p:sldId id="752" r:id="rId35"/>
    <p:sldId id="753" r:id="rId36"/>
    <p:sldId id="754" r:id="rId37"/>
    <p:sldId id="755" r:id="rId38"/>
    <p:sldId id="756" r:id="rId39"/>
    <p:sldId id="748" r:id="rId40"/>
    <p:sldId id="730" r:id="rId41"/>
    <p:sldId id="735" r:id="rId42"/>
    <p:sldId id="747" r:id="rId43"/>
    <p:sldId id="668" r:id="rId44"/>
    <p:sldId id="737" r:id="rId45"/>
    <p:sldId id="738" r:id="rId46"/>
    <p:sldId id="744" r:id="rId47"/>
    <p:sldId id="723" r:id="rId48"/>
    <p:sldId id="724" r:id="rId49"/>
    <p:sldId id="725" r:id="rId50"/>
    <p:sldId id="727" r:id="rId51"/>
    <p:sldId id="722" r:id="rId52"/>
    <p:sldId id="740" r:id="rId53"/>
    <p:sldId id="741" r:id="rId54"/>
    <p:sldId id="742" r:id="rId55"/>
    <p:sldId id="743" r:id="rId56"/>
    <p:sldId id="628" r:id="rId5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66FC"/>
    <a:srgbClr val="870581"/>
    <a:srgbClr val="0000CC"/>
    <a:srgbClr val="005024"/>
    <a:srgbClr val="990000"/>
    <a:srgbClr val="008000"/>
    <a:srgbClr val="FF0000"/>
    <a:srgbClr val="FF0066"/>
    <a:srgbClr val="0000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-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6/22/2025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6/22/2025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106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410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6/22/2025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6/22/2025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6/22/2025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6/22/2025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6/22/2025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6/22/2025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6/22/2025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6/22/2025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6/22/2025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6/22/2025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6/22/2025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6/22/2025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otsandpeople.com/blog/machine-learning-deep-learning-when-computer-learn-independently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381000"/>
            <a:ext cx="8077199" cy="2590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6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(Machine Learning)</a:t>
            </a:r>
            <a:br>
              <a:rPr lang="en-US" sz="60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005024"/>
                </a:solidFill>
                <a:latin typeface="Book Antiqua" pitchFamily="18" charset="0"/>
                <a:cs typeface="Arial" pitchFamily="34" charset="0"/>
              </a:rPr>
              <a:t>III B.Tech II Sem </a:t>
            </a:r>
            <a:br>
              <a:rPr lang="en-US" sz="5400" dirty="0" smtClean="0">
                <a:solidFill>
                  <a:srgbClr val="005024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5400" dirty="0" smtClean="0">
                <a:solidFill>
                  <a:srgbClr val="C00000"/>
                </a:solidFill>
                <a:latin typeface="Book Antiqua" pitchFamily="18" charset="0"/>
                <a:cs typeface="Arial" pitchFamily="34" charset="0"/>
              </a:rPr>
              <a:t>(PVP-20)</a:t>
            </a:r>
            <a:endParaRPr lang="en-US" dirty="0">
              <a:solidFill>
                <a:srgbClr val="C00000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 descr="Raspberry Pi Projects: Raspberry pi Machine Learning with Intel Movidius  Neural Compute Sti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276600"/>
            <a:ext cx="327050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52400"/>
            <a:ext cx="8534400" cy="64770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 smtClean="0">
                <a:solidFill>
                  <a:srgbClr val="870581"/>
                </a:solidFill>
                <a:latin typeface="Baskerville Old Face" pitchFamily="18" charset="0"/>
              </a:rPr>
              <a:t>Introduction.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 smtClean="0">
                <a:solidFill>
                  <a:srgbClr val="008000"/>
                </a:solidFill>
                <a:latin typeface="Baskerville Old Face" pitchFamily="18" charset="0"/>
              </a:rPr>
              <a:t>Differences b/w Human Intelligence and Artificial Intelligence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>
                <a:solidFill>
                  <a:srgbClr val="870581"/>
                </a:solidFill>
                <a:latin typeface="Baskerville Old Face" pitchFamily="18" charset="0"/>
              </a:rPr>
              <a:t>Learning Resources for this Course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 smtClean="0">
                <a:solidFill>
                  <a:srgbClr val="990000"/>
                </a:solidFill>
                <a:latin typeface="Baskerville Old Face" pitchFamily="18" charset="0"/>
              </a:rPr>
              <a:t>Machine Learning – Formal Definition.</a:t>
            </a:r>
            <a:endParaRPr lang="en-US" sz="2600" b="1" dirty="0">
              <a:solidFill>
                <a:srgbClr val="990000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>
                <a:solidFill>
                  <a:srgbClr val="0070C0"/>
                </a:solidFill>
                <a:latin typeface="Baskerville Old Face" pitchFamily="18" charset="0"/>
              </a:rPr>
              <a:t>Why can we use Machine Learning</a:t>
            </a:r>
            <a:r>
              <a:rPr lang="en-US" sz="2600" b="1" dirty="0" smtClean="0">
                <a:solidFill>
                  <a:srgbClr val="0070C0"/>
                </a:solidFill>
                <a:latin typeface="Baskerville Old Face" pitchFamily="18" charset="0"/>
              </a:rPr>
              <a:t>?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 smtClean="0">
                <a:solidFill>
                  <a:srgbClr val="870581"/>
                </a:solidFill>
                <a:latin typeface="Baskerville Old Face" pitchFamily="18" charset="0"/>
              </a:rPr>
              <a:t>How Machine Learning Works?</a:t>
            </a:r>
            <a:endParaRPr lang="en-US" sz="26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b="1" dirty="0">
                <a:solidFill>
                  <a:srgbClr val="FF0066"/>
                </a:solidFill>
                <a:latin typeface="Baskerville Old Face" pitchFamily="18" charset="0"/>
              </a:rPr>
              <a:t>Features of Machine </a:t>
            </a:r>
            <a:r>
              <a:rPr lang="en-US" sz="2600" b="1" dirty="0" smtClean="0">
                <a:solidFill>
                  <a:srgbClr val="FF0066"/>
                </a:solidFill>
                <a:latin typeface="Baskerville Old Face" pitchFamily="18" charset="0"/>
              </a:rPr>
              <a:t>Learning.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57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52400"/>
            <a:ext cx="8382000" cy="60960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5024"/>
                </a:solidFill>
                <a:latin typeface="Baskerville Old Face" pitchFamily="18" charset="0"/>
              </a:rPr>
              <a:t>Differences </a:t>
            </a:r>
            <a:r>
              <a:rPr lang="en-US" sz="2400" b="1" dirty="0">
                <a:solidFill>
                  <a:srgbClr val="005024"/>
                </a:solidFill>
                <a:latin typeface="Baskerville Old Face" pitchFamily="18" charset="0"/>
              </a:rPr>
              <a:t>b/w  Traditional Programming and  Machine </a:t>
            </a:r>
            <a:r>
              <a:rPr lang="en-US" sz="2400" b="1" dirty="0" smtClean="0">
                <a:solidFill>
                  <a:srgbClr val="005024"/>
                </a:solidFill>
                <a:latin typeface="Baskerville Old Face" pitchFamily="18" charset="0"/>
              </a:rPr>
              <a:t>Learning.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Types of Machine Learning.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990000"/>
                </a:solidFill>
                <a:latin typeface="Baskerville Old Face" pitchFamily="18" charset="0"/>
              </a:rPr>
              <a:t>Applications of Machine Learning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askerville Old Face" pitchFamily="18" charset="0"/>
              </a:rPr>
              <a:t>ML in Project Management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B050"/>
                </a:solidFill>
                <a:latin typeface="Baskerville Old Face" pitchFamily="18" charset="0"/>
              </a:rPr>
              <a:t>Learning Beyond Curriculum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7030A0"/>
                </a:solidFill>
                <a:latin typeface="Baskerville Old Face" pitchFamily="18" charset="0"/>
              </a:rPr>
              <a:t>Role of ML in Higher Studies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askerville Old Face" pitchFamily="18" charset="0"/>
              </a:rPr>
              <a:t>Tools and Libraries used in ML</a:t>
            </a:r>
            <a:endParaRPr lang="en-US" sz="3500" b="1" dirty="0">
              <a:solidFill>
                <a:srgbClr val="FF0066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21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077200" cy="685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INTRODUCTION to ML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11732" y="915869"/>
            <a:ext cx="8451268" cy="114153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Machine Learning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the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Subset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of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Artificial Intelligence</a:t>
            </a:r>
            <a:r>
              <a:rPr lang="en-US" sz="2400" b="1" dirty="0" smtClean="0">
                <a:solidFill>
                  <a:srgbClr val="FF0000"/>
                </a:solidFill>
              </a:rPr>
              <a:t>.</a:t>
            </a:r>
            <a:r>
              <a:rPr lang="en-US" sz="2400" b="1" dirty="0">
                <a:solidFill>
                  <a:srgbClr val="FF0000"/>
                </a:solidFill>
              </a:rPr>
              <a:t> </a:t>
            </a: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116" y="2209799"/>
            <a:ext cx="7658100" cy="313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11732" y="5486400"/>
            <a:ext cx="8451268" cy="120032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In AI,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It is Science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uses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Technology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, finally it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creates Magic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257800" y="5903881"/>
            <a:ext cx="2133600" cy="728994"/>
            <a:chOff x="5257800" y="5903881"/>
            <a:chExt cx="2133600" cy="728994"/>
          </a:xfrm>
        </p:grpSpPr>
        <p:sp>
          <p:nvSpPr>
            <p:cNvPr id="4" name="TextBox 3"/>
            <p:cNvSpPr txBox="1"/>
            <p:nvPr/>
          </p:nvSpPr>
          <p:spPr>
            <a:xfrm>
              <a:off x="5257800" y="6232765"/>
              <a:ext cx="2133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990000"/>
                  </a:solidFill>
                </a:rPr>
                <a:t>ML, DL etc.</a:t>
              </a:r>
              <a:endParaRPr lang="en-US" b="1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>
              <a:off x="5638800" y="5903881"/>
              <a:ext cx="304800" cy="3653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5943600" y="5903881"/>
              <a:ext cx="228600" cy="3653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17136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78268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2400" y="865287"/>
            <a:ext cx="8610600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Definition of AI: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Artificial intelligence is a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field of computer science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which makes a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computer system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can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mimic human intelligence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is capable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of performing complex tasks that historically only a human could do, such as reasoning, making decisions, or solving problems. 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comprised of two words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"Artificial"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"intelligence",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which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means</a:t>
            </a:r>
            <a:r>
              <a:rPr lang="en-US" sz="2400" b="1" dirty="0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</a:t>
            </a:r>
            <a:r>
              <a:rPr lang="en-US" sz="2400" b="1" dirty="0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human-made thinking power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No computer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yet match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complexity of human intelligence. </a:t>
            </a: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17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76200"/>
            <a:ext cx="8418936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2400" y="609600"/>
            <a:ext cx="8763000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key to this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goal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lies in 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  <a:hlinkClick r:id="rId2"/>
              </a:rPr>
              <a:t>achine learning (ML) and Deep learning (DL)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That's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because </a:t>
            </a:r>
            <a:r>
              <a:rPr lang="en-US" sz="24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these two technologies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able to analyze large amounts of data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make decisions and predictions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based on it with as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little human intervention as possible</a:t>
            </a:r>
            <a:r>
              <a:rPr lang="en-US" sz="2400" b="1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 that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Machine Learning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subset of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Artificial </a:t>
            </a:r>
            <a:r>
              <a:rPr lang="en-US" sz="2400" b="1" dirty="0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Intelligence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Machine learning (ML)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 a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technology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used to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make pre- dictions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about likely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outcomes based on the processing of a large amount of collected data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thereby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producing “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probabilistic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results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”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latin typeface="Book Antiqua" panose="02040602050305030304" pitchFamily="18" charset="0"/>
                <a:cs typeface="Times New Roman" pitchFamily="18" charset="0"/>
              </a:rPr>
              <a:t>Elish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&amp; Boyd,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2018)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74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AutoShape 4" descr="Difference between AI, Machine Learning, NLP and Deep Learning. | by Mohan  Mohadikar | Becoming Human: Artificial Intelligence Magaz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3" name="Picture 7" descr="Difference between AI, Machine Learning, NLP and Deep Learning. | by Mohan  Mohadikar | Becoming Human: Artificial Intelligence Magaz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18" y="160338"/>
            <a:ext cx="8531225" cy="63928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5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0207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Differences between Human Intelligence and Artificial Intelligence</a:t>
            </a:r>
            <a:endParaRPr lang="en-US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1481328"/>
            <a:ext cx="8534400" cy="514807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87363" indent="-487363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Faster Decisions</a:t>
            </a:r>
          </a:p>
          <a:p>
            <a:pPr marL="487363" indent="-487363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Reduction in Human Error</a:t>
            </a:r>
          </a:p>
          <a:p>
            <a:pPr marL="487363" indent="-487363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Available in 24X7</a:t>
            </a:r>
          </a:p>
          <a:p>
            <a:pPr marL="487363" indent="-487363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Speed</a:t>
            </a:r>
          </a:p>
          <a:p>
            <a:pPr marL="487363" indent="-487363">
              <a:lnSpc>
                <a:spcPct val="150000"/>
              </a:lnSpc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Memory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886200"/>
            <a:ext cx="4000500" cy="2638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Difference Between Humans and AI [Technology Relationship] - Thrive Glob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792514"/>
            <a:ext cx="27051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69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76200" y="533400"/>
            <a:ext cx="8756068" cy="470898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itchFamily="18" charset="0"/>
              </a:rPr>
              <a:t>Faster Decisions:</a:t>
            </a:r>
            <a:r>
              <a:rPr lang="en-US" sz="2400" b="1" u="sng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 is highly objective in decision making as it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analyses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</a:t>
            </a:r>
            <a:r>
              <a:rPr lang="en-IN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purely gathered data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However, humans’ decisions may be influenced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en-IN" sz="2400" b="1" dirty="0" smtClean="0">
                <a:solidFill>
                  <a:srgbClr val="7166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b="1" dirty="0">
                <a:solidFill>
                  <a:srgbClr val="7166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400" b="1" dirty="0" smtClean="0">
                <a:solidFill>
                  <a:srgbClr val="7166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sentiments, relations etc. </a:t>
            </a:r>
            <a:r>
              <a:rPr lang="en-IN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going to take a decision.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2</a:t>
            </a: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. </a:t>
            </a:r>
            <a:r>
              <a:rPr lang="en-US" sz="2800" b="1" u="sng" dirty="0" smtClean="0">
                <a:solidFill>
                  <a:srgbClr val="FF0000"/>
                </a:solidFill>
                <a:latin typeface="Baskerville Old Face" pitchFamily="18" charset="0"/>
              </a:rPr>
              <a:t>Reduction </a:t>
            </a:r>
            <a:r>
              <a:rPr lang="en-US" sz="2800" b="1" u="sng" dirty="0">
                <a:solidFill>
                  <a:srgbClr val="FF0000"/>
                </a:solidFill>
                <a:latin typeface="Baskerville Old Face" pitchFamily="18" charset="0"/>
              </a:rPr>
              <a:t>in Human Error 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 often produces accurate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results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it functions based on a </a:t>
            </a:r>
            <a:r>
              <a:rPr lang="en-US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 of programmed rules.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for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human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intelligence, there is usually a room for </a:t>
            </a:r>
            <a:r>
              <a:rPr lang="en-US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“human error”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certain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details may be missed at one point or the other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08152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603668" cy="59093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3. </a:t>
            </a:r>
            <a:r>
              <a:rPr lang="en-US" sz="2800" b="1" u="sng" dirty="0" smtClean="0">
                <a:solidFill>
                  <a:srgbClr val="FF0000"/>
                </a:solidFill>
                <a:latin typeface="Baskerville Old Face" pitchFamily="18" charset="0"/>
              </a:rPr>
              <a:t>Available in 24 x 7:</a:t>
            </a:r>
            <a:r>
              <a:rPr lang="en-US" sz="2400" b="1" u="sng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AI can work </a:t>
            </a:r>
            <a:r>
              <a:rPr lang="en-IN" sz="2400" b="1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x 7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but Humans can     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work </a:t>
            </a:r>
            <a:r>
              <a:rPr lang="en-IN" sz="2400" b="1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to 8 Hours per day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4. </a:t>
            </a:r>
            <a:r>
              <a:rPr lang="en-US" sz="2800" b="1" u="sng" dirty="0">
                <a:solidFill>
                  <a:srgbClr val="FF0000"/>
                </a:solidFill>
                <a:latin typeface="Baskerville Old Face" pitchFamily="18" charset="0"/>
              </a:rPr>
              <a:t>Speed : </a:t>
            </a:r>
            <a:r>
              <a:rPr lang="en-US" sz="2800" b="1" u="sng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 can given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can be exact,  </a:t>
            </a:r>
            <a:r>
              <a:rPr lang="en-US" sz="2400" b="1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 time  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with speed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But in Human is given the same information,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it cannot be as exact, and is slower.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5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. </a:t>
            </a:r>
            <a:r>
              <a:rPr lang="en-US" sz="2800" b="1" u="sng" dirty="0">
                <a:solidFill>
                  <a:srgbClr val="FF0000"/>
                </a:solidFill>
                <a:latin typeface="Baskerville Old Face" pitchFamily="18" charset="0"/>
              </a:rPr>
              <a:t>Memory : </a:t>
            </a:r>
            <a:r>
              <a:rPr lang="en-US" sz="2800" b="1" u="sng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Humans are unable to store large amount of data in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memory. But in Machine store large amount data 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retrive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data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fastely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: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Chess Game.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63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066800"/>
            <a:ext cx="8610600" cy="5486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Baskerville Old Face" pitchFamily="18" charset="0"/>
              </a:rPr>
              <a:t>Before learning about </a:t>
            </a:r>
            <a:r>
              <a:rPr lang="en-US" sz="2800" b="1" dirty="0" smtClean="0">
                <a:solidFill>
                  <a:srgbClr val="870581"/>
                </a:solidFill>
                <a:latin typeface="Baskerville Old Face" pitchFamily="18" charset="0"/>
              </a:rPr>
              <a:t>Machine Learning</a:t>
            </a:r>
            <a:r>
              <a:rPr lang="en-US" sz="2800" dirty="0" smtClean="0">
                <a:latin typeface="Baskerville Old Face" pitchFamily="18" charset="0"/>
              </a:rPr>
              <a:t>, </a:t>
            </a:r>
            <a:r>
              <a:rPr lang="en-US" sz="2800" dirty="0">
                <a:latin typeface="Baskerville Old Face" pitchFamily="18" charset="0"/>
              </a:rPr>
              <a:t>you must have the fundamental knowledge of following so that you can understand the concepts easily: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870581"/>
                </a:solidFill>
                <a:latin typeface="Baskerville Old Face" pitchFamily="18" charset="0"/>
              </a:rPr>
              <a:t>A strong hold on Mathematics </a:t>
            </a:r>
            <a:r>
              <a:rPr lang="en-US" sz="2800" dirty="0">
                <a:latin typeface="Baskerville Old Face" pitchFamily="18" charset="0"/>
              </a:rPr>
              <a:t>–  namely </a:t>
            </a:r>
            <a:r>
              <a:rPr lang="en-US" sz="2800" dirty="0" smtClean="0">
                <a:latin typeface="Baskerville Old Face" pitchFamily="18" charset="0"/>
              </a:rPr>
              <a:t>Linear Algebra, Calculus</a:t>
            </a:r>
            <a:r>
              <a:rPr lang="en-US" sz="2800" dirty="0">
                <a:latin typeface="Baskerville Old Face" pitchFamily="18" charset="0"/>
              </a:rPr>
              <a:t>, Statistics and probability.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Baskerville Old Face" pitchFamily="18" charset="0"/>
              </a:rPr>
              <a:t>A good amount of experience in </a:t>
            </a:r>
            <a:r>
              <a:rPr lang="en-US" sz="2800" b="1" dirty="0">
                <a:solidFill>
                  <a:srgbClr val="870581"/>
                </a:solidFill>
                <a:latin typeface="Baskerville Old Face" pitchFamily="18" charset="0"/>
              </a:rPr>
              <a:t>programming languages </a:t>
            </a:r>
            <a:r>
              <a:rPr lang="en-US" sz="2800" b="1" dirty="0">
                <a:latin typeface="Baskerville Old Face" pitchFamily="18" charset="0"/>
              </a:rPr>
              <a:t>like </a:t>
            </a:r>
            <a:r>
              <a:rPr lang="en-US" sz="2800" b="1" dirty="0" smtClean="0">
                <a:latin typeface="Baskerville Old Face" pitchFamily="18" charset="0"/>
              </a:rPr>
              <a:t>C, C++, Java</a:t>
            </a:r>
            <a:r>
              <a:rPr lang="en-US" sz="2800" b="1" dirty="0">
                <a:latin typeface="Baskerville Old Face" pitchFamily="18" charset="0"/>
              </a:rPr>
              <a:t>, or Python</a:t>
            </a:r>
            <a:r>
              <a:rPr lang="en-US" sz="2800" b="1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latin typeface="Baskerville Old Face" pitchFamily="18" charset="0"/>
              </a:rPr>
              <a:t> </a:t>
            </a:r>
            <a:r>
              <a:rPr lang="en-US" sz="2800" b="1" dirty="0" smtClean="0">
                <a:latin typeface="Baskerville Old Face" pitchFamily="18" charset="0"/>
              </a:rPr>
              <a:t>Knows the </a:t>
            </a:r>
            <a:r>
              <a:rPr lang="en-US" sz="2800" b="1" dirty="0" smtClean="0">
                <a:solidFill>
                  <a:srgbClr val="0000CC"/>
                </a:solidFill>
                <a:latin typeface="Baskerville Old Face" pitchFamily="18" charset="0"/>
              </a:rPr>
              <a:t>Good Knowledge on Data Structures</a:t>
            </a:r>
            <a:r>
              <a:rPr lang="en-US" sz="2800" b="1" dirty="0" smtClean="0">
                <a:latin typeface="Baskerville Old Face" pitchFamily="18" charset="0"/>
              </a:rPr>
              <a:t>, to </a:t>
            </a:r>
            <a:r>
              <a:rPr lang="en-US" b="1" dirty="0"/>
              <a:t>for </a:t>
            </a:r>
            <a:r>
              <a:rPr lang="en-US" b="1" dirty="0">
                <a:solidFill>
                  <a:srgbClr val="990000"/>
                </a:solidFill>
              </a:rPr>
              <a:t>organizing, processing, retrieving and storing data.</a:t>
            </a:r>
            <a:endParaRPr lang="en-US" sz="2800" b="1" dirty="0">
              <a:solidFill>
                <a:srgbClr val="99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Baskerville Old Face" pitchFamily="18" charset="0"/>
              </a:rPr>
              <a:t>A strong hold in 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understanding and writing algorithms.</a:t>
            </a:r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685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/>
            </a:r>
            <a:br>
              <a:rPr lang="en-US" dirty="0" smtClean="0">
                <a:solidFill>
                  <a:srgbClr val="0000CC"/>
                </a:solidFill>
              </a:rPr>
            </a:br>
            <a:r>
              <a:rPr lang="en-US" sz="4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Prerequisites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1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153400" y="5791200"/>
            <a:ext cx="859632" cy="98186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88484"/>
              </p:ext>
            </p:extLst>
          </p:nvPr>
        </p:nvGraphicFramePr>
        <p:xfrm>
          <a:off x="152400" y="664899"/>
          <a:ext cx="8458200" cy="4797116"/>
        </p:xfrm>
        <a:graphic>
          <a:graphicData uri="http://schemas.openxmlformats.org/drawingml/2006/table">
            <a:tbl>
              <a:tblPr/>
              <a:tblGrid>
                <a:gridCol w="838200"/>
                <a:gridCol w="7620000"/>
              </a:tblGrid>
              <a:tr h="81835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0000CC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Course Outcomes</a:t>
                      </a:r>
                      <a:endParaRPr lang="en-US" sz="2800" dirty="0">
                        <a:solidFill>
                          <a:srgbClr val="0000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463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99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Upon successful completion of the course, the student will be able to</a:t>
                      </a:r>
                      <a:endParaRPr lang="en-US" sz="2400" dirty="0">
                        <a:solidFill>
                          <a:srgbClr val="99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33" marR="656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82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CO1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Understand the </a:t>
                      </a:r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basic</a:t>
                      </a:r>
                      <a:r>
                        <a:rPr kumimoji="0" lang="en-US" sz="2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concepts of Machine Learning</a:t>
                      </a:r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kumimoji="0" lang="en-US" sz="2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6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CO2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Apply Supervised Learning Algorithms for solving various problems</a:t>
                      </a:r>
                      <a:endParaRPr kumimoji="0" lang="en-US" sz="2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6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CO3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Apply Unsupervised Learning and Reinforcement Learning Algorithms for solving various problems</a:t>
                      </a:r>
                      <a:endParaRPr kumimoji="0" lang="en-US" sz="2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6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CO4</a:t>
                      </a: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Analyze</a:t>
                      </a:r>
                      <a:r>
                        <a:rPr kumimoji="0" lang="en-US" sz="2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the given Application and use Suitable Machine Learning Algorithm</a:t>
                      </a:r>
                      <a:endParaRPr kumimoji="0" lang="en-US" sz="2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633" marR="656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618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81000" y="195943"/>
            <a:ext cx="853440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  <a:latin typeface="Arial Rounded MT Bold" pitchFamily="34" charset="0"/>
                <a:cs typeface="Times New Roman" pitchFamily="18" charset="0"/>
              </a:rPr>
              <a:t>SYLLABUS</a:t>
            </a:r>
            <a:endParaRPr lang="en-IN" sz="3600" b="1" dirty="0">
              <a:solidFill>
                <a:srgbClr val="0000FF"/>
              </a:solidFill>
              <a:latin typeface="Arial Rounded MT Bold" pitchFamily="34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853440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90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4873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  <a:latin typeface="Berlin Sans FB Demi" pitchFamily="34" charset="0"/>
              </a:rPr>
              <a:t>Learning Resources :</a:t>
            </a:r>
            <a:endParaRPr lang="en-IN" sz="4000" b="1" dirty="0">
              <a:solidFill>
                <a:srgbClr val="0000FF"/>
              </a:solidFill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762000"/>
            <a:ext cx="86868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2800" b="1" u="sng" dirty="0">
                <a:solidFill>
                  <a:srgbClr val="FF0000"/>
                </a:solidFill>
                <a:latin typeface="Berlin Sans FB Demi" pitchFamily="34" charset="0"/>
              </a:rPr>
              <a:t>Text </a:t>
            </a:r>
            <a:r>
              <a:rPr lang="en-IN" sz="2800" b="1" u="sng" dirty="0" smtClean="0">
                <a:solidFill>
                  <a:srgbClr val="FF0000"/>
                </a:solidFill>
                <a:latin typeface="Berlin Sans FB Demi" pitchFamily="34" charset="0"/>
              </a:rPr>
              <a:t>Books:</a:t>
            </a:r>
          </a:p>
          <a:p>
            <a:pPr marL="361950" lvl="1" indent="-187325" algn="just">
              <a:lnSpc>
                <a:spcPct val="150000"/>
              </a:lnSpc>
              <a:buAutoNum type="arabicPeriod"/>
            </a:pPr>
            <a:r>
              <a:rPr lang="en-IN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>
                <a:solidFill>
                  <a:srgbClr val="870581"/>
                </a:solidFill>
              </a:rPr>
              <a:t>Machine Learning </a:t>
            </a:r>
            <a:r>
              <a:rPr lang="en-US" sz="2400" dirty="0"/>
              <a:t>by </a:t>
            </a:r>
            <a:r>
              <a:rPr lang="en-US" sz="2400" b="1" dirty="0">
                <a:solidFill>
                  <a:srgbClr val="0000CC"/>
                </a:solidFill>
              </a:rPr>
              <a:t>Tom M. Mitchell</a:t>
            </a:r>
            <a:r>
              <a:rPr lang="en-US" sz="2400" dirty="0"/>
              <a:t>, </a:t>
            </a:r>
            <a:r>
              <a:rPr lang="en-US" sz="2400" b="1" dirty="0">
                <a:solidFill>
                  <a:srgbClr val="990000"/>
                </a:solidFill>
              </a:rPr>
              <a:t>Indian Edition 2013, </a:t>
            </a:r>
            <a:r>
              <a:rPr lang="en-US" sz="2400" b="1" dirty="0">
                <a:solidFill>
                  <a:srgbClr val="FF0000"/>
                </a:solidFill>
              </a:rPr>
              <a:t>McGraw Hill Education. 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361950" lvl="1" indent="-187325" algn="just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870581"/>
                </a:solidFill>
              </a:rPr>
              <a:t>Machine Learning </a:t>
            </a:r>
            <a:r>
              <a:rPr lang="en-US" sz="2400" b="1" dirty="0" smtClean="0">
                <a:solidFill>
                  <a:schemeClr val="tx1"/>
                </a:solidFill>
              </a:rPr>
              <a:t>by</a:t>
            </a:r>
            <a:r>
              <a:rPr lang="en-US" sz="2400" b="1" dirty="0" smtClean="0">
                <a:solidFill>
                  <a:srgbClr val="870581"/>
                </a:solidFill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</a:rPr>
              <a:t>Saikat</a:t>
            </a: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Dutt</a:t>
            </a:r>
            <a:r>
              <a:rPr lang="en-US" sz="2400" b="1" dirty="0" smtClean="0">
                <a:solidFill>
                  <a:srgbClr val="0000FF"/>
                </a:solidFill>
              </a:rPr>
              <a:t>, Subramanian </a:t>
            </a:r>
            <a:r>
              <a:rPr lang="en-US" sz="2400" b="1" dirty="0" err="1">
                <a:solidFill>
                  <a:srgbClr val="0000FF"/>
                </a:solidFill>
              </a:rPr>
              <a:t>Chandramouli</a:t>
            </a:r>
            <a:r>
              <a:rPr lang="en-US" sz="2400" b="1" dirty="0">
                <a:solidFill>
                  <a:srgbClr val="0000FF"/>
                </a:solidFill>
              </a:rPr>
              <a:t>, </a:t>
            </a:r>
            <a:r>
              <a:rPr lang="en-US" sz="2400" b="1" dirty="0" err="1">
                <a:solidFill>
                  <a:srgbClr val="0000FF"/>
                </a:solidFill>
              </a:rPr>
              <a:t>Amit</a:t>
            </a:r>
            <a:r>
              <a:rPr lang="en-US" sz="2400" b="1" dirty="0">
                <a:solidFill>
                  <a:srgbClr val="0000FF"/>
                </a:solidFill>
              </a:rPr>
              <a:t> Kumar Das</a:t>
            </a:r>
            <a:r>
              <a:rPr lang="en-US" sz="2400" b="1" dirty="0">
                <a:solidFill>
                  <a:srgbClr val="870581"/>
                </a:solidFill>
              </a:rPr>
              <a:t>, </a:t>
            </a:r>
            <a:r>
              <a:rPr lang="en-US" sz="2400" b="1" dirty="0" smtClean="0">
                <a:solidFill>
                  <a:srgbClr val="C00000"/>
                </a:solidFill>
              </a:rPr>
              <a:t>First Edition,2019, </a:t>
            </a:r>
            <a:r>
              <a:rPr lang="en-US" sz="2400" b="1" dirty="0" smtClean="0">
                <a:solidFill>
                  <a:srgbClr val="FF0000"/>
                </a:solidFill>
              </a:rPr>
              <a:t>Pearson Education</a:t>
            </a:r>
          </a:p>
          <a:p>
            <a:pPr marL="361950" lvl="1" indent="-187325" algn="just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870581"/>
                </a:solidFill>
              </a:rPr>
              <a:t>Data Mining Concepts and </a:t>
            </a:r>
            <a:r>
              <a:rPr lang="en-US" sz="2400" b="1" dirty="0" smtClean="0">
                <a:solidFill>
                  <a:srgbClr val="870581"/>
                </a:solidFill>
              </a:rPr>
              <a:t>Techniques</a:t>
            </a:r>
            <a:r>
              <a:rPr lang="en-US" sz="2000" dirty="0" smtClean="0"/>
              <a:t> by </a:t>
            </a:r>
            <a:r>
              <a:rPr lang="en-US" sz="2000" b="1" dirty="0" err="1" smtClean="0">
                <a:solidFill>
                  <a:srgbClr val="0000FF"/>
                </a:solidFill>
              </a:rPr>
              <a:t>Jiawei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2000" b="1" dirty="0">
                <a:solidFill>
                  <a:srgbClr val="0000FF"/>
                </a:solidFill>
              </a:rPr>
              <a:t>Han</a:t>
            </a:r>
            <a:r>
              <a:rPr lang="en-US" sz="2000" b="1" dirty="0" smtClean="0">
                <a:solidFill>
                  <a:srgbClr val="0000FF"/>
                </a:solidFill>
              </a:rPr>
              <a:t>, </a:t>
            </a:r>
            <a:r>
              <a:rPr lang="en-US" sz="2000" b="1" dirty="0" err="1" smtClean="0">
                <a:solidFill>
                  <a:srgbClr val="0000FF"/>
                </a:solidFill>
              </a:rPr>
              <a:t>Micheline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Kamber</a:t>
            </a:r>
            <a:r>
              <a:rPr lang="en-US" sz="2000" b="1" dirty="0" smtClean="0">
                <a:solidFill>
                  <a:srgbClr val="0000FF"/>
                </a:solidFill>
              </a:rPr>
              <a:t>, </a:t>
            </a:r>
            <a:r>
              <a:rPr lang="en-US" sz="2000" b="1" dirty="0" err="1" smtClean="0">
                <a:solidFill>
                  <a:srgbClr val="0000FF"/>
                </a:solidFill>
              </a:rPr>
              <a:t>Jian</a:t>
            </a:r>
            <a:r>
              <a:rPr lang="en-US" sz="2000" b="1" dirty="0" smtClean="0">
                <a:solidFill>
                  <a:srgbClr val="0000FF"/>
                </a:solidFill>
              </a:rPr>
              <a:t> </a:t>
            </a:r>
            <a:r>
              <a:rPr lang="en-US" sz="2000" b="1" dirty="0">
                <a:solidFill>
                  <a:srgbClr val="0000FF"/>
                </a:solidFill>
              </a:rPr>
              <a:t>Pei</a:t>
            </a:r>
            <a:r>
              <a:rPr lang="en-US" sz="2000" dirty="0" smtClean="0"/>
              <a:t>, </a:t>
            </a:r>
            <a:r>
              <a:rPr lang="en-US" sz="2000" b="1" dirty="0" smtClean="0">
                <a:solidFill>
                  <a:srgbClr val="990000"/>
                </a:solidFill>
              </a:rPr>
              <a:t>Third Edition,2012</a:t>
            </a:r>
            <a:endParaRPr lang="en-IN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64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4873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  <a:latin typeface="Berlin Sans FB Demi" pitchFamily="34" charset="0"/>
              </a:rPr>
              <a:t>Learning Resources :</a:t>
            </a:r>
            <a:endParaRPr lang="en-IN" sz="4000" b="1" dirty="0">
              <a:solidFill>
                <a:srgbClr val="0000FF"/>
              </a:solidFill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762000"/>
            <a:ext cx="8686800" cy="6096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2800" b="1" u="sng" dirty="0" smtClean="0">
                <a:solidFill>
                  <a:srgbClr val="FF0000"/>
                </a:solidFill>
                <a:latin typeface="Berlin Sans FB Demi" pitchFamily="34" charset="0"/>
              </a:rPr>
              <a:t>Reference Books:</a:t>
            </a:r>
          </a:p>
          <a:p>
            <a:pPr marL="361950" lvl="1" indent="-187325" algn="just">
              <a:lnSpc>
                <a:spcPct val="150000"/>
              </a:lnSpc>
              <a:buAutoNum type="arabicPeriod"/>
            </a:pPr>
            <a:r>
              <a:rPr lang="en-IN" b="1" dirty="0" smtClean="0">
                <a:solidFill>
                  <a:srgbClr val="00B050"/>
                </a:solidFill>
              </a:rPr>
              <a:t> </a:t>
            </a:r>
            <a:r>
              <a:rPr lang="en-US" sz="2400" b="1" dirty="0">
                <a:solidFill>
                  <a:srgbClr val="870581"/>
                </a:solidFill>
              </a:rPr>
              <a:t>Introduction to Machine Learning </a:t>
            </a:r>
            <a:r>
              <a:rPr lang="en-US" sz="2400" dirty="0"/>
              <a:t>by </a:t>
            </a:r>
            <a:r>
              <a:rPr lang="en-US" sz="2400" b="1" dirty="0">
                <a:solidFill>
                  <a:srgbClr val="0000FF"/>
                </a:solidFill>
              </a:rPr>
              <a:t>ETHEM ALPAYDIN,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990000"/>
                </a:solidFill>
              </a:rPr>
              <a:t>Fourth Edition, Prentice Hall of India, MIT Press, </a:t>
            </a:r>
            <a:r>
              <a:rPr lang="en-US" sz="2400" b="1" dirty="0" smtClean="0">
                <a:solidFill>
                  <a:srgbClr val="990000"/>
                </a:solidFill>
              </a:rPr>
              <a:t>2020</a:t>
            </a:r>
          </a:p>
          <a:p>
            <a:pPr marL="361950" lvl="1" indent="-187325" algn="just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870581"/>
                </a:solidFill>
              </a:rPr>
              <a:t>C Bishop – Pattern Recognition and Machine Learning </a:t>
            </a:r>
            <a:r>
              <a:rPr lang="en-US" sz="2400" dirty="0"/>
              <a:t>– </a:t>
            </a:r>
            <a:r>
              <a:rPr lang="en-US" sz="2400" b="1" dirty="0">
                <a:solidFill>
                  <a:srgbClr val="990000"/>
                </a:solidFill>
              </a:rPr>
              <a:t>Springer, 2006.</a:t>
            </a:r>
            <a:r>
              <a:rPr lang="en-US" sz="2400" dirty="0"/>
              <a:t> </a:t>
            </a:r>
            <a:r>
              <a:rPr lang="en-US" sz="2400" b="1" dirty="0" smtClean="0">
                <a:solidFill>
                  <a:srgbClr val="870581"/>
                </a:solidFill>
              </a:rPr>
              <a:t>Machine Learning, </a:t>
            </a:r>
            <a:r>
              <a:rPr lang="en-US" sz="2400" b="1" dirty="0" err="1" smtClean="0">
                <a:solidFill>
                  <a:srgbClr val="870581"/>
                </a:solidFill>
              </a:rPr>
              <a:t>Anuradha</a:t>
            </a:r>
            <a:r>
              <a:rPr lang="en-US" sz="2400" b="1" dirty="0" smtClean="0">
                <a:solidFill>
                  <a:srgbClr val="870581"/>
                </a:solidFill>
              </a:rPr>
              <a:t> </a:t>
            </a:r>
            <a:r>
              <a:rPr lang="en-US" sz="2400" b="1" dirty="0" err="1" smtClean="0">
                <a:solidFill>
                  <a:srgbClr val="870581"/>
                </a:solidFill>
              </a:rPr>
              <a:t>Srinivasaraghavan</a:t>
            </a:r>
            <a:r>
              <a:rPr lang="en-US" sz="2400" b="1" dirty="0" smtClean="0">
                <a:solidFill>
                  <a:srgbClr val="870581"/>
                </a:solidFill>
              </a:rPr>
              <a:t> , and </a:t>
            </a:r>
            <a:r>
              <a:rPr lang="en-US" sz="2400" b="1" dirty="0" err="1" smtClean="0">
                <a:solidFill>
                  <a:srgbClr val="870581"/>
                </a:solidFill>
              </a:rPr>
              <a:t>Vincy</a:t>
            </a:r>
            <a:r>
              <a:rPr lang="en-US" sz="2400" b="1" dirty="0" smtClean="0">
                <a:solidFill>
                  <a:srgbClr val="870581"/>
                </a:solidFill>
              </a:rPr>
              <a:t> Joseph </a:t>
            </a:r>
            <a:r>
              <a:rPr lang="en-US" sz="2400" dirty="0" smtClean="0"/>
              <a:t>,</a:t>
            </a:r>
            <a:r>
              <a:rPr lang="en-US" sz="2400" b="1" dirty="0">
                <a:solidFill>
                  <a:srgbClr val="990000"/>
                </a:solidFill>
              </a:rPr>
              <a:t>Kindle Edition</a:t>
            </a:r>
            <a:r>
              <a:rPr lang="en-US" sz="2400" dirty="0"/>
              <a:t>, </a:t>
            </a:r>
            <a:r>
              <a:rPr lang="en-US" sz="2400" b="1" dirty="0">
                <a:solidFill>
                  <a:srgbClr val="990000"/>
                </a:solidFill>
              </a:rPr>
              <a:t>September 2020, </a:t>
            </a:r>
            <a:r>
              <a:rPr lang="en-US" sz="2400" b="1" dirty="0">
                <a:solidFill>
                  <a:srgbClr val="0000CC"/>
                </a:solidFill>
              </a:rPr>
              <a:t>WILEY</a:t>
            </a:r>
            <a:r>
              <a:rPr lang="en-US" sz="2400" b="1" dirty="0" smtClean="0">
                <a:solidFill>
                  <a:srgbClr val="0000CC"/>
                </a:solidFill>
              </a:rPr>
              <a:t>.</a:t>
            </a:r>
          </a:p>
          <a:p>
            <a:pPr marL="361950" lvl="1" indent="-187325" algn="just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870581"/>
                </a:solidFill>
              </a:rPr>
              <a:t>Machine Learning in Production</a:t>
            </a:r>
            <a:r>
              <a:rPr lang="en-US" sz="2400" b="1" dirty="0" smtClean="0">
                <a:solidFill>
                  <a:srgbClr val="870581"/>
                </a:solidFill>
              </a:rPr>
              <a:t>: Developing </a:t>
            </a:r>
            <a:r>
              <a:rPr lang="en-US" sz="2400" b="1" dirty="0">
                <a:solidFill>
                  <a:srgbClr val="870581"/>
                </a:solidFill>
              </a:rPr>
              <a:t>and optimizing Data Science Workflows and Applications</a:t>
            </a:r>
            <a:r>
              <a:rPr lang="en-US" sz="2400" dirty="0" smtClean="0"/>
              <a:t>, </a:t>
            </a:r>
            <a:r>
              <a:rPr lang="en-US" sz="2400" b="1" dirty="0" smtClean="0">
                <a:solidFill>
                  <a:srgbClr val="990000"/>
                </a:solidFill>
              </a:rPr>
              <a:t>Andrew </a:t>
            </a:r>
            <a:r>
              <a:rPr lang="en-US" sz="2400" b="1" dirty="0">
                <a:solidFill>
                  <a:srgbClr val="990000"/>
                </a:solidFill>
              </a:rPr>
              <a:t>Kelleher</a:t>
            </a:r>
            <a:r>
              <a:rPr lang="en-US" sz="2400" b="1" dirty="0" smtClean="0">
                <a:solidFill>
                  <a:srgbClr val="990000"/>
                </a:solidFill>
              </a:rPr>
              <a:t>, Adam </a:t>
            </a:r>
            <a:r>
              <a:rPr lang="en-US" sz="2400" b="1" dirty="0">
                <a:solidFill>
                  <a:srgbClr val="990000"/>
                </a:solidFill>
              </a:rPr>
              <a:t>Kelleher, First Edition,2012,</a:t>
            </a:r>
            <a:r>
              <a:rPr lang="en-US" sz="2400" b="1" dirty="0">
                <a:solidFill>
                  <a:srgbClr val="0000CC"/>
                </a:solidFill>
              </a:rPr>
              <a:t>Pearson Education</a:t>
            </a:r>
            <a:endParaRPr lang="en-US" sz="2400" b="1" dirty="0" smtClean="0">
              <a:solidFill>
                <a:srgbClr val="0000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07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4873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  <a:latin typeface="Berlin Sans FB Demi" pitchFamily="34" charset="0"/>
              </a:rPr>
              <a:t>Learning Resources :</a:t>
            </a:r>
            <a:endParaRPr lang="en-IN" sz="4000" b="1" dirty="0">
              <a:solidFill>
                <a:srgbClr val="0000FF"/>
              </a:solidFill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762000"/>
            <a:ext cx="8686800" cy="6096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2800" b="1" u="sng" dirty="0" smtClean="0">
                <a:solidFill>
                  <a:srgbClr val="FF0000"/>
                </a:solidFill>
                <a:latin typeface="Berlin Sans FB Demi" pitchFamily="34" charset="0"/>
              </a:rPr>
              <a:t>Reference Books:</a:t>
            </a:r>
          </a:p>
          <a:p>
            <a:pPr marL="174625" lvl="1" indent="0" algn="just">
              <a:lnSpc>
                <a:spcPct val="150000"/>
              </a:lnSpc>
              <a:buNone/>
            </a:pPr>
            <a:r>
              <a:rPr lang="en-IN" b="1" dirty="0" smtClean="0">
                <a:solidFill>
                  <a:srgbClr val="00B050"/>
                </a:solidFill>
              </a:rPr>
              <a:t>4. </a:t>
            </a:r>
            <a:r>
              <a:rPr lang="en-US" sz="2400" b="1" dirty="0">
                <a:solidFill>
                  <a:srgbClr val="870581"/>
                </a:solidFill>
              </a:rPr>
              <a:t>Introduction to Data Mining,</a:t>
            </a:r>
            <a:r>
              <a:rPr lang="en-US" sz="2400" dirty="0"/>
              <a:t> </a:t>
            </a:r>
            <a:r>
              <a:rPr lang="en-US" sz="2400" b="1" dirty="0" err="1" smtClean="0">
                <a:solidFill>
                  <a:srgbClr val="0000CC"/>
                </a:solidFill>
              </a:rPr>
              <a:t>Tan,Vipin</a:t>
            </a:r>
            <a:r>
              <a:rPr lang="en-US" sz="2400" b="1" dirty="0" smtClean="0">
                <a:solidFill>
                  <a:srgbClr val="0000CC"/>
                </a:solidFill>
              </a:rPr>
              <a:t> </a:t>
            </a:r>
            <a:r>
              <a:rPr lang="en-US" sz="2400" b="1" dirty="0" err="1">
                <a:solidFill>
                  <a:srgbClr val="0000CC"/>
                </a:solidFill>
              </a:rPr>
              <a:t>Kumar,Michael</a:t>
            </a:r>
            <a:r>
              <a:rPr lang="en-US" sz="2400" b="1" dirty="0">
                <a:solidFill>
                  <a:srgbClr val="0000CC"/>
                </a:solidFill>
              </a:rPr>
              <a:t> </a:t>
            </a:r>
            <a:r>
              <a:rPr lang="en-US" sz="2400" b="1" dirty="0" err="1">
                <a:solidFill>
                  <a:srgbClr val="0000CC"/>
                </a:solidFill>
              </a:rPr>
              <a:t>Steinbach,Ninth</a:t>
            </a:r>
            <a:r>
              <a:rPr lang="en-US" sz="2400" b="1" dirty="0">
                <a:solidFill>
                  <a:srgbClr val="0000CC"/>
                </a:solidFill>
              </a:rPr>
              <a:t> Impression</a:t>
            </a:r>
            <a:r>
              <a:rPr lang="en-US" sz="2400" dirty="0" smtClean="0"/>
              <a:t>, </a:t>
            </a:r>
            <a:r>
              <a:rPr lang="en-US" sz="2400" b="1" dirty="0">
                <a:solidFill>
                  <a:srgbClr val="990000"/>
                </a:solidFill>
              </a:rPr>
              <a:t>Pearson, </a:t>
            </a:r>
            <a:r>
              <a:rPr lang="en-US" sz="2400" b="1" dirty="0" smtClean="0"/>
              <a:t>2013</a:t>
            </a:r>
          </a:p>
          <a:p>
            <a:pPr marL="174625" lvl="1" indent="0" algn="just">
              <a:lnSpc>
                <a:spcPct val="150000"/>
              </a:lnSpc>
              <a:buNone/>
            </a:pPr>
            <a:r>
              <a:rPr lang="en-IN" sz="2400" b="1" u="sng" dirty="0" smtClean="0">
                <a:solidFill>
                  <a:srgbClr val="FF0000"/>
                </a:solidFill>
                <a:latin typeface="Berlin Sans FB Demi" pitchFamily="34" charset="0"/>
              </a:rPr>
              <a:t>e- Resources and other Digital Material:</a:t>
            </a:r>
          </a:p>
          <a:p>
            <a:pPr marL="174625" lvl="1" indent="0" algn="just">
              <a:lnSpc>
                <a:spcPct val="200000"/>
              </a:lnSpc>
              <a:buNone/>
            </a:pPr>
            <a:r>
              <a:rPr lang="en-US" sz="2400" b="1" dirty="0" smtClean="0"/>
              <a:t>1.https</a:t>
            </a:r>
            <a:r>
              <a:rPr lang="en-US" sz="2400" b="1" dirty="0"/>
              <a:t>://</a:t>
            </a:r>
            <a:r>
              <a:rPr lang="en-US" sz="2400" b="1" dirty="0" smtClean="0"/>
              <a:t>www.coursera.org/learn/machine-learning  </a:t>
            </a:r>
            <a:r>
              <a:rPr lang="en-US" sz="2400" b="1" dirty="0"/>
              <a:t>2.https://nptel.ac.in/courses/106/106/106106139/</a:t>
            </a:r>
            <a:endParaRPr lang="en-IN" sz="2400" b="1" u="sng" dirty="0">
              <a:solidFill>
                <a:srgbClr val="FF0000"/>
              </a:solidFill>
              <a:latin typeface="Berlin Sans FB Demi" pitchFamily="34" charset="0"/>
            </a:endParaRPr>
          </a:p>
          <a:p>
            <a:pPr marL="174625" lvl="1" indent="0" algn="just">
              <a:lnSpc>
                <a:spcPct val="150000"/>
              </a:lnSpc>
              <a:buNone/>
            </a:pPr>
            <a:endParaRPr lang="en-US" sz="2400" b="1" dirty="0" smtClean="0">
              <a:solidFill>
                <a:srgbClr val="0000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83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" y="213695"/>
            <a:ext cx="9143999" cy="6858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Machine Learning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 descr="Introduction to Machine Lear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76962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18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13695"/>
            <a:ext cx="8458200" cy="685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295400"/>
            <a:ext cx="8382000" cy="39703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the real world, we are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surrounded by humans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who can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learn everything from their experiences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their learning capability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and we have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computers or machines which work on our instructions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But </a:t>
            </a:r>
            <a:r>
              <a:rPr lang="en-US" sz="2400" b="1" dirty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can a machine also learn from experiences or past data like a human does? </a:t>
            </a:r>
            <a:endParaRPr lang="en-US" sz="2400" b="1" dirty="0" smtClean="0">
              <a:solidFill>
                <a:srgbClr val="005024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Ans: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here comes the role of </a:t>
            </a:r>
            <a:r>
              <a:rPr lang="en-US" sz="2400" b="1" u="sng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Machine Learning</a:t>
            </a:r>
            <a:r>
              <a:rPr lang="en-US" sz="2400" u="sng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778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5532" y="184666"/>
            <a:ext cx="8451268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Machine Learning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382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Machine Learning is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subset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of artificial intelligence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that is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involves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development of algorithms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which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allow a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computer to learn from the data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past experiences on their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own.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term machine learning was first introduced by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 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Arthur Samuel in 1959. </a:t>
            </a:r>
            <a:endParaRPr lang="en-US" sz="2400" b="1" u="sng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But Machine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learning became very famous in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1990s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  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introduced by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Tom M. Mitchell</a:t>
            </a:r>
            <a:r>
              <a:rPr lang="en-US" sz="2400" u="sng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815114"/>
            <a:ext cx="1400628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68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184666"/>
            <a:ext cx="9051634" cy="6535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Formal Definition Machine Learning?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83058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Title 2"/>
          <p:cNvSpPr txBox="1">
            <a:spLocks/>
          </p:cNvSpPr>
          <p:nvPr/>
        </p:nvSpPr>
        <p:spPr>
          <a:xfrm>
            <a:off x="92366" y="5715000"/>
            <a:ext cx="9143999" cy="501134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 fontAlgn="auto">
              <a:spcAft>
                <a:spcPts val="0"/>
              </a:spcAft>
              <a:defRPr/>
            </a:pPr>
            <a:endParaRPr lang="en-US" sz="2800" dirty="0" smtClean="0">
              <a:solidFill>
                <a:srgbClr val="870581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5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12701" y="3370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762000"/>
            <a:ext cx="8442034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3733801"/>
            <a:ext cx="5057775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366" y="3200400"/>
            <a:ext cx="6156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3399"/>
                </a:solidFill>
              </a:rPr>
              <a:t>Example-2: Hand Written Recognition</a:t>
            </a:r>
            <a:endParaRPr lang="en-US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9809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84666"/>
            <a:ext cx="8305800" cy="6535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Why Machine Learning was Introduced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60198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447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84666"/>
            <a:ext cx="8305800" cy="6535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Why we use Machine Learning?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990600"/>
            <a:ext cx="8806868" cy="57488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00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84666"/>
            <a:ext cx="7620000" cy="6535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smtClean="0">
                <a:solidFill>
                  <a:srgbClr val="005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Machine Learning </a:t>
            </a:r>
            <a:r>
              <a:rPr lang="en-US" sz="3600" b="1" dirty="0">
                <a:solidFill>
                  <a:srgbClr val="005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works: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304800" y="1066800"/>
            <a:ext cx="8229600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 data to the system.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 goes through the </a:t>
            </a:r>
            <a:r>
              <a:rPr 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entire data and analyzes it to find patterns based on sizes, shapes, colors etc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after figuring out patterns, the </a:t>
            </a:r>
            <a:r>
              <a:rPr lang="en-US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takes decisions and starts separating items.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Once the work is done, </a:t>
            </a:r>
            <a:r>
              <a:rPr lang="en-US" sz="2400" b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system learns from the result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5025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84666"/>
            <a:ext cx="7620000" cy="6535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Features of Machine Learning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954375"/>
            <a:ext cx="8451268" cy="4385816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Machine learning uses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data to detect various patterns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a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given dataset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can learn from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past data and improve automatically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a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data-driven technology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Machine learning is much similar to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data mining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as it also deals with the huge amount of the data.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5102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84666"/>
            <a:ext cx="7620000" cy="6535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Terminology of machine learning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954375"/>
            <a:ext cx="8451268" cy="3139321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ML,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 target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called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Class Label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In statistics,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 target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called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dependent variable.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variable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statistics is called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feature in ML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latin typeface="Book Antiqua" panose="02040602050305030304" pitchFamily="18" charset="0"/>
                <a:cs typeface="Times New Roman" pitchFamily="18" charset="0"/>
              </a:rPr>
              <a:t>Example: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In Linear Regression , we use </a:t>
            </a:r>
          </a:p>
          <a:p>
            <a:pPr algn="just">
              <a:lnSpc>
                <a:spcPct val="150000"/>
              </a:lnSpc>
            </a:pPr>
            <a:r>
              <a:rPr lang="en-US" sz="36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                         y= mx+c</a:t>
            </a:r>
            <a:endParaRPr lang="en-US" sz="36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85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20134"/>
            <a:ext cx="7620000" cy="102286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Difference b/w human learning and machine learning</a:t>
            </a:r>
            <a:r>
              <a:rPr lang="en-US" sz="3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	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2" descr="https://iconext.co.th/wp-content/uploads/2021/07/EN_2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219200"/>
            <a:ext cx="8654468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16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10600" cy="990600"/>
          </a:xfrm>
        </p:spPr>
        <p:txBody>
          <a:bodyPr>
            <a:noAutofit/>
          </a:bodyPr>
          <a:lstStyle/>
          <a:p>
            <a:pPr marL="36576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n-US" sz="3200" b="1" dirty="0">
                <a:solidFill>
                  <a:srgbClr val="FF0000"/>
                </a:solidFill>
                <a:effectLst/>
                <a:latin typeface="Book Antiqua" pitchFamily="18" charset="0"/>
                <a:ea typeface="+mn-ea"/>
                <a:cs typeface="Arial" pitchFamily="34" charset="0"/>
              </a:rPr>
              <a:t>Differences b/w Traditional Programming and Machine Learning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92" y="1295400"/>
            <a:ext cx="8382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84959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0500" y="228600"/>
            <a:ext cx="8610600" cy="533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6576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n-US" sz="3200" b="1" dirty="0" smtClean="0">
                <a:solidFill>
                  <a:srgbClr val="FF0000"/>
                </a:solidFill>
                <a:effectLst/>
                <a:latin typeface="Book Antiqua" pitchFamily="18" charset="0"/>
                <a:ea typeface="+mn-ea"/>
                <a:cs typeface="Arial" pitchFamily="34" charset="0"/>
              </a:rPr>
              <a:t>Example</a:t>
            </a:r>
            <a:endParaRPr lang="en-US" sz="3200" b="1" dirty="0">
              <a:solidFill>
                <a:srgbClr val="FF0000"/>
              </a:solidFill>
              <a:effectLst/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8382000" cy="5486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93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"/>
            <a:ext cx="8610600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17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56620"/>
            <a:ext cx="7848600" cy="44297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3048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Example:</a:t>
            </a:r>
            <a:endParaRPr lang="en-IN" sz="2800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28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35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6576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Types of Machine Learning</a:t>
            </a:r>
            <a:endParaRPr lang="en-US" sz="28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8562975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24918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28600" y="609600"/>
            <a:ext cx="8458200" cy="517064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Supervised Learning: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 method  in which  we teach the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machine using labelled data. 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it is </a:t>
            </a:r>
            <a:r>
              <a:rPr lang="en-US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supervised by some one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Supervised Learning: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label is </a:t>
            </a:r>
            <a:r>
              <a:rPr lang="en-US" sz="2400" b="1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categorical </a:t>
            </a:r>
            <a:r>
              <a:rPr lang="en-US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model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known as a “</a:t>
            </a:r>
            <a:r>
              <a:rPr lang="en-US" sz="2400" b="1" u="sng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classification”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Regression Definition 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the label is </a:t>
            </a:r>
            <a:r>
              <a:rPr lang="en-US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numeric,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model is known as a “</a:t>
            </a:r>
            <a:r>
              <a:rPr lang="en-US" sz="2400" b="1" u="sng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regression</a:t>
            </a:r>
            <a:r>
              <a:rPr lang="en-US" sz="2400" b="1" u="sng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721144"/>
            <a:ext cx="2209800" cy="2707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140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9218" name="Picture 2" descr="Supervised learning - Diego Calv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8686800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85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8305800" cy="609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45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04801" y="457200"/>
            <a:ext cx="8534399" cy="517064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Unsupervised Learning: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Unsupervised learning techniques </a:t>
            </a:r>
            <a:endParaRPr lang="en-US" sz="2400" dirty="0" smtClean="0"/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can </a:t>
            </a:r>
            <a:r>
              <a:rPr lang="en-US" sz="2400" dirty="0"/>
              <a:t>be appl</a:t>
            </a:r>
            <a:r>
              <a:rPr lang="en-US" sz="2400" b="1" dirty="0"/>
              <a:t>ied without having the </a:t>
            </a:r>
            <a:endParaRPr lang="en-US" sz="2400" b="1" dirty="0" smtClean="0"/>
          </a:p>
          <a:p>
            <a:pPr algn="just">
              <a:lnSpc>
                <a:spcPct val="150000"/>
              </a:lnSpc>
            </a:pPr>
            <a:r>
              <a:rPr lang="en-US" sz="2400" b="1" dirty="0"/>
              <a:t> </a:t>
            </a:r>
            <a:r>
              <a:rPr lang="en-US" sz="2400" b="1" dirty="0" smtClean="0"/>
              <a:t>data </a:t>
            </a:r>
            <a:r>
              <a:rPr lang="en-US" sz="2400" b="1" dirty="0"/>
              <a:t>label</a:t>
            </a:r>
            <a:r>
              <a:rPr lang="en-US" sz="2400" dirty="0"/>
              <a:t>ed for training</a:t>
            </a:r>
            <a:r>
              <a:rPr lang="en-US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Unsupervised Learning: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Dimensionality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Reduction: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Dimensionality reduction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refers to techniques that reduce 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 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input variables in a dataset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Clustering: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Clustering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is the task of dividing the 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 or data points into a number of </a:t>
            </a:r>
            <a:r>
              <a:rPr lang="en-US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groups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609600"/>
            <a:ext cx="22098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122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3228"/>
            <a:ext cx="8686800" cy="60161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03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35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6576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Types of Machine Learning</a:t>
            </a:r>
            <a:endParaRPr lang="en-US" sz="28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686800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99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35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65760" indent="-256032" algn="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Contd..</a:t>
            </a:r>
            <a:endParaRPr lang="en-US" sz="28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2050" name="Picture 2" descr="ML typ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8610600" cy="584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61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356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6576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Types of Machine Learning</a:t>
            </a:r>
            <a:endParaRPr lang="en-US" sz="2800" dirty="0" smtClean="0">
              <a:solidFill>
                <a:srgbClr val="0000CC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pic>
        <p:nvPicPr>
          <p:cNvPr id="1026" name="Picture 2" descr="Machine Learning Algorithms - Javat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87630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56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pic>
        <p:nvPicPr>
          <p:cNvPr id="7170" name="Picture 2" descr="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33400"/>
            <a:ext cx="86868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66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685801" y="184666"/>
            <a:ext cx="7696200" cy="95833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Comparison of Supervised and Unsupervised Learning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8001000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66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28601" y="457200"/>
            <a:ext cx="84582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b="1" u="sng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Reinforcement Learning: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this Reinforcement Learning, the </a:t>
            </a:r>
            <a:r>
              <a:rPr lang="en-US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agent interacts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its environment by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producing actions and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discover errors on rewards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828800"/>
            <a:ext cx="1447800" cy="2733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95600"/>
            <a:ext cx="5442403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7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84666"/>
            <a:ext cx="8305800" cy="6535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 smtClean="0">
                <a:solidFill>
                  <a:srgbClr val="005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of  Machine Learning</a:t>
            </a:r>
            <a:endParaRPr lang="en-US" sz="3600" b="1" dirty="0">
              <a:solidFill>
                <a:srgbClr val="0050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86" y="914400"/>
            <a:ext cx="8001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60359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838200"/>
            <a:ext cx="7848600" cy="563880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Handwritten Digits Recognition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Optimal Path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Automatic Attendance System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Sentimental Analysis using Machine Learning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Classification of Iris Flowers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11200" dirty="0" smtClean="0">
                <a:latin typeface="Times New Roman" pitchFamily="18" charset="0"/>
                <a:cs typeface="Times New Roman" pitchFamily="18" charset="0"/>
              </a:rPr>
              <a:t>Gender and Age Prediction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endParaRPr lang="en-US" sz="1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35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534400" cy="5334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152400" y="152400"/>
            <a:ext cx="8839200" cy="76200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 fontAlgn="auto">
              <a:spcAft>
                <a:spcPts val="0"/>
              </a:spcAft>
            </a:pPr>
            <a:r>
              <a:rPr lang="en-IN" sz="4400" dirty="0" smtClean="0">
                <a:solidFill>
                  <a:srgbClr val="0000CC"/>
                </a:solidFill>
                <a:latin typeface="Book Antiqua" pitchFamily="18" charset="0"/>
                <a:cs typeface="Times New Roman" pitchFamily="18" charset="0"/>
              </a:rPr>
              <a:t>ML in Project Management</a:t>
            </a:r>
            <a:endParaRPr lang="en-US" sz="4400" dirty="0">
              <a:latin typeface="Book Antiqua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962400"/>
            <a:ext cx="3276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84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639762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Face Recognition</a:t>
            </a:r>
            <a:endParaRPr lang="en-US" sz="3600" b="1" dirty="0">
              <a:solidFill>
                <a:srgbClr val="0000CC"/>
              </a:solidFill>
            </a:endParaRPr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175" y="1066800"/>
            <a:ext cx="8226425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300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40491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1.Coursera</a:t>
            </a:r>
          </a:p>
          <a:p>
            <a:pPr>
              <a:lnSpc>
                <a:spcPct val="150000"/>
              </a:lnSpc>
            </a:pP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 2.NPTEL</a:t>
            </a:r>
          </a:p>
          <a:p>
            <a:pPr>
              <a:lnSpc>
                <a:spcPct val="150000"/>
              </a:lnSpc>
            </a:pP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3.MIT Online Certification Courses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smtClean="0">
                <a:solidFill>
                  <a:srgbClr val="0000CC"/>
                </a:solidFill>
              </a:rPr>
              <a:t/>
            </a:r>
            <a:br>
              <a:rPr lang="en-US" u="sng" dirty="0" smtClean="0">
                <a:solidFill>
                  <a:srgbClr val="0000CC"/>
                </a:solidFill>
              </a:rPr>
            </a:br>
            <a:r>
              <a:rPr lang="en-US" sz="4900" b="1" u="sng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Learning beyond Curriculum</a:t>
            </a:r>
            <a:endParaRPr lang="en-US" sz="4400" b="1" u="sng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20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29600" y="5867400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00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AI For Everyone</a:t>
            </a: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IBM Applied AI Professional Certificate</a:t>
            </a: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Machine Learning</a:t>
            </a: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Introduction to Artificial Intelligence (AI)</a:t>
            </a: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IBM AI Engineering Professional Certificate</a:t>
            </a: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Mathematics for Machine Learning Specialization</a:t>
            </a:r>
          </a:p>
          <a:p>
            <a:pPr marL="534988" lvl="0" indent="-534988" algn="just">
              <a:lnSpc>
                <a:spcPct val="13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Advanced Machine Learning with Tensor Flow on Google Cloud Platform Specialization……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etc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/>
          </a:p>
        </p:txBody>
      </p:sp>
      <p:pic>
        <p:nvPicPr>
          <p:cNvPr id="11" name="Picture 1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76200"/>
            <a:ext cx="2362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410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5778691"/>
          </a:xfrm>
        </p:spPr>
        <p:txBody>
          <a:bodyPr/>
          <a:lstStyle/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marL="109728" lvl="0" indent="0">
              <a:lnSpc>
                <a:spcPct val="150000"/>
              </a:lnSpc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Introduction to Artificial Intelligence</a:t>
            </a:r>
          </a:p>
          <a:p>
            <a:pPr marL="109728" lvl="0" indent="0" algn="just">
              <a:lnSpc>
                <a:spcPct val="150000"/>
              </a:lnSpc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2. Introduction to Machine Learning - 	</a:t>
            </a:r>
          </a:p>
          <a:p>
            <a:pPr marL="109728" lvl="0" indent="0" algn="just">
              <a:lnSpc>
                <a:spcPct val="150000"/>
              </a:lnSpc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IIT Kharagpur</a:t>
            </a:r>
          </a:p>
          <a:p>
            <a:pPr marL="109728" lvl="0" indent="0" algn="just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29600" y="5791200"/>
            <a:ext cx="533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pic>
        <p:nvPicPr>
          <p:cNvPr id="6" name="Picture 5" descr="Nptel, online courses and certification, Learn for fre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685800"/>
            <a:ext cx="4572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3077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381000"/>
            <a:ext cx="8458200" cy="6477000"/>
          </a:xfrm>
        </p:spPr>
        <p:txBody>
          <a:bodyPr>
            <a:normAutofit/>
          </a:bodyPr>
          <a:lstStyle/>
          <a:p>
            <a:pPr lvl="0"/>
            <a:endParaRPr lang="en-US" dirty="0" smtClean="0"/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Ethics of AI: Safeguarding Humanity.</a:t>
            </a:r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Modeling and Optimization for Machine Learning.</a:t>
            </a:r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Machine Learning for Healthcare.</a:t>
            </a:r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Reinforcement Learning.</a:t>
            </a:r>
          </a:p>
          <a:p>
            <a:pPr marL="534988" indent="-534988" algn="just">
              <a:lnSpc>
                <a:spcPct val="120000"/>
              </a:lnSpc>
              <a:buClr>
                <a:schemeClr val="tx1"/>
              </a:buClr>
              <a:buSzPct val="102000"/>
              <a:buFont typeface="+mj-lt"/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Advances in Imaging and Machine Learning: Medical, VR-AR, and Self-Driving Cars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pic>
        <p:nvPicPr>
          <p:cNvPr id="7" name="Picture 6" descr="Massachusetts Institute of Technology | edX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9698"/>
            <a:ext cx="4648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2153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3286" y="228600"/>
            <a:ext cx="8672286" cy="63092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Role of this course in Higher Studies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400" y="1676400"/>
            <a:ext cx="6781800" cy="4038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4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Higher Studies</a:t>
            </a:r>
          </a:p>
          <a:p>
            <a:pPr marL="0" indent="0">
              <a:lnSpc>
                <a:spcPct val="170000"/>
              </a:lnSpc>
              <a:buFont typeface="Arial" pitchFamily="34" charset="0"/>
              <a:buNone/>
            </a:pP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India (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M.Tech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/ Overseas (MS):</a:t>
            </a:r>
          </a:p>
          <a:p>
            <a:pPr marL="0" indent="0">
              <a:lnSpc>
                <a:spcPct val="170000"/>
              </a:lnSpc>
              <a:buFont typeface="Arial" pitchFamily="34" charset="0"/>
              <a:buNone/>
            </a:pP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IIT, IIM, IIIT &amp; Universities </a:t>
            </a:r>
          </a:p>
          <a:p>
            <a:pPr lvl="1">
              <a:lnSpc>
                <a:spcPct val="170000"/>
              </a:lnSpc>
            </a:pP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 Tech - CSE</a:t>
            </a:r>
          </a:p>
          <a:p>
            <a:pPr lvl="1">
              <a:lnSpc>
                <a:spcPct val="170000"/>
              </a:lnSpc>
            </a:pP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 Tech – AI &amp; ML</a:t>
            </a:r>
          </a:p>
        </p:txBody>
      </p:sp>
    </p:spTree>
    <p:extLst>
      <p:ext uri="{BB962C8B-B14F-4D97-AF65-F5344CB8AC3E}">
        <p14:creationId xmlns:p14="http://schemas.microsoft.com/office/powerpoint/2010/main" val="419618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534400" cy="639762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Tools used for Machine Learning</a:t>
            </a:r>
            <a:endParaRPr lang="en-US" sz="3600" b="1" dirty="0">
              <a:solidFill>
                <a:srgbClr val="0000C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1"/>
            <a:ext cx="7315200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2275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34400" cy="639762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Programming Tools</a:t>
            </a:r>
            <a:endParaRPr lang="en-US" sz="3600" b="1" dirty="0">
              <a:solidFill>
                <a:srgbClr val="0000C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12800"/>
            <a:ext cx="838200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82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639762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Data Handling in Python</a:t>
            </a:r>
            <a:endParaRPr lang="en-US" sz="3600" dirty="0">
              <a:solidFill>
                <a:srgbClr val="0000C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382000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75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534400" cy="639762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Machine Learning Libraries</a:t>
            </a:r>
            <a:endParaRPr lang="en-US" sz="3600" b="1" dirty="0">
              <a:solidFill>
                <a:srgbClr val="0000C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686800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30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311583" cy="4946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23809</TotalTime>
  <Words>1330</Words>
  <Application>Microsoft Office PowerPoint</Application>
  <PresentationFormat>On-screen Show (4:3)</PresentationFormat>
  <Paragraphs>262</Paragraphs>
  <Slides>56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Oriel</vt:lpstr>
      <vt:lpstr>  (Machine Learning) III B.Tech II Sem  (PVP-20)</vt:lpstr>
      <vt:lpstr>PowerPoint Presentation</vt:lpstr>
      <vt:lpstr>PowerPoint Presentation</vt:lpstr>
      <vt:lpstr>INTRODUCTION to ML</vt:lpstr>
      <vt:lpstr>Contd..</vt:lpstr>
      <vt:lpstr>Contd..</vt:lpstr>
      <vt:lpstr>PowerPoint Presentation</vt:lpstr>
      <vt:lpstr>Differences between Human Intelligence and Artificial Intelligence</vt:lpstr>
      <vt:lpstr>Contd..</vt:lpstr>
      <vt:lpstr>Contd..</vt:lpstr>
      <vt:lpstr> Prerequisites</vt:lpstr>
      <vt:lpstr>PowerPoint Presentation</vt:lpstr>
      <vt:lpstr>PowerPoint Presentation</vt:lpstr>
      <vt:lpstr>Learning Resources :</vt:lpstr>
      <vt:lpstr>Learning Resources :</vt:lpstr>
      <vt:lpstr>Learning Resources :</vt:lpstr>
      <vt:lpstr>Machine Learning</vt:lpstr>
      <vt:lpstr>Contd..</vt:lpstr>
      <vt:lpstr>Machine Learning</vt:lpstr>
      <vt:lpstr>Formal Definition Machine Learning?</vt:lpstr>
      <vt:lpstr>Contd..</vt:lpstr>
      <vt:lpstr>Why Machine Learning was Introduced</vt:lpstr>
      <vt:lpstr>Why we use Machine Learning?</vt:lpstr>
      <vt:lpstr>how Machine Learning works:</vt:lpstr>
      <vt:lpstr>Features of Machine Learning</vt:lpstr>
      <vt:lpstr>Terminology of machine learning</vt:lpstr>
      <vt:lpstr>Difference b/w human learning and machine learning </vt:lpstr>
      <vt:lpstr>Differences b/w Traditional Programming and Machine Learning</vt:lpstr>
      <vt:lpstr>Example</vt:lpstr>
      <vt:lpstr>PowerPoint Presentation</vt:lpstr>
      <vt:lpstr>PowerPoint Presentation</vt:lpstr>
      <vt:lpstr>Types of Machine Learning</vt:lpstr>
      <vt:lpstr>Contd..</vt:lpstr>
      <vt:lpstr>Contd..</vt:lpstr>
      <vt:lpstr>Contd..</vt:lpstr>
      <vt:lpstr>Contd..</vt:lpstr>
      <vt:lpstr>Contd..</vt:lpstr>
      <vt:lpstr>Types of Machine Learning</vt:lpstr>
      <vt:lpstr>Contd..</vt:lpstr>
      <vt:lpstr>Types of Machine Learning</vt:lpstr>
      <vt:lpstr>Contd..</vt:lpstr>
      <vt:lpstr>Comparison of Supervised and Unsupervised Learning</vt:lpstr>
      <vt:lpstr>Contd..</vt:lpstr>
      <vt:lpstr>Applications of  Machine Learning</vt:lpstr>
      <vt:lpstr> </vt:lpstr>
      <vt:lpstr>Face Recognition</vt:lpstr>
      <vt:lpstr> Learning beyond Curriculum</vt:lpstr>
      <vt:lpstr>PowerPoint Presentation</vt:lpstr>
      <vt:lpstr>PowerPoint Presentation</vt:lpstr>
      <vt:lpstr>PowerPoint Presentation</vt:lpstr>
      <vt:lpstr>Role of this course in Higher Studies</vt:lpstr>
      <vt:lpstr>Tools used for Machine Learning</vt:lpstr>
      <vt:lpstr>Programming Tools</vt:lpstr>
      <vt:lpstr>Data Handling in Python</vt:lpstr>
      <vt:lpstr>Machine Learning Libraries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1795</cp:revision>
  <dcterms:created xsi:type="dcterms:W3CDTF">2013-11-07T06:07:38Z</dcterms:created>
  <dcterms:modified xsi:type="dcterms:W3CDTF">2025-06-22T12:29:21Z</dcterms:modified>
</cp:coreProperties>
</file>