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094" r:id="rId1"/>
  </p:sldMasterIdLst>
  <p:notesMasterIdLst>
    <p:notesMasterId r:id="rId39"/>
  </p:notesMasterIdLst>
  <p:handoutMasterIdLst>
    <p:handoutMasterId r:id="rId40"/>
  </p:handoutMasterIdLst>
  <p:sldIdLst>
    <p:sldId id="256" r:id="rId2"/>
    <p:sldId id="367" r:id="rId3"/>
    <p:sldId id="661" r:id="rId4"/>
    <p:sldId id="724" r:id="rId5"/>
    <p:sldId id="686" r:id="rId6"/>
    <p:sldId id="665" r:id="rId7"/>
    <p:sldId id="755" r:id="rId8"/>
    <p:sldId id="687" r:id="rId9"/>
    <p:sldId id="756" r:id="rId10"/>
    <p:sldId id="757" r:id="rId11"/>
    <p:sldId id="688" r:id="rId12"/>
    <p:sldId id="758" r:id="rId13"/>
    <p:sldId id="725" r:id="rId14"/>
    <p:sldId id="759" r:id="rId15"/>
    <p:sldId id="760" r:id="rId16"/>
    <p:sldId id="761" r:id="rId17"/>
    <p:sldId id="728" r:id="rId18"/>
    <p:sldId id="731" r:id="rId19"/>
    <p:sldId id="732" r:id="rId20"/>
    <p:sldId id="733" r:id="rId21"/>
    <p:sldId id="734" r:id="rId22"/>
    <p:sldId id="736" r:id="rId23"/>
    <p:sldId id="737" r:id="rId24"/>
    <p:sldId id="738" r:id="rId25"/>
    <p:sldId id="739" r:id="rId26"/>
    <p:sldId id="740" r:id="rId27"/>
    <p:sldId id="741" r:id="rId28"/>
    <p:sldId id="742" r:id="rId29"/>
    <p:sldId id="743" r:id="rId30"/>
    <p:sldId id="744" r:id="rId31"/>
    <p:sldId id="745" r:id="rId32"/>
    <p:sldId id="746" r:id="rId33"/>
    <p:sldId id="747" r:id="rId34"/>
    <p:sldId id="748" r:id="rId35"/>
    <p:sldId id="749" r:id="rId36"/>
    <p:sldId id="762" r:id="rId37"/>
    <p:sldId id="754" r:id="rId3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00FF"/>
    <a:srgbClr val="990000"/>
    <a:srgbClr val="870581"/>
    <a:srgbClr val="FF0066"/>
    <a:srgbClr val="0000CC"/>
    <a:srgbClr val="005024"/>
    <a:srgbClr val="7166FC"/>
    <a:srgbClr val="EF73E0"/>
    <a:srgbClr val="BBF7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62" autoAdjust="0"/>
    <p:restoredTop sz="86380" autoAdjust="0"/>
  </p:normalViewPr>
  <p:slideViewPr>
    <p:cSldViewPr>
      <p:cViewPr>
        <p:scale>
          <a:sx n="66" d="100"/>
          <a:sy n="66" d="100"/>
        </p:scale>
        <p:origin x="-1374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87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2A22EEA-D8EA-4614-98A4-BAC12F8DF8C6}" type="datetimeFigureOut">
              <a:rPr lang="en-US"/>
              <a:pPr>
                <a:defRPr/>
              </a:pPr>
              <a:t>2/24/2024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7ED5249-3884-40F2-AE31-B91401425E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569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FCEA44C-BF10-4EEF-A5F0-1E64CE572A6C}" type="datetimeFigureOut">
              <a:rPr lang="en-US"/>
              <a:pPr>
                <a:defRPr/>
              </a:pPr>
              <a:t>2/24/2024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E311E87-EFF9-4FFF-A5D6-E150B940896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8698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4EBC571-6DF7-4A62-A952-CEAF71BF8235}" type="slidenum">
              <a:rPr lang="en-US" smtClean="0"/>
              <a:pPr/>
              <a:t>1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 dirty="0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8B7393AA-93B1-423B-A969-6DDFC76E69B6}" type="datetime1">
              <a:rPr lang="en-US" smtClean="0"/>
              <a:pPr>
                <a:defRPr/>
              </a:pPr>
              <a:t>2/24/2024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C2F99F4D-B57C-4412-9F1D-88D4F0724F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7169310-2151-41D8-AB42-C7538CCD8146}" type="datetime1">
              <a:rPr lang="en-US" smtClean="0"/>
              <a:pPr>
                <a:defRPr/>
              </a:pPr>
              <a:t>2/24/2024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049903A-4E81-409C-9B57-4F63C385C425}" type="datetime1">
              <a:rPr lang="en-US" smtClean="0"/>
              <a:pPr>
                <a:defRPr/>
              </a:pPr>
              <a:t>2/24/2024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59C9F82-0A0C-4FE8-9CE0-D4D087541E3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257B225B-F018-4969-A07A-8776746A1CEC}" type="datetime1">
              <a:rPr lang="en-US" smtClean="0"/>
              <a:pPr>
                <a:defRPr/>
              </a:pPr>
              <a:t>2/24/2024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5167210A-3C7B-4008-8946-3E83403CF3C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F29E6ACD-A477-4FFB-BEB6-95111872E76B}" type="datetime1">
              <a:rPr lang="en-US" smtClean="0"/>
              <a:pPr>
                <a:defRPr/>
              </a:pPr>
              <a:t>2/24/2024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BAA2A793-FA6D-4933-A67E-66F96BE7ADF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FF89F883-E8D0-4FD9-933F-A57733025102}" type="datetime1">
              <a:rPr lang="en-US" smtClean="0"/>
              <a:pPr>
                <a:defRPr/>
              </a:pPr>
              <a:t>2/24/2024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050FA784-F202-43C6-9E41-96BB78A400A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FD909CAF-4355-43C5-8BB5-6D237648B020}" type="datetime1">
              <a:rPr lang="en-US" smtClean="0"/>
              <a:pPr>
                <a:defRPr/>
              </a:pPr>
              <a:t>2/24/2024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8E3CFAD4-B0E4-4404-BB82-BC41116CF3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pPr>
              <a:defRPr/>
            </a:pPr>
            <a:fld id="{68DA4EC1-0F8B-4A8E-8F23-D7A18390719A}" type="datetime1">
              <a:rPr lang="en-US" smtClean="0"/>
              <a:pPr>
                <a:defRPr/>
              </a:pPr>
              <a:t>2/24/2024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CAA8183-F479-4A1F-B48F-352764325B9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9AAB31B6-B565-43B5-A39B-D6B7B76FBA9F}" type="datetime1">
              <a:rPr lang="en-US" smtClean="0"/>
              <a:pPr>
                <a:defRPr/>
              </a:pPr>
              <a:t>2/24/2024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2917AD06-E163-45C6-B598-C5F60E73390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0A04AD2A-3BA3-4F98-8C99-26E99C28CB8A}" type="datetime1">
              <a:rPr lang="en-US" smtClean="0"/>
              <a:pPr>
                <a:defRPr/>
              </a:pPr>
              <a:t>2/24/2024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37810813-DE9C-48B2-B823-27F6B3379DE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4447FE57-3A58-4B69-8670-A2F8A067D3B6}" type="datetime1">
              <a:rPr lang="en-US" smtClean="0"/>
              <a:pPr>
                <a:defRPr/>
              </a:pPr>
              <a:t>2/24/2024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6296584-3546-4909-9E63-44ACA24B79F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6C61A260-D0AA-4B6B-B80F-64E400E2C114}" type="datetime1">
              <a:rPr lang="en-US" smtClean="0"/>
              <a:pPr>
                <a:defRPr/>
              </a:pPr>
              <a:t>2/24/2024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BC8720BB-BF14-41BE-BB1D-12D43BE56EF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095" r:id="rId1"/>
    <p:sldLayoutId id="2147485096" r:id="rId2"/>
    <p:sldLayoutId id="2147485097" r:id="rId3"/>
    <p:sldLayoutId id="2147485098" r:id="rId4"/>
    <p:sldLayoutId id="2147485099" r:id="rId5"/>
    <p:sldLayoutId id="2147485100" r:id="rId6"/>
    <p:sldLayoutId id="2147485101" r:id="rId7"/>
    <p:sldLayoutId id="2147485102" r:id="rId8"/>
    <p:sldLayoutId id="2147485103" r:id="rId9"/>
    <p:sldLayoutId id="2147485104" r:id="rId10"/>
    <p:sldLayoutId id="2147485105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javatpoint.com/unsupervised-machine-learning" TargetMode="External"/><Relationship Id="rId2" Type="http://schemas.openxmlformats.org/officeDocument/2006/relationships/hyperlink" Target="https://dataaspirant.com/category/machine-learning-2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javatpoint.com/k-means-clustering-algorithm-in-machine-learning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0.png"/><Relationship Id="rId4" Type="http://schemas.openxmlformats.org/officeDocument/2006/relationships/image" Target="../media/image15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0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1676400"/>
            <a:ext cx="7315200" cy="19812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32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/>
            </a:r>
            <a:br>
              <a:rPr lang="en-US" sz="32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</a:b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/>
            </a:r>
            <a:b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</a:br>
            <a:r>
              <a:rPr lang="en-US" sz="72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UNIT-V</a:t>
            </a:r>
            <a:r>
              <a:rPr lang="en-US" sz="44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/>
            </a:r>
            <a:br>
              <a:rPr lang="en-US" sz="44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</a:br>
            <a:r>
              <a:rPr lang="en-US" sz="6000" dirty="0" smtClean="0">
                <a:solidFill>
                  <a:srgbClr val="FF0066"/>
                </a:solidFill>
                <a:latin typeface="Book Antiqua" pitchFamily="18" charset="0"/>
                <a:ea typeface="+mn-ea"/>
                <a:cs typeface="Arial" pitchFamily="34" charset="0"/>
              </a:rPr>
              <a:t>(Un Supervised Learning)</a:t>
            </a:r>
            <a:endParaRPr lang="en-US" sz="5400" dirty="0">
              <a:solidFill>
                <a:srgbClr val="FF0066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2EAF0F-628F-4DC5-9A96-5064ADCBF2D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3914" y="1219200"/>
            <a:ext cx="2228850" cy="3200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381000"/>
            <a:ext cx="8382000" cy="5486400"/>
          </a:xfrm>
        </p:spPr>
        <p:txBody>
          <a:bodyPr>
            <a:normAutofit fontScale="92500" lnSpcReduction="10000"/>
          </a:bodyPr>
          <a:lstStyle/>
          <a:p>
            <a:pPr marL="109728" indent="0" eaLnBrk="1" fontAlgn="auto" hangingPunct="1">
              <a:lnSpc>
                <a:spcPct val="150000"/>
              </a:lnSpc>
              <a:spcAft>
                <a:spcPts val="0"/>
              </a:spcAft>
              <a:buNone/>
              <a:defRPr/>
            </a:pPr>
            <a:r>
              <a:rPr lang="en-US" sz="4000" b="1" u="sng" dirty="0" smtClean="0">
                <a:solidFill>
                  <a:srgbClr val="FF0000"/>
                </a:solidFill>
                <a:latin typeface="Baskerville Old Face" pitchFamily="18" charset="0"/>
              </a:rPr>
              <a:t>Topics :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500" b="1" dirty="0">
                <a:solidFill>
                  <a:srgbClr val="870581"/>
                </a:solidFill>
                <a:latin typeface="Baskerville Old Face" pitchFamily="18" charset="0"/>
              </a:rPr>
              <a:t>U</a:t>
            </a:r>
            <a:r>
              <a:rPr lang="en-US" sz="3500" b="1" dirty="0" smtClean="0">
                <a:solidFill>
                  <a:srgbClr val="870581"/>
                </a:solidFill>
                <a:latin typeface="Baskerville Old Face" pitchFamily="18" charset="0"/>
              </a:rPr>
              <a:t>nsupervised Learning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500" b="1" dirty="0" smtClean="0">
                <a:solidFill>
                  <a:srgbClr val="870581"/>
                </a:solidFill>
                <a:latin typeface="Baskerville Old Face" pitchFamily="18" charset="0"/>
              </a:rPr>
              <a:t>Types of Unsupervised Learning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500" b="1" dirty="0" smtClean="0">
                <a:solidFill>
                  <a:srgbClr val="870581"/>
                </a:solidFill>
                <a:latin typeface="Baskerville Old Face" pitchFamily="18" charset="0"/>
              </a:rPr>
              <a:t>Comparison b/w SL and USL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500" b="1" dirty="0" smtClean="0">
                <a:solidFill>
                  <a:srgbClr val="870581"/>
                </a:solidFill>
                <a:latin typeface="Baskerville Old Face" pitchFamily="18" charset="0"/>
              </a:rPr>
              <a:t>Clustering Analysis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500" b="1" dirty="0" smtClean="0">
                <a:solidFill>
                  <a:srgbClr val="870581"/>
                </a:solidFill>
                <a:latin typeface="Baskerville Old Face" pitchFamily="18" charset="0"/>
              </a:rPr>
              <a:t>Partitioning  Methods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500" b="1" dirty="0" smtClean="0">
                <a:solidFill>
                  <a:srgbClr val="870581"/>
                </a:solidFill>
                <a:latin typeface="Baskerville Old Face" pitchFamily="18" charset="0"/>
              </a:rPr>
              <a:t>K-Means Clustering  Algorithm Problem.</a:t>
            </a:r>
          </a:p>
          <a:p>
            <a:pPr marL="914400" lvl="3" indent="0">
              <a:lnSpc>
                <a:spcPct val="150000"/>
              </a:lnSpc>
              <a:buNone/>
            </a:pPr>
            <a:endParaRPr lang="en-US" sz="3100" b="1" dirty="0" smtClean="0">
              <a:solidFill>
                <a:srgbClr val="870581"/>
              </a:solidFill>
              <a:latin typeface="Baskerville Old Face" pitchFamily="18" charset="0"/>
            </a:endParaRPr>
          </a:p>
          <a:p>
            <a:pPr>
              <a:lnSpc>
                <a:spcPct val="150000"/>
              </a:lnSpc>
              <a:defRPr/>
            </a:pPr>
            <a:endParaRPr lang="en-US" sz="3600" b="1" dirty="0" smtClean="0">
              <a:solidFill>
                <a:srgbClr val="FF0000"/>
              </a:solidFill>
              <a:latin typeface="Baskerville Old Face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184666"/>
            <a:ext cx="8458200" cy="653534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40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What is Unsupervised Learning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1017687"/>
            <a:ext cx="8603668" cy="5078313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Unsupervised learning is a learning method in which a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machine learns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without any supervision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The training is provided to the machine with the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set of data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that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has not been labeled, classified, or categorized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and the algorithm needs to act on that data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without any supervision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The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goal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of unsupervised learning is to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restructure the input data into new features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or a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group of objects with similar patterns.</a:t>
            </a:r>
          </a:p>
        </p:txBody>
      </p:sp>
    </p:spTree>
    <p:extLst>
      <p:ext uri="{BB962C8B-B14F-4D97-AF65-F5344CB8AC3E}">
        <p14:creationId xmlns:p14="http://schemas.microsoft.com/office/powerpoint/2010/main" val="781334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0"/>
            <a:ext cx="9143999" cy="5011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4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609600"/>
            <a:ext cx="8679868" cy="563231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Example :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Suppose the unsupervised </a:t>
            </a: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      learning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algorithm is given an input </a:t>
            </a: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      dataset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containing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images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of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different </a:t>
            </a:r>
            <a:endParaRPr lang="en-US" sz="2400" b="1" dirty="0" smtClean="0">
              <a:solidFill>
                <a:srgbClr val="FF0066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      types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of cats and dogs. </a:t>
            </a:r>
            <a:endParaRPr lang="en-US" sz="2400" b="1" dirty="0" smtClean="0">
              <a:solidFill>
                <a:srgbClr val="FF0066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The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algorithm is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never trained upon </a:t>
            </a:r>
            <a:endParaRPr lang="en-US" sz="2400" b="1" dirty="0" smtClean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     the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given dataset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The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task of the unsupervised learning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     algorithm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is to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identify the image features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on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their own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Unsupervised learning algorithm will perform this task by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clustering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the image dataset into the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groups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according to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similarities between images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  <a:endParaRPr lang="en-US" b="1" dirty="0" smtClean="0">
              <a:solidFill>
                <a:srgbClr val="FF0000"/>
              </a:solidFill>
            </a:endParaRPr>
          </a:p>
        </p:txBody>
      </p:sp>
      <p:pic>
        <p:nvPicPr>
          <p:cNvPr id="2050" name="Picture 2" descr="Supervised Machine learn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609600"/>
            <a:ext cx="2971800" cy="2851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9875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2366" y="337066"/>
            <a:ext cx="8899234" cy="65353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40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How Unsupervised Learning Works?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1252478"/>
            <a:ext cx="8603668" cy="2862322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Unsupervised learning model,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only input data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will be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given.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The most common unsupervised learning method is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cluster analysis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,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which is used for exploratory data analysis to find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hidden patterns or grouping in data.</a:t>
            </a:r>
            <a:endParaRPr lang="en-IN" sz="2400" b="1" dirty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2274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12701" y="152400"/>
            <a:ext cx="9143999" cy="5011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US" sz="4000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852713"/>
            <a:ext cx="7391400" cy="551542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3980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305800" cy="50113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Comparison B/W SL and USL</a:t>
            </a:r>
            <a:endParaRPr lang="en-US" sz="4000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pic>
        <p:nvPicPr>
          <p:cNvPr id="11" name="Picture 2" descr="supervised vs unsupervised machine learn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343" y="968829"/>
            <a:ext cx="8077200" cy="566057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7572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1480" y="0"/>
            <a:ext cx="9143999" cy="501134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44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Comparison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750" y="609600"/>
            <a:ext cx="4667250" cy="3048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66" y="3429000"/>
            <a:ext cx="5793938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57186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228600"/>
            <a:ext cx="9143999" cy="501134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44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Types of Unsupervised Learning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990600"/>
            <a:ext cx="7010400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33400" y="3810000"/>
            <a:ext cx="8305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u="sng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1. Clustering :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Clustering is a method of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grouping the objects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into c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lusters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such that objects with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most similarities remains into a group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and has less or no similarities with the objects of another group.</a:t>
            </a:r>
            <a:endParaRPr lang="en-IN" sz="2400" dirty="0"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568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228600"/>
            <a:ext cx="9143999" cy="501134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44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CLUSTERING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04800" y="685800"/>
            <a:ext cx="8534400" cy="5724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800" b="1" u="sng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Clustering </a:t>
            </a:r>
            <a:r>
              <a:rPr lang="en-US" sz="2800" b="1" u="sng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:</a:t>
            </a:r>
            <a:r>
              <a:rPr lang="en-US" sz="2400" b="1" u="sng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In Clustering, aims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to </a:t>
            </a:r>
            <a:r>
              <a:rPr lang="en-US" sz="2400" b="1" dirty="0">
                <a:solidFill>
                  <a:srgbClr val="7030A0"/>
                </a:solidFill>
                <a:latin typeface="Book Antiqua" panose="02040602050305030304" pitchFamily="18" charset="0"/>
                <a:cs typeface="Times New Roman" pitchFamily="18" charset="0"/>
              </a:rPr>
              <a:t>segment or partition data,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such that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similar observations are grouped </a:t>
            </a:r>
            <a:r>
              <a:rPr lang="en-US" sz="2400" b="1" dirty="0" smtClean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together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err="1">
                <a:latin typeface="Book Antiqua" panose="02040602050305030304" pitchFamily="18" charset="0"/>
                <a:cs typeface="Times New Roman" pitchFamily="18" charset="0"/>
              </a:rPr>
              <a:t>i.e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A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C</a:t>
            </a:r>
            <a:r>
              <a:rPr lang="en-US" sz="2400" b="1" dirty="0" smtClean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luster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is a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group of similar entities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that are kept together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/>
              <a:t>In the </a:t>
            </a:r>
            <a:r>
              <a:rPr lang="en-US" sz="2400" b="1" dirty="0">
                <a:hlinkClick r:id="rId2"/>
              </a:rPr>
              <a:t>machine learning world</a:t>
            </a:r>
            <a:r>
              <a:rPr lang="en-US" sz="2400" dirty="0"/>
              <a:t>, clustering is the process in which we </a:t>
            </a:r>
            <a:r>
              <a:rPr lang="en-US" sz="2400" b="1" dirty="0">
                <a:solidFill>
                  <a:srgbClr val="870581"/>
                </a:solidFill>
              </a:rPr>
              <a:t>segregate a heap of data points </a:t>
            </a:r>
            <a:r>
              <a:rPr lang="en-US" sz="2400" b="1" dirty="0">
                <a:solidFill>
                  <a:srgbClr val="00B050"/>
                </a:solidFill>
              </a:rPr>
              <a:t>into clusters</a:t>
            </a:r>
            <a:r>
              <a:rPr lang="en-US" sz="2400" b="1" dirty="0"/>
              <a:t> </a:t>
            </a:r>
            <a:r>
              <a:rPr lang="en-US" sz="2400" dirty="0"/>
              <a:t>on the basis of </a:t>
            </a:r>
            <a:r>
              <a:rPr lang="en-US" sz="2400" b="1" dirty="0">
                <a:solidFill>
                  <a:srgbClr val="FF0000"/>
                </a:solidFill>
              </a:rPr>
              <a:t>their features</a:t>
            </a:r>
            <a:r>
              <a:rPr lang="en-US" sz="2400" dirty="0"/>
              <a:t>. </a:t>
            </a:r>
            <a:endParaRPr lang="en-US" sz="2400" dirty="0" smtClean="0"/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It is an 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  <a:hlinkClick r:id="rId3"/>
              </a:rPr>
              <a:t>unsupervised learning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 method, hence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no supervision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is provided to the algorithm, and it deals with the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unlabeled dataset.</a:t>
            </a:r>
            <a:endParaRPr lang="en-IN" sz="2400" b="1" dirty="0">
              <a:solidFill>
                <a:srgbClr val="990000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5637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228600"/>
            <a:ext cx="9143999" cy="501134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44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Clustering Example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0" name="Picture 9" descr="Examples for supervised and unsupervised classification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143000"/>
            <a:ext cx="6934200" cy="4800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24477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228600"/>
            <a:ext cx="9143999" cy="5011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44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800" y="3962400"/>
            <a:ext cx="5857875" cy="2562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1"/>
          <p:cNvSpPr txBox="1">
            <a:spLocks noChangeArrowheads="1"/>
          </p:cNvSpPr>
          <p:nvPr/>
        </p:nvSpPr>
        <p:spPr bwMode="auto">
          <a:xfrm>
            <a:off x="270166" y="889843"/>
            <a:ext cx="8603668" cy="2862322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/>
              <a:t> 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Imagine you have a </a:t>
            </a:r>
            <a:r>
              <a:rPr lang="en-US" sz="2400" b="1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number of objects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in a </a:t>
            </a:r>
            <a:r>
              <a:rPr lang="en-US" sz="2400" b="1" u="sng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basket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Each 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item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has a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distinct set of features </a:t>
            </a:r>
            <a:r>
              <a:rPr lang="en-US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4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size, shape, color, etc</a:t>
            </a:r>
            <a:r>
              <a:rPr lang="en-US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.).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Imagine now that you have been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tasked with grouping each of the objects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in the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basket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 A natural first question to ask is, ‘on what basis will I group these objects?’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like </a:t>
            </a:r>
            <a:r>
              <a:rPr lang="en-US" sz="24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size, shape, or color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. </a:t>
            </a:r>
            <a:endParaRPr lang="en-US" sz="24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457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228600"/>
            <a:ext cx="9143999" cy="5011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44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33400" y="1143000"/>
            <a:ext cx="83058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b="1" u="sng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Clustering Algorithms are: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Partitioning 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Clustering or K-means Clustering.</a:t>
            </a:r>
            <a:endParaRPr lang="en-US" sz="2400" b="1" dirty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Density-Based Clustering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Distribution Model-Based Clustering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Hierarchical Clustering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Fuzzy Clustering</a:t>
            </a:r>
          </a:p>
          <a:p>
            <a:pPr algn="just">
              <a:lnSpc>
                <a:spcPct val="150000"/>
              </a:lnSpc>
            </a:pP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	</a:t>
            </a:r>
            <a:endParaRPr lang="en-IN" sz="2400" b="1" dirty="0"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2891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4732" y="152400"/>
            <a:ext cx="8730668" cy="11430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40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Partitioning Methods </a:t>
            </a:r>
            <a:r>
              <a:rPr lang="en-US" sz="4000" dirty="0" smtClean="0">
                <a:solidFill>
                  <a:srgbClr val="FF0066"/>
                </a:solidFill>
                <a:latin typeface="Book Antiqua" pitchFamily="18" charset="0"/>
                <a:ea typeface="+mn-ea"/>
                <a:cs typeface="Arial" pitchFamily="34" charset="0"/>
              </a:rPr>
              <a:t>(or) </a:t>
            </a:r>
            <a:br>
              <a:rPr lang="en-US" sz="4000" dirty="0" smtClean="0">
                <a:solidFill>
                  <a:srgbClr val="FF0066"/>
                </a:solidFill>
                <a:latin typeface="Book Antiqua" pitchFamily="18" charset="0"/>
                <a:ea typeface="+mn-ea"/>
                <a:cs typeface="Arial" pitchFamily="34" charset="0"/>
              </a:rPr>
            </a:br>
            <a:r>
              <a:rPr lang="en-US" sz="40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K- Means Algorithm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" name="Rectangle 1"/>
          <p:cNvSpPr/>
          <p:nvPr/>
        </p:nvSpPr>
        <p:spPr>
          <a:xfrm>
            <a:off x="184732" y="1371600"/>
            <a:ext cx="865446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It is a </a:t>
            </a:r>
            <a:r>
              <a:rPr lang="en-US" sz="2400" b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type of clustering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that </a:t>
            </a:r>
            <a:r>
              <a:rPr lang="en-US" sz="2400" b="1" dirty="0">
                <a:solidFill>
                  <a:srgbClr val="870581"/>
                </a:solidFill>
                <a:latin typeface="Times New Roman" pitchFamily="18" charset="0"/>
                <a:cs typeface="Times New Roman" pitchFamily="18" charset="0"/>
              </a:rPr>
              <a:t>divides the data into non-hierarchical groups. </a:t>
            </a:r>
            <a:endParaRPr lang="en-US" sz="2400" b="1" dirty="0" smtClean="0">
              <a:solidFill>
                <a:srgbClr val="87058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is also known as the </a:t>
            </a:r>
            <a:r>
              <a:rPr lang="en-US" sz="2400" b="1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centroid-based method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The most common example of partitioning clustering is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    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  <a:hlinkClick r:id="rId2"/>
              </a:rPr>
              <a:t>K-Means Clustering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  <a:hlinkClick r:id="rId2"/>
              </a:rPr>
              <a:t>algorithm</a:t>
            </a: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This algorithm is an </a:t>
            </a:r>
            <a:r>
              <a:rPr lang="en-US" sz="2400" b="1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iterative algorithm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that p</a:t>
            </a:r>
            <a:r>
              <a:rPr lang="en-US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artitions the dataset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according to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their 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features into K number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of predefined non- overlapping distinct clusters or subgroups.</a:t>
            </a:r>
          </a:p>
          <a:p>
            <a:pPr algn="just">
              <a:lnSpc>
                <a:spcPct val="150000"/>
              </a:lnSpc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1370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4732" y="152400"/>
            <a:ext cx="8730668" cy="5334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40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Steps in K-Means Algorithm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990600"/>
            <a:ext cx="7772400" cy="556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11361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4732" y="152400"/>
            <a:ext cx="8730668" cy="5334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40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Algorithm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130300"/>
            <a:ext cx="7848600" cy="2971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5677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228600"/>
            <a:ext cx="9143999" cy="501134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44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Clustering Example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9144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Box 11"/>
          <p:cNvSpPr txBox="1"/>
          <p:nvPr/>
        </p:nvSpPr>
        <p:spPr>
          <a:xfrm>
            <a:off x="381000" y="2333685"/>
            <a:ext cx="82296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First we have to specify the 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number of clusters </a:t>
            </a:r>
            <a:r>
              <a:rPr lang="en-US" sz="2400" b="1" dirty="0" err="1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i.e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, K.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Here, initially, we 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assume K=3 </a:t>
            </a:r>
            <a:r>
              <a:rPr lang="en-US" sz="2400" dirty="0" err="1" smtClean="0">
                <a:latin typeface="Book Antiqua" panose="02040602050305030304" pitchFamily="18" charset="0"/>
                <a:cs typeface="Times New Roman" pitchFamily="18" charset="0"/>
              </a:rPr>
              <a:t>i.e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, we have 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divide the given points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 into </a:t>
            </a:r>
            <a:r>
              <a:rPr lang="en-US" sz="2400" b="1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3 Clusters. 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Now , we can select 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randomly 3 data points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from given 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8 points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 as 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centroid.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 here the points are 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: A1(2,10) , A4(5,8) and A7(1,2)</a:t>
            </a: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endParaRPr lang="en-IN" sz="2400" dirty="0"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7746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228600"/>
            <a:ext cx="9143999" cy="2286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44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914400"/>
            <a:ext cx="71628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717746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" name="Rectangle 14"/>
          <p:cNvSpPr/>
          <p:nvPr/>
        </p:nvSpPr>
        <p:spPr>
          <a:xfrm>
            <a:off x="609600" y="152400"/>
            <a:ext cx="81534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Next, we calculate the 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distance between the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Second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 assume centroid point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 to all 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remaining points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. </a:t>
            </a:r>
            <a:r>
              <a:rPr lang="en-US" sz="2400" dirty="0" err="1" smtClean="0">
                <a:latin typeface="Book Antiqua" panose="02040602050305030304" pitchFamily="18" charset="0"/>
                <a:cs typeface="Times New Roman" pitchFamily="18" charset="0"/>
              </a:rPr>
              <a:t>i.e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A4(5,8)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 to all remaining points.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6400" y="1828800"/>
            <a:ext cx="6248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717746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" name="Rectangle 14"/>
          <p:cNvSpPr/>
          <p:nvPr/>
        </p:nvSpPr>
        <p:spPr>
          <a:xfrm>
            <a:off x="609600" y="152400"/>
            <a:ext cx="81534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Next, we calculate the 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distance between the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Third 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 assume centroid point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 to all 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remaining points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. </a:t>
            </a:r>
            <a:r>
              <a:rPr lang="en-US" sz="2400" dirty="0" err="1" smtClean="0">
                <a:latin typeface="Book Antiqua" panose="02040602050305030304" pitchFamily="18" charset="0"/>
                <a:cs typeface="Times New Roman" pitchFamily="18" charset="0"/>
              </a:rPr>
              <a:t>i.e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A7(1,2)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 to all remaining points.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1905000"/>
            <a:ext cx="71628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717746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" name="Rectangle 14"/>
          <p:cNvSpPr/>
          <p:nvPr/>
        </p:nvSpPr>
        <p:spPr>
          <a:xfrm>
            <a:off x="381000" y="152400"/>
            <a:ext cx="83820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Book Antiqua" panose="02040602050305030304" pitchFamily="18" charset="0"/>
                <a:cs typeface="Times New Roman" pitchFamily="18" charset="0"/>
              </a:rPr>
              <a:t>Next, we have to place the </a:t>
            </a:r>
            <a:r>
              <a:rPr lang="en-US" sz="20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points(2,10)</a:t>
            </a:r>
            <a:r>
              <a:rPr lang="en-US" sz="2000" dirty="0" smtClean="0">
                <a:latin typeface="Book Antiqua" panose="02040602050305030304" pitchFamily="18" charset="0"/>
                <a:cs typeface="Times New Roman" pitchFamily="18" charset="0"/>
              </a:rPr>
              <a:t> belongs to </a:t>
            </a:r>
            <a:r>
              <a:rPr lang="en-US" sz="20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which cluster</a:t>
            </a:r>
            <a:r>
              <a:rPr lang="en-US" sz="2000" dirty="0" smtClean="0">
                <a:latin typeface="Book Antiqua" panose="02040602050305030304" pitchFamily="18" charset="0"/>
                <a:cs typeface="Times New Roman" pitchFamily="18" charset="0"/>
              </a:rPr>
              <a:t>. So that we observe the </a:t>
            </a:r>
            <a:r>
              <a:rPr lang="en-US" sz="20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distances of mean1,mean2, mean3 values</a:t>
            </a:r>
            <a:r>
              <a:rPr lang="en-US" sz="2000" dirty="0" smtClean="0">
                <a:latin typeface="Book Antiqua" panose="02040602050305030304" pitchFamily="18" charset="0"/>
                <a:cs typeface="Times New Roman" pitchFamily="18" charset="0"/>
              </a:rPr>
              <a:t>. Finally we have to take the </a:t>
            </a:r>
            <a:r>
              <a:rPr lang="en-US" sz="20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shortest value among all values.</a:t>
            </a: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1752600"/>
            <a:ext cx="73914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717746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" name="Rectangle 14"/>
          <p:cNvSpPr/>
          <p:nvPr/>
        </p:nvSpPr>
        <p:spPr>
          <a:xfrm>
            <a:off x="609600" y="76200"/>
            <a:ext cx="8153400" cy="67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8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Here, the three clusters are :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3457" y="762000"/>
            <a:ext cx="6553200" cy="2373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91670" y="3124200"/>
            <a:ext cx="8153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Next we update the centroids, can be calculated as simply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avg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of x-pts and y-pts.</a:t>
            </a:r>
          </a:p>
          <a:p>
            <a:pPr>
              <a:lnSpc>
                <a:spcPct val="150000"/>
              </a:lnSpc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cluster-1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we have only one point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i.e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(2,10)</a:t>
            </a:r>
          </a:p>
          <a:p>
            <a:pPr>
              <a:lnSpc>
                <a:spcPct val="150000"/>
              </a:lnSpc>
            </a:pP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Cluster-2 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 will calculate, </a:t>
            </a:r>
          </a:p>
          <a:p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1998404" y="4878521"/>
                <a:ext cx="2246900" cy="61837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b="1" i="1">
                          <a:latin typeface="Cambria Math"/>
                        </a:rPr>
                        <m:t>(</m:t>
                      </m:r>
                      <m:f>
                        <m:fPr>
                          <m:ctrlPr>
                            <a:rPr lang="en-IN" b="1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IN" b="1" i="1">
                              <a:latin typeface="Cambria Math"/>
                            </a:rPr>
                            <m:t>𝟖</m:t>
                          </m:r>
                          <m:r>
                            <a:rPr lang="en-IN" b="1" i="1">
                              <a:latin typeface="Cambria Math"/>
                            </a:rPr>
                            <m:t>+</m:t>
                          </m:r>
                          <m:r>
                            <a:rPr lang="en-IN" b="1" i="1">
                              <a:latin typeface="Cambria Math"/>
                            </a:rPr>
                            <m:t>𝟓</m:t>
                          </m:r>
                          <m:r>
                            <a:rPr lang="en-IN" b="1" i="1">
                              <a:latin typeface="Cambria Math"/>
                            </a:rPr>
                            <m:t>+</m:t>
                          </m:r>
                          <m:r>
                            <a:rPr lang="en-IN" b="1" i="1">
                              <a:latin typeface="Cambria Math"/>
                            </a:rPr>
                            <m:t>𝟕</m:t>
                          </m:r>
                          <m:r>
                            <a:rPr lang="en-IN" b="1" i="1">
                              <a:latin typeface="Cambria Math"/>
                            </a:rPr>
                            <m:t>+</m:t>
                          </m:r>
                          <m:r>
                            <a:rPr lang="en-IN" b="1" i="1">
                              <a:latin typeface="Cambria Math"/>
                            </a:rPr>
                            <m:t>𝟔</m:t>
                          </m:r>
                          <m:r>
                            <a:rPr lang="en-IN" b="1" i="1">
                              <a:latin typeface="Cambria Math"/>
                            </a:rPr>
                            <m:t>+</m:t>
                          </m:r>
                          <m:r>
                            <a:rPr lang="en-IN" b="1" i="1">
                              <a:latin typeface="Cambria Math"/>
                            </a:rPr>
                            <m:t>𝟒</m:t>
                          </m:r>
                        </m:num>
                        <m:den>
                          <m:r>
                            <a:rPr lang="en-IN" b="1" i="1">
                              <a:latin typeface="Cambria Math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en-IN" b="1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8404" y="4878521"/>
                <a:ext cx="2246900" cy="618374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4365170" y="4876800"/>
                <a:ext cx="2137230" cy="7210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IN" sz="2400" i="1" dirty="0"/>
                  <a:t>,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800" i="1">
                            <a:latin typeface="Cambria Math"/>
                          </a:rPr>
                        </m:ctrlPr>
                      </m:fPr>
                      <m:num>
                        <m:r>
                          <a:rPr lang="en-IN" sz="2800" b="1" i="1">
                            <a:latin typeface="Cambria Math"/>
                          </a:rPr>
                          <m:t>𝟒</m:t>
                        </m:r>
                        <m:r>
                          <a:rPr lang="en-IN" sz="2800" b="1" i="1">
                            <a:latin typeface="Cambria Math"/>
                          </a:rPr>
                          <m:t>+</m:t>
                        </m:r>
                        <m:r>
                          <a:rPr lang="en-IN" sz="2800" b="1" i="1">
                            <a:latin typeface="Cambria Math"/>
                          </a:rPr>
                          <m:t>𝟖</m:t>
                        </m:r>
                        <m:r>
                          <a:rPr lang="en-IN" sz="2800" b="1" i="1">
                            <a:latin typeface="Cambria Math"/>
                          </a:rPr>
                          <m:t>+</m:t>
                        </m:r>
                        <m:r>
                          <a:rPr lang="en-IN" sz="2800" b="1" i="1">
                            <a:latin typeface="Cambria Math"/>
                          </a:rPr>
                          <m:t>𝟓</m:t>
                        </m:r>
                        <m:r>
                          <a:rPr lang="en-IN" sz="2800" b="1" i="1">
                            <a:latin typeface="Cambria Math"/>
                          </a:rPr>
                          <m:t>+</m:t>
                        </m:r>
                        <m:r>
                          <a:rPr lang="en-IN" sz="2800" b="1" i="1">
                            <a:latin typeface="Cambria Math"/>
                          </a:rPr>
                          <m:t>𝟒</m:t>
                        </m:r>
                        <m:r>
                          <a:rPr lang="en-IN" sz="2800" b="1" i="1">
                            <a:latin typeface="Cambria Math"/>
                          </a:rPr>
                          <m:t>+</m:t>
                        </m:r>
                        <m:r>
                          <a:rPr lang="en-IN" sz="2800" b="1" i="1">
                            <a:latin typeface="Cambria Math"/>
                          </a:rPr>
                          <m:t>𝟗</m:t>
                        </m:r>
                      </m:num>
                      <m:den>
                        <m:r>
                          <a:rPr lang="en-IN" sz="2800" i="1">
                            <a:latin typeface="Cambria Math"/>
                          </a:rPr>
                          <m:t>5</m:t>
                        </m:r>
                      </m:den>
                    </m:f>
                    <m:r>
                      <a:rPr lang="en-IN" sz="2800" i="1">
                        <a:latin typeface="Cambria Math"/>
                      </a:rPr>
                      <m:t>)</m:t>
                    </m:r>
                  </m:oMath>
                </a14:m>
                <a:endParaRPr lang="en-IN" i="1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5170" y="4876800"/>
                <a:ext cx="2137230" cy="721031"/>
              </a:xfrm>
              <a:prstGeom prst="rect">
                <a:avLst/>
              </a:prstGeom>
              <a:blipFill rotWithShape="1">
                <a:blip r:embed="rId4"/>
                <a:stretch>
                  <a:fillRect l="-4274" b="-339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2512898" y="5867400"/>
                <a:ext cx="1167115" cy="6258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IN" sz="24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IN" sz="2400" b="1" i="1">
                            <a:latin typeface="Cambria Math"/>
                          </a:rPr>
                          <m:t>𝟑𝟎</m:t>
                        </m:r>
                      </m:num>
                      <m:den>
                        <m:r>
                          <a:rPr lang="en-IN" sz="2400" b="1" i="1">
                            <a:latin typeface="Cambria Math"/>
                          </a:rPr>
                          <m:t>𝟓</m:t>
                        </m:r>
                      </m:den>
                    </m:f>
                  </m:oMath>
                </a14:m>
                <a:r>
                  <a:rPr lang="en-IN" sz="2400" b="1" dirty="0"/>
                  <a:t> 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4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IN" sz="2400" b="1" i="1">
                            <a:latin typeface="Cambria Math"/>
                          </a:rPr>
                          <m:t>𝟑𝟎</m:t>
                        </m:r>
                      </m:num>
                      <m:den>
                        <m:r>
                          <a:rPr lang="en-IN" sz="2400" b="1" i="1">
                            <a:latin typeface="Cambria Math"/>
                          </a:rPr>
                          <m:t>𝟓</m:t>
                        </m:r>
                      </m:den>
                    </m:f>
                  </m:oMath>
                </a14:m>
                <a:r>
                  <a:rPr lang="en-IN" sz="2400" b="1" dirty="0"/>
                  <a:t> </a:t>
                </a: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2898" y="5867400"/>
                <a:ext cx="1167115" cy="625877"/>
              </a:xfrm>
              <a:prstGeom prst="rect">
                <a:avLst/>
              </a:prstGeom>
              <a:blipFill rotWithShape="1">
                <a:blip r:embed="rId5"/>
                <a:stretch>
                  <a:fillRect b="-784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3505200" y="5995672"/>
            <a:ext cx="25429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=( 6,6)</a:t>
            </a:r>
            <a:endParaRPr lang="en-IN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1141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" name="Rectangle 14"/>
          <p:cNvSpPr/>
          <p:nvPr/>
        </p:nvSpPr>
        <p:spPr>
          <a:xfrm>
            <a:off x="609600" y="317402"/>
            <a:ext cx="8153400" cy="67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8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Here, the three clusters are :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3457" y="979714"/>
            <a:ext cx="6553200" cy="2373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91670" y="3414486"/>
            <a:ext cx="81534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en-US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Cluster-3 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 will calculate, </a:t>
            </a:r>
          </a:p>
          <a:p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2118270" y="4410826"/>
                <a:ext cx="2246900" cy="61093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b="1" i="1" smtClean="0">
                          <a:latin typeface="Cambria Math"/>
                        </a:rPr>
                        <m:t>(</m:t>
                      </m:r>
                      <m:f>
                        <m:fPr>
                          <m:ctrlPr>
                            <a:rPr lang="en-IN" b="1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latin typeface="Cambria Math"/>
                            </a:rPr>
                            <m:t>𝟐</m:t>
                          </m:r>
                          <m:r>
                            <a:rPr lang="en-US" b="1" i="1" smtClean="0">
                              <a:latin typeface="Cambria Math"/>
                            </a:rPr>
                            <m:t>+</m:t>
                          </m:r>
                          <m:r>
                            <a:rPr lang="en-US" b="1" i="1" smtClean="0">
                              <a:latin typeface="Cambria Math"/>
                            </a:rPr>
                            <m:t>𝟏</m:t>
                          </m:r>
                        </m:num>
                        <m:den>
                          <m:r>
                            <a:rPr lang="en-US" b="1" i="1" smtClean="0">
                              <a:latin typeface="Cambria Math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IN" b="1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8270" y="4410826"/>
                <a:ext cx="2246900" cy="61093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4365170" y="4419600"/>
                <a:ext cx="2137230" cy="7210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IN" sz="2400" i="1" dirty="0" smtClean="0"/>
                  <a:t>,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8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800" b="1" i="1" smtClean="0">
                            <a:latin typeface="Cambria Math"/>
                          </a:rPr>
                          <m:t>𝟓</m:t>
                        </m:r>
                        <m:r>
                          <a:rPr lang="en-US" sz="2800" b="1" i="1" smtClean="0">
                            <a:latin typeface="Cambria Math"/>
                          </a:rPr>
                          <m:t>+</m:t>
                        </m:r>
                        <m:r>
                          <a:rPr lang="en-US" sz="2800" b="1" i="1" smtClean="0">
                            <a:latin typeface="Cambria Math"/>
                          </a:rPr>
                          <m:t>𝟐</m:t>
                        </m:r>
                      </m:num>
                      <m:den>
                        <m:r>
                          <a:rPr lang="en-US" sz="2800" b="0" i="1" smtClean="0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IN" sz="2800" i="1">
                        <a:latin typeface="Cambria Math"/>
                      </a:rPr>
                      <m:t>)</m:t>
                    </m:r>
                  </m:oMath>
                </a14:m>
                <a:endParaRPr lang="en-IN" i="1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5170" y="4419600"/>
                <a:ext cx="2137230" cy="721031"/>
              </a:xfrm>
              <a:prstGeom prst="rect">
                <a:avLst/>
              </a:prstGeom>
              <a:blipFill rotWithShape="1">
                <a:blip r:embed="rId4"/>
                <a:stretch>
                  <a:fillRect l="-4274" b="-339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2871485" y="5241523"/>
                <a:ext cx="1167115" cy="62408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IN" sz="24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IN" sz="2400" b="1" i="1">
                            <a:latin typeface="Cambria Math"/>
                          </a:rPr>
                          <m:t>𝟑</m:t>
                        </m:r>
                      </m:num>
                      <m:den>
                        <m:r>
                          <a:rPr lang="en-US" sz="2400" b="1" i="1" smtClean="0">
                            <a:latin typeface="Cambria Math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IN" sz="2400" b="1" dirty="0"/>
                  <a:t> 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N" sz="2400" b="1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1" i="1" smtClean="0">
                            <a:latin typeface="Cambria Math"/>
                          </a:rPr>
                          <m:t>𝟕</m:t>
                        </m:r>
                      </m:num>
                      <m:den>
                        <m:r>
                          <a:rPr lang="en-US" sz="2400" b="1" i="1" smtClean="0">
                            <a:latin typeface="Cambria Math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IN" sz="2400" b="1" dirty="0"/>
                  <a:t> </a:t>
                </a: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1485" y="5241523"/>
                <a:ext cx="1167115" cy="624082"/>
              </a:xfrm>
              <a:prstGeom prst="rect">
                <a:avLst/>
              </a:prstGeom>
              <a:blipFill rotWithShape="1">
                <a:blip r:embed="rId5"/>
                <a:stretch>
                  <a:fillRect b="-8824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3705413" y="5334000"/>
            <a:ext cx="25429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=( 1.5,3.5)</a:t>
            </a:r>
            <a:endParaRPr lang="en-IN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1842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" name="Rectangle 14"/>
          <p:cNvSpPr/>
          <p:nvPr/>
        </p:nvSpPr>
        <p:spPr>
          <a:xfrm>
            <a:off x="609600" y="152400"/>
            <a:ext cx="8153400" cy="67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8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The updated Centroid for 3 clusters are: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76943" y="838200"/>
            <a:ext cx="8153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C1(2,10) , C2(6,6) and C3(1.5,3.5)</a:t>
            </a:r>
          </a:p>
          <a:p>
            <a:pPr>
              <a:lnSpc>
                <a:spcPct val="150000"/>
              </a:lnSpc>
            </a:pPr>
            <a:r>
              <a:rPr lang="en-US" sz="2000" b="1" dirty="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Again we have to calculate the same process with updated clusters</a:t>
            </a:r>
          </a:p>
          <a:p>
            <a:endParaRPr lang="en-IN" sz="2000" dirty="0">
              <a:solidFill>
                <a:srgbClr val="99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981200"/>
            <a:ext cx="5943599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9701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" name="Rectangle 14"/>
          <p:cNvSpPr/>
          <p:nvPr/>
        </p:nvSpPr>
        <p:spPr>
          <a:xfrm>
            <a:off x="609600" y="152400"/>
            <a:ext cx="81534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Next, we calculate the 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distance between the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Second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 updated centroid point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 to all 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remaining points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. </a:t>
            </a:r>
            <a:r>
              <a:rPr lang="en-US" sz="2400" dirty="0" err="1" smtClean="0">
                <a:latin typeface="Book Antiqua" panose="02040602050305030304" pitchFamily="18" charset="0"/>
                <a:cs typeface="Times New Roman" pitchFamily="18" charset="0"/>
              </a:rPr>
              <a:t>i.e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C2(6,6)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 to all remaining points.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870440"/>
            <a:ext cx="6096000" cy="4454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0834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" name="Rectangle 14"/>
          <p:cNvSpPr/>
          <p:nvPr/>
        </p:nvSpPr>
        <p:spPr>
          <a:xfrm>
            <a:off x="609600" y="152400"/>
            <a:ext cx="81534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Next, we calculate the 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distance between the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Third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 updated centroid point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 to all 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remaining points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. </a:t>
            </a:r>
            <a:r>
              <a:rPr lang="en-US" sz="2400" dirty="0" err="1" smtClean="0">
                <a:latin typeface="Book Antiqua" panose="02040602050305030304" pitchFamily="18" charset="0"/>
                <a:cs typeface="Times New Roman" pitchFamily="18" charset="0"/>
              </a:rPr>
              <a:t>i.e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C2(1.5,3.5)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 to all remaining points.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884954"/>
            <a:ext cx="6629399" cy="4515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5254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" name="Rectangle 14"/>
          <p:cNvSpPr/>
          <p:nvPr/>
        </p:nvSpPr>
        <p:spPr>
          <a:xfrm>
            <a:off x="381000" y="152400"/>
            <a:ext cx="83820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Book Antiqua" panose="02040602050305030304" pitchFamily="18" charset="0"/>
                <a:cs typeface="Times New Roman" pitchFamily="18" charset="0"/>
              </a:rPr>
              <a:t>Next, we have to place the </a:t>
            </a:r>
            <a:r>
              <a:rPr lang="en-US" sz="20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points(2,10)</a:t>
            </a:r>
            <a:r>
              <a:rPr lang="en-US" sz="2000" dirty="0" smtClean="0">
                <a:latin typeface="Book Antiqua" panose="02040602050305030304" pitchFamily="18" charset="0"/>
                <a:cs typeface="Times New Roman" pitchFamily="18" charset="0"/>
              </a:rPr>
              <a:t> belongs to </a:t>
            </a:r>
            <a:r>
              <a:rPr lang="en-US" sz="20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which cluster</a:t>
            </a:r>
            <a:r>
              <a:rPr lang="en-US" sz="2000" dirty="0" smtClean="0">
                <a:latin typeface="Book Antiqua" panose="02040602050305030304" pitchFamily="18" charset="0"/>
                <a:cs typeface="Times New Roman" pitchFamily="18" charset="0"/>
              </a:rPr>
              <a:t>. So that we observe the </a:t>
            </a:r>
            <a:r>
              <a:rPr lang="en-US" sz="20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distances of mean1,mean2, mean3 values</a:t>
            </a:r>
            <a:r>
              <a:rPr lang="en-US" sz="2000" dirty="0" smtClean="0">
                <a:latin typeface="Book Antiqua" panose="02040602050305030304" pitchFamily="18" charset="0"/>
                <a:cs typeface="Times New Roman" pitchFamily="18" charset="0"/>
              </a:rPr>
              <a:t>. Finally we have to take the </a:t>
            </a:r>
            <a:r>
              <a:rPr lang="en-US" sz="20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shortest value among all values.</a:t>
            </a: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1" y="1676400"/>
            <a:ext cx="77724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8243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" name="Rectangle 14"/>
          <p:cNvSpPr/>
          <p:nvPr/>
        </p:nvSpPr>
        <p:spPr>
          <a:xfrm>
            <a:off x="609600" y="76200"/>
            <a:ext cx="8153400" cy="67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8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Here, the three clusters are :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482" y="1219200"/>
            <a:ext cx="798195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2309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" name="Rectangle 14"/>
          <p:cNvSpPr/>
          <p:nvPr/>
        </p:nvSpPr>
        <p:spPr>
          <a:xfrm>
            <a:off x="609600" y="152400"/>
            <a:ext cx="8153400" cy="67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8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Again  updated Centroid for 3 clusters are: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76943" y="838200"/>
            <a:ext cx="815340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C1(3,9.5) , C2(6.5,5.25) and C3(1.5,3.5)</a:t>
            </a:r>
          </a:p>
          <a:p>
            <a:pPr>
              <a:lnSpc>
                <a:spcPct val="150000"/>
              </a:lnSpc>
            </a:pPr>
            <a:r>
              <a:rPr lang="en-US" sz="2000" b="1" dirty="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Again we have to calculate the same process with updated clusters. Finally the clusters are</a:t>
            </a:r>
          </a:p>
          <a:p>
            <a:endParaRPr lang="en-IN" sz="2000" dirty="0">
              <a:solidFill>
                <a:srgbClr val="99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955" y="2362200"/>
            <a:ext cx="8086045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074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257" y="457200"/>
            <a:ext cx="8120743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9194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" name="Rectangle 14"/>
          <p:cNvSpPr/>
          <p:nvPr/>
        </p:nvSpPr>
        <p:spPr>
          <a:xfrm>
            <a:off x="609600" y="152400"/>
            <a:ext cx="8153400" cy="67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8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Again  updated Centroid for 3 clusters are: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76943" y="838200"/>
            <a:ext cx="815340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C1(3.67,9) , C2(7,4.3) and C3(1.5,3.5)</a:t>
            </a:r>
          </a:p>
          <a:p>
            <a:pPr>
              <a:lnSpc>
                <a:spcPct val="150000"/>
              </a:lnSpc>
            </a:pPr>
            <a:r>
              <a:rPr lang="en-US" sz="2000" b="1" dirty="0" smtClean="0">
                <a:solidFill>
                  <a:srgbClr val="99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Again we have to calculate the same process with updated clusters. Finally the clusters are</a:t>
            </a:r>
          </a:p>
          <a:p>
            <a:endParaRPr lang="en-IN" sz="2000" dirty="0">
              <a:solidFill>
                <a:srgbClr val="99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005" y="1981200"/>
            <a:ext cx="7915275" cy="331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7571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257" y="609600"/>
            <a:ext cx="8120743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0106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571" y="609600"/>
            <a:ext cx="83058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4010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533400"/>
            <a:ext cx="78486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7916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474" y="838200"/>
            <a:ext cx="7820025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/>
        </p:nvSpPr>
        <p:spPr>
          <a:xfrm>
            <a:off x="609600" y="152400"/>
            <a:ext cx="8153400" cy="5917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Next two iteration are:.</a:t>
            </a:r>
          </a:p>
        </p:txBody>
      </p:sp>
    </p:spTree>
    <p:extLst>
      <p:ext uri="{BB962C8B-B14F-4D97-AF65-F5344CB8AC3E}">
        <p14:creationId xmlns:p14="http://schemas.microsoft.com/office/powerpoint/2010/main" val="1811562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228600"/>
            <a:ext cx="9143999" cy="501134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44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Applications of Clustering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81000" y="1371600"/>
            <a:ext cx="82296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Identification of Disease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Search Engines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Customer Segmentation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In Biology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In Land</a:t>
            </a:r>
            <a:endParaRPr lang="en-IN" sz="2400" dirty="0"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219200"/>
            <a:ext cx="8458200" cy="510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04732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Content Placeholder 1"/>
          <p:cNvSpPr>
            <a:spLocks noGrp="1"/>
          </p:cNvSpPr>
          <p:nvPr>
            <p:ph idx="1"/>
          </p:nvPr>
        </p:nvSpPr>
        <p:spPr>
          <a:xfrm>
            <a:off x="457201" y="1066800"/>
            <a:ext cx="6248400" cy="3733800"/>
          </a:xfrm>
        </p:spPr>
        <p:txBody>
          <a:bodyPr>
            <a:normAutofit/>
          </a:bodyPr>
          <a:lstStyle/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spcBef>
                <a:spcPct val="0"/>
              </a:spcBef>
              <a:buFont typeface="Wingdings 3" pitchFamily="18" charset="2"/>
              <a:buNone/>
              <a:defRPr/>
            </a:pPr>
            <a:r>
              <a:rPr lang="en-US" altLang="en-US" sz="8000" b="1" dirty="0">
                <a:solidFill>
                  <a:srgbClr val="87058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lgerian" panose="04020705040A02060702" pitchFamily="82" charset="0"/>
                <a:cs typeface="Arial" pitchFamily="34" charset="0"/>
              </a:rPr>
              <a:t>THANK YOU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9DF7E7-B7DB-4B03-97BB-F8902B9600C5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1781175"/>
            <a:ext cx="2219325" cy="317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8189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23886</TotalTime>
  <Words>862</Words>
  <Application>Microsoft Office PowerPoint</Application>
  <PresentationFormat>On-screen Show (4:3)</PresentationFormat>
  <Paragraphs>143</Paragraphs>
  <Slides>37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Concourse</vt:lpstr>
      <vt:lpstr>  UNIT-V (Un Supervised Learning)</vt:lpstr>
      <vt:lpstr>PowerPoint Presentation</vt:lpstr>
      <vt:lpstr>What is Unsupervised Learning</vt:lpstr>
      <vt:lpstr>Contd..</vt:lpstr>
      <vt:lpstr>How Unsupervised Learning Works?</vt:lpstr>
      <vt:lpstr>Contd..</vt:lpstr>
      <vt:lpstr>Comparison B/W SL and USL</vt:lpstr>
      <vt:lpstr>Comparison</vt:lpstr>
      <vt:lpstr>Types of Unsupervised Learning</vt:lpstr>
      <vt:lpstr>CLUSTERING</vt:lpstr>
      <vt:lpstr>Clustering Example</vt:lpstr>
      <vt:lpstr>Contd..</vt:lpstr>
      <vt:lpstr>Contd..</vt:lpstr>
      <vt:lpstr>Partitioning Methods (or)  K- Means Algorithm</vt:lpstr>
      <vt:lpstr>Steps in K-Means Algorithm</vt:lpstr>
      <vt:lpstr>Algorithm</vt:lpstr>
      <vt:lpstr>Clustering Example</vt:lpstr>
      <vt:lpstr>Contd..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Applications of Clustering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GLK</dc:creator>
  <cp:lastModifiedBy>Y.Surekha</cp:lastModifiedBy>
  <cp:revision>1838</cp:revision>
  <dcterms:created xsi:type="dcterms:W3CDTF">2013-11-07T06:07:38Z</dcterms:created>
  <dcterms:modified xsi:type="dcterms:W3CDTF">2024-02-24T03:50:46Z</dcterms:modified>
</cp:coreProperties>
</file>