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7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Lst>
  <p:sldSz cx="9144000" cy="6858000" type="screen4x3"/>
  <p:notesSz cx="6858000" cy="9144000"/>
  <p:embeddedFontLst>
    <p:embeddedFont>
      <p:font typeface="Arimo" panose="020B0604020202020204" charset="0"/>
      <p:regular r:id="rId75"/>
      <p:bold r:id="rId76"/>
      <p:italic r:id="rId77"/>
      <p:boldItalic r:id="rId78"/>
    </p:embeddedFont>
    <p:embeddedFont>
      <p:font typeface="Calibri" panose="020F0502020204030204" pitchFamily="34" charset="0"/>
      <p:regular r:id="rId79"/>
      <p:bold r:id="rId80"/>
      <p:italic r:id="rId81"/>
      <p:boldItalic r:id="rId8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3" roundtripDataSignature="AMtx7mijLBOFTcnJJ2MIM6Kf1DQwtSvrN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FCA2662-B697-40F4-9C67-3306CC339408}">
  <a:tblStyle styleId="{9FCA2662-B697-40F4-9C67-3306CC33940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140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notesMaster" Target="notesMasters/notesMaster1.xml"/><Relationship Id="rId79" Type="http://schemas.openxmlformats.org/officeDocument/2006/relationships/font" Target="fonts/font5.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6.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83"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font" Target="fonts/font7.fntdata"/><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 name="Google Shape;175;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4" name="Google Shape;334;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 name="Google Shape;340;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5" name="Google Shape;355;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4" name="Google Shape;364;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70" name="Google Shape;370;p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p47: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en-US" sz="1800" b="0" i="0" u="none">
                <a:solidFill>
                  <a:srgbClr val="000000"/>
                </a:solidFill>
                <a:latin typeface="Arial"/>
                <a:ea typeface="Arial"/>
                <a:cs typeface="Arial"/>
                <a:sym typeface="Arial"/>
              </a:rPr>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5" name="Google Shape;385;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1" name="Google Shape;391;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7" name="Google Shape;397;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4" name="Google Shape;404;p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1" name="Google Shape;411;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5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7" name="Google Shape;417;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9" name="Google Shape;429;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5" name="Google Shape;435;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1" name="Google Shape;441;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7" name="Google Shape;447;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6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4" name="Google Shape;454;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6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0" name="Google Shape;460;p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6" name="Google Shape;466;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2" name="Google Shape;472;p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6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8" name="Google Shape;478;p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6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p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6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1" name="Google Shape;491;p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67: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67</a:t>
            </a:fld>
            <a:endParaRPr/>
          </a:p>
        </p:txBody>
      </p:sp>
      <p:sp>
        <p:nvSpPr>
          <p:cNvPr id="497" name="Google Shape;497;p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498" name="Google Shape;498;p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68: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68</a:t>
            </a:fld>
            <a:endParaRPr/>
          </a:p>
        </p:txBody>
      </p:sp>
      <p:sp>
        <p:nvSpPr>
          <p:cNvPr id="505" name="Google Shape;505;p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06" name="Google Shape;506;p6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69: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69</a:t>
            </a:fld>
            <a:endParaRPr/>
          </a:p>
        </p:txBody>
      </p:sp>
      <p:sp>
        <p:nvSpPr>
          <p:cNvPr id="513" name="Google Shape;513;p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14" name="Google Shape;514;p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70: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70</a:t>
            </a:fld>
            <a:endParaRPr/>
          </a:p>
        </p:txBody>
      </p:sp>
      <p:sp>
        <p:nvSpPr>
          <p:cNvPr id="521" name="Google Shape;521;p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22" name="Google Shape;522;p7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71: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71</a:t>
            </a:fld>
            <a:endParaRPr/>
          </a:p>
        </p:txBody>
      </p:sp>
      <p:sp>
        <p:nvSpPr>
          <p:cNvPr id="529" name="Google Shape;529;p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30" name="Google Shape;530;p7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72: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72</a:t>
            </a:fld>
            <a:endParaRPr/>
          </a:p>
        </p:txBody>
      </p:sp>
      <p:sp>
        <p:nvSpPr>
          <p:cNvPr id="537" name="Google Shape;537;p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38" name="Google Shape;538;p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7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7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7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7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 name="Google Shape;21;p75"/>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2" name="Google Shape;22;p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7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7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5"/>
        <p:cNvGrpSpPr/>
        <p:nvPr/>
      </p:nvGrpSpPr>
      <p:grpSpPr>
        <a:xfrm>
          <a:off x="0" y="0"/>
          <a:ext cx="0" cy="0"/>
          <a:chOff x="0" y="0"/>
          <a:chExt cx="0" cy="0"/>
        </a:xfrm>
      </p:grpSpPr>
      <p:sp>
        <p:nvSpPr>
          <p:cNvPr id="26" name="Google Shape;26;p76"/>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7" name="Google Shape;27;p7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8" name="Google Shape;28;p7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7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1"/>
        <p:cNvGrpSpPr/>
        <p:nvPr/>
      </p:nvGrpSpPr>
      <p:grpSpPr>
        <a:xfrm>
          <a:off x="0" y="0"/>
          <a:ext cx="0" cy="0"/>
          <a:chOff x="0" y="0"/>
          <a:chExt cx="0" cy="0"/>
        </a:xfrm>
      </p:grpSpPr>
      <p:sp>
        <p:nvSpPr>
          <p:cNvPr id="32" name="Google Shape;32;p7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3" name="Google Shape;33;p7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4" name="Google Shape;34;p7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7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7"/>
        <p:cNvGrpSpPr/>
        <p:nvPr/>
      </p:nvGrpSpPr>
      <p:grpSpPr>
        <a:xfrm>
          <a:off x="0" y="0"/>
          <a:ext cx="0" cy="0"/>
          <a:chOff x="0" y="0"/>
          <a:chExt cx="0" cy="0"/>
        </a:xfrm>
      </p:grpSpPr>
      <p:sp>
        <p:nvSpPr>
          <p:cNvPr id="38" name="Google Shape;38;p7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9" name="Google Shape;39;p78"/>
          <p:cNvSpPr txBox="1">
            <a:spLocks noGrp="1"/>
          </p:cNvSpPr>
          <p:nvPr>
            <p:ph type="body" idx="1"/>
          </p:nvPr>
        </p:nvSpPr>
        <p:spPr>
          <a:xfrm rot="5400000">
            <a:off x="2309019" y="-251619"/>
            <a:ext cx="4525962"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0" name="Google Shape;40;p7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7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3"/>
        <p:cNvGrpSpPr/>
        <p:nvPr/>
      </p:nvGrpSpPr>
      <p:grpSpPr>
        <a:xfrm>
          <a:off x="0" y="0"/>
          <a:ext cx="0" cy="0"/>
          <a:chOff x="0" y="0"/>
          <a:chExt cx="0" cy="0"/>
        </a:xfrm>
      </p:grpSpPr>
      <p:sp>
        <p:nvSpPr>
          <p:cNvPr id="44" name="Google Shape;44;p79"/>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5" name="Google Shape;45;p79"/>
          <p:cNvSpPr>
            <a:spLocks noGrp="1"/>
          </p:cNvSpPr>
          <p:nvPr>
            <p:ph type="pic" idx="2"/>
          </p:nvPr>
        </p:nvSpPr>
        <p:spPr>
          <a:xfrm>
            <a:off x="1792288" y="612775"/>
            <a:ext cx="5486400" cy="4114800"/>
          </a:xfrm>
          <a:prstGeom prst="rect">
            <a:avLst/>
          </a:prstGeom>
          <a:noFill/>
          <a:ln>
            <a:noFill/>
          </a:ln>
        </p:spPr>
      </p:sp>
      <p:sp>
        <p:nvSpPr>
          <p:cNvPr id="46" name="Google Shape;46;p79"/>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47" name="Google Shape;47;p7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7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0"/>
        <p:cNvGrpSpPr/>
        <p:nvPr/>
      </p:nvGrpSpPr>
      <p:grpSpPr>
        <a:xfrm>
          <a:off x="0" y="0"/>
          <a:ext cx="0" cy="0"/>
          <a:chOff x="0" y="0"/>
          <a:chExt cx="0" cy="0"/>
        </a:xfrm>
      </p:grpSpPr>
      <p:sp>
        <p:nvSpPr>
          <p:cNvPr id="51" name="Google Shape;51;p8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2" name="Google Shape;52;p8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3" name="Google Shape;53;p8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4" name="Google Shape;54;p8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
        <p:cNvGrpSpPr/>
        <p:nvPr/>
      </p:nvGrpSpPr>
      <p:grpSpPr>
        <a:xfrm>
          <a:off x="0" y="0"/>
          <a:ext cx="0" cy="0"/>
          <a:chOff x="0" y="0"/>
          <a:chExt cx="0" cy="0"/>
        </a:xfrm>
      </p:grpSpPr>
      <p:sp>
        <p:nvSpPr>
          <p:cNvPr id="58" name="Google Shape;58;p8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9" name="Google Shape;59;p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8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8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8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4" name="Google Shape;64;p8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65" name="Google Shape;65;p8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66" name="Google Shape;66;p8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67" name="Google Shape;67;p8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68" name="Google Shape;68;p8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8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1"/>
        <p:cNvGrpSpPr/>
        <p:nvPr/>
      </p:nvGrpSpPr>
      <p:grpSpPr>
        <a:xfrm>
          <a:off x="0" y="0"/>
          <a:ext cx="0" cy="0"/>
          <a:chOff x="0" y="0"/>
          <a:chExt cx="0" cy="0"/>
        </a:xfrm>
      </p:grpSpPr>
      <p:sp>
        <p:nvSpPr>
          <p:cNvPr id="72" name="Google Shape;72;p8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3" name="Google Shape;73;p83"/>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74" name="Google Shape;74;p83"/>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75" name="Google Shape;75;p8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8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8"/>
        <p:cNvGrpSpPr/>
        <p:nvPr/>
      </p:nvGrpSpPr>
      <p:grpSpPr>
        <a:xfrm>
          <a:off x="0" y="0"/>
          <a:ext cx="0" cy="0"/>
          <a:chOff x="0" y="0"/>
          <a:chExt cx="0" cy="0"/>
        </a:xfrm>
      </p:grpSpPr>
      <p:sp>
        <p:nvSpPr>
          <p:cNvPr id="79" name="Google Shape;79;p8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 name="Google Shape;80;p8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81" name="Google Shape;81;p8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8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8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73"/>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7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7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7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tutorialspoint.com/sql/sql-not-null.htm" TargetMode="External"/><Relationship Id="rId7" Type="http://schemas.openxmlformats.org/officeDocument/2006/relationships/hyperlink" Target="http://www.tutorialspoint.com/sql/sql-check.ht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tutorialspoint.com/sql/sql-foreign-key.htm" TargetMode="External"/><Relationship Id="rId5" Type="http://schemas.openxmlformats.org/officeDocument/2006/relationships/hyperlink" Target="http://www.tutorialspoint.com/sql/sql-primary-key.htm" TargetMode="External"/><Relationship Id="rId4" Type="http://schemas.openxmlformats.org/officeDocument/2006/relationships/hyperlink" Target="http://www.tutorialspoint.com/sql/sql-unique.htm"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p:nvPr/>
        </p:nvSpPr>
        <p:spPr>
          <a:xfrm>
            <a:off x="381000" y="1219200"/>
            <a:ext cx="8077200" cy="5294312"/>
          </a:xfrm>
          <a:prstGeom prst="rect">
            <a:avLst/>
          </a:prstGeom>
          <a:noFill/>
          <a:ln>
            <a:noFill/>
          </a:ln>
        </p:spPr>
        <p:txBody>
          <a:bodyPr spcFirstLastPara="1" wrap="square" lIns="91425" tIns="45700" rIns="91425" bIns="45700" anchor="t" anchorCtr="0">
            <a:spAutoFit/>
          </a:bodyPr>
          <a:lstStyle/>
          <a:p>
            <a:pPr marL="0" marR="0" lvl="0" indent="-127000" algn="l" rtl="0">
              <a:lnSpc>
                <a:spcPct val="100000"/>
              </a:lnSpc>
              <a:spcBef>
                <a:spcPts val="0"/>
              </a:spcBef>
              <a:spcAft>
                <a:spcPts val="0"/>
              </a:spcAft>
              <a:buClr>
                <a:srgbClr val="FF0000"/>
              </a:buClr>
              <a:buSzPts val="2000"/>
              <a:buFont typeface="Arial"/>
              <a:buChar char="•"/>
            </a:pPr>
            <a:r>
              <a:rPr lang="en-US" sz="2000" b="0" i="0" u="none" strike="noStrike" cap="none">
                <a:solidFill>
                  <a:srgbClr val="FF0000"/>
                </a:solidFill>
                <a:latin typeface="Arial"/>
                <a:ea typeface="Arial"/>
                <a:cs typeface="Arial"/>
                <a:sym typeface="Arial"/>
              </a:rPr>
              <a:t>High-level or conceptual data </a:t>
            </a:r>
            <a:r>
              <a:rPr lang="en-US" sz="2000" b="0" i="0" u="none" strike="noStrike" cap="none">
                <a:solidFill>
                  <a:schemeClr val="dk1"/>
                </a:solidFill>
                <a:latin typeface="Arial"/>
                <a:ea typeface="Arial"/>
                <a:cs typeface="Arial"/>
                <a:sym typeface="Arial"/>
              </a:rPr>
              <a:t>models provide concepts that are close to the way many users perceive data</a:t>
            </a:r>
            <a:endParaRPr/>
          </a:p>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     ex: Entity Relationship Model</a:t>
            </a:r>
            <a:endParaRPr/>
          </a:p>
          <a:p>
            <a:pPr marL="0" marR="0" lvl="0" indent="0" algn="l" rtl="0">
              <a:lnSpc>
                <a:spcPct val="100000"/>
              </a:lnSpc>
              <a:spcBef>
                <a:spcPts val="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a:p>
            <a:pPr marL="0" marR="0" lvl="0" indent="-127000" algn="l" rtl="0">
              <a:lnSpc>
                <a:spcPct val="100000"/>
              </a:lnSpc>
              <a:spcBef>
                <a:spcPts val="0"/>
              </a:spcBef>
              <a:spcAft>
                <a:spcPts val="0"/>
              </a:spcAft>
              <a:buClr>
                <a:srgbClr val="FF0000"/>
              </a:buClr>
              <a:buSzPts val="2000"/>
              <a:buFont typeface="Arial"/>
              <a:buChar char="•"/>
            </a:pPr>
            <a:r>
              <a:rPr lang="en-US" sz="2000" b="0" i="0" u="none" strike="noStrike" cap="none">
                <a:solidFill>
                  <a:srgbClr val="FF0000"/>
                </a:solidFill>
                <a:latin typeface="Arial"/>
                <a:ea typeface="Arial"/>
                <a:cs typeface="Arial"/>
                <a:sym typeface="Arial"/>
              </a:rPr>
              <a:t>Low-level or physical data</a:t>
            </a:r>
            <a:r>
              <a:rPr lang="en-US" sz="2000" b="0" i="0" u="none" strike="noStrike" cap="none">
                <a:solidFill>
                  <a:schemeClr val="dk1"/>
                </a:solidFill>
                <a:latin typeface="Arial"/>
                <a:ea typeface="Arial"/>
                <a:cs typeface="Arial"/>
                <a:sym typeface="Arial"/>
              </a:rPr>
              <a:t> models provide concepts that describe the details of how data is stored in the computer </a:t>
            </a:r>
            <a:endParaRPr/>
          </a:p>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        -  represents information such as record formats, record  </a:t>
            </a:r>
            <a:endParaRPr/>
          </a:p>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           orderings, and access  paths.</a:t>
            </a:r>
            <a:endParaRPr/>
          </a:p>
          <a:p>
            <a:pPr marL="0" marR="0" lvl="0" indent="0" algn="l" rtl="0">
              <a:lnSpc>
                <a:spcPct val="100000"/>
              </a:lnSpc>
              <a:spcBef>
                <a:spcPts val="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a:p>
            <a:pPr marL="0" marR="0" lvl="0" indent="-127000" algn="l" rtl="0">
              <a:lnSpc>
                <a:spcPct val="100000"/>
              </a:lnSpc>
              <a:spcBef>
                <a:spcPts val="0"/>
              </a:spcBef>
              <a:spcAft>
                <a:spcPts val="0"/>
              </a:spcAft>
              <a:buClr>
                <a:srgbClr val="FF0000"/>
              </a:buClr>
              <a:buSzPts val="2000"/>
              <a:buFont typeface="Arial"/>
              <a:buChar char="•"/>
            </a:pPr>
            <a:r>
              <a:rPr lang="en-US" sz="2000" b="0" i="0" u="none" strike="noStrike" cap="none">
                <a:solidFill>
                  <a:srgbClr val="FF0000"/>
                </a:solidFill>
                <a:latin typeface="Arial"/>
                <a:ea typeface="Arial"/>
                <a:cs typeface="Arial"/>
                <a:sym typeface="Arial"/>
              </a:rPr>
              <a:t>Representational (or implementation) data</a:t>
            </a:r>
            <a:r>
              <a:rPr lang="en-US" sz="2000" b="0" i="0" u="none" strike="noStrike" cap="none">
                <a:solidFill>
                  <a:schemeClr val="dk1"/>
                </a:solidFill>
                <a:latin typeface="Arial"/>
                <a:ea typeface="Arial"/>
                <a:cs typeface="Arial"/>
                <a:sym typeface="Arial"/>
              </a:rPr>
              <a:t> models, which provide concepts that may be understood by end users. Representational data models hide some details of data storage but can be implemented on a computer system in a direct way.</a:t>
            </a:r>
            <a:endParaRPr/>
          </a:p>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    These models are used most frequently in traditional commercial   </a:t>
            </a:r>
            <a:endParaRPr/>
          </a:p>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     DBMSs.</a:t>
            </a:r>
            <a:endParaRPr/>
          </a:p>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    ex: </a:t>
            </a:r>
            <a:r>
              <a:rPr lang="en-US" sz="2000" b="0" i="0" u="none" strike="noStrike" cap="none">
                <a:solidFill>
                  <a:srgbClr val="FF0000"/>
                </a:solidFill>
                <a:latin typeface="Arial"/>
                <a:ea typeface="Arial"/>
                <a:cs typeface="Arial"/>
                <a:sym typeface="Arial"/>
              </a:rPr>
              <a:t>Relational Model</a:t>
            </a:r>
            <a:r>
              <a:rPr lang="en-US" sz="2000" b="0" i="0" u="none" strike="noStrike" cap="none">
                <a:solidFill>
                  <a:schemeClr val="dk1"/>
                </a:solidFill>
                <a:latin typeface="Arial"/>
                <a:ea typeface="Arial"/>
                <a:cs typeface="Arial"/>
                <a:sym typeface="Arial"/>
              </a:rPr>
              <a:t>,Hierarchical Model, Network Model</a:t>
            </a:r>
            <a:endParaRPr/>
          </a:p>
          <a:p>
            <a:pPr marL="0" marR="0" lvl="0" indent="0" algn="l" rtl="0">
              <a:lnSpc>
                <a:spcPct val="100000"/>
              </a:lnSpc>
              <a:spcBef>
                <a:spcPts val="0"/>
              </a:spcBef>
              <a:spcAft>
                <a:spcPts val="0"/>
              </a:spcAft>
              <a:buNone/>
            </a:pPr>
            <a:endParaRPr sz="2000" b="0" i="0" u="none">
              <a:solidFill>
                <a:schemeClr val="dk1"/>
              </a:solidFill>
              <a:latin typeface="Arial"/>
              <a:ea typeface="Arial"/>
              <a:cs typeface="Arial"/>
              <a:sym typeface="Arial"/>
            </a:endParaRPr>
          </a:p>
        </p:txBody>
      </p:sp>
      <p:sp>
        <p:nvSpPr>
          <p:cNvPr id="89" name="Google Shape;89;p1"/>
          <p:cNvSpPr txBox="1"/>
          <p:nvPr/>
        </p:nvSpPr>
        <p:spPr>
          <a:xfrm>
            <a:off x="1295400" y="381000"/>
            <a:ext cx="7010400" cy="11382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3200"/>
              <a:buFont typeface="Arial"/>
              <a:buNone/>
            </a:pPr>
            <a:r>
              <a:rPr lang="en-US" sz="3200" b="0" i="0" u="none">
                <a:solidFill>
                  <a:srgbClr val="FF0000"/>
                </a:solidFill>
                <a:latin typeface="Arial"/>
                <a:ea typeface="Arial"/>
                <a:cs typeface="Arial"/>
                <a:sym typeface="Arial"/>
              </a:rPr>
              <a:t>CATEGORIES OF DATA MODELS</a:t>
            </a:r>
            <a:endParaRPr/>
          </a:p>
          <a:p>
            <a:pPr marL="0" marR="0" lvl="0" indent="0" algn="l" rtl="0">
              <a:lnSpc>
                <a:spcPct val="100000"/>
              </a:lnSpc>
              <a:spcBef>
                <a:spcPts val="0"/>
              </a:spcBef>
              <a:spcAft>
                <a:spcPts val="0"/>
              </a:spcAft>
              <a:buNone/>
            </a:pPr>
            <a:endParaRPr sz="3200" b="0" i="0" u="none">
              <a:solidFill>
                <a:srgbClr val="FF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0000"/>
              </a:buClr>
              <a:buSzPts val="4400"/>
              <a:buFont typeface="Arial"/>
              <a:buNone/>
            </a:pPr>
            <a:r>
              <a:rPr lang="en-US" sz="4400" b="0" i="0" u="none">
                <a:solidFill>
                  <a:srgbClr val="FF0000"/>
                </a:solidFill>
                <a:latin typeface="Arial"/>
                <a:ea typeface="Arial"/>
                <a:cs typeface="Arial"/>
                <a:sym typeface="Arial"/>
              </a:rPr>
              <a:t>What is RDBMS?</a:t>
            </a:r>
            <a:endParaRPr/>
          </a:p>
        </p:txBody>
      </p:sp>
      <p:sp>
        <p:nvSpPr>
          <p:cNvPr id="95" name="Google Shape;95;p2"/>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42862" marR="0" lvl="0" indent="-42862" algn="just" rtl="0">
              <a:lnSpc>
                <a:spcPct val="133000"/>
              </a:lnSpc>
              <a:spcBef>
                <a:spcPts val="0"/>
              </a:spcBef>
              <a:spcAft>
                <a:spcPts val="0"/>
              </a:spcAft>
              <a:buClr>
                <a:schemeClr val="dk1"/>
              </a:buClr>
              <a:buSzPts val="2700"/>
              <a:buFont typeface="Arial"/>
              <a:buChar char="•"/>
            </a:pPr>
            <a:r>
              <a:rPr lang="en-US" sz="2700" b="0" i="0" u="none" strike="noStrike" cap="none">
                <a:solidFill>
                  <a:schemeClr val="dk1"/>
                </a:solidFill>
                <a:latin typeface="Times New Roman"/>
                <a:ea typeface="Times New Roman"/>
                <a:cs typeface="Times New Roman"/>
                <a:sym typeface="Times New Roman"/>
              </a:rPr>
              <a:t>RDBMS stands for </a:t>
            </a:r>
            <a:r>
              <a:rPr lang="en-US" sz="2700" b="1" i="0" u="sng" strike="noStrike" cap="none">
                <a:solidFill>
                  <a:schemeClr val="dk1"/>
                </a:solidFill>
                <a:latin typeface="Times New Roman"/>
                <a:ea typeface="Times New Roman"/>
                <a:cs typeface="Times New Roman"/>
                <a:sym typeface="Times New Roman"/>
              </a:rPr>
              <a:t>R</a:t>
            </a:r>
            <a:r>
              <a:rPr lang="en-US" sz="2700" b="0" i="0" u="none" strike="noStrike" cap="none">
                <a:solidFill>
                  <a:schemeClr val="dk1"/>
                </a:solidFill>
                <a:latin typeface="Times New Roman"/>
                <a:ea typeface="Times New Roman"/>
                <a:cs typeface="Times New Roman"/>
                <a:sym typeface="Times New Roman"/>
              </a:rPr>
              <a:t>elational </a:t>
            </a:r>
            <a:r>
              <a:rPr lang="en-US" sz="2700" b="1" i="0" u="sng" strike="noStrike" cap="none">
                <a:solidFill>
                  <a:schemeClr val="dk1"/>
                </a:solidFill>
                <a:latin typeface="Times New Roman"/>
                <a:ea typeface="Times New Roman"/>
                <a:cs typeface="Times New Roman"/>
                <a:sym typeface="Times New Roman"/>
              </a:rPr>
              <a:t>D</a:t>
            </a:r>
            <a:r>
              <a:rPr lang="en-US" sz="2700" b="0" i="0" u="none" strike="noStrike" cap="none">
                <a:solidFill>
                  <a:schemeClr val="dk1"/>
                </a:solidFill>
                <a:latin typeface="Times New Roman"/>
                <a:ea typeface="Times New Roman"/>
                <a:cs typeface="Times New Roman"/>
                <a:sym typeface="Times New Roman"/>
              </a:rPr>
              <a:t>atabase </a:t>
            </a:r>
            <a:r>
              <a:rPr lang="en-US" sz="2700" b="1" i="0" u="sng" strike="noStrike" cap="none">
                <a:solidFill>
                  <a:schemeClr val="dk1"/>
                </a:solidFill>
                <a:latin typeface="Times New Roman"/>
                <a:ea typeface="Times New Roman"/>
                <a:cs typeface="Times New Roman"/>
                <a:sym typeface="Times New Roman"/>
              </a:rPr>
              <a:t>M</a:t>
            </a:r>
            <a:r>
              <a:rPr lang="en-US" sz="2700" b="0" i="0" u="none" strike="noStrike" cap="none">
                <a:solidFill>
                  <a:schemeClr val="dk1"/>
                </a:solidFill>
                <a:latin typeface="Times New Roman"/>
                <a:ea typeface="Times New Roman"/>
                <a:cs typeface="Times New Roman"/>
                <a:sym typeface="Times New Roman"/>
              </a:rPr>
              <a:t>anagement </a:t>
            </a:r>
            <a:r>
              <a:rPr lang="en-US" sz="2700" b="1" i="0" u="sng" strike="noStrike" cap="none">
                <a:solidFill>
                  <a:schemeClr val="dk1"/>
                </a:solidFill>
                <a:latin typeface="Times New Roman"/>
                <a:ea typeface="Times New Roman"/>
                <a:cs typeface="Times New Roman"/>
                <a:sym typeface="Times New Roman"/>
              </a:rPr>
              <a:t>S</a:t>
            </a:r>
            <a:r>
              <a:rPr lang="en-US" sz="2700" b="0" i="0" u="none" strike="noStrike" cap="none">
                <a:solidFill>
                  <a:schemeClr val="dk1"/>
                </a:solidFill>
                <a:latin typeface="Times New Roman"/>
                <a:ea typeface="Times New Roman"/>
                <a:cs typeface="Times New Roman"/>
                <a:sym typeface="Times New Roman"/>
              </a:rPr>
              <a:t>ystem. RDBMS is the basis for  SQL, and for all modern database systems like MS SQL Server, IBM DB2, Oracle, MySQL,  and Microsoft Access.</a:t>
            </a:r>
            <a:endParaRPr/>
          </a:p>
          <a:p>
            <a:pPr marL="42862" marR="0" lvl="0" indent="109538" algn="just"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a:p>
            <a:pPr marL="42862" marR="0" lvl="0" indent="-42862" algn="just" rtl="0">
              <a:lnSpc>
                <a:spcPct val="133000"/>
              </a:lnSpc>
              <a:spcBef>
                <a:spcPts val="540"/>
              </a:spcBef>
              <a:spcAft>
                <a:spcPts val="0"/>
              </a:spcAft>
              <a:buClr>
                <a:schemeClr val="dk1"/>
              </a:buClr>
              <a:buSzPts val="2700"/>
              <a:buFont typeface="Arial"/>
              <a:buChar char="•"/>
            </a:pPr>
            <a:r>
              <a:rPr lang="en-US" sz="2700" b="0" i="0" u="none" strike="noStrike" cap="none">
                <a:solidFill>
                  <a:schemeClr val="dk1"/>
                </a:solidFill>
                <a:latin typeface="Times New Roman"/>
                <a:ea typeface="Times New Roman"/>
                <a:cs typeface="Times New Roman"/>
                <a:sym typeface="Times New Roman"/>
              </a:rPr>
              <a:t>A Relational database management system (RDBMS) is a database management system  (DBMS) that is based on the relational model as introduced by E. F. Codd.</a:t>
            </a:r>
            <a:endParaRPr/>
          </a:p>
          <a:p>
            <a:pPr marL="342900" marR="0" lvl="0" indent="-171450" algn="l" rtl="0">
              <a:spcBef>
                <a:spcPts val="540"/>
              </a:spcBef>
              <a:spcAft>
                <a:spcPts val="0"/>
              </a:spcAft>
              <a:buClr>
                <a:schemeClr val="dk1"/>
              </a:buClr>
              <a:buSzPts val="2700"/>
              <a:buFont typeface="Arial"/>
              <a:buNone/>
            </a:pPr>
            <a:endParaRPr sz="2700" b="0" i="0" u="none">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3"/>
          <p:cNvSpPr txBox="1">
            <a:spLocks noGrp="1"/>
          </p:cNvSpPr>
          <p:nvPr>
            <p:ph type="subTitle" idx="1"/>
          </p:nvPr>
        </p:nvSpPr>
        <p:spPr>
          <a:xfrm>
            <a:off x="685800" y="1143000"/>
            <a:ext cx="7924800" cy="54102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rgbClr val="888888"/>
              </a:buClr>
              <a:buSzPts val="1600"/>
              <a:buNone/>
            </a:pPr>
            <a:endParaRPr sz="1600" b="0" i="0" u="none">
              <a:solidFill>
                <a:schemeClr val="dk1"/>
              </a:solidFill>
              <a:latin typeface="Times New Roman"/>
              <a:ea typeface="Times New Roman"/>
              <a:cs typeface="Times New Roman"/>
              <a:sym typeface="Times New Roman"/>
            </a:endParaRPr>
          </a:p>
          <a:p>
            <a:pPr marL="0" lvl="0" indent="0" algn="ctr" rtl="0">
              <a:lnSpc>
                <a:spcPct val="100000"/>
              </a:lnSpc>
              <a:spcBef>
                <a:spcPts val="1260"/>
              </a:spcBef>
              <a:spcAft>
                <a:spcPts val="0"/>
              </a:spcAft>
              <a:buClr>
                <a:srgbClr val="FF0000"/>
              </a:buClr>
              <a:buSzPts val="6300"/>
              <a:buNone/>
            </a:pPr>
            <a:r>
              <a:rPr lang="en-US" sz="6300" b="1" i="0" u="none">
                <a:solidFill>
                  <a:srgbClr val="FF0000"/>
                </a:solidFill>
                <a:latin typeface="Calibri"/>
                <a:ea typeface="Calibri"/>
                <a:cs typeface="Calibri"/>
                <a:sym typeface="Calibri"/>
              </a:rPr>
              <a:t>What is SQL?</a:t>
            </a:r>
            <a:endParaRPr/>
          </a:p>
          <a:p>
            <a:pPr marL="0" lvl="0" indent="0" algn="just" rtl="0">
              <a:lnSpc>
                <a:spcPct val="143000"/>
              </a:lnSpc>
              <a:spcBef>
                <a:spcPts val="200"/>
              </a:spcBef>
              <a:spcAft>
                <a:spcPts val="0"/>
              </a:spcAft>
              <a:buClr>
                <a:schemeClr val="dk1"/>
              </a:buClr>
              <a:buSzPts val="3200"/>
              <a:buNone/>
            </a:pPr>
            <a:r>
              <a:rPr lang="en-US" sz="3200" b="0" i="0" u="none">
                <a:solidFill>
                  <a:schemeClr val="dk1"/>
                </a:solidFill>
                <a:latin typeface="Times New Roman"/>
                <a:ea typeface="Times New Roman"/>
                <a:cs typeface="Times New Roman"/>
                <a:sym typeface="Times New Roman"/>
              </a:rPr>
              <a:t>SQL is Structured Query Language, which is a computer language for storing, manipulating  and retrieving data stored in relational database.</a:t>
            </a:r>
            <a:endParaRPr/>
          </a:p>
          <a:p>
            <a:pPr marL="0" lvl="0" indent="0" algn="ctr" rtl="0">
              <a:spcBef>
                <a:spcPts val="640"/>
              </a:spcBef>
              <a:spcAft>
                <a:spcPts val="0"/>
              </a:spcAft>
              <a:buClr>
                <a:srgbClr val="888888"/>
              </a:buClr>
              <a:buSzPts val="3200"/>
              <a:buNone/>
            </a:pPr>
            <a:endParaRPr sz="3200" b="0" i="0" u="none">
              <a:solidFill>
                <a:schemeClr val="dk1"/>
              </a:solidFill>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4"/>
          <p:cNvSpPr txBox="1">
            <a:spLocks noGrp="1"/>
          </p:cNvSpPr>
          <p:nvPr>
            <p:ph type="body" idx="1"/>
          </p:nvPr>
        </p:nvSpPr>
        <p:spPr>
          <a:xfrm>
            <a:off x="609600" y="1600200"/>
            <a:ext cx="7924800" cy="3276600"/>
          </a:xfrm>
          <a:prstGeom prst="rect">
            <a:avLst/>
          </a:prstGeom>
          <a:noFill/>
          <a:ln>
            <a:noFill/>
          </a:ln>
        </p:spPr>
        <p:txBody>
          <a:bodyPr spcFirstLastPara="1" wrap="square" lIns="91425" tIns="45700" rIns="91425" bIns="45700" anchor="t" anchorCtr="0">
            <a:normAutofit/>
          </a:bodyPr>
          <a:lstStyle/>
          <a:p>
            <a:pPr marL="342900" marR="0" lvl="0" indent="-342900" algn="just" rtl="0">
              <a:lnSpc>
                <a:spcPct val="80000"/>
              </a:lnSpc>
              <a:spcBef>
                <a:spcPts val="0"/>
              </a:spcBef>
              <a:spcAft>
                <a:spcPts val="0"/>
              </a:spcAft>
              <a:buClr>
                <a:schemeClr val="dk1"/>
              </a:buClr>
              <a:buSzPts val="2200"/>
              <a:buFont typeface="Arial"/>
              <a:buChar char="•"/>
            </a:pPr>
            <a:r>
              <a:rPr lang="en-US" sz="2200" b="0" i="0" u="none">
                <a:solidFill>
                  <a:schemeClr val="dk1"/>
                </a:solidFill>
                <a:latin typeface="Times New Roman"/>
                <a:ea typeface="Times New Roman"/>
                <a:cs typeface="Times New Roman"/>
                <a:sym typeface="Times New Roman"/>
              </a:rPr>
              <a:t>SQL is the standard language for Relation Database System. </a:t>
            </a:r>
            <a:endParaRPr/>
          </a:p>
          <a:p>
            <a:pPr marL="342900" marR="0" lvl="0" indent="-203200" algn="just" rtl="0">
              <a:lnSpc>
                <a:spcPct val="80000"/>
              </a:lnSpc>
              <a:spcBef>
                <a:spcPts val="440"/>
              </a:spcBef>
              <a:spcAft>
                <a:spcPts val="0"/>
              </a:spcAft>
              <a:buClr>
                <a:schemeClr val="dk1"/>
              </a:buClr>
              <a:buSzPts val="2200"/>
              <a:buFont typeface="Arial"/>
              <a:buNone/>
            </a:pPr>
            <a:endParaRPr sz="2200" b="0" i="0" u="none">
              <a:solidFill>
                <a:schemeClr val="dk1"/>
              </a:solidFill>
              <a:latin typeface="Times New Roman"/>
              <a:ea typeface="Times New Roman"/>
              <a:cs typeface="Times New Roman"/>
              <a:sym typeface="Times New Roman"/>
            </a:endParaRPr>
          </a:p>
          <a:p>
            <a:pPr marL="342900" marR="0" lvl="0" indent="-342900" algn="just" rtl="0">
              <a:lnSpc>
                <a:spcPct val="80000"/>
              </a:lnSpc>
              <a:spcBef>
                <a:spcPts val="440"/>
              </a:spcBef>
              <a:spcAft>
                <a:spcPts val="0"/>
              </a:spcAft>
              <a:buClr>
                <a:schemeClr val="dk1"/>
              </a:buClr>
              <a:buSzPts val="2200"/>
              <a:buFont typeface="Arial"/>
              <a:buChar char="•"/>
            </a:pPr>
            <a:r>
              <a:rPr lang="en-US" sz="2200" b="0" i="0" u="none">
                <a:solidFill>
                  <a:schemeClr val="dk1"/>
                </a:solidFill>
                <a:latin typeface="Times New Roman"/>
                <a:ea typeface="Times New Roman"/>
                <a:cs typeface="Times New Roman"/>
                <a:sym typeface="Times New Roman"/>
              </a:rPr>
              <a:t>All relational database  management systems like MySQL, MS Access, Oracle, Sybase, Informix, postgress and  SQL Server use SQL as standard database language.</a:t>
            </a:r>
            <a:endParaRPr/>
          </a:p>
          <a:p>
            <a:pPr marL="342900" marR="0" lvl="0" indent="-203200" algn="just" rtl="0">
              <a:lnSpc>
                <a:spcPct val="80000"/>
              </a:lnSpc>
              <a:spcBef>
                <a:spcPts val="440"/>
              </a:spcBef>
              <a:spcAft>
                <a:spcPts val="0"/>
              </a:spcAft>
              <a:buClr>
                <a:schemeClr val="dk1"/>
              </a:buClr>
              <a:buSzPts val="2200"/>
              <a:buFont typeface="Arial"/>
              <a:buNone/>
            </a:pPr>
            <a:endParaRPr sz="2200" b="0" i="0" u="none">
              <a:solidFill>
                <a:schemeClr val="dk1"/>
              </a:solidFill>
              <a:latin typeface="Times New Roman"/>
              <a:ea typeface="Times New Roman"/>
              <a:cs typeface="Times New Roman"/>
              <a:sym typeface="Times New Roman"/>
            </a:endParaRPr>
          </a:p>
          <a:p>
            <a:pPr marL="342900" marR="0" lvl="0" indent="-342900" algn="just" rtl="0">
              <a:lnSpc>
                <a:spcPct val="100000"/>
              </a:lnSpc>
              <a:spcBef>
                <a:spcPts val="440"/>
              </a:spcBef>
              <a:spcAft>
                <a:spcPts val="0"/>
              </a:spcAft>
              <a:buClr>
                <a:schemeClr val="dk1"/>
              </a:buClr>
              <a:buSzPts val="2200"/>
              <a:buFont typeface="Arial"/>
              <a:buNone/>
            </a:pPr>
            <a:r>
              <a:rPr lang="en-US" sz="2200" b="0" i="0" u="none">
                <a:solidFill>
                  <a:schemeClr val="dk1"/>
                </a:solidFill>
                <a:latin typeface="Arial"/>
                <a:ea typeface="Arial"/>
                <a:cs typeface="Arial"/>
                <a:sym typeface="Arial"/>
              </a:rPr>
              <a:t>DDL – DATA DEFINITION LANGUAGE</a:t>
            </a:r>
            <a:endParaRPr/>
          </a:p>
          <a:p>
            <a:pPr marL="342900" marR="0" lvl="0" indent="-342900" algn="just" rtl="0">
              <a:lnSpc>
                <a:spcPct val="100000"/>
              </a:lnSpc>
              <a:spcBef>
                <a:spcPts val="440"/>
              </a:spcBef>
              <a:spcAft>
                <a:spcPts val="0"/>
              </a:spcAft>
              <a:buClr>
                <a:schemeClr val="dk1"/>
              </a:buClr>
              <a:buSzPts val="2200"/>
              <a:buFont typeface="Arial"/>
              <a:buNone/>
            </a:pPr>
            <a:r>
              <a:rPr lang="en-US" sz="2200" b="0" i="0" u="none">
                <a:solidFill>
                  <a:schemeClr val="dk1"/>
                </a:solidFill>
                <a:latin typeface="Arial"/>
                <a:ea typeface="Arial"/>
                <a:cs typeface="Arial"/>
                <a:sym typeface="Arial"/>
              </a:rPr>
              <a:t>DML – DATA MANIPUATION LANGUAGE</a:t>
            </a:r>
            <a:endParaRPr/>
          </a:p>
          <a:p>
            <a:pPr marL="342900" marR="0" lvl="0" indent="-342900" algn="just" rtl="0">
              <a:lnSpc>
                <a:spcPct val="100000"/>
              </a:lnSpc>
              <a:spcBef>
                <a:spcPts val="440"/>
              </a:spcBef>
              <a:spcAft>
                <a:spcPts val="0"/>
              </a:spcAft>
              <a:buClr>
                <a:schemeClr val="dk1"/>
              </a:buClr>
              <a:buSzPts val="2200"/>
              <a:buFont typeface="Arial"/>
              <a:buNone/>
            </a:pPr>
            <a:r>
              <a:rPr lang="en-US" sz="2200" b="0" i="0" u="none">
                <a:solidFill>
                  <a:schemeClr val="dk1"/>
                </a:solidFill>
                <a:latin typeface="Arial"/>
                <a:ea typeface="Arial"/>
                <a:cs typeface="Arial"/>
                <a:sym typeface="Arial"/>
              </a:rPr>
              <a:t>DCL – DATA CONTROL LANGUAGE</a:t>
            </a:r>
            <a:endParaRPr/>
          </a:p>
          <a:p>
            <a:pPr marL="342900" marR="0" lvl="0" indent="-203200" algn="l" rtl="0">
              <a:lnSpc>
                <a:spcPct val="100000"/>
              </a:lnSpc>
              <a:spcBef>
                <a:spcPts val="440"/>
              </a:spcBef>
              <a:spcAft>
                <a:spcPts val="0"/>
              </a:spcAft>
              <a:buClr>
                <a:schemeClr val="dk1"/>
              </a:buClr>
              <a:buSzPts val="2200"/>
              <a:buFont typeface="Arial"/>
              <a:buNone/>
            </a:pPr>
            <a:endParaRPr sz="2200" b="0" i="0" u="none">
              <a:solidFill>
                <a:schemeClr val="dk1"/>
              </a:solidFill>
              <a:latin typeface="Times New Roman"/>
              <a:ea typeface="Times New Roman"/>
              <a:cs typeface="Times New Roman"/>
              <a:sym typeface="Times New Roman"/>
            </a:endParaRPr>
          </a:p>
          <a:p>
            <a:pPr marL="342900" marR="0" lvl="0" indent="-203200" algn="l" rtl="0">
              <a:spcBef>
                <a:spcPts val="440"/>
              </a:spcBef>
              <a:spcAft>
                <a:spcPts val="0"/>
              </a:spcAft>
              <a:buClr>
                <a:schemeClr val="dk1"/>
              </a:buClr>
              <a:buSzPts val="2200"/>
              <a:buFont typeface="Arial"/>
              <a:buNone/>
            </a:pPr>
            <a:endParaRPr sz="2200" b="0" i="0" u="none">
              <a:solidFill>
                <a:schemeClr val="dk1"/>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000"/>
              <a:buFont typeface="Arial"/>
              <a:buNone/>
            </a:pPr>
            <a:r>
              <a:rPr lang="en-US" sz="4000" b="1" i="0" u="none">
                <a:solidFill>
                  <a:srgbClr val="FF0000"/>
                </a:solidFill>
                <a:latin typeface="Arial"/>
                <a:ea typeface="Arial"/>
                <a:cs typeface="Arial"/>
                <a:sym typeface="Arial"/>
              </a:rPr>
              <a:t>Basic Data Types</a:t>
            </a:r>
            <a:br>
              <a:rPr lang="en-US" sz="4000" b="1" i="0" u="none">
                <a:solidFill>
                  <a:srgbClr val="FF0000"/>
                </a:solidFill>
                <a:latin typeface="Arial"/>
                <a:ea typeface="Arial"/>
                <a:cs typeface="Arial"/>
                <a:sym typeface="Arial"/>
              </a:rPr>
            </a:br>
            <a:endParaRPr/>
          </a:p>
        </p:txBody>
      </p:sp>
      <p:graphicFrame>
        <p:nvGraphicFramePr>
          <p:cNvPr id="111" name="Google Shape;111;p5"/>
          <p:cNvGraphicFramePr/>
          <p:nvPr/>
        </p:nvGraphicFramePr>
        <p:xfrm>
          <a:off x="457200" y="1371600"/>
          <a:ext cx="8000975" cy="4562155"/>
        </p:xfrm>
        <a:graphic>
          <a:graphicData uri="http://schemas.openxmlformats.org/drawingml/2006/table">
            <a:tbl>
              <a:tblPr>
                <a:noFill/>
                <a:tableStyleId>{9FCA2662-B697-40F4-9C67-3306CC339408}</a:tableStyleId>
              </a:tblPr>
              <a:tblGrid>
                <a:gridCol w="1744650">
                  <a:extLst>
                    <a:ext uri="{9D8B030D-6E8A-4147-A177-3AD203B41FA5}">
                      <a16:colId xmlns:a16="http://schemas.microsoft.com/office/drawing/2014/main" val="20000"/>
                    </a:ext>
                  </a:extLst>
                </a:gridCol>
                <a:gridCol w="6256325">
                  <a:extLst>
                    <a:ext uri="{9D8B030D-6E8A-4147-A177-3AD203B41FA5}">
                      <a16:colId xmlns:a16="http://schemas.microsoft.com/office/drawing/2014/main" val="20001"/>
                    </a:ext>
                  </a:extLst>
                </a:gridCol>
              </a:tblGrid>
              <a:tr h="685800">
                <a:tc>
                  <a:txBody>
                    <a:bodyPr/>
                    <a:lstStyle/>
                    <a:p>
                      <a:pPr marL="79375" marR="0" lvl="0" indent="0" algn="l"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Arial"/>
                          <a:ea typeface="Arial"/>
                          <a:cs typeface="Arial"/>
                          <a:sym typeface="Arial"/>
                        </a:rPr>
                        <a:t>DATA TYPE</a:t>
                      </a:r>
                      <a:endParaRPr/>
                    </a:p>
                  </a:txBody>
                  <a:tcPr marL="0" marR="0" marT="70475" marB="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EDEDED"/>
                    </a:solidFill>
                  </a:tcPr>
                </a:tc>
                <a:tc>
                  <a:txBody>
                    <a:bodyPr/>
                    <a:lstStyle/>
                    <a:p>
                      <a:pPr marL="79375" marR="0" lvl="0" indent="0" algn="l"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Arial"/>
                          <a:ea typeface="Arial"/>
                          <a:cs typeface="Arial"/>
                          <a:sym typeface="Arial"/>
                        </a:rPr>
                        <a:t>DESCRIPTION</a:t>
                      </a:r>
                      <a:endParaRPr/>
                    </a:p>
                  </a:txBody>
                  <a:tcPr marL="0" marR="0" marT="70475" marB="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EDEDED"/>
                    </a:solidFill>
                  </a:tcPr>
                </a:tc>
                <a:extLst>
                  <a:ext uri="{0D108BD9-81ED-4DB2-BD59-A6C34878D82A}">
                    <a16:rowId xmlns:a16="http://schemas.microsoft.com/office/drawing/2014/main" val="10000"/>
                  </a:ext>
                </a:extLst>
              </a:tr>
              <a:tr h="681025">
                <a:tc>
                  <a:txBody>
                    <a:bodyPr/>
                    <a:lstStyle/>
                    <a:p>
                      <a:pPr marL="79375" marR="0" lvl="0" indent="0" algn="l"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char</a:t>
                      </a:r>
                      <a:endParaRPr/>
                    </a:p>
                  </a:txBody>
                  <a:tcPr marL="0" marR="0" marT="69225" marB="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79375"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Character string, fixed length.</a:t>
                      </a:r>
                      <a:endParaRPr/>
                    </a:p>
                    <a:p>
                      <a:pPr marL="79375" marR="0" lvl="0" indent="0" algn="l" rtl="0">
                        <a:lnSpc>
                          <a:spcPct val="100000"/>
                        </a:lnSpc>
                        <a:spcBef>
                          <a:spcPts val="50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Values for this type must enclose in single quotes.</a:t>
                      </a:r>
                      <a:endParaRPr/>
                    </a:p>
                  </a:txBody>
                  <a:tcPr marL="0" marR="0" marT="69225" marB="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1"/>
                  </a:ext>
                </a:extLst>
              </a:tr>
              <a:tr h="479425">
                <a:tc>
                  <a:txBody>
                    <a:bodyPr/>
                    <a:lstStyle/>
                    <a:p>
                      <a:pPr marL="79375" marR="0" lvl="0" indent="0" algn="l"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varchar</a:t>
                      </a:r>
                      <a:endParaRPr/>
                    </a:p>
                  </a:txBody>
                  <a:tcPr marL="0" marR="0" marT="69225" marB="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79375"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Variable length character string, maximum length fixed.</a:t>
                      </a:r>
                      <a:endParaRPr/>
                    </a:p>
                  </a:txBody>
                  <a:tcPr marL="0" marR="0" marT="69225" marB="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2"/>
                  </a:ext>
                </a:extLst>
              </a:tr>
              <a:tr h="457200">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Boolean</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Stores truth values - either TRUE or FALSE.</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3"/>
                  </a:ext>
                </a:extLst>
              </a:tr>
              <a:tr h="701675">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int</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Represents an integer. The minimum and maximum values depend on the DBMS.</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4"/>
                  </a:ext>
                </a:extLst>
              </a:tr>
              <a:tr h="700075">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Decimal(p, s)</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precision p, scale s. Precision gives the  total number of decimal digits and scale  is number of digits after decimal point.</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5"/>
                  </a:ext>
                </a:extLst>
              </a:tr>
              <a:tr h="855650">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Date</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Represents a date. Format : yyyy-mm-dd ( depends on DBMS)</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6"/>
          <p:cNvSpPr txBox="1">
            <a:spLocks noGrp="1"/>
          </p:cNvSpPr>
          <p:nvPr>
            <p:ph type="body" idx="1"/>
          </p:nvPr>
        </p:nvSpPr>
        <p:spPr>
          <a:xfrm>
            <a:off x="457200" y="152400"/>
            <a:ext cx="8229600" cy="64770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dk1"/>
              </a:buClr>
              <a:buSzPts val="3200"/>
              <a:buFont typeface="Arial"/>
              <a:buNone/>
            </a:pPr>
            <a:endParaRPr sz="3200" b="1" i="0" u="none">
              <a:solidFill>
                <a:srgbClr val="FF0000"/>
              </a:solidFill>
              <a:latin typeface="Arial"/>
              <a:ea typeface="Arial"/>
              <a:cs typeface="Arial"/>
              <a:sym typeface="Arial"/>
            </a:endParaRPr>
          </a:p>
          <a:p>
            <a:pPr marL="0" marR="0" lvl="0" indent="0" algn="ctr" rtl="0">
              <a:lnSpc>
                <a:spcPct val="100000"/>
              </a:lnSpc>
              <a:spcBef>
                <a:spcPts val="0"/>
              </a:spcBef>
              <a:spcAft>
                <a:spcPts val="0"/>
              </a:spcAft>
              <a:buClr>
                <a:srgbClr val="FF0000"/>
              </a:buClr>
              <a:buSzPts val="3200"/>
              <a:buFont typeface="Arial"/>
              <a:buNone/>
            </a:pPr>
            <a:r>
              <a:rPr lang="en-US" sz="3200" b="1" i="0" u="none">
                <a:solidFill>
                  <a:srgbClr val="FF0000"/>
                </a:solidFill>
                <a:latin typeface="Arial"/>
                <a:ea typeface="Arial"/>
                <a:cs typeface="Arial"/>
                <a:sym typeface="Arial"/>
              </a:rPr>
              <a:t> Other Data Types</a:t>
            </a:r>
            <a:endParaRPr sz="3200" b="1" i="0" u="none">
              <a:solidFill>
                <a:srgbClr val="FF0000"/>
              </a:solidFill>
              <a:latin typeface="Arial"/>
              <a:ea typeface="Arial"/>
              <a:cs typeface="Arial"/>
              <a:sym typeface="Arial"/>
            </a:endParaRPr>
          </a:p>
          <a:p>
            <a:pPr marL="342900" marR="0" lvl="0" indent="-139700" algn="l" rtl="0">
              <a:spcBef>
                <a:spcPts val="640"/>
              </a:spcBef>
              <a:spcAft>
                <a:spcPts val="0"/>
              </a:spcAft>
              <a:buClr>
                <a:schemeClr val="dk1"/>
              </a:buClr>
              <a:buSzPts val="3200"/>
              <a:buFont typeface="Arial"/>
              <a:buNone/>
            </a:pPr>
            <a:endParaRPr sz="3200" b="1" i="0" u="none">
              <a:solidFill>
                <a:srgbClr val="FF0000"/>
              </a:solidFill>
              <a:latin typeface="Arial"/>
              <a:ea typeface="Arial"/>
              <a:cs typeface="Arial"/>
              <a:sym typeface="Arial"/>
            </a:endParaRPr>
          </a:p>
        </p:txBody>
      </p:sp>
      <p:graphicFrame>
        <p:nvGraphicFramePr>
          <p:cNvPr id="117" name="Google Shape;117;p6"/>
          <p:cNvGraphicFramePr/>
          <p:nvPr/>
        </p:nvGraphicFramePr>
        <p:xfrm>
          <a:off x="1219200" y="1524000"/>
          <a:ext cx="7391375" cy="4040505"/>
        </p:xfrm>
        <a:graphic>
          <a:graphicData uri="http://schemas.openxmlformats.org/drawingml/2006/table">
            <a:tbl>
              <a:tblPr>
                <a:noFill/>
                <a:tableStyleId>{9FCA2662-B697-40F4-9C67-3306CC339408}</a:tableStyleId>
              </a:tblPr>
              <a:tblGrid>
                <a:gridCol w="2281225">
                  <a:extLst>
                    <a:ext uri="{9D8B030D-6E8A-4147-A177-3AD203B41FA5}">
                      <a16:colId xmlns:a16="http://schemas.microsoft.com/office/drawing/2014/main" val="20000"/>
                    </a:ext>
                  </a:extLst>
                </a:gridCol>
                <a:gridCol w="5110150">
                  <a:extLst>
                    <a:ext uri="{9D8B030D-6E8A-4147-A177-3AD203B41FA5}">
                      <a16:colId xmlns:a16="http://schemas.microsoft.com/office/drawing/2014/main" val="20001"/>
                    </a:ext>
                  </a:extLst>
                </a:gridCol>
              </a:tblGrid>
              <a:tr h="495300">
                <a:tc>
                  <a:txBody>
                    <a:bodyPr/>
                    <a:lstStyle/>
                    <a:p>
                      <a:pPr marL="79375" marR="0" lvl="0" indent="0" algn="l"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Arial"/>
                          <a:ea typeface="Arial"/>
                          <a:cs typeface="Arial"/>
                          <a:sym typeface="Arial"/>
                        </a:rPr>
                        <a:t>DATA TYPE</a:t>
                      </a:r>
                      <a:endParaRPr/>
                    </a:p>
                  </a:txBody>
                  <a:tcPr marL="0" marR="0" marT="69225" marB="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EDEDED"/>
                    </a:solidFill>
                  </a:tcPr>
                </a:tc>
                <a:tc>
                  <a:txBody>
                    <a:bodyPr/>
                    <a:lstStyle/>
                    <a:p>
                      <a:pPr marL="79375" marR="0" lvl="0" indent="0" algn="l"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Arial"/>
                          <a:ea typeface="Arial"/>
                          <a:cs typeface="Arial"/>
                          <a:sym typeface="Arial"/>
                        </a:rPr>
                        <a:t>DESCRIPTION</a:t>
                      </a:r>
                      <a:endParaRPr/>
                    </a:p>
                  </a:txBody>
                  <a:tcPr marL="0" marR="0" marT="69225" marB="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solidFill>
                      <a:srgbClr val="EDEDED"/>
                    </a:solidFill>
                  </a:tcPr>
                </a:tc>
                <a:extLst>
                  <a:ext uri="{0D108BD9-81ED-4DB2-BD59-A6C34878D82A}">
                    <a16:rowId xmlns:a16="http://schemas.microsoft.com/office/drawing/2014/main" val="10000"/>
                  </a:ext>
                </a:extLst>
              </a:tr>
              <a:tr h="700075">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SMALLINT</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Same as INTEGER type  , hold s a smaller range of values, depending on the DBMS.</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1"/>
                  </a:ext>
                </a:extLst>
              </a:tr>
              <a:tr h="701675">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BIGINT</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Same as INTEGER type, holds a larger range of values, depending on the DBMS.</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2"/>
                  </a:ext>
                </a:extLst>
              </a:tr>
              <a:tr h="700075">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BINARY LARGE OBJECT (BLOB).</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BLOB stores a long sequence of bytes.</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3"/>
                  </a:ext>
                </a:extLst>
              </a:tr>
              <a:tr h="701675">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ENUM</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A String object whose value is chosen from a list of values</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4"/>
                  </a:ext>
                </a:extLst>
              </a:tr>
              <a:tr h="739775">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SET</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A String object having zero or more common separated values.</a:t>
                      </a:r>
                      <a:endParaRPr/>
                    </a:p>
                  </a:txBody>
                  <a:tcPr marL="76200" marR="76200" marT="76200" marB="76200">
                    <a:lnL w="9525" cap="flat" cmpd="sng">
                      <a:solidFill>
                        <a:srgbClr val="DDDDDD"/>
                      </a:solidFill>
                      <a:prstDash val="solid"/>
                      <a:round/>
                      <a:headEnd type="none" w="sm" len="sm"/>
                      <a:tailEnd type="none" w="sm" len="sm"/>
                    </a:lnL>
                    <a:lnR w="9525" cap="flat" cmpd="sng">
                      <a:solidFill>
                        <a:srgbClr val="DDDDDD"/>
                      </a:solidFill>
                      <a:prstDash val="solid"/>
                      <a:round/>
                      <a:headEnd type="none" w="sm" len="sm"/>
                      <a:tailEnd type="none" w="sm" len="sm"/>
                    </a:lnR>
                    <a:lnT w="9525" cap="flat" cmpd="sng">
                      <a:solidFill>
                        <a:srgbClr val="DDDDDD"/>
                      </a:solidFill>
                      <a:prstDash val="solid"/>
                      <a:round/>
                      <a:headEnd type="none" w="sm" len="sm"/>
                      <a:tailEnd type="none" w="sm" len="sm"/>
                    </a:lnT>
                    <a:lnB w="9525" cap="flat" cmpd="sng">
                      <a:solidFill>
                        <a:srgbClr val="DDDDDD"/>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7"/>
          <p:cNvSpPr txBox="1">
            <a:spLocks noGrp="1"/>
          </p:cNvSpPr>
          <p:nvPr>
            <p:ph type="title"/>
          </p:nvPr>
        </p:nvSpPr>
        <p:spPr>
          <a:xfrm>
            <a:off x="457200" y="274637"/>
            <a:ext cx="8229600" cy="63976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000"/>
              <a:buFont typeface="Arial"/>
              <a:buNone/>
            </a:pPr>
            <a:br>
              <a:rPr lang="en-US" sz="4000" b="0" i="0" u="none">
                <a:solidFill>
                  <a:schemeClr val="dk1"/>
                </a:solidFill>
                <a:latin typeface="Arial"/>
                <a:ea typeface="Arial"/>
                <a:cs typeface="Arial"/>
                <a:sym typeface="Arial"/>
              </a:rPr>
            </a:br>
            <a:r>
              <a:rPr lang="en-US" sz="4000" b="1" i="0" u="none">
                <a:solidFill>
                  <a:srgbClr val="FF0000"/>
                </a:solidFill>
                <a:latin typeface="Arial"/>
                <a:ea typeface="Arial"/>
                <a:cs typeface="Arial"/>
                <a:sym typeface="Arial"/>
              </a:rPr>
              <a:t>SQL Commands:</a:t>
            </a:r>
            <a:br>
              <a:rPr lang="en-US" sz="4000" b="1" i="0" u="none">
                <a:solidFill>
                  <a:srgbClr val="FF0000"/>
                </a:solidFill>
                <a:latin typeface="Arial"/>
                <a:ea typeface="Arial"/>
                <a:cs typeface="Arial"/>
                <a:sym typeface="Arial"/>
              </a:rPr>
            </a:br>
            <a:endParaRPr/>
          </a:p>
        </p:txBody>
      </p:sp>
      <p:sp>
        <p:nvSpPr>
          <p:cNvPr id="123" name="Google Shape;123;p7"/>
          <p:cNvSpPr txBox="1">
            <a:spLocks noGrp="1"/>
          </p:cNvSpPr>
          <p:nvPr>
            <p:ph type="body" idx="1"/>
          </p:nvPr>
        </p:nvSpPr>
        <p:spPr>
          <a:xfrm>
            <a:off x="457200" y="1219200"/>
            <a:ext cx="8229600" cy="5334000"/>
          </a:xfrm>
          <a:prstGeom prst="rect">
            <a:avLst/>
          </a:prstGeom>
          <a:noFill/>
          <a:ln>
            <a:noFill/>
          </a:ln>
        </p:spPr>
        <p:txBody>
          <a:bodyPr spcFirstLastPara="1" wrap="square" lIns="91425" tIns="45700" rIns="91425" bIns="45700" anchor="t" anchorCtr="0">
            <a:normAutofit/>
          </a:bodyPr>
          <a:lstStyle/>
          <a:p>
            <a:pPr marL="342900" marR="0" lvl="0" indent="-342900" algn="just" rtl="0">
              <a:lnSpc>
                <a:spcPct val="100000"/>
              </a:lnSpc>
              <a:spcBef>
                <a:spcPts val="0"/>
              </a:spcBef>
              <a:spcAft>
                <a:spcPts val="0"/>
              </a:spcAft>
              <a:buClr>
                <a:schemeClr val="dk1"/>
              </a:buClr>
              <a:buSzPts val="2400"/>
              <a:buFont typeface="Arial"/>
              <a:buChar char="•"/>
            </a:pPr>
            <a:r>
              <a:rPr lang="en-US" sz="2400" b="0" i="0" u="none">
                <a:solidFill>
                  <a:schemeClr val="dk1"/>
                </a:solidFill>
                <a:latin typeface="Times New Roman"/>
                <a:ea typeface="Times New Roman"/>
                <a:cs typeface="Times New Roman"/>
                <a:sym typeface="Times New Roman"/>
              </a:rPr>
              <a:t>The standard SQL commands to interact with relational databases are CREATE, SELECT,  INSERT, UPDATE, DELETE and DROP. These commands can be classified into groups  based on their nature:</a:t>
            </a:r>
            <a:endParaRPr/>
          </a:p>
          <a:p>
            <a:pPr marL="342900" marR="0" lvl="0" indent="-342900" algn="l" rtl="0">
              <a:lnSpc>
                <a:spcPct val="100000"/>
              </a:lnSpc>
              <a:spcBef>
                <a:spcPts val="640"/>
              </a:spcBef>
              <a:spcAft>
                <a:spcPts val="0"/>
              </a:spcAft>
              <a:buClr>
                <a:srgbClr val="FF0000"/>
              </a:buClr>
              <a:buSzPts val="3200"/>
              <a:buFont typeface="Arial"/>
              <a:buChar char="•"/>
            </a:pPr>
            <a:r>
              <a:rPr lang="en-US" sz="3200" b="0" i="0" u="none">
                <a:solidFill>
                  <a:srgbClr val="FF0000"/>
                </a:solidFill>
                <a:latin typeface="Arial"/>
                <a:ea typeface="Arial"/>
                <a:cs typeface="Arial"/>
                <a:sym typeface="Arial"/>
              </a:rPr>
              <a:t>DDL - Data Definition Language:</a:t>
            </a:r>
            <a:endParaRPr/>
          </a:p>
          <a:p>
            <a:pPr marL="342900" marR="0" lvl="0" indent="-139700" algn="l" rtl="0">
              <a:spcBef>
                <a:spcPts val="640"/>
              </a:spcBef>
              <a:spcAft>
                <a:spcPts val="0"/>
              </a:spcAft>
              <a:buClr>
                <a:schemeClr val="dk1"/>
              </a:buClr>
              <a:buSzPts val="3200"/>
              <a:buFont typeface="Arial"/>
              <a:buNone/>
            </a:pPr>
            <a:endParaRPr sz="3200" b="0" i="0" u="none">
              <a:solidFill>
                <a:srgbClr val="FF0000"/>
              </a:solidFill>
              <a:latin typeface="Arial"/>
              <a:ea typeface="Arial"/>
              <a:cs typeface="Arial"/>
              <a:sym typeface="Arial"/>
            </a:endParaRPr>
          </a:p>
        </p:txBody>
      </p:sp>
      <p:pic>
        <p:nvPicPr>
          <p:cNvPr id="124" name="Google Shape;124;p7"/>
          <p:cNvPicPr preferRelativeResize="0"/>
          <p:nvPr/>
        </p:nvPicPr>
        <p:blipFill rotWithShape="1">
          <a:blip r:embed="rId3">
            <a:alphaModFix/>
          </a:blip>
          <a:srcRect/>
          <a:stretch/>
        </p:blipFill>
        <p:spPr>
          <a:xfrm>
            <a:off x="685800" y="3429000"/>
            <a:ext cx="7696200" cy="2971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8"/>
          <p:cNvSpPr txBox="1">
            <a:spLocks noGrp="1"/>
          </p:cNvSpPr>
          <p:nvPr>
            <p:ph type="ctrTitle"/>
          </p:nvPr>
        </p:nvSpPr>
        <p:spPr>
          <a:xfrm>
            <a:off x="642937" y="642937"/>
            <a:ext cx="7772400" cy="64293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0000"/>
              </a:buClr>
              <a:buSzPts val="4000"/>
              <a:buFont typeface="Calibri"/>
              <a:buNone/>
            </a:pPr>
            <a:r>
              <a:rPr lang="en-US" sz="4000" b="1" i="0" u="none">
                <a:solidFill>
                  <a:srgbClr val="FF0000"/>
                </a:solidFill>
                <a:latin typeface="Calibri"/>
                <a:ea typeface="Calibri"/>
                <a:cs typeface="Calibri"/>
                <a:sym typeface="Calibri"/>
              </a:rPr>
              <a:t>CREATE COMMAND</a:t>
            </a:r>
            <a:endParaRPr/>
          </a:p>
        </p:txBody>
      </p:sp>
      <p:sp>
        <p:nvSpPr>
          <p:cNvPr id="130" name="Google Shape;130;p8"/>
          <p:cNvSpPr txBox="1">
            <a:spLocks noGrp="1"/>
          </p:cNvSpPr>
          <p:nvPr>
            <p:ph type="subTitle" idx="1"/>
          </p:nvPr>
        </p:nvSpPr>
        <p:spPr>
          <a:xfrm>
            <a:off x="785812" y="1714500"/>
            <a:ext cx="7643812" cy="4500562"/>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1"/>
              </a:buClr>
              <a:buSzPts val="2700"/>
              <a:buFont typeface="Arial"/>
              <a:buChar char="•"/>
            </a:pPr>
            <a:r>
              <a:rPr lang="en-US" sz="2700" b="0" i="0" u="none">
                <a:solidFill>
                  <a:schemeClr val="dk1"/>
                </a:solidFill>
                <a:latin typeface="Calibri"/>
                <a:ea typeface="Calibri"/>
                <a:cs typeface="Calibri"/>
                <a:sym typeface="Calibri"/>
              </a:rPr>
              <a:t>Create table:This is used to create a new table.</a:t>
            </a:r>
            <a:endParaRPr/>
          </a:p>
          <a:p>
            <a:pPr marL="342900" lvl="0" indent="-342900" algn="l" rtl="0">
              <a:lnSpc>
                <a:spcPct val="90000"/>
              </a:lnSpc>
              <a:spcBef>
                <a:spcPts val="540"/>
              </a:spcBef>
              <a:spcAft>
                <a:spcPts val="0"/>
              </a:spcAft>
              <a:buClr>
                <a:schemeClr val="dk1"/>
              </a:buClr>
              <a:buSzPts val="2700"/>
              <a:buNone/>
            </a:pPr>
            <a:r>
              <a:rPr lang="en-US" sz="2700" b="0" i="0" u="none">
                <a:solidFill>
                  <a:schemeClr val="dk1"/>
                </a:solidFill>
                <a:latin typeface="Calibri"/>
                <a:ea typeface="Calibri"/>
                <a:cs typeface="Calibri"/>
                <a:sym typeface="Calibri"/>
              </a:rPr>
              <a:t>Syntax: create table table_name</a:t>
            </a:r>
            <a:endParaRPr/>
          </a:p>
          <a:p>
            <a:pPr marL="342900" lvl="0" indent="-342900" algn="l" rtl="0">
              <a:lnSpc>
                <a:spcPct val="90000"/>
              </a:lnSpc>
              <a:spcBef>
                <a:spcPts val="540"/>
              </a:spcBef>
              <a:spcAft>
                <a:spcPts val="0"/>
              </a:spcAft>
              <a:buClr>
                <a:schemeClr val="dk1"/>
              </a:buClr>
              <a:buSzPts val="2700"/>
              <a:buNone/>
            </a:pPr>
            <a:r>
              <a:rPr lang="en-US" sz="2700" b="0" i="0" u="none">
                <a:solidFill>
                  <a:schemeClr val="dk1"/>
                </a:solidFill>
                <a:latin typeface="Calibri"/>
                <a:ea typeface="Calibri"/>
                <a:cs typeface="Calibri"/>
                <a:sym typeface="Calibri"/>
              </a:rPr>
              <a:t>(column_1 data_type(Size),col_2 data_type(Size), ... ) </a:t>
            </a:r>
            <a:endParaRPr/>
          </a:p>
          <a:p>
            <a:pPr marL="342900" lvl="0" indent="-342900" algn="l" rtl="0">
              <a:lnSpc>
                <a:spcPct val="90000"/>
              </a:lnSpc>
              <a:spcBef>
                <a:spcPts val="540"/>
              </a:spcBef>
              <a:spcAft>
                <a:spcPts val="0"/>
              </a:spcAft>
              <a:buClr>
                <a:schemeClr val="dk1"/>
              </a:buClr>
              <a:buSzPts val="2700"/>
              <a:buFont typeface="Arial"/>
              <a:buChar char="•"/>
            </a:pPr>
            <a:r>
              <a:rPr lang="en-US" sz="2700" b="0" i="0" u="none">
                <a:solidFill>
                  <a:schemeClr val="dk1"/>
                </a:solidFill>
                <a:latin typeface="Calibri"/>
                <a:ea typeface="Calibri"/>
                <a:cs typeface="Calibri"/>
                <a:sym typeface="Calibri"/>
              </a:rPr>
              <a:t>Example: </a:t>
            </a:r>
            <a:endParaRPr/>
          </a:p>
          <a:p>
            <a:pPr marL="342900" lvl="0" indent="-342900" algn="l" rtl="0">
              <a:lnSpc>
                <a:spcPct val="90000"/>
              </a:lnSpc>
              <a:spcBef>
                <a:spcPts val="540"/>
              </a:spcBef>
              <a:spcAft>
                <a:spcPts val="0"/>
              </a:spcAft>
              <a:buClr>
                <a:schemeClr val="dk1"/>
              </a:buClr>
              <a:buSzPts val="2700"/>
              <a:buNone/>
            </a:pPr>
            <a:r>
              <a:rPr lang="en-US" sz="2700" b="0" i="0" u="none">
                <a:solidFill>
                  <a:schemeClr val="dk1"/>
                </a:solidFill>
                <a:latin typeface="Calibri"/>
                <a:ea typeface="Calibri"/>
                <a:cs typeface="Calibri"/>
                <a:sym typeface="Calibri"/>
              </a:rPr>
              <a:t>  SQL&gt; create table  Employee (eno number(3),ename    </a:t>
            </a:r>
            <a:endParaRPr/>
          </a:p>
          <a:p>
            <a:pPr marL="342900" lvl="0" indent="-342900" algn="l" rtl="0">
              <a:lnSpc>
                <a:spcPct val="90000"/>
              </a:lnSpc>
              <a:spcBef>
                <a:spcPts val="540"/>
              </a:spcBef>
              <a:spcAft>
                <a:spcPts val="0"/>
              </a:spcAft>
              <a:buClr>
                <a:schemeClr val="dk1"/>
              </a:buClr>
              <a:buSzPts val="2700"/>
              <a:buNone/>
            </a:pPr>
            <a:r>
              <a:rPr lang="en-US" sz="2700" b="0" i="0" u="none">
                <a:solidFill>
                  <a:schemeClr val="dk1"/>
                </a:solidFill>
                <a:latin typeface="Calibri"/>
                <a:ea typeface="Calibri"/>
                <a:cs typeface="Calibri"/>
                <a:sym typeface="Calibri"/>
              </a:rPr>
              <a:t>            varchar(10),address varchar(5),salary    </a:t>
            </a:r>
            <a:endParaRPr/>
          </a:p>
          <a:p>
            <a:pPr marL="342900" lvl="0" indent="-342900" algn="l" rtl="0">
              <a:lnSpc>
                <a:spcPct val="90000"/>
              </a:lnSpc>
              <a:spcBef>
                <a:spcPts val="540"/>
              </a:spcBef>
              <a:spcAft>
                <a:spcPts val="0"/>
              </a:spcAft>
              <a:buClr>
                <a:schemeClr val="dk1"/>
              </a:buClr>
              <a:buSzPts val="2700"/>
              <a:buNone/>
            </a:pPr>
            <a:r>
              <a:rPr lang="en-US" sz="2700" b="0" i="0" u="none">
                <a:solidFill>
                  <a:schemeClr val="dk1"/>
                </a:solidFill>
                <a:latin typeface="Calibri"/>
                <a:ea typeface="Calibri"/>
                <a:cs typeface="Calibri"/>
                <a:sym typeface="Calibri"/>
              </a:rPr>
              <a:t>            number(6,2), dno number(5));</a:t>
            </a:r>
            <a:endParaRPr/>
          </a:p>
          <a:p>
            <a:pPr marL="342900" lvl="0" indent="-342900" algn="l" rtl="0">
              <a:lnSpc>
                <a:spcPct val="90000"/>
              </a:lnSpc>
              <a:spcBef>
                <a:spcPts val="540"/>
              </a:spcBef>
              <a:spcAft>
                <a:spcPts val="0"/>
              </a:spcAft>
              <a:buClr>
                <a:srgbClr val="FF0000"/>
              </a:buClr>
              <a:buSzPts val="2700"/>
              <a:buNone/>
            </a:pPr>
            <a:r>
              <a:rPr lang="en-US" sz="2700" b="0" i="0" u="none">
                <a:solidFill>
                  <a:srgbClr val="FF0000"/>
                </a:solidFill>
                <a:latin typeface="Calibri"/>
                <a:ea typeface="Calibri"/>
                <a:cs typeface="Calibri"/>
                <a:sym typeface="Calibri"/>
              </a:rPr>
              <a:t>Exercise:</a:t>
            </a:r>
            <a:endParaRPr/>
          </a:p>
          <a:p>
            <a:pPr marL="342900" lvl="0" indent="-342900" algn="l" rtl="0">
              <a:lnSpc>
                <a:spcPct val="90000"/>
              </a:lnSpc>
              <a:spcBef>
                <a:spcPts val="540"/>
              </a:spcBef>
              <a:spcAft>
                <a:spcPts val="0"/>
              </a:spcAft>
              <a:buClr>
                <a:srgbClr val="FF0000"/>
              </a:buClr>
              <a:buSzPts val="2700"/>
              <a:buNone/>
            </a:pPr>
            <a:r>
              <a:rPr lang="en-US" sz="2700" b="0" i="0" u="none">
                <a:solidFill>
                  <a:srgbClr val="FF0000"/>
                </a:solidFill>
                <a:latin typeface="Calibri"/>
                <a:ea typeface="Calibri"/>
                <a:cs typeface="Calibri"/>
                <a:sym typeface="Calibri"/>
              </a:rPr>
              <a:t>Create table dept(dno ,dname)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CREATE COMMAND</a:t>
            </a:r>
            <a:endParaRPr/>
          </a:p>
        </p:txBody>
      </p:sp>
      <p:sp>
        <p:nvSpPr>
          <p:cNvPr id="136" name="Google Shape;136;p9"/>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90000"/>
              </a:lnSpc>
              <a:spcBef>
                <a:spcPts val="0"/>
              </a:spcBef>
              <a:spcAft>
                <a:spcPts val="0"/>
              </a:spcAft>
              <a:buClr>
                <a:schemeClr val="dk1"/>
              </a:buClr>
              <a:buSzPts val="3200"/>
              <a:buFont typeface="Arial"/>
              <a:buChar char="•"/>
            </a:pPr>
            <a:r>
              <a:rPr lang="en-US" sz="3200" b="1" i="0" u="none">
                <a:solidFill>
                  <a:schemeClr val="dk1"/>
                </a:solidFill>
                <a:latin typeface="Calibri"/>
                <a:ea typeface="Calibri"/>
                <a:cs typeface="Calibri"/>
                <a:sym typeface="Calibri"/>
              </a:rPr>
              <a:t>CREATE TABLE..AS SELECT....: </a:t>
            </a:r>
            <a:r>
              <a:rPr lang="en-US" sz="3200" b="0" i="0" u="none">
                <a:solidFill>
                  <a:schemeClr val="dk1"/>
                </a:solidFill>
                <a:latin typeface="Calibri"/>
                <a:ea typeface="Calibri"/>
                <a:cs typeface="Calibri"/>
                <a:sym typeface="Calibri"/>
              </a:rPr>
              <a:t>This is used to create the structure of a new table from the structure of an existing table.</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1" i="1" u="none">
                <a:solidFill>
                  <a:schemeClr val="dk1"/>
                </a:solidFill>
                <a:latin typeface="Calibri"/>
                <a:ea typeface="Calibri"/>
                <a:cs typeface="Calibri"/>
                <a:sym typeface="Calibri"/>
              </a:rPr>
              <a:t>Syntax:	</a:t>
            </a:r>
            <a:r>
              <a:rPr lang="en-US" sz="3200" b="0" i="0" u="none">
                <a:solidFill>
                  <a:schemeClr val="dk1"/>
                </a:solidFill>
                <a:latin typeface="Calibri"/>
                <a:ea typeface="Calibri"/>
                <a:cs typeface="Calibri"/>
                <a:sym typeface="Calibri"/>
              </a:rPr>
              <a:t>CREATE TABLE tab_name_1( col_1, col_2,.....col_n) AS SELECT col_1, col_2,  </a:t>
            </a:r>
            <a:endParaRPr/>
          </a:p>
          <a:p>
            <a:pPr marL="342900" marR="0" lvl="0" indent="-342900" algn="l" rtl="0">
              <a:lnSpc>
                <a:spcPct val="90000"/>
              </a:lnSpc>
              <a:spcBef>
                <a:spcPts val="640"/>
              </a:spcBef>
              <a:spcAft>
                <a:spcPts val="0"/>
              </a:spcAft>
              <a:buClr>
                <a:schemeClr val="dk1"/>
              </a:buClr>
              <a:buSzPts val="3200"/>
              <a:buFont typeface="Arial"/>
              <a:buNone/>
            </a:pPr>
            <a:r>
              <a:rPr lang="en-US" sz="3200" b="0" i="0" u="none">
                <a:solidFill>
                  <a:schemeClr val="dk1"/>
                </a:solidFill>
                <a:latin typeface="Calibri"/>
                <a:ea typeface="Calibri"/>
                <a:cs typeface="Calibri"/>
                <a:sym typeface="Calibri"/>
              </a:rPr>
              <a:t>       ...........col_n FROM TAB_name_2;</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1" i="1" u="none">
                <a:solidFill>
                  <a:schemeClr val="dk1"/>
                </a:solidFill>
                <a:latin typeface="Calibri"/>
                <a:ea typeface="Calibri"/>
                <a:cs typeface="Calibri"/>
                <a:sym typeface="Calibri"/>
              </a:rPr>
              <a:t>Example:</a:t>
            </a:r>
            <a:r>
              <a:rPr lang="en-US" sz="3200" b="0" i="0" u="none">
                <a:solidFill>
                  <a:schemeClr val="dk1"/>
                </a:solidFill>
                <a:latin typeface="Calibri"/>
                <a:ea typeface="Calibri"/>
                <a:cs typeface="Calibri"/>
                <a:sym typeface="Calibri"/>
              </a:rPr>
              <a:t> SQL&gt;CREATE TABLE emp(eno,ename) AS SELECT eno,ename FROM employee;</a:t>
            </a:r>
            <a:endParaRPr/>
          </a:p>
          <a:p>
            <a:pPr marL="342900" marR="0" lvl="0" indent="-342900" algn="l" rtl="0">
              <a:lnSpc>
                <a:spcPct val="90000"/>
              </a:lnSpc>
              <a:spcBef>
                <a:spcPts val="64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0"/>
          <p:cNvSpPr txBox="1">
            <a:spLocks noGrp="1"/>
          </p:cNvSpPr>
          <p:nvPr>
            <p:ph type="title"/>
          </p:nvPr>
        </p:nvSpPr>
        <p:spPr>
          <a:xfrm>
            <a:off x="457200" y="274637"/>
            <a:ext cx="8229600" cy="79216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000"/>
              <a:buFont typeface="Arial"/>
              <a:buNone/>
            </a:pPr>
            <a:br>
              <a:rPr lang="en-US" sz="4000" b="0" i="0" u="none">
                <a:solidFill>
                  <a:schemeClr val="dk1"/>
                </a:solidFill>
                <a:latin typeface="Arial"/>
                <a:ea typeface="Arial"/>
                <a:cs typeface="Arial"/>
                <a:sym typeface="Arial"/>
              </a:rPr>
            </a:br>
            <a:r>
              <a:rPr lang="en-US" sz="4000" b="1" i="0" u="none">
                <a:solidFill>
                  <a:srgbClr val="FF0000"/>
                </a:solidFill>
                <a:latin typeface="Arial"/>
                <a:ea typeface="Arial"/>
                <a:cs typeface="Arial"/>
                <a:sym typeface="Arial"/>
              </a:rPr>
              <a:t>SQL Constraints:</a:t>
            </a:r>
            <a:br>
              <a:rPr lang="en-US" sz="4000" b="1" i="0" u="none">
                <a:solidFill>
                  <a:srgbClr val="FF0000"/>
                </a:solidFill>
                <a:latin typeface="Arial"/>
                <a:ea typeface="Arial"/>
                <a:cs typeface="Arial"/>
                <a:sym typeface="Arial"/>
              </a:rPr>
            </a:br>
            <a:endParaRPr/>
          </a:p>
        </p:txBody>
      </p:sp>
      <p:sp>
        <p:nvSpPr>
          <p:cNvPr id="142" name="Google Shape;142;p10"/>
          <p:cNvSpPr txBox="1">
            <a:spLocks noGrp="1"/>
          </p:cNvSpPr>
          <p:nvPr>
            <p:ph type="body" idx="1"/>
          </p:nvPr>
        </p:nvSpPr>
        <p:spPr>
          <a:xfrm>
            <a:off x="457200" y="1066800"/>
            <a:ext cx="8229600" cy="5638800"/>
          </a:xfrm>
          <a:prstGeom prst="rect">
            <a:avLst/>
          </a:prstGeom>
          <a:noFill/>
          <a:ln>
            <a:noFill/>
          </a:ln>
        </p:spPr>
        <p:txBody>
          <a:bodyPr spcFirstLastPara="1" wrap="square" lIns="91425" tIns="45700" rIns="91425" bIns="45700" anchor="t" anchorCtr="0">
            <a:noAutofit/>
          </a:bodyPr>
          <a:lstStyle/>
          <a:p>
            <a:pPr marL="42862" marR="0" lvl="0" indent="-42862" algn="just" rtl="0">
              <a:lnSpc>
                <a:spcPct val="123000"/>
              </a:lnSpc>
              <a:spcBef>
                <a:spcPts val="0"/>
              </a:spcBef>
              <a:spcAft>
                <a:spcPts val="0"/>
              </a:spcAft>
              <a:buClr>
                <a:schemeClr val="dk1"/>
              </a:buClr>
              <a:buSzPts val="1600"/>
              <a:buFont typeface="Arial"/>
              <a:buChar char="•"/>
            </a:pPr>
            <a:r>
              <a:rPr lang="en-US" sz="1600" b="0" i="0" u="none">
                <a:solidFill>
                  <a:schemeClr val="dk1"/>
                </a:solidFill>
                <a:latin typeface="Times New Roman"/>
                <a:ea typeface="Times New Roman"/>
                <a:cs typeface="Times New Roman"/>
                <a:sym typeface="Times New Roman"/>
              </a:rPr>
              <a:t>Constraints are the rules enforced on data columns on table. These are used to limit the  type of data that can go into a table. This ensures the accuracy and reliability of the data in  the database.</a:t>
            </a:r>
            <a:endParaRPr/>
          </a:p>
          <a:p>
            <a:pPr marL="42862" marR="0" lvl="0" indent="-42862" algn="just" rtl="0">
              <a:lnSpc>
                <a:spcPct val="123000"/>
              </a:lnSpc>
              <a:spcBef>
                <a:spcPts val="320"/>
              </a:spcBef>
              <a:spcAft>
                <a:spcPts val="0"/>
              </a:spcAft>
              <a:buClr>
                <a:schemeClr val="dk1"/>
              </a:buClr>
              <a:buSzPts val="1600"/>
              <a:buFont typeface="Arial"/>
              <a:buChar char="•"/>
            </a:pPr>
            <a:r>
              <a:rPr lang="en-US" sz="1600" b="0" i="0" u="none">
                <a:solidFill>
                  <a:schemeClr val="dk1"/>
                </a:solidFill>
                <a:latin typeface="Times New Roman"/>
                <a:ea typeface="Times New Roman"/>
                <a:cs typeface="Times New Roman"/>
                <a:sym typeface="Times New Roman"/>
              </a:rPr>
              <a:t>Constraints could be column level or table level. Column level constraints are applied only  to one column where as table level constraints are applied to the whole table.</a:t>
            </a:r>
            <a:endParaRPr/>
          </a:p>
          <a:p>
            <a:pPr marL="42862" marR="0" lvl="0" indent="46038" algn="l" rtl="0">
              <a:lnSpc>
                <a:spcPct val="80000"/>
              </a:lnSpc>
              <a:spcBef>
                <a:spcPts val="0"/>
              </a:spcBef>
              <a:spcAft>
                <a:spcPts val="0"/>
              </a:spcAft>
              <a:buClr>
                <a:schemeClr val="dk1"/>
              </a:buClr>
              <a:buSzPts val="1400"/>
              <a:buFont typeface="Arial"/>
              <a:buNone/>
            </a:pPr>
            <a:endParaRPr sz="1400" b="0" i="0" u="none">
              <a:solidFill>
                <a:schemeClr val="dk1"/>
              </a:solidFill>
              <a:latin typeface="Times New Roman"/>
              <a:ea typeface="Times New Roman"/>
              <a:cs typeface="Times New Roman"/>
              <a:sym typeface="Times New Roman"/>
            </a:endParaRPr>
          </a:p>
          <a:p>
            <a:pPr marL="42862" marR="0" lvl="0" indent="-42862" algn="just" rtl="0">
              <a:lnSpc>
                <a:spcPct val="80000"/>
              </a:lnSpc>
              <a:spcBef>
                <a:spcPts val="320"/>
              </a:spcBef>
              <a:spcAft>
                <a:spcPts val="0"/>
              </a:spcAft>
              <a:buClr>
                <a:schemeClr val="dk1"/>
              </a:buClr>
              <a:buSzPts val="1600"/>
              <a:buFont typeface="Arial"/>
              <a:buChar char="•"/>
            </a:pPr>
            <a:r>
              <a:rPr lang="en-US" sz="1600" b="0" i="0" u="none">
                <a:solidFill>
                  <a:schemeClr val="dk1"/>
                </a:solidFill>
                <a:latin typeface="Times New Roman"/>
                <a:ea typeface="Times New Roman"/>
                <a:cs typeface="Times New Roman"/>
                <a:sym typeface="Times New Roman"/>
              </a:rPr>
              <a:t>Following are commonly used constraints available in SQL:</a:t>
            </a:r>
            <a:endParaRPr/>
          </a:p>
          <a:p>
            <a:pPr marL="42862" marR="0" lvl="0" indent="58737" algn="l" rtl="0">
              <a:lnSpc>
                <a:spcPct val="80000"/>
              </a:lnSpc>
              <a:spcBef>
                <a:spcPts val="0"/>
              </a:spcBef>
              <a:spcAft>
                <a:spcPts val="0"/>
              </a:spcAft>
              <a:buClr>
                <a:schemeClr val="dk1"/>
              </a:buClr>
              <a:buSzPts val="1600"/>
              <a:buFont typeface="Arial"/>
              <a:buNone/>
            </a:pPr>
            <a:endParaRPr sz="1600" b="0" i="0" u="none">
              <a:solidFill>
                <a:schemeClr val="dk1"/>
              </a:solidFill>
              <a:latin typeface="Times New Roman"/>
              <a:ea typeface="Times New Roman"/>
              <a:cs typeface="Times New Roman"/>
              <a:sym typeface="Times New Roman"/>
            </a:endParaRPr>
          </a:p>
          <a:p>
            <a:pPr marL="42862" marR="0" lvl="0" indent="-42862" algn="l" rtl="0">
              <a:lnSpc>
                <a:spcPct val="80000"/>
              </a:lnSpc>
              <a:spcBef>
                <a:spcPts val="320"/>
              </a:spcBef>
              <a:spcAft>
                <a:spcPts val="0"/>
              </a:spcAft>
              <a:buClr>
                <a:schemeClr val="dk1"/>
              </a:buClr>
              <a:buSzPts val="1520"/>
              <a:buFont typeface="Noto Sans Symbols"/>
              <a:buChar char="∙"/>
            </a:pPr>
            <a:r>
              <a:rPr lang="en-US" sz="1600" b="0" i="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NOT NULL Constraint</a:t>
            </a:r>
            <a:r>
              <a:rPr lang="en-US" sz="1600" b="0" i="0" u="none">
                <a:solidFill>
                  <a:schemeClr val="dk1"/>
                </a:solidFill>
                <a:latin typeface="Times New Roman"/>
                <a:ea typeface="Times New Roman"/>
                <a:cs typeface="Times New Roman"/>
                <a:sym typeface="Times New Roman"/>
              </a:rPr>
              <a:t>: Ensures that a column cannot have NULL value.</a:t>
            </a:r>
            <a:endParaRPr/>
          </a:p>
          <a:p>
            <a:pPr marL="42862" marR="0" lvl="0" indent="58737" algn="l" rtl="0">
              <a:lnSpc>
                <a:spcPct val="80000"/>
              </a:lnSpc>
              <a:spcBef>
                <a:spcPts val="0"/>
              </a:spcBef>
              <a:spcAft>
                <a:spcPts val="0"/>
              </a:spcAft>
              <a:buClr>
                <a:schemeClr val="dk1"/>
              </a:buClr>
              <a:buSzPts val="1600"/>
              <a:buFont typeface="Noto Sans Symbols"/>
              <a:buNone/>
            </a:pPr>
            <a:endParaRPr sz="1600" b="0" i="0" u="none">
              <a:solidFill>
                <a:schemeClr val="dk1"/>
              </a:solidFill>
              <a:latin typeface="Times New Roman"/>
              <a:ea typeface="Times New Roman"/>
              <a:cs typeface="Times New Roman"/>
              <a:sym typeface="Times New Roman"/>
            </a:endParaRPr>
          </a:p>
          <a:p>
            <a:pPr marL="42862" marR="0" lvl="0" indent="-42862" algn="l" rtl="0">
              <a:lnSpc>
                <a:spcPct val="80000"/>
              </a:lnSpc>
              <a:spcBef>
                <a:spcPts val="320"/>
              </a:spcBef>
              <a:spcAft>
                <a:spcPts val="0"/>
              </a:spcAft>
              <a:buClr>
                <a:schemeClr val="dk1"/>
              </a:buClr>
              <a:buSzPts val="1520"/>
              <a:buFont typeface="Noto Sans Symbols"/>
              <a:buChar char="∙"/>
            </a:pPr>
            <a:r>
              <a:rPr lang="en-US" sz="1600" b="0" i="0" u="sng">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UNIQUE Constraint</a:t>
            </a:r>
            <a:r>
              <a:rPr lang="en-US" sz="1600" b="0" i="0" u="none">
                <a:solidFill>
                  <a:schemeClr val="dk1"/>
                </a:solidFill>
                <a:latin typeface="Times New Roman"/>
                <a:ea typeface="Times New Roman"/>
                <a:cs typeface="Times New Roman"/>
                <a:sym typeface="Times New Roman"/>
              </a:rPr>
              <a:t>: Ensures that all values in a column are different.</a:t>
            </a:r>
            <a:endParaRPr/>
          </a:p>
          <a:p>
            <a:pPr marL="42862" marR="0" lvl="0" indent="58737" algn="l" rtl="0">
              <a:lnSpc>
                <a:spcPct val="80000"/>
              </a:lnSpc>
              <a:spcBef>
                <a:spcPts val="0"/>
              </a:spcBef>
              <a:spcAft>
                <a:spcPts val="0"/>
              </a:spcAft>
              <a:buClr>
                <a:schemeClr val="dk1"/>
              </a:buClr>
              <a:buSzPts val="1600"/>
              <a:buFont typeface="Noto Sans Symbols"/>
              <a:buNone/>
            </a:pPr>
            <a:endParaRPr sz="1600" b="0" i="0" u="none">
              <a:solidFill>
                <a:schemeClr val="dk1"/>
              </a:solidFill>
              <a:latin typeface="Times New Roman"/>
              <a:ea typeface="Times New Roman"/>
              <a:cs typeface="Times New Roman"/>
              <a:sym typeface="Times New Roman"/>
            </a:endParaRPr>
          </a:p>
          <a:p>
            <a:pPr marL="42862" marR="0" lvl="0" indent="-42862" algn="l" rtl="0">
              <a:lnSpc>
                <a:spcPct val="80000"/>
              </a:lnSpc>
              <a:spcBef>
                <a:spcPts val="320"/>
              </a:spcBef>
              <a:spcAft>
                <a:spcPts val="0"/>
              </a:spcAft>
              <a:buClr>
                <a:schemeClr val="dk1"/>
              </a:buClr>
              <a:buSzPts val="1520"/>
              <a:buFont typeface="Noto Sans Symbols"/>
              <a:buChar char="∙"/>
            </a:pPr>
            <a:r>
              <a:rPr lang="en-US" sz="1600" b="0" i="0" u="sng">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PRIMARY Key</a:t>
            </a:r>
            <a:r>
              <a:rPr lang="en-US" sz="1600" b="0" i="0" u="none">
                <a:solidFill>
                  <a:schemeClr val="dk1"/>
                </a:solidFill>
                <a:latin typeface="Times New Roman"/>
                <a:ea typeface="Times New Roman"/>
                <a:cs typeface="Times New Roman"/>
                <a:sym typeface="Times New Roman"/>
              </a:rPr>
              <a:t>: Uniquely identified each rows/records in a database table.</a:t>
            </a:r>
            <a:endParaRPr/>
          </a:p>
          <a:p>
            <a:pPr marL="42862" marR="0" lvl="0" indent="58737" algn="l" rtl="0">
              <a:lnSpc>
                <a:spcPct val="80000"/>
              </a:lnSpc>
              <a:spcBef>
                <a:spcPts val="0"/>
              </a:spcBef>
              <a:spcAft>
                <a:spcPts val="0"/>
              </a:spcAft>
              <a:buClr>
                <a:schemeClr val="dk1"/>
              </a:buClr>
              <a:buSzPts val="1600"/>
              <a:buFont typeface="Noto Sans Symbols"/>
              <a:buNone/>
            </a:pPr>
            <a:endParaRPr sz="1600" b="0" i="0" u="none">
              <a:solidFill>
                <a:schemeClr val="dk1"/>
              </a:solidFill>
              <a:latin typeface="Times New Roman"/>
              <a:ea typeface="Times New Roman"/>
              <a:cs typeface="Times New Roman"/>
              <a:sym typeface="Times New Roman"/>
            </a:endParaRPr>
          </a:p>
          <a:p>
            <a:pPr marL="42862" marR="0" lvl="0" indent="-42862" algn="l" rtl="0">
              <a:lnSpc>
                <a:spcPct val="80000"/>
              </a:lnSpc>
              <a:spcBef>
                <a:spcPts val="320"/>
              </a:spcBef>
              <a:spcAft>
                <a:spcPts val="0"/>
              </a:spcAft>
              <a:buClr>
                <a:schemeClr val="dk1"/>
              </a:buClr>
              <a:buSzPts val="1520"/>
              <a:buFont typeface="Noto Sans Symbols"/>
              <a:buChar char="∙"/>
            </a:pPr>
            <a:r>
              <a:rPr lang="en-US" sz="1600" b="0" i="0" u="sng">
                <a:solidFill>
                  <a:schemeClr val="dk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FOREIGN Key</a:t>
            </a:r>
            <a:r>
              <a:rPr lang="en-US" sz="1600" b="0" i="0" u="none">
                <a:solidFill>
                  <a:schemeClr val="dk1"/>
                </a:solidFill>
                <a:latin typeface="Times New Roman"/>
                <a:ea typeface="Times New Roman"/>
                <a:cs typeface="Times New Roman"/>
                <a:sym typeface="Times New Roman"/>
              </a:rPr>
              <a:t>: Used to establish relationships between two tables</a:t>
            </a:r>
            <a:endParaRPr/>
          </a:p>
          <a:p>
            <a:pPr marL="42862" marR="0" lvl="0" indent="58737" algn="l" rtl="0">
              <a:lnSpc>
                <a:spcPct val="80000"/>
              </a:lnSpc>
              <a:spcBef>
                <a:spcPts val="0"/>
              </a:spcBef>
              <a:spcAft>
                <a:spcPts val="0"/>
              </a:spcAft>
              <a:buClr>
                <a:schemeClr val="dk1"/>
              </a:buClr>
              <a:buSzPts val="1600"/>
              <a:buFont typeface="Noto Sans Symbols"/>
              <a:buNone/>
            </a:pPr>
            <a:endParaRPr sz="1600" b="0" i="0" u="none">
              <a:solidFill>
                <a:schemeClr val="dk1"/>
              </a:solidFill>
              <a:latin typeface="Times New Roman"/>
              <a:ea typeface="Times New Roman"/>
              <a:cs typeface="Times New Roman"/>
              <a:sym typeface="Times New Roman"/>
            </a:endParaRPr>
          </a:p>
          <a:p>
            <a:pPr marL="42862" marR="0" lvl="0" indent="-42862" algn="l" rtl="0">
              <a:lnSpc>
                <a:spcPct val="123000"/>
              </a:lnSpc>
              <a:spcBef>
                <a:spcPts val="320"/>
              </a:spcBef>
              <a:spcAft>
                <a:spcPts val="0"/>
              </a:spcAft>
              <a:buClr>
                <a:schemeClr val="dk1"/>
              </a:buClr>
              <a:buSzPts val="1520"/>
              <a:buFont typeface="Noto Sans Symbols"/>
              <a:buChar char="∙"/>
            </a:pPr>
            <a:r>
              <a:rPr lang="en-US" sz="1600" b="0" i="0" u="sng">
                <a:solidFill>
                  <a:schemeClr val="dk1"/>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CHECK Constraint</a:t>
            </a:r>
            <a:r>
              <a:rPr lang="en-US" sz="1600" b="0" i="0" u="none">
                <a:solidFill>
                  <a:schemeClr val="dk1"/>
                </a:solidFill>
                <a:latin typeface="Times New Roman"/>
                <a:ea typeface="Times New Roman"/>
                <a:cs typeface="Times New Roman"/>
                <a:sym typeface="Times New Roman"/>
              </a:rPr>
              <a:t>: The CHECK constraint ensures that all values in a column  satisfy certain    conditions.</a:t>
            </a:r>
            <a:endParaRPr/>
          </a:p>
          <a:p>
            <a:pPr marL="42862" marR="0" lvl="0" indent="58737" algn="l" rtl="0">
              <a:lnSpc>
                <a:spcPct val="80000"/>
              </a:lnSpc>
              <a:spcBef>
                <a:spcPts val="0"/>
              </a:spcBef>
              <a:spcAft>
                <a:spcPts val="0"/>
              </a:spcAft>
              <a:buClr>
                <a:schemeClr val="dk1"/>
              </a:buClr>
              <a:buSzPts val="1600"/>
              <a:buFont typeface="Noto Sans Symbols"/>
              <a:buNone/>
            </a:pPr>
            <a:endParaRPr sz="1600" b="0" i="0" u="none">
              <a:solidFill>
                <a:schemeClr val="dk1"/>
              </a:solidFill>
              <a:latin typeface="Times New Roman"/>
              <a:ea typeface="Times New Roman"/>
              <a:cs typeface="Times New Roman"/>
              <a:sym typeface="Times New Roman"/>
            </a:endParaRPr>
          </a:p>
          <a:p>
            <a:pPr marL="342900" marR="0" lvl="0" indent="-241300" algn="l" rtl="0">
              <a:spcBef>
                <a:spcPts val="320"/>
              </a:spcBef>
              <a:spcAft>
                <a:spcPts val="0"/>
              </a:spcAft>
              <a:buClr>
                <a:schemeClr val="dk1"/>
              </a:buClr>
              <a:buSzPts val="1600"/>
              <a:buFont typeface="Arial"/>
              <a:buNone/>
            </a:pPr>
            <a:endParaRPr sz="1600" b="0" i="0" u="none">
              <a:solidFill>
                <a:schemeClr val="dk1"/>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1"/>
          <p:cNvSpPr txBox="1">
            <a:spLocks noGrp="1"/>
          </p:cNvSpPr>
          <p:nvPr>
            <p:ph type="title"/>
          </p:nvPr>
        </p:nvSpPr>
        <p:spPr>
          <a:xfrm>
            <a:off x="457200" y="274637"/>
            <a:ext cx="8229600" cy="71596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CREATE COMMAND</a:t>
            </a:r>
            <a:endParaRPr/>
          </a:p>
        </p:txBody>
      </p:sp>
      <p:sp>
        <p:nvSpPr>
          <p:cNvPr id="148" name="Google Shape;148;p11"/>
          <p:cNvSpPr txBox="1">
            <a:spLocks noGrp="1"/>
          </p:cNvSpPr>
          <p:nvPr>
            <p:ph type="body" idx="1"/>
          </p:nvPr>
        </p:nvSpPr>
        <p:spPr>
          <a:xfrm>
            <a:off x="457200" y="1143000"/>
            <a:ext cx="8686800" cy="5943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Creating table with Constraints:</a:t>
            </a:r>
            <a:endParaRPr/>
          </a:p>
          <a:p>
            <a:pPr marL="342900" marR="0" lvl="0" indent="-342900" algn="l" rtl="0">
              <a:lnSpc>
                <a:spcPct val="100000"/>
              </a:lnSpc>
              <a:spcBef>
                <a:spcPts val="560"/>
              </a:spcBef>
              <a:spcAft>
                <a:spcPts val="0"/>
              </a:spcAft>
              <a:buClr>
                <a:schemeClr val="dk1"/>
              </a:buClr>
              <a:buSzPts val="2800"/>
              <a:buFont typeface="Arial"/>
              <a:buNone/>
            </a:pPr>
            <a:r>
              <a:rPr lang="en-US" sz="2800" b="0" i="0" u="none">
                <a:solidFill>
                  <a:schemeClr val="dk1"/>
                </a:solidFill>
                <a:latin typeface="Calibri"/>
                <a:ea typeface="Calibri"/>
                <a:cs typeface="Calibri"/>
                <a:sym typeface="Calibri"/>
              </a:rPr>
              <a:t>Example:</a:t>
            </a:r>
            <a:endParaRPr/>
          </a:p>
          <a:p>
            <a:pPr marL="342900" marR="0" lvl="0" indent="-342900" algn="l" rtl="0">
              <a:lnSpc>
                <a:spcPct val="100000"/>
              </a:lnSpc>
              <a:spcBef>
                <a:spcPts val="56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CREATE TABLE Employee (eno int(5)  ,</a:t>
            </a:r>
            <a:br>
              <a:rPr lang="en-US" sz="2800" b="0" i="0" u="none">
                <a:solidFill>
                  <a:schemeClr val="dk1"/>
                </a:solidFill>
                <a:latin typeface="Calibri"/>
                <a:ea typeface="Calibri"/>
                <a:cs typeface="Calibri"/>
                <a:sym typeface="Calibri"/>
              </a:rPr>
            </a:br>
            <a:r>
              <a:rPr lang="en-US" sz="2800" b="0" i="0" u="none">
                <a:solidFill>
                  <a:schemeClr val="dk1"/>
                </a:solidFill>
                <a:latin typeface="Calibri"/>
                <a:ea typeface="Calibri"/>
                <a:cs typeface="Calibri"/>
                <a:sym typeface="Calibri"/>
              </a:rPr>
              <a:t>    	ename varchar(15) NOT NULL,</a:t>
            </a:r>
            <a:endParaRPr/>
          </a:p>
          <a:p>
            <a:pPr marL="342900" marR="0" lvl="0" indent="-342900" algn="l" rtl="0">
              <a:lnSpc>
                <a:spcPct val="100000"/>
              </a:lnSpc>
              <a:spcBef>
                <a:spcPts val="560"/>
              </a:spcBef>
              <a:spcAft>
                <a:spcPts val="0"/>
              </a:spcAft>
              <a:buClr>
                <a:schemeClr val="dk1"/>
              </a:buClr>
              <a:buSzPts val="2800"/>
              <a:buFont typeface="Arial"/>
              <a:buNone/>
            </a:pPr>
            <a:r>
              <a:rPr lang="en-US" sz="2800" b="0" i="0" u="none">
                <a:solidFill>
                  <a:schemeClr val="dk1"/>
                </a:solidFill>
                <a:latin typeface="Calibri"/>
                <a:ea typeface="Calibri"/>
                <a:cs typeface="Calibri"/>
                <a:sym typeface="Calibri"/>
              </a:rPr>
              <a:t>		address varchar(10),</a:t>
            </a:r>
            <a:endParaRPr/>
          </a:p>
          <a:p>
            <a:pPr marL="342900" marR="0" lvl="0" indent="-342900" algn="l" rtl="0">
              <a:lnSpc>
                <a:spcPct val="100000"/>
              </a:lnSpc>
              <a:spcBef>
                <a:spcPts val="560"/>
              </a:spcBef>
              <a:spcAft>
                <a:spcPts val="0"/>
              </a:spcAft>
              <a:buClr>
                <a:schemeClr val="dk1"/>
              </a:buClr>
              <a:buSzPts val="2800"/>
              <a:buFont typeface="Arial"/>
              <a:buNone/>
            </a:pPr>
            <a:r>
              <a:rPr lang="en-US" sz="2800" b="0" i="0" u="none">
                <a:solidFill>
                  <a:schemeClr val="dk1"/>
                </a:solidFill>
                <a:latin typeface="Calibri"/>
                <a:ea typeface="Calibri"/>
                <a:cs typeface="Calibri"/>
                <a:sym typeface="Calibri"/>
              </a:rPr>
              <a:t>            salary number(6,2),</a:t>
            </a:r>
            <a:endParaRPr/>
          </a:p>
          <a:p>
            <a:pPr marL="342900" marR="0" lvl="0" indent="-342900" algn="l" rtl="0">
              <a:lnSpc>
                <a:spcPct val="100000"/>
              </a:lnSpc>
              <a:spcBef>
                <a:spcPts val="560"/>
              </a:spcBef>
              <a:spcAft>
                <a:spcPts val="0"/>
              </a:spcAft>
              <a:buClr>
                <a:schemeClr val="dk1"/>
              </a:buClr>
              <a:buSzPts val="2800"/>
              <a:buFont typeface="Arial"/>
              <a:buNone/>
            </a:pPr>
            <a:r>
              <a:rPr lang="en-US" sz="2800" b="0" i="0" u="none">
                <a:solidFill>
                  <a:schemeClr val="dk1"/>
                </a:solidFill>
                <a:latin typeface="Calibri"/>
                <a:ea typeface="Calibri"/>
                <a:cs typeface="Calibri"/>
                <a:sym typeface="Calibri"/>
              </a:rPr>
              <a:t>            dno int(5) references dept(dno),</a:t>
            </a:r>
            <a:endParaRPr/>
          </a:p>
          <a:p>
            <a:pPr marL="342900" marR="0" lvl="0" indent="-342900" algn="l" rtl="0">
              <a:lnSpc>
                <a:spcPct val="100000"/>
              </a:lnSpc>
              <a:spcBef>
                <a:spcPts val="560"/>
              </a:spcBef>
              <a:spcAft>
                <a:spcPts val="0"/>
              </a:spcAft>
              <a:buClr>
                <a:schemeClr val="dk1"/>
              </a:buClr>
              <a:buSzPts val="2800"/>
              <a:buFont typeface="Arial"/>
              <a:buNone/>
            </a:pPr>
            <a:r>
              <a:rPr lang="en-US" sz="2800" b="0" i="0" u="none">
                <a:solidFill>
                  <a:schemeClr val="dk1"/>
                </a:solidFill>
                <a:latin typeface="Calibri"/>
                <a:ea typeface="Calibri"/>
                <a:cs typeface="Calibri"/>
                <a:sym typeface="Calibri"/>
              </a:rPr>
              <a:t>             primary key(eno));		</a:t>
            </a:r>
            <a:endParaRPr/>
          </a:p>
          <a:p>
            <a:pPr marL="342900" marR="0" lvl="0" indent="-165100" algn="l" rtl="0">
              <a:spcBef>
                <a:spcPts val="56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2"/>
          <p:cNvSpPr txBox="1">
            <a:spLocks noGrp="1"/>
          </p:cNvSpPr>
          <p:nvPr>
            <p:ph type="title"/>
          </p:nvPr>
        </p:nvSpPr>
        <p:spPr>
          <a:xfrm>
            <a:off x="533400" y="304800"/>
            <a:ext cx="7239000" cy="685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0000"/>
              </a:buClr>
              <a:buSzPts val="3600"/>
              <a:buFont typeface="Calibri"/>
              <a:buNone/>
            </a:pPr>
            <a:r>
              <a:rPr lang="en-US" sz="3600" b="1" i="0" u="none">
                <a:solidFill>
                  <a:srgbClr val="FF0000"/>
                </a:solidFill>
                <a:latin typeface="Calibri"/>
                <a:ea typeface="Calibri"/>
                <a:cs typeface="Calibri"/>
                <a:sym typeface="Calibri"/>
              </a:rPr>
              <a:t>ALTER COMMAND</a:t>
            </a:r>
            <a:endParaRPr/>
          </a:p>
        </p:txBody>
      </p:sp>
      <p:sp>
        <p:nvSpPr>
          <p:cNvPr id="154" name="Google Shape;154;p12"/>
          <p:cNvSpPr txBox="1">
            <a:spLocks noGrp="1"/>
          </p:cNvSpPr>
          <p:nvPr>
            <p:ph type="body" idx="1"/>
          </p:nvPr>
        </p:nvSpPr>
        <p:spPr>
          <a:xfrm>
            <a:off x="457200" y="1143000"/>
            <a:ext cx="8229600" cy="5486400"/>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80000"/>
              </a:lnSpc>
              <a:spcBef>
                <a:spcPts val="0"/>
              </a:spcBef>
              <a:spcAft>
                <a:spcPts val="0"/>
              </a:spcAft>
              <a:buClr>
                <a:schemeClr val="dk1"/>
              </a:buClr>
              <a:buSzPts val="2400"/>
              <a:buFont typeface="Arial"/>
              <a:buNone/>
            </a:pPr>
            <a:r>
              <a:rPr lang="en-US" sz="2400" b="1" i="0" u="none">
                <a:solidFill>
                  <a:schemeClr val="dk1"/>
                </a:solidFill>
                <a:latin typeface="Calibri"/>
                <a:ea typeface="Calibri"/>
                <a:cs typeface="Calibri"/>
                <a:sym typeface="Calibri"/>
              </a:rPr>
              <a:t>(a)ALTER TABLE ...ADD...:</a:t>
            </a:r>
            <a:r>
              <a:rPr lang="en-US" sz="2400" b="0" i="0" u="none">
                <a:solidFill>
                  <a:schemeClr val="dk1"/>
                </a:solidFill>
                <a:latin typeface="Calibri"/>
                <a:ea typeface="Calibri"/>
                <a:cs typeface="Calibri"/>
                <a:sym typeface="Calibri"/>
              </a:rPr>
              <a:t> used to add new columns  into existing table.</a:t>
            </a:r>
            <a:endParaRPr/>
          </a:p>
          <a:p>
            <a:pPr marL="342900" marR="0" lvl="0" indent="-342900" algn="l" rtl="0">
              <a:lnSpc>
                <a:spcPct val="80000"/>
              </a:lnSpc>
              <a:spcBef>
                <a:spcPts val="480"/>
              </a:spcBef>
              <a:spcAft>
                <a:spcPts val="0"/>
              </a:spcAft>
              <a:buClr>
                <a:schemeClr val="dk1"/>
              </a:buClr>
              <a:buSzPts val="2400"/>
              <a:buFont typeface="Arial"/>
              <a:buChar char="•"/>
            </a:pPr>
            <a:r>
              <a:rPr lang="en-US" sz="2400" b="1" i="1" u="none">
                <a:solidFill>
                  <a:schemeClr val="dk1"/>
                </a:solidFill>
                <a:latin typeface="Calibri"/>
                <a:ea typeface="Calibri"/>
                <a:cs typeface="Calibri"/>
                <a:sym typeface="Calibri"/>
              </a:rPr>
              <a:t>Syntax: </a:t>
            </a:r>
            <a:r>
              <a:rPr lang="en-US" sz="2400" b="0" i="0" u="none">
                <a:solidFill>
                  <a:schemeClr val="dk1"/>
                </a:solidFill>
                <a:latin typeface="Calibri"/>
                <a:ea typeface="Calibri"/>
                <a:cs typeface="Calibri"/>
                <a:sym typeface="Calibri"/>
              </a:rPr>
              <a:t>ALTER TABLE table_name ADD(new col_1 data_type(size), new col_2  data_type(size),..);</a:t>
            </a:r>
            <a:endParaRPr/>
          </a:p>
          <a:p>
            <a:pPr marL="342900" marR="0" lvl="0" indent="-342900" algn="l" rtl="0">
              <a:lnSpc>
                <a:spcPct val="80000"/>
              </a:lnSpc>
              <a:spcBef>
                <a:spcPts val="48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Eg:Alter table employee add (phone_no int(10));</a:t>
            </a:r>
            <a:endParaRPr/>
          </a:p>
          <a:p>
            <a:pPr marL="342900" marR="0" lvl="0" indent="-342900" algn="l" rtl="0">
              <a:lnSpc>
                <a:spcPct val="80000"/>
              </a:lnSpc>
              <a:spcBef>
                <a:spcPts val="480"/>
              </a:spcBef>
              <a:spcAft>
                <a:spcPts val="0"/>
              </a:spcAft>
              <a:buClr>
                <a:schemeClr val="dk1"/>
              </a:buClr>
              <a:buSzPts val="2400"/>
              <a:buFont typeface="Arial"/>
              <a:buNone/>
            </a:pPr>
            <a:r>
              <a:rPr lang="en-US" sz="2400" b="1" i="0" u="none">
                <a:solidFill>
                  <a:schemeClr val="dk1"/>
                </a:solidFill>
                <a:latin typeface="Calibri"/>
                <a:ea typeface="Calibri"/>
                <a:cs typeface="Calibri"/>
                <a:sym typeface="Calibri"/>
              </a:rPr>
              <a:t>(b)ALTER TABLE...MODIFY...:</a:t>
            </a:r>
            <a:r>
              <a:rPr lang="en-US" sz="2400" b="0" i="0" u="none">
                <a:solidFill>
                  <a:schemeClr val="dk1"/>
                </a:solidFill>
                <a:latin typeface="Calibri"/>
                <a:ea typeface="Calibri"/>
                <a:cs typeface="Calibri"/>
                <a:sym typeface="Calibri"/>
              </a:rPr>
              <a:t>  used to change the width as well as data type of columns of existing tables.</a:t>
            </a:r>
            <a:endParaRPr/>
          </a:p>
          <a:p>
            <a:pPr marL="342900" marR="0" lvl="0" indent="-342900" algn="l" rtl="0">
              <a:lnSpc>
                <a:spcPct val="80000"/>
              </a:lnSpc>
              <a:spcBef>
                <a:spcPts val="480"/>
              </a:spcBef>
              <a:spcAft>
                <a:spcPts val="0"/>
              </a:spcAft>
              <a:buClr>
                <a:schemeClr val="dk1"/>
              </a:buClr>
              <a:buSzPts val="2400"/>
              <a:buFont typeface="Arial"/>
              <a:buChar char="•"/>
            </a:pPr>
            <a:r>
              <a:rPr lang="en-US" sz="2400" b="1" i="1" u="none">
                <a:solidFill>
                  <a:schemeClr val="dk1"/>
                </a:solidFill>
                <a:latin typeface="Calibri"/>
                <a:ea typeface="Calibri"/>
                <a:cs typeface="Calibri"/>
                <a:sym typeface="Calibri"/>
              </a:rPr>
              <a:t>Syntax: </a:t>
            </a:r>
            <a:r>
              <a:rPr lang="en-US" sz="2400" b="0" i="0" u="none">
                <a:solidFill>
                  <a:schemeClr val="dk1"/>
                </a:solidFill>
                <a:latin typeface="Calibri"/>
                <a:ea typeface="Calibri"/>
                <a:cs typeface="Calibri"/>
                <a:sym typeface="Calibri"/>
              </a:rPr>
              <a:t>ALTER TABLE TABLE_name MODIFY (COL_1 newdata_type(Size),…..);</a:t>
            </a:r>
            <a:endParaRPr/>
          </a:p>
          <a:p>
            <a:pPr marL="342900" marR="0" lvl="0" indent="-342900" algn="l" rtl="0">
              <a:lnSpc>
                <a:spcPct val="80000"/>
              </a:lnSpc>
              <a:spcBef>
                <a:spcPts val="48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Eg:Alter table employee modify(eno int(5), address varchar(30));</a:t>
            </a:r>
            <a:endParaRPr/>
          </a:p>
          <a:p>
            <a:pPr marL="342900" marR="0" lvl="0" indent="-342900" algn="l" rtl="0">
              <a:lnSpc>
                <a:spcPct val="80000"/>
              </a:lnSpc>
              <a:spcBef>
                <a:spcPts val="480"/>
              </a:spcBef>
              <a:spcAft>
                <a:spcPts val="0"/>
              </a:spcAft>
              <a:buClr>
                <a:schemeClr val="dk1"/>
              </a:buClr>
              <a:buSzPts val="2400"/>
              <a:buFont typeface="Arial"/>
              <a:buNone/>
            </a:pPr>
            <a:r>
              <a:rPr lang="en-US" sz="2400" b="1" i="0" u="none">
                <a:solidFill>
                  <a:schemeClr val="dk1"/>
                </a:solidFill>
                <a:latin typeface="Calibri"/>
                <a:ea typeface="Calibri"/>
                <a:cs typeface="Calibri"/>
                <a:sym typeface="Calibri"/>
              </a:rPr>
              <a:t>(c)ALTER table…DROP...: </a:t>
            </a:r>
            <a:r>
              <a:rPr lang="en-US" sz="2400" b="0" i="0" u="none">
                <a:solidFill>
                  <a:schemeClr val="dk1"/>
                </a:solidFill>
                <a:latin typeface="Calibri"/>
                <a:ea typeface="Calibri"/>
                <a:cs typeface="Calibri"/>
                <a:sym typeface="Calibri"/>
              </a:rPr>
              <a:t>used to drop column from existing table.</a:t>
            </a:r>
            <a:endParaRPr/>
          </a:p>
          <a:p>
            <a:pPr marL="342900" marR="0" lvl="0" indent="-342900" algn="l" rtl="0">
              <a:lnSpc>
                <a:spcPct val="80000"/>
              </a:lnSpc>
              <a:spcBef>
                <a:spcPts val="48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Syntax: ALTER TABLE tablename drop column column_name;</a:t>
            </a:r>
            <a:endParaRPr/>
          </a:p>
          <a:p>
            <a:pPr marL="342900" marR="0" lvl="0" indent="-342900" algn="l" rtl="0">
              <a:lnSpc>
                <a:spcPct val="80000"/>
              </a:lnSpc>
              <a:spcBef>
                <a:spcPts val="48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Eg: Alter table employee drop column phone_no;</a:t>
            </a:r>
            <a:endParaRPr/>
          </a:p>
          <a:p>
            <a:pPr marL="342900" marR="0" lvl="0" indent="-342900" algn="l" rtl="0">
              <a:lnSpc>
                <a:spcPct val="80000"/>
              </a:lnSpc>
              <a:spcBef>
                <a:spcPts val="48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Desc employee;</a:t>
            </a:r>
            <a:endParaRPr/>
          </a:p>
          <a:p>
            <a:pPr marL="342900" marR="0" lvl="0" indent="-342900" algn="l" rtl="0">
              <a:lnSpc>
                <a:spcPct val="80000"/>
              </a:lnSpc>
              <a:spcBef>
                <a:spcPts val="540"/>
              </a:spcBef>
              <a:spcAft>
                <a:spcPts val="0"/>
              </a:spcAft>
              <a:buClr>
                <a:schemeClr val="dk1"/>
              </a:buClr>
              <a:buSzPts val="2700"/>
              <a:buFont typeface="Arial"/>
              <a:buNone/>
            </a:pPr>
            <a:endParaRPr sz="2700" b="0" i="0" u="none">
              <a:solidFill>
                <a:schemeClr val="dk1"/>
              </a:solidFill>
              <a:latin typeface="Calibri"/>
              <a:ea typeface="Calibri"/>
              <a:cs typeface="Calibri"/>
              <a:sym typeface="Calibri"/>
            </a:endParaRPr>
          </a:p>
          <a:p>
            <a:pPr marL="342900" marR="0" lvl="0" indent="-171450" algn="l" rtl="0">
              <a:spcBef>
                <a:spcPts val="540"/>
              </a:spcBef>
              <a:spcAft>
                <a:spcPts val="0"/>
              </a:spcAft>
              <a:buClr>
                <a:schemeClr val="dk1"/>
              </a:buClr>
              <a:buSzPts val="2700"/>
              <a:buFont typeface="Arial"/>
              <a:buNone/>
            </a:pPr>
            <a:endParaRPr sz="2700" b="0" i="0" u="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3"/>
          <p:cNvSpPr txBox="1">
            <a:spLocks noGrp="1"/>
          </p:cNvSpPr>
          <p:nvPr>
            <p:ph type="title"/>
          </p:nvPr>
        </p:nvSpPr>
        <p:spPr>
          <a:xfrm>
            <a:off x="381000" y="304800"/>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ALTER COMMAND</a:t>
            </a:r>
            <a:endParaRPr/>
          </a:p>
        </p:txBody>
      </p:sp>
      <p:sp>
        <p:nvSpPr>
          <p:cNvPr id="160" name="Google Shape;160;p13"/>
          <p:cNvSpPr txBox="1">
            <a:spLocks noGrp="1"/>
          </p:cNvSpPr>
          <p:nvPr>
            <p:ph type="body" idx="1"/>
          </p:nvPr>
        </p:nvSpPr>
        <p:spPr>
          <a:xfrm>
            <a:off x="457200" y="1646237"/>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1" i="0" u="none">
                <a:solidFill>
                  <a:schemeClr val="dk1"/>
                </a:solidFill>
                <a:latin typeface="Calibri"/>
                <a:ea typeface="Calibri"/>
                <a:cs typeface="Calibri"/>
                <a:sym typeface="Calibri"/>
              </a:rPr>
              <a:t>c)ALTER table…DROP...:</a:t>
            </a:r>
            <a:r>
              <a:rPr lang="en-US" sz="3200" b="0" i="0" u="none">
                <a:solidFill>
                  <a:schemeClr val="dk1"/>
                </a:solidFill>
                <a:latin typeface="Calibri"/>
                <a:ea typeface="Calibri"/>
                <a:cs typeface="Calibri"/>
                <a:sym typeface="Calibri"/>
              </a:rPr>
              <a:t>used to drop column from existing table.</a:t>
            </a:r>
            <a:endParaRPr/>
          </a:p>
          <a:p>
            <a:pPr marL="342900" marR="0" lvl="0" indent="-342900" algn="l" rtl="0">
              <a:lnSpc>
                <a:spcPct val="100000"/>
              </a:lnSpc>
              <a:spcBef>
                <a:spcPts val="560"/>
              </a:spcBef>
              <a:spcAft>
                <a:spcPts val="0"/>
              </a:spcAft>
              <a:buClr>
                <a:srgbClr val="FF0000"/>
              </a:buClr>
              <a:buSzPts val="2800"/>
              <a:buFont typeface="Arial"/>
              <a:buNone/>
            </a:pPr>
            <a:r>
              <a:rPr lang="en-US" sz="2800" b="0" i="0" u="none">
                <a:solidFill>
                  <a:srgbClr val="FF0000"/>
                </a:solidFill>
                <a:latin typeface="Calibri"/>
                <a:ea typeface="Calibri"/>
                <a:cs typeface="Calibri"/>
                <a:sym typeface="Calibri"/>
              </a:rPr>
              <a:t>Exercise:</a:t>
            </a:r>
            <a:endParaRPr/>
          </a:p>
          <a:p>
            <a:pPr marL="342900" marR="0" lvl="0" indent="-342900" algn="l" rtl="0">
              <a:lnSpc>
                <a:spcPct val="100000"/>
              </a:lnSpc>
              <a:spcBef>
                <a:spcPts val="560"/>
              </a:spcBef>
              <a:spcAft>
                <a:spcPts val="0"/>
              </a:spcAft>
              <a:buClr>
                <a:srgbClr val="FF0000"/>
              </a:buClr>
              <a:buSzPts val="2800"/>
              <a:buFont typeface="Calibri"/>
              <a:buAutoNum type="romanLcPeriod"/>
            </a:pPr>
            <a:r>
              <a:rPr lang="en-US" sz="2800" b="0" i="0" u="none">
                <a:solidFill>
                  <a:srgbClr val="FF0000"/>
                </a:solidFill>
                <a:latin typeface="Calibri"/>
                <a:ea typeface="Calibri"/>
                <a:cs typeface="Calibri"/>
                <a:sym typeface="Calibri"/>
              </a:rPr>
              <a:t>Add a column mobilenum to employee table.</a:t>
            </a:r>
            <a:endParaRPr/>
          </a:p>
          <a:p>
            <a:pPr marL="342900" marR="0" lvl="0" indent="-342900" algn="l" rtl="0">
              <a:lnSpc>
                <a:spcPct val="100000"/>
              </a:lnSpc>
              <a:spcBef>
                <a:spcPts val="560"/>
              </a:spcBef>
              <a:spcAft>
                <a:spcPts val="0"/>
              </a:spcAft>
              <a:buClr>
                <a:schemeClr val="dk1"/>
              </a:buClr>
              <a:buSzPts val="2800"/>
              <a:buFont typeface="Arial"/>
              <a:buNone/>
            </a:pPr>
            <a:endParaRPr sz="2800" b="0" i="0" u="none">
              <a:solidFill>
                <a:srgbClr val="FF0000"/>
              </a:solidFill>
              <a:latin typeface="Calibri"/>
              <a:ea typeface="Calibri"/>
              <a:cs typeface="Calibri"/>
              <a:sym typeface="Calibri"/>
            </a:endParaRPr>
          </a:p>
          <a:p>
            <a:pPr marL="342900" marR="0" lvl="0" indent="-342900" algn="l" rtl="0">
              <a:lnSpc>
                <a:spcPct val="100000"/>
              </a:lnSpc>
              <a:spcBef>
                <a:spcPts val="560"/>
              </a:spcBef>
              <a:spcAft>
                <a:spcPts val="0"/>
              </a:spcAft>
              <a:buClr>
                <a:srgbClr val="FF0000"/>
              </a:buClr>
              <a:buSzPts val="2800"/>
              <a:buFont typeface="Calibri"/>
              <a:buAutoNum type="romanLcPeriod"/>
            </a:pPr>
            <a:r>
              <a:rPr lang="en-US" sz="2800" b="0" i="0" u="none">
                <a:solidFill>
                  <a:srgbClr val="FF0000"/>
                </a:solidFill>
                <a:latin typeface="Calibri"/>
                <a:ea typeface="Calibri"/>
                <a:cs typeface="Calibri"/>
                <a:sym typeface="Calibri"/>
              </a:rPr>
              <a:t>Change the size of ename column in employee table.</a:t>
            </a:r>
            <a:endParaRPr/>
          </a:p>
          <a:p>
            <a:pPr marL="342900" marR="0" lvl="0" indent="-139700" algn="l" rtl="0">
              <a:lnSpc>
                <a:spcPct val="100000"/>
              </a:lnSpc>
              <a:spcBef>
                <a:spcPts val="640"/>
              </a:spcBef>
              <a:spcAft>
                <a:spcPts val="0"/>
              </a:spcAft>
              <a:buClr>
                <a:schemeClr val="dk1"/>
              </a:buClr>
              <a:buSzPts val="3200"/>
              <a:buFont typeface="Calibri"/>
              <a:buNone/>
            </a:pPr>
            <a:endParaRPr sz="3200" b="0" i="0" u="none">
              <a:solidFill>
                <a:srgbClr val="FF0000"/>
              </a:solidFill>
              <a:latin typeface="Calibri"/>
              <a:ea typeface="Calibri"/>
              <a:cs typeface="Calibri"/>
              <a:sym typeface="Calibri"/>
            </a:endParaRPr>
          </a:p>
          <a:p>
            <a:pPr marL="342900" marR="0" lvl="0" indent="-139700" algn="l" rtl="0">
              <a:spcBef>
                <a:spcPts val="640"/>
              </a:spcBef>
              <a:spcAft>
                <a:spcPts val="0"/>
              </a:spcAft>
              <a:buClr>
                <a:schemeClr val="dk1"/>
              </a:buClr>
              <a:buSzPts val="3200"/>
              <a:buFont typeface="Arial"/>
              <a:buNone/>
            </a:pPr>
            <a:endParaRPr sz="3200" b="0" i="0" u="none">
              <a:solidFill>
                <a:srgbClr val="FF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ALTER COMMAND</a:t>
            </a:r>
            <a:endParaRPr/>
          </a:p>
        </p:txBody>
      </p:sp>
      <p:sp>
        <p:nvSpPr>
          <p:cNvPr id="166" name="Google Shape;166;p14"/>
          <p:cNvSpPr txBox="1">
            <a:spLocks noGrp="1"/>
          </p:cNvSpPr>
          <p:nvPr>
            <p:ph type="body" idx="1"/>
          </p:nvPr>
        </p:nvSpPr>
        <p:spPr>
          <a:xfrm>
            <a:off x="0" y="1600200"/>
            <a:ext cx="9144000" cy="4876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Adding Constraints using ALTER Command</a:t>
            </a:r>
            <a:endParaRPr/>
          </a:p>
          <a:p>
            <a:pPr marL="342900" marR="0" lvl="0" indent="-342900" algn="l" rtl="0">
              <a:lnSpc>
                <a:spcPct val="100000"/>
              </a:lnSpc>
              <a:spcBef>
                <a:spcPts val="560"/>
              </a:spcBef>
              <a:spcAft>
                <a:spcPts val="0"/>
              </a:spcAft>
              <a:buClr>
                <a:schemeClr val="dk1"/>
              </a:buClr>
              <a:buSzPts val="2800"/>
              <a:buFont typeface="Arial"/>
              <a:buNone/>
            </a:pPr>
            <a:r>
              <a:rPr lang="en-US" sz="2800" b="0" i="0" u="none">
                <a:solidFill>
                  <a:schemeClr val="dk1"/>
                </a:solidFill>
                <a:latin typeface="Calibri"/>
                <a:ea typeface="Calibri"/>
                <a:cs typeface="Calibri"/>
                <a:sym typeface="Calibri"/>
              </a:rPr>
              <a:t>Example:</a:t>
            </a:r>
            <a:endParaRPr/>
          </a:p>
          <a:p>
            <a:pPr marL="342900" marR="0" lvl="0" indent="-342900" algn="l" rtl="0">
              <a:lnSpc>
                <a:spcPct val="100000"/>
              </a:lnSpc>
              <a:spcBef>
                <a:spcPts val="56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ALTER TABLE employee</a:t>
            </a:r>
            <a:br>
              <a:rPr lang="en-US" sz="2800" b="0" i="0" u="none">
                <a:solidFill>
                  <a:schemeClr val="dk1"/>
                </a:solidFill>
                <a:latin typeface="Calibri"/>
                <a:ea typeface="Calibri"/>
                <a:cs typeface="Calibri"/>
                <a:sym typeface="Calibri"/>
              </a:rPr>
            </a:br>
            <a:r>
              <a:rPr lang="en-US" sz="2800" b="0" i="0" u="none">
                <a:solidFill>
                  <a:schemeClr val="dk1"/>
                </a:solidFill>
                <a:latin typeface="Calibri"/>
                <a:ea typeface="Calibri"/>
                <a:cs typeface="Calibri"/>
                <a:sym typeface="Calibri"/>
              </a:rPr>
              <a:t>ADD FOREIGN KEY (dno) REFERENCES dept (dno);</a:t>
            </a:r>
            <a:endParaRPr/>
          </a:p>
          <a:p>
            <a:pPr marL="342900" marR="0" lvl="0" indent="-342900" algn="l" rtl="0">
              <a:lnSpc>
                <a:spcPct val="100000"/>
              </a:lnSpc>
              <a:spcBef>
                <a:spcPts val="560"/>
              </a:spcBef>
              <a:spcAft>
                <a:spcPts val="0"/>
              </a:spcAft>
              <a:buClr>
                <a:srgbClr val="00B0F0"/>
              </a:buClr>
              <a:buSzPts val="2800"/>
              <a:buFont typeface="Arial"/>
              <a:buChar char="•"/>
            </a:pPr>
            <a:r>
              <a:rPr lang="en-US" sz="2800" b="0" i="0" u="none">
                <a:solidFill>
                  <a:srgbClr val="00B0F0"/>
                </a:solidFill>
                <a:latin typeface="Calibri"/>
                <a:ea typeface="Calibri"/>
                <a:cs typeface="Calibri"/>
                <a:sym typeface="Calibri"/>
              </a:rPr>
              <a:t>ALTER TABLE Student</a:t>
            </a:r>
            <a:br>
              <a:rPr lang="en-US" sz="2800" b="0" i="0" u="none">
                <a:solidFill>
                  <a:srgbClr val="00B0F0"/>
                </a:solidFill>
                <a:latin typeface="Calibri"/>
                <a:ea typeface="Calibri"/>
                <a:cs typeface="Calibri"/>
                <a:sym typeface="Calibri"/>
              </a:rPr>
            </a:br>
            <a:r>
              <a:rPr lang="en-US" sz="2800" b="0" i="0" u="none">
                <a:solidFill>
                  <a:srgbClr val="00B0F0"/>
                </a:solidFill>
                <a:latin typeface="Calibri"/>
                <a:ea typeface="Calibri"/>
                <a:cs typeface="Calibri"/>
                <a:sym typeface="Calibri"/>
              </a:rPr>
              <a:t>ADD CONSTRAINT FK_dnumber</a:t>
            </a:r>
            <a:br>
              <a:rPr lang="en-US" sz="2800" b="0" i="0" u="none">
                <a:solidFill>
                  <a:srgbClr val="00B0F0"/>
                </a:solidFill>
                <a:latin typeface="Calibri"/>
                <a:ea typeface="Calibri"/>
                <a:cs typeface="Calibri"/>
                <a:sym typeface="Calibri"/>
              </a:rPr>
            </a:br>
            <a:r>
              <a:rPr lang="en-US" sz="2800" b="0" i="0" u="none">
                <a:solidFill>
                  <a:srgbClr val="00B0F0"/>
                </a:solidFill>
                <a:latin typeface="Calibri"/>
                <a:ea typeface="Calibri"/>
                <a:cs typeface="Calibri"/>
                <a:sym typeface="Calibri"/>
              </a:rPr>
              <a:t>FOREIGN KEY  (dno) REFERENCES dept (dno);</a:t>
            </a:r>
            <a:endParaRPr/>
          </a:p>
          <a:p>
            <a:pPr marL="342900" marR="0" lvl="0" indent="-342900" algn="l" rtl="0">
              <a:lnSpc>
                <a:spcPct val="100000"/>
              </a:lnSpc>
              <a:spcBef>
                <a:spcPts val="560"/>
              </a:spcBef>
              <a:spcAft>
                <a:spcPts val="0"/>
              </a:spcAft>
              <a:buClr>
                <a:srgbClr val="7030A0"/>
              </a:buClr>
              <a:buSzPts val="2800"/>
              <a:buFont typeface="Arial"/>
              <a:buChar char="•"/>
            </a:pPr>
            <a:r>
              <a:rPr lang="en-US" sz="2800" b="0" i="0" u="none">
                <a:solidFill>
                  <a:srgbClr val="7030A0"/>
                </a:solidFill>
                <a:latin typeface="Calibri"/>
                <a:ea typeface="Calibri"/>
                <a:cs typeface="Calibri"/>
                <a:sym typeface="Calibri"/>
              </a:rPr>
              <a:t>ALTER TABLE employee</a:t>
            </a:r>
            <a:br>
              <a:rPr lang="en-US" sz="2800" b="0" i="0" u="none">
                <a:solidFill>
                  <a:srgbClr val="7030A0"/>
                </a:solidFill>
                <a:latin typeface="Calibri"/>
                <a:ea typeface="Calibri"/>
                <a:cs typeface="Calibri"/>
                <a:sym typeface="Calibri"/>
              </a:rPr>
            </a:br>
            <a:r>
              <a:rPr lang="en-US" sz="2800" b="0" i="0" u="none">
                <a:solidFill>
                  <a:srgbClr val="7030A0"/>
                </a:solidFill>
                <a:latin typeface="Calibri"/>
                <a:ea typeface="Calibri"/>
                <a:cs typeface="Calibri"/>
                <a:sym typeface="Calibri"/>
              </a:rPr>
              <a:t>DROP FOREIGN KEY  FK_dnumber;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1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DROP COMMAND</a:t>
            </a:r>
            <a:endParaRPr/>
          </a:p>
        </p:txBody>
      </p:sp>
      <p:sp>
        <p:nvSpPr>
          <p:cNvPr id="172" name="Google Shape;172;p15"/>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1" i="0" u="none">
                <a:solidFill>
                  <a:schemeClr val="dk1"/>
                </a:solidFill>
                <a:latin typeface="Calibri"/>
                <a:ea typeface="Calibri"/>
                <a:cs typeface="Calibri"/>
                <a:sym typeface="Calibri"/>
              </a:rPr>
              <a:t>DROP TABLE:</a:t>
            </a:r>
            <a:r>
              <a:rPr lang="en-US" sz="3200" b="0" i="0" u="none">
                <a:solidFill>
                  <a:schemeClr val="dk1"/>
                </a:solidFill>
                <a:latin typeface="Calibri"/>
                <a:ea typeface="Calibri"/>
                <a:cs typeface="Calibri"/>
                <a:sym typeface="Calibri"/>
              </a:rPr>
              <a:t> This is used to delete the structure of a table. It permanently deletes the records in the table.</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1" i="1" u="none">
                <a:solidFill>
                  <a:schemeClr val="dk1"/>
                </a:solidFill>
                <a:latin typeface="Calibri"/>
                <a:ea typeface="Calibri"/>
                <a:cs typeface="Calibri"/>
                <a:sym typeface="Calibri"/>
              </a:rPr>
              <a:t>Syntax:	</a:t>
            </a:r>
            <a:r>
              <a:rPr lang="en-US" sz="3200" b="0" i="0" u="none">
                <a:solidFill>
                  <a:schemeClr val="dk1"/>
                </a:solidFill>
                <a:latin typeface="Calibri"/>
                <a:ea typeface="Calibri"/>
                <a:cs typeface="Calibri"/>
                <a:sym typeface="Calibri"/>
              </a:rPr>
              <a:t>	DROP TABLE table_name;</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1" i="1" u="none">
                <a:solidFill>
                  <a:schemeClr val="dk1"/>
                </a:solidFill>
                <a:latin typeface="Calibri"/>
                <a:ea typeface="Calibri"/>
                <a:cs typeface="Calibri"/>
                <a:sym typeface="Calibri"/>
              </a:rPr>
              <a:t>Example:</a:t>
            </a:r>
            <a:r>
              <a:rPr lang="en-US" sz="3200" b="0" i="0" u="none">
                <a:solidFill>
                  <a:schemeClr val="dk1"/>
                </a:solidFill>
                <a:latin typeface="Calibri"/>
                <a:ea typeface="Calibri"/>
                <a:cs typeface="Calibri"/>
                <a:sym typeface="Calibri"/>
              </a:rPr>
              <a:t> SQL&gt;DROP TABLE employee;</a:t>
            </a:r>
            <a:endParaRPr/>
          </a:p>
          <a:p>
            <a:pPr marL="342900" marR="0" lvl="0" indent="-139700" algn="l" rtl="0">
              <a:spcBef>
                <a:spcPts val="64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6"/>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TRUNCATE COMMAND</a:t>
            </a:r>
            <a:endParaRPr/>
          </a:p>
        </p:txBody>
      </p:sp>
      <p:sp>
        <p:nvSpPr>
          <p:cNvPr id="178" name="Google Shape;178;p16"/>
          <p:cNvSpPr txBox="1">
            <a:spLocks noGrp="1"/>
          </p:cNvSpPr>
          <p:nvPr>
            <p:ph type="body" idx="1"/>
          </p:nvPr>
        </p:nvSpPr>
        <p:spPr>
          <a:xfrm>
            <a:off x="457200" y="1600200"/>
            <a:ext cx="8229600" cy="33289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1" i="0" u="none">
                <a:solidFill>
                  <a:schemeClr val="dk1"/>
                </a:solidFill>
                <a:latin typeface="Calibri"/>
                <a:ea typeface="Calibri"/>
                <a:cs typeface="Calibri"/>
                <a:sym typeface="Calibri"/>
              </a:rPr>
              <a:t>TRUNCATE:</a:t>
            </a:r>
            <a:r>
              <a:rPr lang="en-US" sz="3200" b="0" i="0" u="none">
                <a:solidFill>
                  <a:schemeClr val="dk1"/>
                </a:solidFill>
                <a:latin typeface="Calibri"/>
                <a:ea typeface="Calibri"/>
                <a:cs typeface="Calibri"/>
                <a:sym typeface="Calibri"/>
              </a:rPr>
              <a:t> This command will remove the data permanently. But structure will not be removed.</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1" i="1" u="none">
                <a:solidFill>
                  <a:schemeClr val="dk1"/>
                </a:solidFill>
                <a:latin typeface="Calibri"/>
                <a:ea typeface="Calibri"/>
                <a:cs typeface="Calibri"/>
                <a:sym typeface="Calibri"/>
              </a:rPr>
              <a:t>Syntax:	</a:t>
            </a:r>
            <a:r>
              <a:rPr lang="en-US" sz="3200" b="0" i="0" u="none">
                <a:solidFill>
                  <a:schemeClr val="dk1"/>
                </a:solidFill>
                <a:latin typeface="Calibri"/>
                <a:ea typeface="Calibri"/>
                <a:cs typeface="Calibri"/>
                <a:sym typeface="Calibri"/>
              </a:rPr>
              <a:t>TRUNCATE  TABLE&lt;Table name&gt;</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1" i="1" u="none">
                <a:solidFill>
                  <a:schemeClr val="dk1"/>
                </a:solidFill>
                <a:latin typeface="Calibri"/>
                <a:ea typeface="Calibri"/>
                <a:cs typeface="Calibri"/>
                <a:sym typeface="Calibri"/>
              </a:rPr>
              <a:t>Example</a:t>
            </a:r>
            <a:r>
              <a:rPr lang="en-US" sz="3200" b="0" i="0" u="none">
                <a:solidFill>
                  <a:schemeClr val="dk1"/>
                </a:solidFill>
                <a:latin typeface="Calibri"/>
                <a:ea typeface="Calibri"/>
                <a:cs typeface="Calibri"/>
                <a:sym typeface="Calibri"/>
              </a:rPr>
              <a:t>	TRUNCATE  TABLE employee;</a:t>
            </a:r>
            <a:endParaRPr/>
          </a:p>
          <a:p>
            <a:pPr marL="342900" marR="0" lvl="0" indent="-139700" algn="l" rtl="0">
              <a:spcBef>
                <a:spcPts val="64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7"/>
          <p:cNvSpPr txBox="1">
            <a:spLocks noGrp="1"/>
          </p:cNvSpPr>
          <p:nvPr>
            <p:ph type="title"/>
          </p:nvPr>
        </p:nvSpPr>
        <p:spPr>
          <a:xfrm>
            <a:off x="457200" y="274637"/>
            <a:ext cx="8229600" cy="19399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Data manipulation language (DML)</a:t>
            </a:r>
            <a:endParaRPr/>
          </a:p>
        </p:txBody>
      </p:sp>
      <p:sp>
        <p:nvSpPr>
          <p:cNvPr id="184" name="Google Shape;184;p17"/>
          <p:cNvSpPr txBox="1">
            <a:spLocks noGrp="1"/>
          </p:cNvSpPr>
          <p:nvPr>
            <p:ph type="body" idx="1"/>
          </p:nvPr>
        </p:nvSpPr>
        <p:spPr>
          <a:xfrm>
            <a:off x="857250" y="2286000"/>
            <a:ext cx="7829550" cy="38401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100000"/>
              </a:lnSpc>
              <a:spcBef>
                <a:spcPts val="0"/>
              </a:spcBef>
              <a:spcAft>
                <a:spcPts val="0"/>
              </a:spcAft>
              <a:buClr>
                <a:schemeClr val="dk1"/>
              </a:buClr>
              <a:buSzPts val="3200"/>
              <a:buFont typeface="Arial"/>
              <a:buNone/>
            </a:pPr>
            <a:r>
              <a:rPr lang="en-US" sz="3200" b="0" i="0" u="none">
                <a:solidFill>
                  <a:schemeClr val="dk1"/>
                </a:solidFill>
                <a:latin typeface="Calibri"/>
                <a:ea typeface="Calibri"/>
                <a:cs typeface="Calibri"/>
                <a:sym typeface="Calibri"/>
              </a:rPr>
              <a:t>DML commands:</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1" i="0" u="none">
                <a:solidFill>
                  <a:schemeClr val="dk1"/>
                </a:solidFill>
                <a:latin typeface="Calibri"/>
                <a:ea typeface="Calibri"/>
                <a:cs typeface="Calibri"/>
                <a:sym typeface="Calibri"/>
              </a:rPr>
              <a:t>1. INSERT		</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1" i="0" u="none">
                <a:solidFill>
                  <a:schemeClr val="dk1"/>
                </a:solidFill>
                <a:latin typeface="Calibri"/>
                <a:ea typeface="Calibri"/>
                <a:cs typeface="Calibri"/>
                <a:sym typeface="Calibri"/>
              </a:rPr>
              <a:t>2. UPDATE		</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1" i="0" u="none">
                <a:solidFill>
                  <a:schemeClr val="dk1"/>
                </a:solidFill>
                <a:latin typeface="Calibri"/>
                <a:ea typeface="Calibri"/>
                <a:cs typeface="Calibri"/>
                <a:sym typeface="Calibri"/>
              </a:rPr>
              <a:t>3. DELETE</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SELECT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INSERT COMMAND</a:t>
            </a:r>
            <a:endParaRPr/>
          </a:p>
        </p:txBody>
      </p:sp>
      <p:sp>
        <p:nvSpPr>
          <p:cNvPr id="190" name="Google Shape;190;p18"/>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80000"/>
              </a:lnSpc>
              <a:spcBef>
                <a:spcPts val="0"/>
              </a:spcBef>
              <a:spcAft>
                <a:spcPts val="0"/>
              </a:spcAft>
              <a:buClr>
                <a:schemeClr val="dk1"/>
              </a:buClr>
              <a:buSzPts val="2500"/>
              <a:buFont typeface="Arial"/>
              <a:buChar char="•"/>
            </a:pPr>
            <a:r>
              <a:rPr lang="en-US" sz="2500" b="1" i="0" u="none">
                <a:solidFill>
                  <a:schemeClr val="dk1"/>
                </a:solidFill>
                <a:latin typeface="Calibri"/>
                <a:ea typeface="Calibri"/>
                <a:cs typeface="Calibri"/>
                <a:sym typeface="Calibri"/>
              </a:rPr>
              <a:t>INSERT INTO: </a:t>
            </a:r>
            <a:r>
              <a:rPr lang="en-US" sz="2500" b="0" i="0" u="none">
                <a:solidFill>
                  <a:schemeClr val="dk1"/>
                </a:solidFill>
                <a:latin typeface="Calibri"/>
                <a:ea typeface="Calibri"/>
                <a:cs typeface="Calibri"/>
                <a:sym typeface="Calibri"/>
              </a:rPr>
              <a:t> This is used to add records into a table. These are three type of INSERT INTO queries which are as</a:t>
            </a:r>
            <a:endParaRPr/>
          </a:p>
          <a:p>
            <a:pPr marL="342900" marR="0" lvl="0" indent="-342900" algn="l" rtl="0">
              <a:lnSpc>
                <a:spcPct val="80000"/>
              </a:lnSpc>
              <a:spcBef>
                <a:spcPts val="500"/>
              </a:spcBef>
              <a:spcAft>
                <a:spcPts val="0"/>
              </a:spcAft>
              <a:buClr>
                <a:schemeClr val="dk1"/>
              </a:buClr>
              <a:buSzPts val="2500"/>
              <a:buFont typeface="Arial"/>
              <a:buNone/>
            </a:pPr>
            <a:r>
              <a:rPr lang="en-US" sz="2500" b="1" i="0" u="none">
                <a:solidFill>
                  <a:schemeClr val="dk1"/>
                </a:solidFill>
                <a:latin typeface="Calibri"/>
                <a:ea typeface="Calibri"/>
                <a:cs typeface="Calibri"/>
                <a:sym typeface="Calibri"/>
              </a:rPr>
              <a:t>a) Inserting a single record</a:t>
            </a:r>
            <a:endParaRPr sz="2500" b="0" i="0" u="none">
              <a:solidFill>
                <a:schemeClr val="dk1"/>
              </a:solidFill>
              <a:latin typeface="Calibri"/>
              <a:ea typeface="Calibri"/>
              <a:cs typeface="Calibri"/>
              <a:sym typeface="Calibri"/>
            </a:endParaRPr>
          </a:p>
          <a:p>
            <a:pPr marL="342900" marR="0" lvl="0" indent="-342900" algn="l" rtl="0">
              <a:lnSpc>
                <a:spcPct val="80000"/>
              </a:lnSpc>
              <a:spcBef>
                <a:spcPts val="500"/>
              </a:spcBef>
              <a:spcAft>
                <a:spcPts val="0"/>
              </a:spcAft>
              <a:buClr>
                <a:schemeClr val="dk1"/>
              </a:buClr>
              <a:buSzPts val="2500"/>
              <a:buFont typeface="Arial"/>
              <a:buChar char="•"/>
            </a:pPr>
            <a:r>
              <a:rPr lang="en-US" sz="2500" b="1" i="1" u="none">
                <a:solidFill>
                  <a:schemeClr val="dk1"/>
                </a:solidFill>
                <a:latin typeface="Calibri"/>
                <a:ea typeface="Calibri"/>
                <a:cs typeface="Calibri"/>
                <a:sym typeface="Calibri"/>
              </a:rPr>
              <a:t>Syntax:  </a:t>
            </a:r>
            <a:r>
              <a:rPr lang="en-US" sz="2500" b="0" i="0" u="none">
                <a:solidFill>
                  <a:schemeClr val="dk1"/>
                </a:solidFill>
                <a:latin typeface="Calibri"/>
                <a:ea typeface="Calibri"/>
                <a:cs typeface="Calibri"/>
                <a:sym typeface="Calibri"/>
              </a:rPr>
              <a:t>INSERT INTO TABLENAME (COL_1, COL_2, ...COL_n)   VALUES   (data_1, data_2,........data_n);</a:t>
            </a:r>
            <a:endParaRPr/>
          </a:p>
          <a:p>
            <a:pPr marL="342900" marR="0" lvl="0" indent="-342900" algn="l" rtl="0">
              <a:lnSpc>
                <a:spcPct val="80000"/>
              </a:lnSpc>
              <a:spcBef>
                <a:spcPts val="500"/>
              </a:spcBef>
              <a:spcAft>
                <a:spcPts val="0"/>
              </a:spcAft>
              <a:buClr>
                <a:schemeClr val="dk1"/>
              </a:buClr>
              <a:buSzPts val="2500"/>
              <a:buFont typeface="Arial"/>
              <a:buChar char="•"/>
            </a:pPr>
            <a:r>
              <a:rPr lang="en-US" sz="2500" b="1" i="1" u="none">
                <a:solidFill>
                  <a:schemeClr val="dk1"/>
                </a:solidFill>
                <a:latin typeface="Calibri"/>
                <a:ea typeface="Calibri"/>
                <a:cs typeface="Calibri"/>
                <a:sym typeface="Calibri"/>
              </a:rPr>
              <a:t>Example:  </a:t>
            </a:r>
            <a:r>
              <a:rPr lang="en-US" sz="2500" b="0" i="0" u="none">
                <a:solidFill>
                  <a:schemeClr val="dk1"/>
                </a:solidFill>
                <a:latin typeface="Calibri"/>
                <a:ea typeface="Calibri"/>
                <a:cs typeface="Calibri"/>
                <a:sym typeface="Calibri"/>
              </a:rPr>
              <a:t>SQL&gt;INSERT INTO EMPLOYEE (eno, ename, address,salary,dno) VALUES   (101, ’Ramya’, ’kanuru’,2345.00, 1);</a:t>
            </a:r>
            <a:endParaRPr/>
          </a:p>
          <a:p>
            <a:pPr marL="342900" marR="0" lvl="0" indent="-342900" algn="l" rtl="0">
              <a:lnSpc>
                <a:spcPct val="80000"/>
              </a:lnSpc>
              <a:spcBef>
                <a:spcPts val="500"/>
              </a:spcBef>
              <a:spcAft>
                <a:spcPts val="0"/>
              </a:spcAft>
              <a:buClr>
                <a:schemeClr val="dk1"/>
              </a:buClr>
              <a:buSzPts val="2500"/>
              <a:buFont typeface="Arial"/>
              <a:buNone/>
            </a:pPr>
            <a:endParaRPr sz="2500" b="0" i="0" u="none">
              <a:solidFill>
                <a:srgbClr val="FF0000"/>
              </a:solidFill>
              <a:latin typeface="Calibri"/>
              <a:ea typeface="Calibri"/>
              <a:cs typeface="Calibri"/>
              <a:sym typeface="Calibri"/>
            </a:endParaRPr>
          </a:p>
          <a:p>
            <a:pPr marL="342900" marR="0" lvl="0" indent="-342900" algn="l" rtl="0">
              <a:lnSpc>
                <a:spcPct val="80000"/>
              </a:lnSpc>
              <a:spcBef>
                <a:spcPts val="500"/>
              </a:spcBef>
              <a:spcAft>
                <a:spcPts val="0"/>
              </a:spcAft>
              <a:buClr>
                <a:srgbClr val="FF0000"/>
              </a:buClr>
              <a:buSzPts val="2500"/>
              <a:buFont typeface="Arial"/>
              <a:buNone/>
            </a:pPr>
            <a:r>
              <a:rPr lang="en-US" sz="2500" b="0" i="0" u="none">
                <a:solidFill>
                  <a:srgbClr val="FF0000"/>
                </a:solidFill>
                <a:latin typeface="Calibri"/>
                <a:ea typeface="Calibri"/>
                <a:cs typeface="Calibri"/>
                <a:sym typeface="Calibri"/>
              </a:rPr>
              <a:t>Exercise:</a:t>
            </a:r>
            <a:endParaRPr/>
          </a:p>
          <a:p>
            <a:pPr marL="342900" marR="0" lvl="0" indent="-342900" algn="l" rtl="0">
              <a:lnSpc>
                <a:spcPct val="80000"/>
              </a:lnSpc>
              <a:spcBef>
                <a:spcPts val="500"/>
              </a:spcBef>
              <a:spcAft>
                <a:spcPts val="0"/>
              </a:spcAft>
              <a:buClr>
                <a:srgbClr val="FF0000"/>
              </a:buClr>
              <a:buSzPts val="2500"/>
              <a:buFont typeface="Arial"/>
              <a:buChar char="•"/>
            </a:pPr>
            <a:r>
              <a:rPr lang="en-US" sz="2500" b="0" i="0" u="none">
                <a:solidFill>
                  <a:srgbClr val="FF0000"/>
                </a:solidFill>
                <a:latin typeface="Calibri"/>
                <a:ea typeface="Calibri"/>
                <a:cs typeface="Calibri"/>
                <a:sym typeface="Calibri"/>
              </a:rPr>
              <a:t>Insert  three records into dept table</a:t>
            </a:r>
            <a:endParaRPr/>
          </a:p>
          <a:p>
            <a:pPr marL="342900" marR="0" lvl="0" indent="-184150" algn="l" rtl="0">
              <a:spcBef>
                <a:spcPts val="500"/>
              </a:spcBef>
              <a:spcAft>
                <a:spcPts val="0"/>
              </a:spcAft>
              <a:buClr>
                <a:schemeClr val="dk1"/>
              </a:buClr>
              <a:buSzPts val="2500"/>
              <a:buFont typeface="Arial"/>
              <a:buNone/>
            </a:pPr>
            <a:endParaRPr sz="2500" b="0" i="0" u="none">
              <a:solidFill>
                <a:srgbClr val="FF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INSERT COMMAND</a:t>
            </a:r>
            <a:endParaRPr/>
          </a:p>
        </p:txBody>
      </p:sp>
      <p:sp>
        <p:nvSpPr>
          <p:cNvPr id="196" name="Google Shape;196;p19"/>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90000"/>
              </a:lnSpc>
              <a:spcBef>
                <a:spcPts val="0"/>
              </a:spcBef>
              <a:spcAft>
                <a:spcPts val="0"/>
              </a:spcAft>
              <a:buClr>
                <a:schemeClr val="dk1"/>
              </a:buClr>
              <a:buSzPts val="2700"/>
              <a:buFont typeface="Arial"/>
              <a:buChar char="•"/>
            </a:pPr>
            <a:r>
              <a:rPr lang="en-US" sz="2700" b="1" i="0" u="none">
                <a:solidFill>
                  <a:schemeClr val="dk1"/>
                </a:solidFill>
                <a:latin typeface="Calibri"/>
                <a:ea typeface="Calibri"/>
                <a:cs typeface="Calibri"/>
                <a:sym typeface="Calibri"/>
              </a:rPr>
              <a:t>b) Inserting all records from another table</a:t>
            </a:r>
            <a:endParaRPr sz="2700" b="0" i="0" u="none">
              <a:solidFill>
                <a:schemeClr val="dk1"/>
              </a:solidFill>
              <a:latin typeface="Calibri"/>
              <a:ea typeface="Calibri"/>
              <a:cs typeface="Calibri"/>
              <a:sym typeface="Calibri"/>
            </a:endParaRPr>
          </a:p>
          <a:p>
            <a:pPr marL="342900" marR="0" lvl="0" indent="-342900" algn="l" rtl="0">
              <a:lnSpc>
                <a:spcPct val="90000"/>
              </a:lnSpc>
              <a:spcBef>
                <a:spcPts val="540"/>
              </a:spcBef>
              <a:spcAft>
                <a:spcPts val="0"/>
              </a:spcAft>
              <a:buClr>
                <a:schemeClr val="dk1"/>
              </a:buClr>
              <a:buSzPts val="2700"/>
              <a:buFont typeface="Arial"/>
              <a:buChar char="•"/>
            </a:pPr>
            <a:r>
              <a:rPr lang="en-US" sz="2700" b="1" i="1" u="none">
                <a:solidFill>
                  <a:schemeClr val="dk1"/>
                </a:solidFill>
                <a:latin typeface="Calibri"/>
                <a:ea typeface="Calibri"/>
                <a:cs typeface="Calibri"/>
                <a:sym typeface="Calibri"/>
              </a:rPr>
              <a:t>Syntax: </a:t>
            </a:r>
            <a:r>
              <a:rPr lang="en-US" sz="2700" b="0" i="0" u="none">
                <a:solidFill>
                  <a:schemeClr val="dk1"/>
                </a:solidFill>
                <a:latin typeface="Calibri"/>
                <a:ea typeface="Calibri"/>
                <a:cs typeface="Calibri"/>
                <a:sym typeface="Calibri"/>
              </a:rPr>
              <a:t>INSERT INTO TABLE_name_1 SELECT col_1,col_2,field_n   FROM table_name_2 WHERE col_x=data;</a:t>
            </a:r>
            <a:endParaRPr/>
          </a:p>
          <a:p>
            <a:pPr marL="342900" marR="0" lvl="0" indent="-171450" algn="l" rtl="0">
              <a:lnSpc>
                <a:spcPct val="90000"/>
              </a:lnSpc>
              <a:spcBef>
                <a:spcPts val="540"/>
              </a:spcBef>
              <a:spcAft>
                <a:spcPts val="0"/>
              </a:spcAft>
              <a:buClr>
                <a:schemeClr val="dk1"/>
              </a:buClr>
              <a:buSzPts val="2700"/>
              <a:buFont typeface="Arial"/>
              <a:buNone/>
            </a:pPr>
            <a:endParaRPr sz="2700" b="0" i="0" u="none">
              <a:solidFill>
                <a:schemeClr val="dk1"/>
              </a:solidFill>
              <a:latin typeface="Calibri"/>
              <a:ea typeface="Calibri"/>
              <a:cs typeface="Calibri"/>
              <a:sym typeface="Calibri"/>
            </a:endParaRPr>
          </a:p>
          <a:p>
            <a:pPr marL="342900" marR="0" lvl="0" indent="-342900" algn="l" rtl="0">
              <a:lnSpc>
                <a:spcPct val="90000"/>
              </a:lnSpc>
              <a:spcBef>
                <a:spcPts val="540"/>
              </a:spcBef>
              <a:spcAft>
                <a:spcPts val="0"/>
              </a:spcAft>
              <a:buClr>
                <a:schemeClr val="dk1"/>
              </a:buClr>
              <a:buSzPts val="2700"/>
              <a:buFont typeface="Arial"/>
              <a:buChar char="•"/>
            </a:pPr>
            <a:r>
              <a:rPr lang="en-US" sz="2700" b="1" i="1" u="none">
                <a:solidFill>
                  <a:schemeClr val="dk1"/>
                </a:solidFill>
                <a:latin typeface="Calibri"/>
                <a:ea typeface="Calibri"/>
                <a:cs typeface="Calibri"/>
                <a:sym typeface="Calibri"/>
              </a:rPr>
              <a:t>Example: </a:t>
            </a:r>
            <a:r>
              <a:rPr lang="en-US" sz="2700" b="0" i="0" u="none">
                <a:solidFill>
                  <a:schemeClr val="dk1"/>
                </a:solidFill>
                <a:latin typeface="Calibri"/>
                <a:ea typeface="Calibri"/>
                <a:cs typeface="Calibri"/>
                <a:sym typeface="Calibri"/>
              </a:rPr>
              <a:t>SQL&gt;INSERT INTO emp SELECT eno,ename FROM employee WHERE ename = ‘Ramu‘;</a:t>
            </a:r>
            <a:endParaRPr/>
          </a:p>
          <a:p>
            <a:pPr marL="342900" marR="0" lvl="0" indent="-342900" algn="l" rtl="0">
              <a:lnSpc>
                <a:spcPct val="90000"/>
              </a:lnSpc>
              <a:spcBef>
                <a:spcPts val="540"/>
              </a:spcBef>
              <a:spcAft>
                <a:spcPts val="0"/>
              </a:spcAft>
              <a:buClr>
                <a:srgbClr val="FF0000"/>
              </a:buClr>
              <a:buSzPts val="2700"/>
              <a:buFont typeface="Arial"/>
              <a:buNone/>
            </a:pPr>
            <a:r>
              <a:rPr lang="en-US" sz="2700" b="0" i="0" u="none">
                <a:solidFill>
                  <a:srgbClr val="FF0000"/>
                </a:solidFill>
                <a:latin typeface="Calibri"/>
                <a:ea typeface="Calibri"/>
                <a:cs typeface="Calibri"/>
                <a:sym typeface="Calibri"/>
              </a:rPr>
              <a:t>Exercise:</a:t>
            </a:r>
            <a:endParaRPr/>
          </a:p>
          <a:p>
            <a:pPr marL="342900" marR="0" lvl="0" indent="-342900" algn="l" rtl="0">
              <a:lnSpc>
                <a:spcPct val="90000"/>
              </a:lnSpc>
              <a:spcBef>
                <a:spcPts val="540"/>
              </a:spcBef>
              <a:spcAft>
                <a:spcPts val="0"/>
              </a:spcAft>
              <a:buClr>
                <a:srgbClr val="FF0000"/>
              </a:buClr>
              <a:buSzPts val="2700"/>
              <a:buFont typeface="Arial"/>
              <a:buChar char="•"/>
            </a:pPr>
            <a:r>
              <a:rPr lang="en-US" sz="2700" b="0" i="0" u="none">
                <a:solidFill>
                  <a:srgbClr val="FF0000"/>
                </a:solidFill>
                <a:latin typeface="Calibri"/>
                <a:ea typeface="Calibri"/>
                <a:cs typeface="Calibri"/>
                <a:sym typeface="Calibri"/>
              </a:rPr>
              <a:t>Insert records into  student table whose address is ‘vizag’</a:t>
            </a:r>
            <a:endParaRPr/>
          </a:p>
          <a:p>
            <a:pPr marL="342900" marR="0" lvl="0" indent="-171450" algn="l" rtl="0">
              <a:spcBef>
                <a:spcPts val="540"/>
              </a:spcBef>
              <a:spcAft>
                <a:spcPts val="0"/>
              </a:spcAft>
              <a:buClr>
                <a:schemeClr val="dk1"/>
              </a:buClr>
              <a:buSzPts val="2700"/>
              <a:buFont typeface="Arial"/>
              <a:buNone/>
            </a:pPr>
            <a:endParaRPr sz="2700" b="0" i="0" u="none">
              <a:solidFill>
                <a:srgbClr val="FF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INSERT COMMAND</a:t>
            </a:r>
            <a:endParaRPr/>
          </a:p>
        </p:txBody>
      </p:sp>
      <p:sp>
        <p:nvSpPr>
          <p:cNvPr id="202" name="Google Shape;202;p20"/>
          <p:cNvSpPr txBox="1">
            <a:spLocks noGrp="1"/>
          </p:cNvSpPr>
          <p:nvPr>
            <p:ph type="body" idx="1"/>
          </p:nvPr>
        </p:nvSpPr>
        <p:spPr>
          <a:xfrm>
            <a:off x="457200" y="1285875"/>
            <a:ext cx="8229600" cy="5214937"/>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80000"/>
              </a:lnSpc>
              <a:spcBef>
                <a:spcPts val="0"/>
              </a:spcBef>
              <a:spcAft>
                <a:spcPts val="0"/>
              </a:spcAft>
              <a:buClr>
                <a:schemeClr val="dk1"/>
              </a:buClr>
              <a:buSzPts val="2500"/>
              <a:buFont typeface="Arial"/>
              <a:buChar char="•"/>
            </a:pPr>
            <a:r>
              <a:rPr lang="en-US" sz="2500" b="1" i="0" u="none">
                <a:solidFill>
                  <a:schemeClr val="dk1"/>
                </a:solidFill>
                <a:latin typeface="Calibri"/>
                <a:ea typeface="Calibri"/>
                <a:cs typeface="Calibri"/>
                <a:sym typeface="Calibri"/>
              </a:rPr>
              <a:t>c) Inserting multiple records</a:t>
            </a:r>
            <a:endParaRPr/>
          </a:p>
          <a:p>
            <a:pPr marL="342900" marR="0" lvl="0" indent="-342900" algn="l" rtl="0">
              <a:lnSpc>
                <a:spcPct val="80000"/>
              </a:lnSpc>
              <a:spcBef>
                <a:spcPts val="500"/>
              </a:spcBef>
              <a:spcAft>
                <a:spcPts val="0"/>
              </a:spcAft>
              <a:buClr>
                <a:schemeClr val="dk1"/>
              </a:buClr>
              <a:buSzPts val="2500"/>
              <a:buFont typeface="Arial"/>
              <a:buNone/>
            </a:pPr>
            <a:endParaRPr sz="2500" b="0" i="0" u="none">
              <a:solidFill>
                <a:schemeClr val="dk1"/>
              </a:solidFill>
              <a:latin typeface="Calibri"/>
              <a:ea typeface="Calibri"/>
              <a:cs typeface="Calibri"/>
              <a:sym typeface="Calibri"/>
            </a:endParaRPr>
          </a:p>
          <a:p>
            <a:pPr marL="342900" marR="0" lvl="0" indent="-342900" algn="l" rtl="0">
              <a:lnSpc>
                <a:spcPct val="80000"/>
              </a:lnSpc>
              <a:spcBef>
                <a:spcPts val="500"/>
              </a:spcBef>
              <a:spcAft>
                <a:spcPts val="0"/>
              </a:spcAft>
              <a:buClr>
                <a:schemeClr val="dk1"/>
              </a:buClr>
              <a:buSzPts val="2500"/>
              <a:buFont typeface="Arial"/>
              <a:buChar char="•"/>
            </a:pPr>
            <a:r>
              <a:rPr lang="en-US" sz="2500" b="1" i="1" u="none">
                <a:solidFill>
                  <a:schemeClr val="dk1"/>
                </a:solidFill>
                <a:latin typeface="Calibri"/>
                <a:ea typeface="Calibri"/>
                <a:cs typeface="Calibri"/>
                <a:sym typeface="Calibri"/>
              </a:rPr>
              <a:t>Syntax:  </a:t>
            </a:r>
            <a:r>
              <a:rPr lang="en-US" sz="2500" b="0" i="0" u="none">
                <a:solidFill>
                  <a:schemeClr val="dk1"/>
                </a:solidFill>
                <a:latin typeface="Calibri"/>
                <a:ea typeface="Calibri"/>
                <a:cs typeface="Calibri"/>
                <a:sym typeface="Calibri"/>
              </a:rPr>
              <a:t>INSERT INTO TABLE_name(col_1,col_2,.....col_n) VALUES    </a:t>
            </a:r>
            <a:endParaRPr/>
          </a:p>
          <a:p>
            <a:pPr marL="342900" marR="0" lvl="0" indent="-342900" algn="l" rtl="0">
              <a:lnSpc>
                <a:spcPct val="80000"/>
              </a:lnSpc>
              <a:spcBef>
                <a:spcPts val="500"/>
              </a:spcBef>
              <a:spcAft>
                <a:spcPts val="0"/>
              </a:spcAft>
              <a:buClr>
                <a:schemeClr val="dk1"/>
              </a:buClr>
              <a:buSzPts val="2500"/>
              <a:buFont typeface="Arial"/>
              <a:buNone/>
            </a:pPr>
            <a:r>
              <a:rPr lang="en-US" sz="2500" b="0" i="0" u="none">
                <a:solidFill>
                  <a:schemeClr val="dk1"/>
                </a:solidFill>
                <a:latin typeface="Calibri"/>
                <a:ea typeface="Calibri"/>
                <a:cs typeface="Calibri"/>
                <a:sym typeface="Calibri"/>
              </a:rPr>
              <a:t>    (&amp;data_1, &amp;data_2,........&amp;data_n);</a:t>
            </a:r>
            <a:endParaRPr/>
          </a:p>
          <a:p>
            <a:pPr marL="342900" marR="0" lvl="0" indent="-342900" algn="l" rtl="0">
              <a:lnSpc>
                <a:spcPct val="80000"/>
              </a:lnSpc>
              <a:spcBef>
                <a:spcPts val="500"/>
              </a:spcBef>
              <a:spcAft>
                <a:spcPts val="0"/>
              </a:spcAft>
              <a:buClr>
                <a:schemeClr val="dk1"/>
              </a:buClr>
              <a:buSzPts val="2500"/>
              <a:buFont typeface="Arial"/>
              <a:buNone/>
            </a:pPr>
            <a:endParaRPr sz="2500" b="0" i="0" u="none">
              <a:solidFill>
                <a:schemeClr val="dk1"/>
              </a:solidFill>
              <a:latin typeface="Calibri"/>
              <a:ea typeface="Calibri"/>
              <a:cs typeface="Calibri"/>
              <a:sym typeface="Calibri"/>
            </a:endParaRPr>
          </a:p>
          <a:p>
            <a:pPr marL="342900" marR="0" lvl="0" indent="-342900" algn="l" rtl="0">
              <a:lnSpc>
                <a:spcPct val="80000"/>
              </a:lnSpc>
              <a:spcBef>
                <a:spcPts val="500"/>
              </a:spcBef>
              <a:spcAft>
                <a:spcPts val="0"/>
              </a:spcAft>
              <a:buClr>
                <a:schemeClr val="dk1"/>
              </a:buClr>
              <a:buSzPts val="2500"/>
              <a:buFont typeface="Arial"/>
              <a:buChar char="•"/>
            </a:pPr>
            <a:r>
              <a:rPr lang="en-US" sz="2500" b="1" i="1" u="none">
                <a:solidFill>
                  <a:schemeClr val="dk1"/>
                </a:solidFill>
                <a:latin typeface="Calibri"/>
                <a:ea typeface="Calibri"/>
                <a:cs typeface="Calibri"/>
                <a:sym typeface="Calibri"/>
              </a:rPr>
              <a:t>Example:  </a:t>
            </a:r>
            <a:r>
              <a:rPr lang="en-US" sz="2500" b="0" i="0" u="none">
                <a:solidFill>
                  <a:schemeClr val="dk1"/>
                </a:solidFill>
                <a:latin typeface="Calibri"/>
                <a:ea typeface="Calibri"/>
                <a:cs typeface="Calibri"/>
                <a:sym typeface="Calibri"/>
              </a:rPr>
              <a:t>SQL&gt;INSERT INTO employee (eno, ename, address,salary,dno)    </a:t>
            </a:r>
            <a:endParaRPr/>
          </a:p>
          <a:p>
            <a:pPr marL="342900" marR="0" lvl="0" indent="-342900" algn="l" rtl="0">
              <a:lnSpc>
                <a:spcPct val="80000"/>
              </a:lnSpc>
              <a:spcBef>
                <a:spcPts val="500"/>
              </a:spcBef>
              <a:spcAft>
                <a:spcPts val="0"/>
              </a:spcAft>
              <a:buClr>
                <a:schemeClr val="dk1"/>
              </a:buClr>
              <a:buSzPts val="2500"/>
              <a:buFont typeface="Arial"/>
              <a:buNone/>
            </a:pPr>
            <a:r>
              <a:rPr lang="en-US" sz="2500" b="0" i="0" u="none">
                <a:solidFill>
                  <a:schemeClr val="dk1"/>
                </a:solidFill>
                <a:latin typeface="Calibri"/>
                <a:ea typeface="Calibri"/>
                <a:cs typeface="Calibri"/>
                <a:sym typeface="Calibri"/>
              </a:rPr>
              <a:t>    VALUES(&amp;eno,’&amp;ename’,’&amp;’address,&amp;salary,&amp;dno);</a:t>
            </a:r>
            <a:endParaRPr/>
          </a:p>
          <a:p>
            <a:pPr marL="342900" marR="0" lvl="0" indent="-342900" algn="l" rtl="0">
              <a:lnSpc>
                <a:spcPct val="80000"/>
              </a:lnSpc>
              <a:spcBef>
                <a:spcPts val="500"/>
              </a:spcBef>
              <a:spcAft>
                <a:spcPts val="0"/>
              </a:spcAft>
              <a:buClr>
                <a:schemeClr val="dk1"/>
              </a:buClr>
              <a:buSzPts val="2500"/>
              <a:buFont typeface="Arial"/>
              <a:buNone/>
            </a:pPr>
            <a:r>
              <a:rPr lang="en-US" sz="2500" b="0" i="0" u="none">
                <a:solidFill>
                  <a:schemeClr val="dk1"/>
                </a:solidFill>
                <a:latin typeface="Calibri"/>
                <a:ea typeface="Calibri"/>
                <a:cs typeface="Calibri"/>
                <a:sym typeface="Calibri"/>
              </a:rPr>
              <a:t>Enter value for eno: 101</a:t>
            </a:r>
            <a:endParaRPr/>
          </a:p>
          <a:p>
            <a:pPr marL="342900" marR="0" lvl="0" indent="-342900" algn="l" rtl="0">
              <a:lnSpc>
                <a:spcPct val="80000"/>
              </a:lnSpc>
              <a:spcBef>
                <a:spcPts val="500"/>
              </a:spcBef>
              <a:spcAft>
                <a:spcPts val="0"/>
              </a:spcAft>
              <a:buClr>
                <a:schemeClr val="dk1"/>
              </a:buClr>
              <a:buSzPts val="2500"/>
              <a:buFont typeface="Arial"/>
              <a:buNone/>
            </a:pPr>
            <a:r>
              <a:rPr lang="en-US" sz="2500" b="0" i="0" u="none">
                <a:solidFill>
                  <a:schemeClr val="dk1"/>
                </a:solidFill>
                <a:latin typeface="Calibri"/>
                <a:ea typeface="Calibri"/>
                <a:cs typeface="Calibri"/>
                <a:sym typeface="Calibri"/>
              </a:rPr>
              <a:t>Enter value for ename: Ramya</a:t>
            </a:r>
            <a:endParaRPr/>
          </a:p>
          <a:p>
            <a:pPr marL="342900" marR="0" lvl="0" indent="-342900" algn="l" rtl="0">
              <a:lnSpc>
                <a:spcPct val="80000"/>
              </a:lnSpc>
              <a:spcBef>
                <a:spcPts val="500"/>
              </a:spcBef>
              <a:spcAft>
                <a:spcPts val="0"/>
              </a:spcAft>
              <a:buClr>
                <a:schemeClr val="dk1"/>
              </a:buClr>
              <a:buSzPts val="2500"/>
              <a:buFont typeface="Arial"/>
              <a:buNone/>
            </a:pPr>
            <a:r>
              <a:rPr lang="en-US" sz="2500" b="0" i="0" u="none">
                <a:solidFill>
                  <a:schemeClr val="dk1"/>
                </a:solidFill>
                <a:latin typeface="Calibri"/>
                <a:ea typeface="Calibri"/>
                <a:cs typeface="Calibri"/>
                <a:sym typeface="Calibri"/>
              </a:rPr>
              <a:t>Enter value for address: vja</a:t>
            </a:r>
            <a:endParaRPr/>
          </a:p>
          <a:p>
            <a:pPr marL="342900" marR="0" lvl="0" indent="-342900" algn="l" rtl="0">
              <a:lnSpc>
                <a:spcPct val="80000"/>
              </a:lnSpc>
              <a:spcBef>
                <a:spcPts val="500"/>
              </a:spcBef>
              <a:spcAft>
                <a:spcPts val="0"/>
              </a:spcAft>
              <a:buClr>
                <a:schemeClr val="dk1"/>
              </a:buClr>
              <a:buSzPts val="2500"/>
              <a:buFont typeface="Arial"/>
              <a:buNone/>
            </a:pPr>
            <a:r>
              <a:rPr lang="en-US" sz="2500" b="0" i="0" u="none">
                <a:solidFill>
                  <a:schemeClr val="dk1"/>
                </a:solidFill>
                <a:latin typeface="Calibri"/>
                <a:ea typeface="Calibri"/>
                <a:cs typeface="Calibri"/>
                <a:sym typeface="Calibri"/>
              </a:rPr>
              <a:t>Enter value for salary: 2000.00</a:t>
            </a:r>
            <a:endParaRPr/>
          </a:p>
          <a:p>
            <a:pPr marL="342900" marR="0" lvl="0" indent="-342900" algn="l" rtl="0">
              <a:lnSpc>
                <a:spcPct val="80000"/>
              </a:lnSpc>
              <a:spcBef>
                <a:spcPts val="500"/>
              </a:spcBef>
              <a:spcAft>
                <a:spcPts val="0"/>
              </a:spcAft>
              <a:buClr>
                <a:schemeClr val="dk1"/>
              </a:buClr>
              <a:buSzPts val="2500"/>
              <a:buFont typeface="Arial"/>
              <a:buNone/>
            </a:pPr>
            <a:r>
              <a:rPr lang="en-US" sz="2500" b="0" i="0" u="none">
                <a:solidFill>
                  <a:schemeClr val="dk1"/>
                </a:solidFill>
                <a:latin typeface="Calibri"/>
                <a:ea typeface="Calibri"/>
                <a:cs typeface="Calibri"/>
                <a:sym typeface="Calibri"/>
              </a:rPr>
              <a:t>Enter value for dno:1</a:t>
            </a:r>
            <a:endParaRPr/>
          </a:p>
          <a:p>
            <a:pPr marL="342900" marR="0" lvl="0" indent="-184150" algn="l" rtl="0">
              <a:spcBef>
                <a:spcPts val="500"/>
              </a:spcBef>
              <a:spcAft>
                <a:spcPts val="0"/>
              </a:spcAft>
              <a:buClr>
                <a:schemeClr val="dk1"/>
              </a:buClr>
              <a:buSzPts val="2500"/>
              <a:buFont typeface="Arial"/>
              <a:buNone/>
            </a:pPr>
            <a:endParaRPr sz="2500" b="0" i="0" u="non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1"/>
          <p:cNvSpPr txBox="1">
            <a:spLocks noGrp="1"/>
          </p:cNvSpPr>
          <p:nvPr>
            <p:ph type="title"/>
          </p:nvPr>
        </p:nvSpPr>
        <p:spPr>
          <a:xfrm>
            <a:off x="457200" y="30480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UPDATE COMMAND</a:t>
            </a:r>
            <a:endParaRPr/>
          </a:p>
        </p:txBody>
      </p:sp>
      <p:sp>
        <p:nvSpPr>
          <p:cNvPr id="208" name="Google Shape;208;p2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80000"/>
              </a:lnSpc>
              <a:spcBef>
                <a:spcPts val="0"/>
              </a:spcBef>
              <a:spcAft>
                <a:spcPts val="0"/>
              </a:spcAft>
              <a:buClr>
                <a:schemeClr val="dk1"/>
              </a:buClr>
              <a:buSzPts val="1800"/>
              <a:buFont typeface="Arial"/>
              <a:buChar char="•"/>
            </a:pPr>
            <a:r>
              <a:rPr lang="en-US" sz="1800" b="1" i="0" u="none">
                <a:solidFill>
                  <a:schemeClr val="dk1"/>
                </a:solidFill>
                <a:latin typeface="Calibri"/>
                <a:ea typeface="Calibri"/>
                <a:cs typeface="Calibri"/>
                <a:sym typeface="Calibri"/>
              </a:rPr>
              <a:t>UPDATE-SET-WHERE: </a:t>
            </a:r>
            <a:r>
              <a:rPr lang="en-US" sz="1800" b="0" i="0" u="none">
                <a:solidFill>
                  <a:schemeClr val="dk1"/>
                </a:solidFill>
                <a:latin typeface="Calibri"/>
                <a:ea typeface="Calibri"/>
                <a:cs typeface="Calibri"/>
                <a:sym typeface="Calibri"/>
              </a:rPr>
              <a:t>This is used to update the content of a record in a table.</a:t>
            </a:r>
            <a:endParaRPr/>
          </a:p>
          <a:p>
            <a:pPr marL="342900" marR="0" lvl="0" indent="-342900" algn="l" rtl="0">
              <a:lnSpc>
                <a:spcPct val="80000"/>
              </a:lnSpc>
              <a:spcBef>
                <a:spcPts val="360"/>
              </a:spcBef>
              <a:spcAft>
                <a:spcPts val="0"/>
              </a:spcAft>
              <a:buClr>
                <a:schemeClr val="dk1"/>
              </a:buClr>
              <a:buSzPts val="1800"/>
              <a:buFont typeface="Arial"/>
              <a:buChar char="•"/>
            </a:pPr>
            <a:r>
              <a:rPr lang="en-US" sz="1800" b="1" i="1" u="none">
                <a:solidFill>
                  <a:schemeClr val="dk1"/>
                </a:solidFill>
                <a:latin typeface="Calibri"/>
                <a:ea typeface="Calibri"/>
                <a:cs typeface="Calibri"/>
                <a:sym typeface="Calibri"/>
              </a:rPr>
              <a:t>Syntax: </a:t>
            </a:r>
            <a:endParaRPr/>
          </a:p>
          <a:p>
            <a:pPr marL="342900" marR="0" lvl="0" indent="-342900" algn="l" rtl="0">
              <a:lnSpc>
                <a:spcPct val="80000"/>
              </a:lnSpc>
              <a:spcBef>
                <a:spcPts val="360"/>
              </a:spcBef>
              <a:spcAft>
                <a:spcPts val="0"/>
              </a:spcAft>
              <a:buClr>
                <a:schemeClr val="dk1"/>
              </a:buClr>
              <a:buSzPts val="1800"/>
              <a:buFont typeface="Arial"/>
              <a:buChar char="•"/>
            </a:pPr>
            <a:r>
              <a:rPr lang="en-US" sz="1800" b="1" i="1" u="none">
                <a:solidFill>
                  <a:schemeClr val="dk1"/>
                </a:solidFill>
                <a:latin typeface="Calibri"/>
                <a:ea typeface="Calibri"/>
                <a:cs typeface="Calibri"/>
                <a:sym typeface="Calibri"/>
              </a:rPr>
              <a:t> update tablename set colname=value</a:t>
            </a:r>
            <a:endParaRPr/>
          </a:p>
          <a:p>
            <a:pPr marL="342900" marR="0" lvl="0" indent="-342900" algn="l" rtl="0">
              <a:lnSpc>
                <a:spcPct val="80000"/>
              </a:lnSpc>
              <a:spcBef>
                <a:spcPts val="360"/>
              </a:spcBef>
              <a:spcAft>
                <a:spcPts val="0"/>
              </a:spcAft>
              <a:buClr>
                <a:schemeClr val="dk1"/>
              </a:buClr>
              <a:buSzPts val="1800"/>
              <a:buFont typeface="Arial"/>
              <a:buChar char="•"/>
            </a:pPr>
            <a:r>
              <a:rPr lang="en-US" sz="1800" b="1" i="1" u="none">
                <a:solidFill>
                  <a:schemeClr val="dk1"/>
                </a:solidFill>
                <a:latin typeface="Calibri"/>
                <a:ea typeface="Calibri"/>
                <a:cs typeface="Calibri"/>
                <a:sym typeface="Calibri"/>
              </a:rPr>
              <a:t>Example:</a:t>
            </a:r>
            <a:endParaRPr/>
          </a:p>
          <a:p>
            <a:pPr marL="342900" marR="0" lvl="0" indent="-342900" algn="l" rtl="0">
              <a:lnSpc>
                <a:spcPct val="80000"/>
              </a:lnSpc>
              <a:spcBef>
                <a:spcPts val="360"/>
              </a:spcBef>
              <a:spcAft>
                <a:spcPts val="0"/>
              </a:spcAft>
              <a:buClr>
                <a:schemeClr val="dk1"/>
              </a:buClr>
              <a:buSzPts val="1800"/>
              <a:buFont typeface="Arial"/>
              <a:buChar char="•"/>
            </a:pPr>
            <a:r>
              <a:rPr lang="en-US" sz="1800" b="1" i="1" u="none">
                <a:solidFill>
                  <a:schemeClr val="dk1"/>
                </a:solidFill>
                <a:latin typeface="Calibri"/>
                <a:ea typeface="Calibri"/>
                <a:cs typeface="Calibri"/>
                <a:sym typeface="Calibri"/>
              </a:rPr>
              <a:t>Update employee set dno=1;</a:t>
            </a:r>
            <a:endParaRPr/>
          </a:p>
          <a:p>
            <a:pPr marL="342900" marR="0" lvl="0" indent="-228600" algn="l" rtl="0">
              <a:lnSpc>
                <a:spcPct val="80000"/>
              </a:lnSpc>
              <a:spcBef>
                <a:spcPts val="360"/>
              </a:spcBef>
              <a:spcAft>
                <a:spcPts val="0"/>
              </a:spcAft>
              <a:buClr>
                <a:schemeClr val="dk1"/>
              </a:buClr>
              <a:buSzPts val="1800"/>
              <a:buFont typeface="Arial"/>
              <a:buNone/>
            </a:pPr>
            <a:endParaRPr sz="1800" b="1" i="1" u="none">
              <a:solidFill>
                <a:schemeClr val="dk1"/>
              </a:solidFill>
              <a:latin typeface="Calibri"/>
              <a:ea typeface="Calibri"/>
              <a:cs typeface="Calibri"/>
              <a:sym typeface="Calibri"/>
            </a:endParaRPr>
          </a:p>
          <a:p>
            <a:pPr marL="342900" marR="0" lvl="0" indent="-342900" algn="l" rtl="0">
              <a:lnSpc>
                <a:spcPct val="80000"/>
              </a:lnSpc>
              <a:spcBef>
                <a:spcPts val="360"/>
              </a:spcBef>
              <a:spcAft>
                <a:spcPts val="0"/>
              </a:spcAft>
              <a:buClr>
                <a:schemeClr val="dk1"/>
              </a:buClr>
              <a:buSzPts val="1800"/>
              <a:buFont typeface="Arial"/>
              <a:buChar char="•"/>
            </a:pPr>
            <a:r>
              <a:rPr lang="en-US" sz="1800" b="0" i="0" u="none">
                <a:solidFill>
                  <a:schemeClr val="dk1"/>
                </a:solidFill>
                <a:latin typeface="Calibri"/>
                <a:ea typeface="Calibri"/>
                <a:cs typeface="Calibri"/>
                <a:sym typeface="Calibri"/>
              </a:rPr>
              <a:t> SQL&gt;UPDATE TABLE name SET COL_name1=data,col_name2=data,</a:t>
            </a:r>
            <a:endParaRPr/>
          </a:p>
          <a:p>
            <a:pPr marL="342900" marR="0" lvl="0" indent="-342900" algn="l" rtl="0">
              <a:lnSpc>
                <a:spcPct val="80000"/>
              </a:lnSpc>
              <a:spcBef>
                <a:spcPts val="360"/>
              </a:spcBef>
              <a:spcAft>
                <a:spcPts val="0"/>
              </a:spcAft>
              <a:buClr>
                <a:schemeClr val="dk1"/>
              </a:buClr>
              <a:buSzPts val="1800"/>
              <a:buFont typeface="Arial"/>
              <a:buNone/>
            </a:pPr>
            <a:r>
              <a:rPr lang="en-US" sz="1800" b="0" i="0" u="none">
                <a:solidFill>
                  <a:schemeClr val="dk1"/>
                </a:solidFill>
                <a:latin typeface="Calibri"/>
                <a:ea typeface="Calibri"/>
                <a:cs typeface="Calibri"/>
                <a:sym typeface="Calibri"/>
              </a:rPr>
              <a:t>WHERE COL_name=data; </a:t>
            </a:r>
            <a:endParaRPr/>
          </a:p>
          <a:p>
            <a:pPr marL="342900" marR="0" lvl="0" indent="-342900" algn="l" rtl="0">
              <a:lnSpc>
                <a:spcPct val="80000"/>
              </a:lnSpc>
              <a:spcBef>
                <a:spcPts val="360"/>
              </a:spcBef>
              <a:spcAft>
                <a:spcPts val="0"/>
              </a:spcAft>
              <a:buClr>
                <a:schemeClr val="dk1"/>
              </a:buClr>
              <a:buSzPts val="1800"/>
              <a:buFont typeface="Arial"/>
              <a:buChar char="•"/>
            </a:pPr>
            <a:r>
              <a:rPr lang="en-US" sz="1800" b="1" i="1" u="none">
                <a:solidFill>
                  <a:schemeClr val="dk1"/>
                </a:solidFill>
                <a:latin typeface="Calibri"/>
                <a:ea typeface="Calibri"/>
                <a:cs typeface="Calibri"/>
                <a:sym typeface="Calibri"/>
              </a:rPr>
              <a:t>Update employee set dno=2 where eno=‘e101’;</a:t>
            </a:r>
            <a:endParaRPr/>
          </a:p>
          <a:p>
            <a:pPr marL="342900" marR="0" lvl="0" indent="-342900" algn="l" rtl="0">
              <a:lnSpc>
                <a:spcPct val="80000"/>
              </a:lnSpc>
              <a:spcBef>
                <a:spcPts val="360"/>
              </a:spcBef>
              <a:spcAft>
                <a:spcPts val="0"/>
              </a:spcAft>
              <a:buClr>
                <a:schemeClr val="dk1"/>
              </a:buClr>
              <a:buSzPts val="1800"/>
              <a:buFont typeface="Arial"/>
              <a:buChar char="•"/>
            </a:pPr>
            <a:r>
              <a:rPr lang="en-US" sz="1800" b="0" i="0" u="none">
                <a:solidFill>
                  <a:schemeClr val="dk1"/>
                </a:solidFill>
                <a:latin typeface="Calibri"/>
                <a:ea typeface="Calibri"/>
                <a:cs typeface="Calibri"/>
                <a:sym typeface="Calibri"/>
              </a:rPr>
              <a:t>SQL&gt;UPDATE smp SET ename = ‘kumar’ WHERE dno=1;</a:t>
            </a:r>
            <a:endParaRPr/>
          </a:p>
          <a:p>
            <a:pPr marL="342900" marR="0" lvl="0" indent="-342900" algn="l" rtl="0">
              <a:lnSpc>
                <a:spcPct val="80000"/>
              </a:lnSpc>
              <a:spcBef>
                <a:spcPts val="360"/>
              </a:spcBef>
              <a:spcAft>
                <a:spcPts val="0"/>
              </a:spcAft>
              <a:buClr>
                <a:schemeClr val="dk1"/>
              </a:buClr>
              <a:buSzPts val="1800"/>
              <a:buFont typeface="Arial"/>
              <a:buNone/>
            </a:pPr>
            <a:endParaRPr sz="1800" b="0" i="0" u="none">
              <a:solidFill>
                <a:schemeClr val="dk1"/>
              </a:solidFill>
              <a:latin typeface="Calibri"/>
              <a:ea typeface="Calibri"/>
              <a:cs typeface="Calibri"/>
              <a:sym typeface="Calibri"/>
            </a:endParaRPr>
          </a:p>
          <a:p>
            <a:pPr marL="342900" marR="0" lvl="0" indent="-342900" algn="l" rtl="0">
              <a:lnSpc>
                <a:spcPct val="80000"/>
              </a:lnSpc>
              <a:spcBef>
                <a:spcPts val="360"/>
              </a:spcBef>
              <a:spcAft>
                <a:spcPts val="0"/>
              </a:spcAft>
              <a:buClr>
                <a:srgbClr val="FF0000"/>
              </a:buClr>
              <a:buSzPts val="1800"/>
              <a:buFont typeface="Arial"/>
              <a:buNone/>
            </a:pPr>
            <a:r>
              <a:rPr lang="en-US" sz="1800" b="0" i="0" u="none">
                <a:solidFill>
                  <a:srgbClr val="FF0000"/>
                </a:solidFill>
                <a:latin typeface="Calibri"/>
                <a:ea typeface="Calibri"/>
                <a:cs typeface="Calibri"/>
                <a:sym typeface="Calibri"/>
              </a:rPr>
              <a:t>Exercise:</a:t>
            </a:r>
            <a:endParaRPr/>
          </a:p>
          <a:p>
            <a:pPr marL="342900" marR="0" lvl="0" indent="-342900" algn="l" rtl="0">
              <a:lnSpc>
                <a:spcPct val="80000"/>
              </a:lnSpc>
              <a:spcBef>
                <a:spcPts val="360"/>
              </a:spcBef>
              <a:spcAft>
                <a:spcPts val="0"/>
              </a:spcAft>
              <a:buClr>
                <a:srgbClr val="FF0000"/>
              </a:buClr>
              <a:buSzPts val="1800"/>
              <a:buFont typeface="Arial"/>
              <a:buChar char="•"/>
            </a:pPr>
            <a:r>
              <a:rPr lang="en-US" sz="1800" b="0" i="0" u="none">
                <a:solidFill>
                  <a:srgbClr val="FF0000"/>
                </a:solidFill>
                <a:latin typeface="Calibri"/>
                <a:ea typeface="Calibri"/>
                <a:cs typeface="Calibri"/>
                <a:sym typeface="Calibri"/>
              </a:rPr>
              <a:t>Update salary  to 50000 whose name is ‘Ramu’ in employee table.</a:t>
            </a:r>
            <a:endParaRPr/>
          </a:p>
          <a:p>
            <a:pPr marL="342900" marR="0" lvl="0" indent="-228600" algn="l" rtl="0">
              <a:lnSpc>
                <a:spcPct val="80000"/>
              </a:lnSpc>
              <a:spcBef>
                <a:spcPts val="360"/>
              </a:spcBef>
              <a:spcAft>
                <a:spcPts val="0"/>
              </a:spcAft>
              <a:buClr>
                <a:schemeClr val="dk1"/>
              </a:buClr>
              <a:buSzPts val="1800"/>
              <a:buFont typeface="Arial"/>
              <a:buNone/>
            </a:pPr>
            <a:endParaRPr sz="1800" b="0" i="0" u="none">
              <a:solidFill>
                <a:srgbClr val="FF0000"/>
              </a:solidFill>
              <a:latin typeface="Calibri"/>
              <a:ea typeface="Calibri"/>
              <a:cs typeface="Calibri"/>
              <a:sym typeface="Calibri"/>
            </a:endParaRPr>
          </a:p>
          <a:p>
            <a:pPr marL="342900" marR="0" lvl="0" indent="-342900" algn="l" rtl="0">
              <a:lnSpc>
                <a:spcPct val="80000"/>
              </a:lnSpc>
              <a:spcBef>
                <a:spcPts val="360"/>
              </a:spcBef>
              <a:spcAft>
                <a:spcPts val="0"/>
              </a:spcAft>
              <a:buClr>
                <a:srgbClr val="FF0000"/>
              </a:buClr>
              <a:buSzPts val="1800"/>
              <a:buFont typeface="Arial"/>
              <a:buChar char="•"/>
            </a:pPr>
            <a:r>
              <a:rPr lang="en-US" sz="1800" b="0" i="0" u="none">
                <a:solidFill>
                  <a:srgbClr val="FF0000"/>
                </a:solidFill>
                <a:latin typeface="Calibri"/>
                <a:ea typeface="Calibri"/>
                <a:cs typeface="Calibri"/>
                <a:sym typeface="Calibri"/>
              </a:rPr>
              <a:t>Update address to Vijayawada whose no is 10001 in employee table.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DELETE COMMAND</a:t>
            </a:r>
            <a:endParaRPr/>
          </a:p>
        </p:txBody>
      </p:sp>
      <p:sp>
        <p:nvSpPr>
          <p:cNvPr id="214" name="Google Shape;214;p22"/>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This is used to delete all the records of a table but it will retain the structure of that table.</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1" i="0" u="none">
                <a:solidFill>
                  <a:schemeClr val="dk1"/>
                </a:solidFill>
                <a:latin typeface="Calibri"/>
                <a:ea typeface="Calibri"/>
                <a:cs typeface="Calibri"/>
                <a:sym typeface="Calibri"/>
              </a:rPr>
              <a:t>a) DELETE-FROM</a:t>
            </a:r>
            <a:r>
              <a:rPr lang="en-US" sz="3200" b="0" i="0" u="none">
                <a:solidFill>
                  <a:schemeClr val="dk1"/>
                </a:solidFill>
                <a:latin typeface="Calibri"/>
                <a:ea typeface="Calibri"/>
                <a:cs typeface="Calibri"/>
                <a:sym typeface="Calibri"/>
              </a:rPr>
              <a:t>: This is used to delete all the records of table.</a:t>
            </a:r>
            <a:endParaRPr/>
          </a:p>
          <a:p>
            <a:pPr marL="342900" marR="0" lvl="0" indent="-342900" algn="l" rtl="0">
              <a:lnSpc>
                <a:spcPct val="100000"/>
              </a:lnSpc>
              <a:spcBef>
                <a:spcPts val="640"/>
              </a:spcBef>
              <a:spcAft>
                <a:spcPts val="0"/>
              </a:spcAft>
              <a:buClr>
                <a:schemeClr val="dk1"/>
              </a:buClr>
              <a:buSzPts val="3200"/>
              <a:buFont typeface="Arial"/>
              <a:buNone/>
            </a:pPr>
            <a:r>
              <a:rPr lang="en-US" sz="3200" b="1" i="1" u="none">
                <a:solidFill>
                  <a:schemeClr val="dk1"/>
                </a:solidFill>
                <a:latin typeface="Calibri"/>
                <a:ea typeface="Calibri"/>
                <a:cs typeface="Calibri"/>
                <a:sym typeface="Calibri"/>
              </a:rPr>
              <a:t> Syntax: </a:t>
            </a:r>
            <a:r>
              <a:rPr lang="en-US" sz="3200" b="0" i="0" u="none">
                <a:solidFill>
                  <a:schemeClr val="dk1"/>
                </a:solidFill>
                <a:latin typeface="Calibri"/>
                <a:ea typeface="Calibri"/>
                <a:cs typeface="Calibri"/>
                <a:sym typeface="Calibri"/>
              </a:rPr>
              <a:t>SQL&gt;DELETE FROM TABLE_name;</a:t>
            </a:r>
            <a:endParaRPr/>
          </a:p>
          <a:p>
            <a:pPr marL="342900" marR="0" lvl="0" indent="-342900" algn="l" rtl="0">
              <a:lnSpc>
                <a:spcPct val="100000"/>
              </a:lnSpc>
              <a:spcBef>
                <a:spcPts val="640"/>
              </a:spcBef>
              <a:spcAft>
                <a:spcPts val="0"/>
              </a:spcAft>
              <a:buClr>
                <a:schemeClr val="dk1"/>
              </a:buClr>
              <a:buSzPts val="3200"/>
              <a:buFont typeface="Arial"/>
              <a:buNone/>
            </a:pPr>
            <a:r>
              <a:rPr lang="en-US" sz="3200" b="1" i="1" u="none">
                <a:solidFill>
                  <a:schemeClr val="dk1"/>
                </a:solidFill>
                <a:latin typeface="Calibri"/>
                <a:ea typeface="Calibri"/>
                <a:cs typeface="Calibri"/>
                <a:sym typeface="Calibri"/>
              </a:rPr>
              <a:t>  Example: </a:t>
            </a:r>
            <a:r>
              <a:rPr lang="en-US" sz="3200" b="0" i="0" u="none">
                <a:solidFill>
                  <a:schemeClr val="dk1"/>
                </a:solidFill>
                <a:latin typeface="Calibri"/>
                <a:ea typeface="Calibri"/>
                <a:cs typeface="Calibri"/>
                <a:sym typeface="Calibri"/>
              </a:rPr>
              <a:t>SQL&gt;DELETE FROM employee;</a:t>
            </a:r>
            <a:endParaRPr/>
          </a:p>
          <a:p>
            <a:pPr marL="342900" marR="0" lvl="0" indent="-342900" algn="l" rtl="0">
              <a:lnSpc>
                <a:spcPct val="100000"/>
              </a:lnSpc>
              <a:spcBef>
                <a:spcPts val="640"/>
              </a:spcBef>
              <a:spcAft>
                <a:spcPts val="0"/>
              </a:spcAft>
              <a:buClr>
                <a:srgbClr val="FF0000"/>
              </a:buClr>
              <a:buSzPts val="3200"/>
              <a:buFont typeface="Arial"/>
              <a:buNone/>
            </a:pPr>
            <a:r>
              <a:rPr lang="en-US" sz="3200" b="0" i="0" u="none">
                <a:solidFill>
                  <a:srgbClr val="FF0000"/>
                </a:solidFill>
                <a:latin typeface="Calibri"/>
                <a:ea typeface="Calibri"/>
                <a:cs typeface="Calibri"/>
                <a:sym typeface="Calibri"/>
              </a:rPr>
              <a:t>Exercise:</a:t>
            </a:r>
            <a:endParaRPr/>
          </a:p>
          <a:p>
            <a:pPr marL="342900" marR="0" lvl="0" indent="-342900" algn="l" rtl="0">
              <a:lnSpc>
                <a:spcPct val="100000"/>
              </a:lnSpc>
              <a:spcBef>
                <a:spcPts val="640"/>
              </a:spcBef>
              <a:spcAft>
                <a:spcPts val="0"/>
              </a:spcAft>
              <a:buClr>
                <a:srgbClr val="FF0000"/>
              </a:buClr>
              <a:buSzPts val="3200"/>
              <a:buFont typeface="Arial"/>
              <a:buNone/>
            </a:pPr>
            <a:r>
              <a:rPr lang="en-US" sz="3200" b="0" i="0" u="none">
                <a:solidFill>
                  <a:srgbClr val="FF0000"/>
                </a:solidFill>
                <a:latin typeface="Calibri"/>
                <a:ea typeface="Calibri"/>
                <a:cs typeface="Calibri"/>
                <a:sym typeface="Calibri"/>
              </a:rPr>
              <a:t>Difference between truncate and delete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DELETE COMMAND</a:t>
            </a:r>
            <a:endParaRPr/>
          </a:p>
        </p:txBody>
      </p:sp>
      <p:sp>
        <p:nvSpPr>
          <p:cNvPr id="220" name="Google Shape;220;p23"/>
          <p:cNvSpPr txBox="1">
            <a:spLocks noGrp="1"/>
          </p:cNvSpPr>
          <p:nvPr>
            <p:ph type="body" idx="1"/>
          </p:nvPr>
        </p:nvSpPr>
        <p:spPr>
          <a:xfrm>
            <a:off x="457200" y="1600200"/>
            <a:ext cx="8229600" cy="4572000"/>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1" i="0" u="none">
                <a:solidFill>
                  <a:schemeClr val="dk1"/>
                </a:solidFill>
                <a:latin typeface="Calibri"/>
                <a:ea typeface="Calibri"/>
                <a:cs typeface="Calibri"/>
                <a:sym typeface="Calibri"/>
              </a:rPr>
              <a:t> </a:t>
            </a:r>
            <a:r>
              <a:rPr lang="en-US" sz="2800" b="1" i="0" u="none">
                <a:solidFill>
                  <a:schemeClr val="dk1"/>
                </a:solidFill>
                <a:latin typeface="Calibri"/>
                <a:ea typeface="Calibri"/>
                <a:cs typeface="Calibri"/>
                <a:sym typeface="Calibri"/>
              </a:rPr>
              <a:t>b) DELETE -FROM-WHERE:</a:t>
            </a:r>
            <a:r>
              <a:rPr lang="en-US" sz="2800" b="0" i="0" u="none">
                <a:solidFill>
                  <a:schemeClr val="dk1"/>
                </a:solidFill>
                <a:latin typeface="Calibri"/>
                <a:ea typeface="Calibri"/>
                <a:cs typeface="Calibri"/>
                <a:sym typeface="Calibri"/>
              </a:rPr>
              <a:t> This is used to delete a selected record from a table.</a:t>
            </a:r>
            <a:endParaRPr/>
          </a:p>
          <a:p>
            <a:pPr marL="342900" marR="0" lvl="0" indent="-342900" algn="l" rtl="0">
              <a:lnSpc>
                <a:spcPct val="100000"/>
              </a:lnSpc>
              <a:spcBef>
                <a:spcPts val="560"/>
              </a:spcBef>
              <a:spcAft>
                <a:spcPts val="0"/>
              </a:spcAft>
              <a:buClr>
                <a:schemeClr val="dk1"/>
              </a:buClr>
              <a:buSzPts val="2800"/>
              <a:buFont typeface="Arial"/>
              <a:buChar char="•"/>
            </a:pPr>
            <a:r>
              <a:rPr lang="en-US" sz="2800" b="1" i="1" u="none">
                <a:solidFill>
                  <a:schemeClr val="dk1"/>
                </a:solidFill>
                <a:latin typeface="Calibri"/>
                <a:ea typeface="Calibri"/>
                <a:cs typeface="Calibri"/>
                <a:sym typeface="Calibri"/>
              </a:rPr>
              <a:t>    Syntax:</a:t>
            </a:r>
            <a:r>
              <a:rPr lang="en-US" sz="2800" b="0" i="0" u="none">
                <a:solidFill>
                  <a:schemeClr val="dk1"/>
                </a:solidFill>
                <a:latin typeface="Calibri"/>
                <a:ea typeface="Calibri"/>
                <a:cs typeface="Calibri"/>
                <a:sym typeface="Calibri"/>
              </a:rPr>
              <a:t>SQL&gt;DELETE FROM TABLE_name WHERE condition;</a:t>
            </a:r>
            <a:endParaRPr/>
          </a:p>
          <a:p>
            <a:pPr marL="342900" marR="0" lvl="0" indent="-342900" algn="l" rtl="0">
              <a:lnSpc>
                <a:spcPct val="100000"/>
              </a:lnSpc>
              <a:spcBef>
                <a:spcPts val="560"/>
              </a:spcBef>
              <a:spcAft>
                <a:spcPts val="0"/>
              </a:spcAft>
              <a:buClr>
                <a:schemeClr val="dk1"/>
              </a:buClr>
              <a:buSzPts val="2800"/>
              <a:buFont typeface="Arial"/>
              <a:buChar char="•"/>
            </a:pPr>
            <a:r>
              <a:rPr lang="en-US" sz="2800" b="1" i="1" u="none">
                <a:solidFill>
                  <a:schemeClr val="dk1"/>
                </a:solidFill>
                <a:latin typeface="Calibri"/>
                <a:ea typeface="Calibri"/>
                <a:cs typeface="Calibri"/>
                <a:sym typeface="Calibri"/>
              </a:rPr>
              <a:t>   Example:</a:t>
            </a:r>
            <a:endParaRPr/>
          </a:p>
          <a:p>
            <a:pPr marL="342900" marR="0" lvl="0" indent="-342900" algn="l" rtl="0">
              <a:lnSpc>
                <a:spcPct val="100000"/>
              </a:lnSpc>
              <a:spcBef>
                <a:spcPts val="56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SQL&gt;DELETE FROM employee WHERE eno =‘e101’;</a:t>
            </a:r>
            <a:endParaRPr/>
          </a:p>
          <a:p>
            <a:pPr marL="342900" marR="0" lvl="0" indent="-342900" algn="l" rtl="0">
              <a:lnSpc>
                <a:spcPct val="100000"/>
              </a:lnSpc>
              <a:spcBef>
                <a:spcPts val="560"/>
              </a:spcBef>
              <a:spcAft>
                <a:spcPts val="0"/>
              </a:spcAft>
              <a:buClr>
                <a:srgbClr val="FF0000"/>
              </a:buClr>
              <a:buSzPts val="2800"/>
              <a:buFont typeface="Arial"/>
              <a:buNone/>
            </a:pPr>
            <a:r>
              <a:rPr lang="en-US" sz="2800" b="0" i="0" u="none">
                <a:solidFill>
                  <a:srgbClr val="FF0000"/>
                </a:solidFill>
                <a:latin typeface="Calibri"/>
                <a:ea typeface="Calibri"/>
                <a:cs typeface="Calibri"/>
                <a:sym typeface="Calibri"/>
              </a:rPr>
              <a:t>Exercise:</a:t>
            </a:r>
            <a:endParaRPr/>
          </a:p>
          <a:p>
            <a:pPr marL="342900" marR="0" lvl="0" indent="-342900" algn="l" rtl="0">
              <a:lnSpc>
                <a:spcPct val="100000"/>
              </a:lnSpc>
              <a:spcBef>
                <a:spcPts val="560"/>
              </a:spcBef>
              <a:spcAft>
                <a:spcPts val="0"/>
              </a:spcAft>
              <a:buClr>
                <a:srgbClr val="FF0000"/>
              </a:buClr>
              <a:buSzPts val="2800"/>
              <a:buFont typeface="Arial"/>
              <a:buNone/>
            </a:pPr>
            <a:r>
              <a:rPr lang="en-US" sz="2800" b="0" i="0" u="none">
                <a:solidFill>
                  <a:srgbClr val="FF0000"/>
                </a:solidFill>
                <a:latin typeface="Calibri"/>
                <a:ea typeface="Calibri"/>
                <a:cs typeface="Calibri"/>
                <a:sym typeface="Calibri"/>
              </a:rPr>
              <a:t>Delete the records whose address is ‘vja’</a:t>
            </a:r>
            <a:r>
              <a:rPr lang="en-US" sz="2800" b="0" i="0" u="none">
                <a:solidFill>
                  <a:schemeClr val="dk1"/>
                </a:solidFill>
                <a:latin typeface="Calibri"/>
                <a:ea typeface="Calibri"/>
                <a:cs typeface="Calibri"/>
                <a:sym typeface="Calibri"/>
              </a:rPr>
              <a:t>.</a:t>
            </a:r>
            <a:endParaRPr/>
          </a:p>
          <a:p>
            <a:pPr marL="342900" marR="0" lvl="0" indent="-342900" algn="l" rtl="0">
              <a:lnSpc>
                <a:spcPct val="100000"/>
              </a:lnSpc>
              <a:spcBef>
                <a:spcPts val="56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a:p>
            <a:pPr marL="342900" marR="0" lvl="0" indent="-342900" algn="l" rtl="0">
              <a:lnSpc>
                <a:spcPct val="100000"/>
              </a:lnSpc>
              <a:spcBef>
                <a:spcPts val="64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a:p>
            <a:pPr marL="342900" marR="0" lvl="0" indent="-342900" algn="l" rtl="0">
              <a:lnSpc>
                <a:spcPct val="100000"/>
              </a:lnSpc>
              <a:spcBef>
                <a:spcPts val="64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a:p>
            <a:pPr marL="342900" marR="0" lvl="0" indent="-342900" algn="l" rtl="0">
              <a:lnSpc>
                <a:spcPct val="100000"/>
              </a:lnSpc>
              <a:spcBef>
                <a:spcPts val="64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SELECT COMMAND</a:t>
            </a:r>
            <a:endParaRPr/>
          </a:p>
        </p:txBody>
      </p:sp>
      <p:sp>
        <p:nvSpPr>
          <p:cNvPr id="226" name="Google Shape;226;p24"/>
          <p:cNvSpPr txBox="1">
            <a:spLocks noGrp="1"/>
          </p:cNvSpPr>
          <p:nvPr>
            <p:ph type="body" idx="1"/>
          </p:nvPr>
        </p:nvSpPr>
        <p:spPr>
          <a:xfrm>
            <a:off x="457200" y="1285875"/>
            <a:ext cx="8229600" cy="5143500"/>
          </a:xfrm>
          <a:prstGeom prst="rect">
            <a:avLst/>
          </a:prstGeom>
          <a:noFill/>
          <a:ln>
            <a:noFill/>
          </a:ln>
        </p:spPr>
        <p:txBody>
          <a:bodyPr spcFirstLastPara="1" wrap="square" lIns="91425" tIns="45700" rIns="91425" bIns="45700" anchor="t" anchorCtr="0">
            <a:normAutofit/>
          </a:bodyPr>
          <a:lstStyle/>
          <a:p>
            <a:pPr marL="342900" marR="0" lvl="0" indent="-215900" algn="l" rtl="0">
              <a:lnSpc>
                <a:spcPct val="80000"/>
              </a:lnSpc>
              <a:spcBef>
                <a:spcPts val="0"/>
              </a:spcBef>
              <a:spcAft>
                <a:spcPts val="0"/>
              </a:spcAft>
              <a:buClr>
                <a:schemeClr val="dk1"/>
              </a:buClr>
              <a:buSzPts val="2000"/>
              <a:buFont typeface="Arial"/>
              <a:buNone/>
            </a:pPr>
            <a:endParaRPr sz="2000" b="1" i="0" u="none">
              <a:solidFill>
                <a:schemeClr val="dk1"/>
              </a:solidFill>
              <a:latin typeface="Calibri"/>
              <a:ea typeface="Calibri"/>
              <a:cs typeface="Calibri"/>
              <a:sym typeface="Calibri"/>
            </a:endParaRPr>
          </a:p>
          <a:p>
            <a:pPr marL="342900" marR="0" lvl="0" indent="-342900" algn="l" rtl="0">
              <a:lnSpc>
                <a:spcPct val="80000"/>
              </a:lnSpc>
              <a:spcBef>
                <a:spcPts val="400"/>
              </a:spcBef>
              <a:spcAft>
                <a:spcPts val="0"/>
              </a:spcAft>
              <a:buClr>
                <a:schemeClr val="dk1"/>
              </a:buClr>
              <a:buSzPts val="2000"/>
              <a:buFont typeface="Arial"/>
              <a:buChar char="•"/>
            </a:pPr>
            <a:r>
              <a:rPr lang="en-US" sz="2000" b="1" i="0" u="none">
                <a:solidFill>
                  <a:schemeClr val="dk1"/>
                </a:solidFill>
                <a:latin typeface="Calibri"/>
                <a:ea typeface="Calibri"/>
                <a:cs typeface="Calibri"/>
                <a:sym typeface="Calibri"/>
              </a:rPr>
              <a:t>SELECT FROM: </a:t>
            </a:r>
            <a:r>
              <a:rPr lang="en-US" sz="2000" b="0" i="0" u="none">
                <a:solidFill>
                  <a:schemeClr val="dk1"/>
                </a:solidFill>
                <a:latin typeface="Calibri"/>
                <a:ea typeface="Calibri"/>
                <a:cs typeface="Calibri"/>
                <a:sym typeface="Calibri"/>
              </a:rPr>
              <a:t>To display all columns for all rows.</a:t>
            </a:r>
            <a:endParaRPr/>
          </a:p>
          <a:p>
            <a:pPr marL="342900" marR="0" lvl="0" indent="-342900" algn="l" rtl="0">
              <a:lnSpc>
                <a:spcPct val="80000"/>
              </a:lnSpc>
              <a:spcBef>
                <a:spcPts val="400"/>
              </a:spcBef>
              <a:spcAft>
                <a:spcPts val="0"/>
              </a:spcAft>
              <a:buClr>
                <a:schemeClr val="dk1"/>
              </a:buClr>
              <a:buSzPts val="2000"/>
              <a:buFont typeface="Arial"/>
              <a:buChar char="•"/>
            </a:pPr>
            <a:r>
              <a:rPr lang="en-US" sz="2000" b="1" i="1" u="none">
                <a:solidFill>
                  <a:schemeClr val="dk1"/>
                </a:solidFill>
                <a:latin typeface="Calibri"/>
                <a:ea typeface="Calibri"/>
                <a:cs typeface="Calibri"/>
                <a:sym typeface="Calibri"/>
              </a:rPr>
              <a:t>Syntax :</a:t>
            </a:r>
            <a:r>
              <a:rPr lang="en-US" sz="2000" b="0" i="0" u="none">
                <a:solidFill>
                  <a:schemeClr val="dk1"/>
                </a:solidFill>
                <a:latin typeface="Calibri"/>
                <a:ea typeface="Calibri"/>
                <a:cs typeface="Calibri"/>
                <a:sym typeface="Calibri"/>
              </a:rPr>
              <a:t>	SELECT * FROM TABLE_name;</a:t>
            </a:r>
            <a:endParaRPr/>
          </a:p>
          <a:p>
            <a:pPr marL="342900" marR="0" lvl="0" indent="-215900" algn="l" rtl="0">
              <a:lnSpc>
                <a:spcPct val="80000"/>
              </a:lnSpc>
              <a:spcBef>
                <a:spcPts val="400"/>
              </a:spcBef>
              <a:spcAft>
                <a:spcPts val="0"/>
              </a:spcAft>
              <a:buClr>
                <a:schemeClr val="dk1"/>
              </a:buClr>
              <a:buSzPts val="2000"/>
              <a:buFont typeface="Arial"/>
              <a:buNone/>
            </a:pPr>
            <a:endParaRPr sz="2000" b="1" i="0" u="none">
              <a:solidFill>
                <a:schemeClr val="dk1"/>
              </a:solidFill>
              <a:latin typeface="Calibri"/>
              <a:ea typeface="Calibri"/>
              <a:cs typeface="Calibri"/>
              <a:sym typeface="Calibri"/>
            </a:endParaRPr>
          </a:p>
          <a:p>
            <a:pPr marL="342900" marR="0" lvl="0" indent="-342900" algn="l" rtl="0">
              <a:lnSpc>
                <a:spcPct val="80000"/>
              </a:lnSpc>
              <a:spcBef>
                <a:spcPts val="400"/>
              </a:spcBef>
              <a:spcAft>
                <a:spcPts val="0"/>
              </a:spcAft>
              <a:buClr>
                <a:schemeClr val="dk1"/>
              </a:buClr>
              <a:buSzPts val="2000"/>
              <a:buFont typeface="Arial"/>
              <a:buChar char="•"/>
            </a:pPr>
            <a:r>
              <a:rPr lang="en-US" sz="2000" b="1" i="0" u="none">
                <a:solidFill>
                  <a:schemeClr val="dk1"/>
                </a:solidFill>
                <a:latin typeface="Calibri"/>
                <a:ea typeface="Calibri"/>
                <a:cs typeface="Calibri"/>
                <a:sym typeface="Calibri"/>
              </a:rPr>
              <a:t>SELECT FROM: </a:t>
            </a:r>
            <a:r>
              <a:rPr lang="en-US" sz="2000" b="0" i="0" u="none">
                <a:solidFill>
                  <a:schemeClr val="dk1"/>
                </a:solidFill>
                <a:latin typeface="Calibri"/>
                <a:ea typeface="Calibri"/>
                <a:cs typeface="Calibri"/>
                <a:sym typeface="Calibri"/>
              </a:rPr>
              <a:t>To display a set of columns for all rows of table.</a:t>
            </a:r>
            <a:endParaRPr/>
          </a:p>
          <a:p>
            <a:pPr marL="342900" marR="0" lvl="0" indent="-342900" algn="l" rtl="0">
              <a:lnSpc>
                <a:spcPct val="80000"/>
              </a:lnSpc>
              <a:spcBef>
                <a:spcPts val="400"/>
              </a:spcBef>
              <a:spcAft>
                <a:spcPts val="0"/>
              </a:spcAft>
              <a:buClr>
                <a:schemeClr val="dk1"/>
              </a:buClr>
              <a:buSzPts val="2000"/>
              <a:buFont typeface="Arial"/>
              <a:buChar char="•"/>
            </a:pPr>
            <a:r>
              <a:rPr lang="en-US" sz="2000" b="1" i="1" u="none">
                <a:solidFill>
                  <a:schemeClr val="dk1"/>
                </a:solidFill>
                <a:latin typeface="Calibri"/>
                <a:ea typeface="Calibri"/>
                <a:cs typeface="Calibri"/>
                <a:sym typeface="Calibri"/>
              </a:rPr>
              <a:t>Syntax: </a:t>
            </a:r>
            <a:r>
              <a:rPr lang="en-US" sz="2000" b="0" i="0" u="none">
                <a:solidFill>
                  <a:schemeClr val="dk1"/>
                </a:solidFill>
                <a:latin typeface="Calibri"/>
                <a:ea typeface="Calibri"/>
                <a:cs typeface="Calibri"/>
                <a:sym typeface="Calibri"/>
              </a:rPr>
              <a:t>SELECT COL1,COL2, ..  FROM table_name;</a:t>
            </a:r>
            <a:endParaRPr/>
          </a:p>
          <a:p>
            <a:pPr marL="342900" marR="0" lvl="0" indent="-215900" algn="l" rtl="0">
              <a:lnSpc>
                <a:spcPct val="80000"/>
              </a:lnSpc>
              <a:spcBef>
                <a:spcPts val="400"/>
              </a:spcBef>
              <a:spcAft>
                <a:spcPts val="0"/>
              </a:spcAft>
              <a:buClr>
                <a:schemeClr val="dk1"/>
              </a:buClr>
              <a:buSzPts val="2000"/>
              <a:buFont typeface="Arial"/>
              <a:buNone/>
            </a:pPr>
            <a:endParaRPr sz="2000" b="0" i="0" u="none">
              <a:solidFill>
                <a:schemeClr val="dk1"/>
              </a:solidFill>
              <a:latin typeface="Calibri"/>
              <a:ea typeface="Calibri"/>
              <a:cs typeface="Calibri"/>
              <a:sym typeface="Calibri"/>
            </a:endParaRPr>
          </a:p>
          <a:p>
            <a:pPr marL="342900" marR="0" lvl="0" indent="-342900" algn="l" rtl="0">
              <a:lnSpc>
                <a:spcPct val="80000"/>
              </a:lnSpc>
              <a:spcBef>
                <a:spcPts val="400"/>
              </a:spcBef>
              <a:spcAft>
                <a:spcPts val="0"/>
              </a:spcAft>
              <a:buClr>
                <a:schemeClr val="dk1"/>
              </a:buClr>
              <a:buSzPts val="2000"/>
              <a:buFont typeface="Arial"/>
              <a:buNone/>
            </a:pPr>
            <a:r>
              <a:rPr lang="en-US" sz="2000" b="1" i="0" u="none">
                <a:solidFill>
                  <a:schemeClr val="dk1"/>
                </a:solidFill>
                <a:latin typeface="Calibri"/>
                <a:ea typeface="Calibri"/>
                <a:cs typeface="Calibri"/>
                <a:sym typeface="Calibri"/>
              </a:rPr>
              <a:t>SELECT - FROM -WHERE: </a:t>
            </a:r>
            <a:r>
              <a:rPr lang="en-US" sz="2000" b="0" i="0" u="none">
                <a:solidFill>
                  <a:schemeClr val="dk1"/>
                </a:solidFill>
                <a:latin typeface="Calibri"/>
                <a:ea typeface="Calibri"/>
                <a:cs typeface="Calibri"/>
                <a:sym typeface="Calibri"/>
              </a:rPr>
              <a:t>This query is used to display a selected set of columns for a selected set of rows of a table.</a:t>
            </a:r>
            <a:endParaRPr/>
          </a:p>
          <a:p>
            <a:pPr marL="342900" marR="0" lvl="0" indent="-342900" algn="l" rtl="0">
              <a:lnSpc>
                <a:spcPct val="80000"/>
              </a:lnSpc>
              <a:spcBef>
                <a:spcPts val="400"/>
              </a:spcBef>
              <a:spcAft>
                <a:spcPts val="0"/>
              </a:spcAft>
              <a:buClr>
                <a:schemeClr val="dk1"/>
              </a:buClr>
              <a:buSzPts val="2000"/>
              <a:buFont typeface="Arial"/>
              <a:buNone/>
            </a:pPr>
            <a:r>
              <a:rPr lang="en-US" sz="2000" b="1" i="1" u="none">
                <a:solidFill>
                  <a:schemeClr val="dk1"/>
                </a:solidFill>
                <a:latin typeface="Calibri"/>
                <a:ea typeface="Calibri"/>
                <a:cs typeface="Calibri"/>
                <a:sym typeface="Calibri"/>
              </a:rPr>
              <a:t>Syntax:</a:t>
            </a:r>
            <a:endParaRPr/>
          </a:p>
          <a:p>
            <a:pPr marL="342900" marR="0" lvl="0" indent="-342900" algn="l" rtl="0">
              <a:lnSpc>
                <a:spcPct val="80000"/>
              </a:lnSpc>
              <a:spcBef>
                <a:spcPts val="400"/>
              </a:spcBef>
              <a:spcAft>
                <a:spcPts val="0"/>
              </a:spcAft>
              <a:buClr>
                <a:schemeClr val="dk1"/>
              </a:buClr>
              <a:buSzPts val="2000"/>
              <a:buFont typeface="Arial"/>
              <a:buNone/>
            </a:pPr>
            <a:r>
              <a:rPr lang="en-US" sz="2000" b="0" i="0" u="none">
                <a:solidFill>
                  <a:schemeClr val="dk1"/>
                </a:solidFill>
                <a:latin typeface="Calibri"/>
                <a:ea typeface="Calibri"/>
                <a:cs typeface="Calibri"/>
                <a:sym typeface="Calibri"/>
              </a:rPr>
              <a:t>SELECT COL1,COL2.. FROM  table_name WHERE  condition;</a:t>
            </a:r>
            <a:endParaRPr/>
          </a:p>
          <a:p>
            <a:pPr marL="342900" marR="0" lvl="0" indent="-342900" algn="l" rtl="0">
              <a:lnSpc>
                <a:spcPct val="80000"/>
              </a:lnSpc>
              <a:spcBef>
                <a:spcPts val="400"/>
              </a:spcBef>
              <a:spcAft>
                <a:spcPts val="0"/>
              </a:spcAft>
              <a:buClr>
                <a:schemeClr val="dk1"/>
              </a:buClr>
              <a:buSzPts val="2000"/>
              <a:buFont typeface="Arial"/>
              <a:buNone/>
            </a:pPr>
            <a:r>
              <a:rPr lang="en-US" sz="2000" b="0" i="0" u="none">
                <a:solidFill>
                  <a:schemeClr val="dk1"/>
                </a:solidFill>
                <a:latin typeface="Calibri"/>
                <a:ea typeface="Calibri"/>
                <a:cs typeface="Calibri"/>
                <a:sym typeface="Calibri"/>
              </a:rPr>
              <a:t>Syntax:</a:t>
            </a:r>
            <a:endParaRPr/>
          </a:p>
          <a:p>
            <a:pPr marL="342900" marR="0" lvl="0" indent="-342900" algn="l" rtl="0">
              <a:lnSpc>
                <a:spcPct val="80000"/>
              </a:lnSpc>
              <a:spcBef>
                <a:spcPts val="400"/>
              </a:spcBef>
              <a:spcAft>
                <a:spcPts val="0"/>
              </a:spcAft>
              <a:buClr>
                <a:schemeClr val="dk1"/>
              </a:buClr>
              <a:buSzPts val="2000"/>
              <a:buFont typeface="Arial"/>
              <a:buNone/>
            </a:pPr>
            <a:r>
              <a:rPr lang="en-US" sz="2000" b="0" i="0" u="none">
                <a:solidFill>
                  <a:schemeClr val="dk1"/>
                </a:solidFill>
                <a:latin typeface="Calibri"/>
                <a:ea typeface="Calibri"/>
                <a:cs typeface="Calibri"/>
                <a:sym typeface="Calibri"/>
              </a:rPr>
              <a:t>Select * from table_name where condition;</a:t>
            </a:r>
            <a:endParaRPr/>
          </a:p>
          <a:p>
            <a:pPr marL="342900" marR="0" lvl="0" indent="-342900" algn="l" rtl="0">
              <a:lnSpc>
                <a:spcPct val="80000"/>
              </a:lnSpc>
              <a:spcBef>
                <a:spcPts val="400"/>
              </a:spcBef>
              <a:spcAft>
                <a:spcPts val="0"/>
              </a:spcAft>
              <a:buClr>
                <a:schemeClr val="dk1"/>
              </a:buClr>
              <a:buSzPts val="2000"/>
              <a:buFont typeface="Arial"/>
              <a:buNone/>
            </a:pPr>
            <a:endParaRPr sz="2000" b="0" i="0" u="none">
              <a:solidFill>
                <a:schemeClr val="dk1"/>
              </a:solidFill>
              <a:latin typeface="Calibri"/>
              <a:ea typeface="Calibri"/>
              <a:cs typeface="Calibri"/>
              <a:sym typeface="Calibri"/>
            </a:endParaRPr>
          </a:p>
          <a:p>
            <a:pPr marL="342900" marR="0" lvl="0" indent="-342900" algn="l" rtl="0">
              <a:lnSpc>
                <a:spcPct val="80000"/>
              </a:lnSpc>
              <a:spcBef>
                <a:spcPts val="400"/>
              </a:spcBef>
              <a:spcAft>
                <a:spcPts val="0"/>
              </a:spcAft>
              <a:buClr>
                <a:schemeClr val="dk1"/>
              </a:buClr>
              <a:buSzPts val="2000"/>
              <a:buFont typeface="Arial"/>
              <a:buNone/>
            </a:pPr>
            <a:r>
              <a:rPr lang="en-US" sz="2000" b="0" i="0" u="none">
                <a:solidFill>
                  <a:schemeClr val="dk1"/>
                </a:solidFill>
                <a:latin typeface="Calibri"/>
                <a:ea typeface="Calibri"/>
                <a:cs typeface="Calibri"/>
                <a:sym typeface="Calibri"/>
              </a:rPr>
              <a:t>You can specify a condition using comparision and logical operators :  &gt;, &lt;, =, LIKE,  NOT.,AND,OR.</a:t>
            </a:r>
            <a:endParaRPr/>
          </a:p>
          <a:p>
            <a:pPr marL="342900" marR="0" lvl="0" indent="-342900" algn="l" rtl="0">
              <a:lnSpc>
                <a:spcPct val="80000"/>
              </a:lnSpc>
              <a:spcBef>
                <a:spcPts val="400"/>
              </a:spcBef>
              <a:spcAft>
                <a:spcPts val="0"/>
              </a:spcAft>
              <a:buClr>
                <a:schemeClr val="dk1"/>
              </a:buClr>
              <a:buSzPts val="2000"/>
              <a:buFont typeface="Arial"/>
              <a:buNone/>
            </a:pPr>
            <a:endParaRPr sz="2000" b="0" i="0" u="none">
              <a:solidFill>
                <a:schemeClr val="dk1"/>
              </a:solidFill>
              <a:latin typeface="Calibri"/>
              <a:ea typeface="Calibri"/>
              <a:cs typeface="Calibri"/>
              <a:sym typeface="Calibri"/>
            </a:endParaRPr>
          </a:p>
          <a:p>
            <a:pPr marL="342900" marR="0" lvl="0" indent="-215900" algn="l" rtl="0">
              <a:spcBef>
                <a:spcPts val="400"/>
              </a:spcBef>
              <a:spcAft>
                <a:spcPts val="0"/>
              </a:spcAft>
              <a:buClr>
                <a:schemeClr val="dk1"/>
              </a:buClr>
              <a:buSzPts val="2000"/>
              <a:buFont typeface="Arial"/>
              <a:buNone/>
            </a:pPr>
            <a:endParaRPr sz="2000" b="0" i="0" u="non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2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sz="4400">
              <a:solidFill>
                <a:schemeClr val="dk1"/>
              </a:solidFill>
              <a:latin typeface="Calibri"/>
              <a:ea typeface="Calibri"/>
              <a:cs typeface="Calibri"/>
              <a:sym typeface="Calibri"/>
            </a:endParaRPr>
          </a:p>
        </p:txBody>
      </p:sp>
      <p:sp>
        <p:nvSpPr>
          <p:cNvPr id="232" name="Google Shape;232;p25"/>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create table employee(eno varchar(10), ename varchar(20), address varchar(20), salary number(6,2), dno int));</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Insert into employee (eno,ename,address,salary,dno)  values (‘e101’, ’Ramya’, ’kanuru’,2345.00, 1);</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select * from employee;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6"/>
          <p:cNvSpPr txBox="1">
            <a:spLocks noGrp="1"/>
          </p:cNvSpPr>
          <p:nvPr>
            <p:ph type="title"/>
          </p:nvPr>
        </p:nvSpPr>
        <p:spPr>
          <a:xfrm>
            <a:off x="457200" y="274637"/>
            <a:ext cx="8229600" cy="944562"/>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0000"/>
              </a:buClr>
              <a:buSzPts val="3600"/>
              <a:buFont typeface="Calibri"/>
              <a:buNone/>
            </a:pPr>
            <a:br>
              <a:rPr lang="en-US" sz="3600" b="1" i="0" u="none">
                <a:solidFill>
                  <a:srgbClr val="FF0000"/>
                </a:solidFill>
                <a:latin typeface="Calibri"/>
                <a:ea typeface="Calibri"/>
                <a:cs typeface="Calibri"/>
                <a:sym typeface="Calibri"/>
              </a:rPr>
            </a:br>
            <a:r>
              <a:rPr lang="en-US" sz="3600" b="1" i="0" u="none">
                <a:solidFill>
                  <a:srgbClr val="FF0000"/>
                </a:solidFill>
                <a:latin typeface="Calibri"/>
                <a:ea typeface="Calibri"/>
                <a:cs typeface="Calibri"/>
                <a:sym typeface="Calibri"/>
              </a:rPr>
              <a:t>SQL - AND and OR Conjunctive  Operators</a:t>
            </a:r>
            <a:br>
              <a:rPr lang="en-US" sz="3600" b="1" i="0" u="none">
                <a:solidFill>
                  <a:srgbClr val="FF0000"/>
                </a:solidFill>
                <a:latin typeface="Calibri"/>
                <a:ea typeface="Calibri"/>
                <a:cs typeface="Calibri"/>
                <a:sym typeface="Calibri"/>
              </a:rPr>
            </a:br>
            <a:endParaRPr/>
          </a:p>
        </p:txBody>
      </p:sp>
      <p:sp>
        <p:nvSpPr>
          <p:cNvPr id="238" name="Google Shape;238;p26"/>
          <p:cNvSpPr txBox="1"/>
          <p:nvPr/>
        </p:nvSpPr>
        <p:spPr>
          <a:xfrm>
            <a:off x="685800" y="1143000"/>
            <a:ext cx="8305800" cy="4702175"/>
          </a:xfrm>
          <a:prstGeom prst="rect">
            <a:avLst/>
          </a:prstGeom>
          <a:noFill/>
          <a:ln>
            <a:noFill/>
          </a:ln>
        </p:spPr>
        <p:txBody>
          <a:bodyPr spcFirstLastPara="1" wrap="square" lIns="91425" tIns="45700" rIns="91425" bIns="45700" anchor="t" anchorCtr="0">
            <a:spAutoFit/>
          </a:bodyPr>
          <a:lstStyle/>
          <a:p>
            <a:pPr marL="42862" marR="0" lvl="0" indent="0" algn="l" rtl="0">
              <a:lnSpc>
                <a:spcPct val="100000"/>
              </a:lnSpc>
              <a:spcBef>
                <a:spcPts val="0"/>
              </a:spcBef>
              <a:spcAft>
                <a:spcPts val="0"/>
              </a:spcAft>
              <a:buClr>
                <a:schemeClr val="dk1"/>
              </a:buClr>
              <a:buSzPts val="2200"/>
              <a:buFont typeface="Calibri"/>
              <a:buNone/>
            </a:pPr>
            <a:r>
              <a:rPr lang="en-US" sz="2200" b="0" i="0" u="none">
                <a:solidFill>
                  <a:schemeClr val="dk1"/>
                </a:solidFill>
                <a:latin typeface="Calibri"/>
                <a:ea typeface="Calibri"/>
                <a:cs typeface="Calibri"/>
                <a:sym typeface="Calibri"/>
              </a:rPr>
              <a:t>The SQL </a:t>
            </a:r>
            <a:r>
              <a:rPr lang="en-US" sz="2200" b="1" i="0" u="none">
                <a:solidFill>
                  <a:schemeClr val="dk1"/>
                </a:solidFill>
                <a:latin typeface="Calibri"/>
                <a:ea typeface="Calibri"/>
                <a:cs typeface="Calibri"/>
                <a:sym typeface="Calibri"/>
              </a:rPr>
              <a:t>AND </a:t>
            </a:r>
            <a:r>
              <a:rPr lang="en-US" sz="2200" b="0" i="0" u="none">
                <a:solidFill>
                  <a:schemeClr val="dk1"/>
                </a:solidFill>
                <a:latin typeface="Calibri"/>
                <a:ea typeface="Calibri"/>
                <a:cs typeface="Calibri"/>
                <a:sym typeface="Calibri"/>
              </a:rPr>
              <a:t>and </a:t>
            </a:r>
            <a:r>
              <a:rPr lang="en-US" sz="2200" b="1" i="0" u="none">
                <a:solidFill>
                  <a:schemeClr val="dk1"/>
                </a:solidFill>
                <a:latin typeface="Calibri"/>
                <a:ea typeface="Calibri"/>
                <a:cs typeface="Calibri"/>
                <a:sym typeface="Calibri"/>
              </a:rPr>
              <a:t>OR </a:t>
            </a:r>
            <a:r>
              <a:rPr lang="en-US" sz="2200" b="0" i="0" u="none">
                <a:solidFill>
                  <a:schemeClr val="dk1"/>
                </a:solidFill>
                <a:latin typeface="Calibri"/>
                <a:ea typeface="Calibri"/>
                <a:cs typeface="Calibri"/>
                <a:sym typeface="Calibri"/>
              </a:rPr>
              <a:t>operators are used to combine multiple conditions  in  an SQL statement. These two operators are called conjunctive operators.</a:t>
            </a:r>
            <a:endParaRPr/>
          </a:p>
          <a:p>
            <a:pPr marL="42862" marR="0" lvl="0" indent="0" algn="l" rtl="0">
              <a:lnSpc>
                <a:spcPct val="100000"/>
              </a:lnSpc>
              <a:spcBef>
                <a:spcPts val="0"/>
              </a:spcBef>
              <a:spcAft>
                <a:spcPts val="0"/>
              </a:spcAft>
              <a:buClr>
                <a:schemeClr val="dk1"/>
              </a:buClr>
              <a:buSzPts val="2200"/>
              <a:buFont typeface="Arial"/>
              <a:buNone/>
            </a:pPr>
            <a:endParaRPr sz="2200" b="0" i="0" u="none">
              <a:solidFill>
                <a:schemeClr val="dk1"/>
              </a:solidFill>
              <a:latin typeface="Calibri"/>
              <a:ea typeface="Calibri"/>
              <a:cs typeface="Calibri"/>
              <a:sym typeface="Calibri"/>
            </a:endParaRPr>
          </a:p>
          <a:p>
            <a:pPr marL="42862" marR="0" lvl="0" indent="-139700" algn="l" rtl="0">
              <a:lnSpc>
                <a:spcPct val="100000"/>
              </a:lnSpc>
              <a:spcBef>
                <a:spcPts val="0"/>
              </a:spcBef>
              <a:spcAft>
                <a:spcPts val="0"/>
              </a:spcAft>
              <a:buClr>
                <a:schemeClr val="dk1"/>
              </a:buClr>
              <a:buSzPts val="2200"/>
              <a:buFont typeface="Arial"/>
              <a:buChar char="•"/>
            </a:pPr>
            <a:r>
              <a:rPr lang="en-US" sz="2200" b="0" i="0" u="none">
                <a:solidFill>
                  <a:schemeClr val="dk1"/>
                </a:solidFill>
                <a:latin typeface="Calibri"/>
                <a:ea typeface="Calibri"/>
                <a:cs typeface="Calibri"/>
                <a:sym typeface="Calibri"/>
              </a:rPr>
              <a:t>The AND/OR Operator:</a:t>
            </a:r>
            <a:endParaRPr/>
          </a:p>
          <a:p>
            <a:pPr marL="42862" marR="0" lvl="0" indent="0" algn="l" rtl="0">
              <a:lnSpc>
                <a:spcPct val="143000"/>
              </a:lnSpc>
              <a:spcBef>
                <a:spcPts val="200"/>
              </a:spcBef>
              <a:spcAft>
                <a:spcPts val="0"/>
              </a:spcAft>
              <a:buClr>
                <a:schemeClr val="dk1"/>
              </a:buClr>
              <a:buSzPts val="2200"/>
              <a:buFont typeface="Calibri"/>
              <a:buNone/>
            </a:pPr>
            <a:r>
              <a:rPr lang="en-US" sz="2200" b="0" i="0" u="none">
                <a:solidFill>
                  <a:schemeClr val="dk1"/>
                </a:solidFill>
                <a:latin typeface="Calibri"/>
                <a:ea typeface="Calibri"/>
                <a:cs typeface="Calibri"/>
                <a:sym typeface="Calibri"/>
              </a:rPr>
              <a:t>The </a:t>
            </a:r>
            <a:r>
              <a:rPr lang="en-US" sz="2200" b="1" i="0" u="none">
                <a:solidFill>
                  <a:schemeClr val="dk1"/>
                </a:solidFill>
                <a:latin typeface="Calibri"/>
                <a:ea typeface="Calibri"/>
                <a:cs typeface="Calibri"/>
                <a:sym typeface="Calibri"/>
              </a:rPr>
              <a:t>AND/OR </a:t>
            </a:r>
            <a:r>
              <a:rPr lang="en-US" sz="2200" b="0" i="0" u="none">
                <a:solidFill>
                  <a:schemeClr val="dk1"/>
                </a:solidFill>
                <a:latin typeface="Calibri"/>
                <a:ea typeface="Calibri"/>
                <a:cs typeface="Calibri"/>
                <a:sym typeface="Calibri"/>
              </a:rPr>
              <a:t>operator allows the existence of multiple conditions in an SQL statement's  WHERE clause.</a:t>
            </a:r>
            <a:endParaRPr/>
          </a:p>
          <a:p>
            <a:pPr marL="42862" marR="0" lvl="0" indent="0" algn="l" rtl="0">
              <a:lnSpc>
                <a:spcPct val="100000"/>
              </a:lnSpc>
              <a:spcBef>
                <a:spcPts val="0"/>
              </a:spcBef>
              <a:spcAft>
                <a:spcPts val="0"/>
              </a:spcAft>
              <a:buClr>
                <a:schemeClr val="dk1"/>
              </a:buClr>
              <a:buSzPts val="2200"/>
              <a:buFont typeface="Calibri"/>
              <a:buNone/>
            </a:pPr>
            <a:r>
              <a:rPr lang="en-US" sz="2200" b="0" i="0" u="none">
                <a:solidFill>
                  <a:schemeClr val="dk1"/>
                </a:solidFill>
                <a:latin typeface="Calibri"/>
                <a:ea typeface="Calibri"/>
                <a:cs typeface="Calibri"/>
                <a:sym typeface="Calibri"/>
              </a:rPr>
              <a:t>Syntax:</a:t>
            </a:r>
            <a:endParaRPr/>
          </a:p>
          <a:p>
            <a:pPr marL="42862" marR="0" lvl="0" indent="0" algn="l" rtl="0">
              <a:lnSpc>
                <a:spcPct val="100000"/>
              </a:lnSpc>
              <a:spcBef>
                <a:spcPts val="700"/>
              </a:spcBef>
              <a:spcAft>
                <a:spcPts val="0"/>
              </a:spcAft>
              <a:buClr>
                <a:schemeClr val="dk1"/>
              </a:buClr>
              <a:buSzPts val="2200"/>
              <a:buFont typeface="Calibri"/>
              <a:buNone/>
            </a:pPr>
            <a:r>
              <a:rPr lang="en-US" sz="2200" b="0" i="0" u="none">
                <a:solidFill>
                  <a:schemeClr val="dk1"/>
                </a:solidFill>
                <a:latin typeface="Calibri"/>
                <a:ea typeface="Calibri"/>
                <a:cs typeface="Calibri"/>
                <a:sym typeface="Calibri"/>
              </a:rPr>
              <a:t>The basic syntax of AND/OR operator with WHERE clause is as follows:</a:t>
            </a:r>
            <a:endParaRPr/>
          </a:p>
          <a:p>
            <a:pPr marL="42862" marR="0" lvl="0" indent="0" algn="l" rtl="0">
              <a:lnSpc>
                <a:spcPct val="100000"/>
              </a:lnSpc>
              <a:spcBef>
                <a:spcPts val="700"/>
              </a:spcBef>
              <a:spcAft>
                <a:spcPts val="0"/>
              </a:spcAft>
              <a:buClr>
                <a:schemeClr val="dk1"/>
              </a:buClr>
              <a:buSzPts val="2200"/>
              <a:buFont typeface="Calibri"/>
              <a:buNone/>
            </a:pPr>
            <a:r>
              <a:rPr lang="en-US" sz="2200" b="0" i="0" u="none">
                <a:solidFill>
                  <a:schemeClr val="dk1"/>
                </a:solidFill>
                <a:latin typeface="Calibri"/>
                <a:ea typeface="Calibri"/>
                <a:cs typeface="Calibri"/>
                <a:sym typeface="Calibri"/>
              </a:rPr>
              <a:t>SELECT column1, column2, columnN</a:t>
            </a:r>
            <a:br>
              <a:rPr lang="en-US" sz="2200" b="0" i="0" u="none">
                <a:solidFill>
                  <a:schemeClr val="dk1"/>
                </a:solidFill>
                <a:latin typeface="Calibri"/>
                <a:ea typeface="Calibri"/>
                <a:cs typeface="Calibri"/>
                <a:sym typeface="Calibri"/>
              </a:rPr>
            </a:br>
            <a:r>
              <a:rPr lang="en-US" sz="2200" b="0" i="0" u="none">
                <a:solidFill>
                  <a:schemeClr val="dk1"/>
                </a:solidFill>
                <a:latin typeface="Calibri"/>
                <a:ea typeface="Calibri"/>
                <a:cs typeface="Calibri"/>
                <a:sym typeface="Calibri"/>
              </a:rPr>
              <a:t>FROM table_name</a:t>
            </a:r>
            <a:br>
              <a:rPr lang="en-US" sz="2200" b="0" i="0" u="none">
                <a:solidFill>
                  <a:schemeClr val="dk1"/>
                </a:solidFill>
                <a:latin typeface="Calibri"/>
                <a:ea typeface="Calibri"/>
                <a:cs typeface="Calibri"/>
                <a:sym typeface="Calibri"/>
              </a:rPr>
            </a:br>
            <a:r>
              <a:rPr lang="en-US" sz="2200" b="0" i="0" u="none">
                <a:solidFill>
                  <a:schemeClr val="dk1"/>
                </a:solidFill>
                <a:latin typeface="Calibri"/>
                <a:ea typeface="Calibri"/>
                <a:cs typeface="Calibri"/>
                <a:sym typeface="Calibri"/>
              </a:rPr>
              <a:t>WHERE [condition1] AND/OR [condition2]...AND/OR [conditionN];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2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2800"/>
              <a:buFont typeface="Calibri"/>
              <a:buNone/>
            </a:pPr>
            <a:r>
              <a:rPr lang="en-US" sz="2800" b="1" i="0" u="none">
                <a:solidFill>
                  <a:srgbClr val="FF0000"/>
                </a:solidFill>
                <a:latin typeface="Calibri"/>
                <a:ea typeface="Calibri"/>
                <a:cs typeface="Calibri"/>
                <a:sym typeface="Calibri"/>
              </a:rPr>
              <a:t>SQL - AND / OR Conjunctive  Operators</a:t>
            </a:r>
            <a:endParaRPr/>
          </a:p>
        </p:txBody>
      </p:sp>
      <p:sp>
        <p:nvSpPr>
          <p:cNvPr id="244" name="Google Shape;244;p27"/>
          <p:cNvSpPr txBox="1">
            <a:spLocks noGrp="1"/>
          </p:cNvSpPr>
          <p:nvPr>
            <p:ph type="body" idx="1"/>
          </p:nvPr>
        </p:nvSpPr>
        <p:spPr>
          <a:xfrm>
            <a:off x="457200" y="1600200"/>
            <a:ext cx="8229600" cy="4267200"/>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100000"/>
              </a:lnSpc>
              <a:spcBef>
                <a:spcPts val="0"/>
              </a:spcBef>
              <a:spcAft>
                <a:spcPts val="0"/>
              </a:spcAft>
              <a:buClr>
                <a:schemeClr val="dk1"/>
              </a:buClr>
              <a:buSzPts val="2000"/>
              <a:buFont typeface="Arial"/>
              <a:buChar char="•"/>
            </a:pPr>
            <a:r>
              <a:rPr lang="en-US" sz="2000" b="0" i="0" u="none">
                <a:solidFill>
                  <a:schemeClr val="dk1"/>
                </a:solidFill>
                <a:latin typeface="Calibri"/>
                <a:ea typeface="Calibri"/>
                <a:cs typeface="Calibri"/>
                <a:sym typeface="Calibri"/>
              </a:rPr>
              <a:t>Following is an example, which would fetch ename and salary columns from the  employee  table where salary is greater than 2000 AND dno  is less tan 103 :</a:t>
            </a:r>
            <a:endParaRPr sz="2000" b="0" i="0" u="none">
              <a:solidFill>
                <a:schemeClr val="dk1"/>
              </a:solidFill>
              <a:latin typeface="Calibri"/>
              <a:ea typeface="Calibri"/>
              <a:cs typeface="Calibri"/>
              <a:sym typeface="Calibri"/>
            </a:endParaRPr>
          </a:p>
          <a:p>
            <a:pPr marL="342900" marR="0" lvl="0" indent="-342900" algn="l" rtl="0">
              <a:lnSpc>
                <a:spcPct val="100000"/>
              </a:lnSpc>
              <a:spcBef>
                <a:spcPts val="400"/>
              </a:spcBef>
              <a:spcAft>
                <a:spcPts val="0"/>
              </a:spcAft>
              <a:buClr>
                <a:schemeClr val="dk1"/>
              </a:buClr>
              <a:buSzPts val="2200"/>
              <a:buFont typeface="Arial"/>
              <a:buChar char="•"/>
            </a:pPr>
            <a:r>
              <a:rPr lang="en-US" sz="2200" b="0" i="0" u="none">
                <a:solidFill>
                  <a:schemeClr val="dk1"/>
                </a:solidFill>
                <a:latin typeface="Courier New"/>
                <a:ea typeface="Courier New"/>
                <a:cs typeface="Courier New"/>
                <a:sym typeface="Courier New"/>
              </a:rPr>
              <a:t>SQL&gt;select ename,salary from employee</a:t>
            </a:r>
            <a:endParaRPr/>
          </a:p>
          <a:p>
            <a:pPr marL="342900" marR="0" lvl="0" indent="-342900" algn="l" rtl="0">
              <a:lnSpc>
                <a:spcPct val="100000"/>
              </a:lnSpc>
              <a:spcBef>
                <a:spcPts val="800"/>
              </a:spcBef>
              <a:spcAft>
                <a:spcPts val="0"/>
              </a:spcAft>
              <a:buClr>
                <a:schemeClr val="dk1"/>
              </a:buClr>
              <a:buSzPts val="2200"/>
              <a:buFont typeface="Arial"/>
              <a:buNone/>
            </a:pPr>
            <a:r>
              <a:rPr lang="en-US" sz="2200" b="0" i="0" u="none">
                <a:solidFill>
                  <a:schemeClr val="dk1"/>
                </a:solidFill>
                <a:latin typeface="Courier New"/>
                <a:ea typeface="Courier New"/>
                <a:cs typeface="Courier New"/>
                <a:sym typeface="Courier New"/>
              </a:rPr>
              <a:t>    WHERE salary &gt; 2000 </a:t>
            </a:r>
            <a:r>
              <a:rPr lang="en-US" sz="2200" b="1" i="0" u="none">
                <a:solidFill>
                  <a:schemeClr val="dk1"/>
                </a:solidFill>
                <a:latin typeface="Courier New"/>
                <a:ea typeface="Courier New"/>
                <a:cs typeface="Courier New"/>
                <a:sym typeface="Courier New"/>
              </a:rPr>
              <a:t>AND</a:t>
            </a:r>
            <a:r>
              <a:rPr lang="en-US" sz="2200" b="0" i="0" u="none">
                <a:solidFill>
                  <a:schemeClr val="dk1"/>
                </a:solidFill>
                <a:latin typeface="Courier New"/>
                <a:ea typeface="Courier New"/>
                <a:cs typeface="Courier New"/>
                <a:sym typeface="Courier New"/>
              </a:rPr>
              <a:t> dno &lt; 103;</a:t>
            </a:r>
            <a:endParaRPr/>
          </a:p>
          <a:p>
            <a:pPr marL="342900" marR="0" lvl="0" indent="-342900" algn="l" rtl="0">
              <a:lnSpc>
                <a:spcPct val="100000"/>
              </a:lnSpc>
              <a:spcBef>
                <a:spcPts val="400"/>
              </a:spcBef>
              <a:spcAft>
                <a:spcPts val="0"/>
              </a:spcAft>
              <a:buClr>
                <a:schemeClr val="dk1"/>
              </a:buClr>
              <a:buSzPts val="2000"/>
              <a:buFont typeface="Arial"/>
              <a:buChar char="•"/>
            </a:pPr>
            <a:r>
              <a:rPr lang="en-US" sz="2000" b="0" i="0" u="none">
                <a:solidFill>
                  <a:schemeClr val="dk1"/>
                </a:solidFill>
                <a:latin typeface="Calibri"/>
                <a:ea typeface="Calibri"/>
                <a:cs typeface="Calibri"/>
                <a:sym typeface="Calibri"/>
              </a:rPr>
              <a:t>The same query can be written using OR to retrieve eno,salary for the employees whose salary is either greater than 2000 or dno less than </a:t>
            </a:r>
            <a:r>
              <a:rPr lang="en-US" sz="2000" b="0" i="0" u="none">
                <a:solidFill>
                  <a:schemeClr val="dk1"/>
                </a:solidFill>
                <a:latin typeface="Courier New"/>
                <a:ea typeface="Courier New"/>
                <a:cs typeface="Courier New"/>
                <a:sym typeface="Courier New"/>
              </a:rPr>
              <a:t>SQL&gt; SQL&gt;select ename,salary from employee</a:t>
            </a:r>
            <a:endParaRPr/>
          </a:p>
          <a:p>
            <a:pPr marL="342900" marR="0" lvl="0" indent="-342900" algn="l" rtl="0">
              <a:lnSpc>
                <a:spcPct val="100000"/>
              </a:lnSpc>
              <a:spcBef>
                <a:spcPts val="800"/>
              </a:spcBef>
              <a:spcAft>
                <a:spcPts val="0"/>
              </a:spcAft>
              <a:buClr>
                <a:schemeClr val="dk1"/>
              </a:buClr>
              <a:buSzPts val="2000"/>
              <a:buFont typeface="Arial"/>
              <a:buNone/>
            </a:pPr>
            <a:r>
              <a:rPr lang="en-US" sz="2000" b="0" i="0" u="none">
                <a:solidFill>
                  <a:schemeClr val="dk1"/>
                </a:solidFill>
                <a:latin typeface="Courier New"/>
                <a:ea typeface="Courier New"/>
                <a:cs typeface="Courier New"/>
                <a:sym typeface="Courier New"/>
              </a:rPr>
              <a:t>    WHERE salary &gt; 2000 </a:t>
            </a:r>
            <a:r>
              <a:rPr lang="en-US" sz="2000" b="1" i="0" u="none">
                <a:solidFill>
                  <a:schemeClr val="dk1"/>
                </a:solidFill>
                <a:latin typeface="Courier New"/>
                <a:ea typeface="Courier New"/>
                <a:cs typeface="Courier New"/>
                <a:sym typeface="Courier New"/>
              </a:rPr>
              <a:t>OR</a:t>
            </a:r>
            <a:r>
              <a:rPr lang="en-US" sz="2000" b="0" i="0" u="none">
                <a:solidFill>
                  <a:schemeClr val="dk1"/>
                </a:solidFill>
                <a:latin typeface="Courier New"/>
                <a:ea typeface="Courier New"/>
                <a:cs typeface="Courier New"/>
                <a:sym typeface="Courier New"/>
              </a:rPr>
              <a:t> dno &lt; 103;</a:t>
            </a:r>
            <a:endParaRPr/>
          </a:p>
          <a:p>
            <a:pPr marL="342900" marR="0" lvl="0" indent="-342900" algn="l" rtl="0">
              <a:lnSpc>
                <a:spcPct val="100000"/>
              </a:lnSpc>
              <a:spcBef>
                <a:spcPts val="8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342900" marR="0" lvl="0" indent="-342900" algn="l" rtl="0">
              <a:lnSpc>
                <a:spcPct val="100000"/>
              </a:lnSpc>
              <a:spcBef>
                <a:spcPts val="8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342900" marR="0" lvl="0" indent="-342900" algn="l" rtl="0">
              <a:lnSpc>
                <a:spcPct val="100000"/>
              </a:lnSpc>
              <a:spcBef>
                <a:spcPts val="8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342900" marR="0" lvl="0" indent="-342900" algn="l" rtl="0">
              <a:lnSpc>
                <a:spcPct val="100000"/>
              </a:lnSpc>
              <a:spcBef>
                <a:spcPts val="800"/>
              </a:spcBef>
              <a:spcAft>
                <a:spcPts val="0"/>
              </a:spcAft>
              <a:buClr>
                <a:schemeClr val="dk1"/>
              </a:buClr>
              <a:buSzPts val="2200"/>
              <a:buFont typeface="Arial"/>
              <a:buNone/>
            </a:pPr>
            <a:endParaRPr sz="2200" b="0" i="0" u="none">
              <a:solidFill>
                <a:schemeClr val="dk1"/>
              </a:solidFill>
              <a:latin typeface="Courier New"/>
              <a:ea typeface="Courier New"/>
              <a:cs typeface="Courier New"/>
              <a:sym typeface="Courier New"/>
            </a:endParaRPr>
          </a:p>
          <a:p>
            <a:pPr marL="342900" marR="0" lvl="0" indent="-203200" algn="l" rtl="0">
              <a:spcBef>
                <a:spcPts val="440"/>
              </a:spcBef>
              <a:spcAft>
                <a:spcPts val="0"/>
              </a:spcAft>
              <a:buClr>
                <a:schemeClr val="dk1"/>
              </a:buClr>
              <a:buSzPts val="2200"/>
              <a:buFont typeface="Arial"/>
              <a:buNone/>
            </a:pPr>
            <a:endParaRPr sz="2200" b="0" i="0" u="none">
              <a:solidFill>
                <a:schemeClr val="dk1"/>
              </a:solidFill>
              <a:latin typeface="Courier New"/>
              <a:ea typeface="Courier New"/>
              <a:cs typeface="Courier New"/>
              <a:sym typeface="Courier New"/>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2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SELECT COMMAND</a:t>
            </a:r>
            <a:endParaRPr/>
          </a:p>
        </p:txBody>
      </p:sp>
      <p:sp>
        <p:nvSpPr>
          <p:cNvPr id="250" name="Google Shape;250;p28"/>
          <p:cNvSpPr txBox="1">
            <a:spLocks noGrp="1"/>
          </p:cNvSpPr>
          <p:nvPr>
            <p:ph type="body" idx="1"/>
          </p:nvPr>
        </p:nvSpPr>
        <p:spPr>
          <a:xfrm>
            <a:off x="457200" y="1600200"/>
            <a:ext cx="8229600" cy="4724400"/>
          </a:xfrm>
          <a:prstGeom prst="rect">
            <a:avLst/>
          </a:prstGeom>
          <a:noFill/>
          <a:ln>
            <a:noFill/>
          </a:ln>
        </p:spPr>
        <p:txBody>
          <a:bodyPr spcFirstLastPara="1" wrap="square" lIns="91425" tIns="45700" rIns="91425" bIns="45700" anchor="t" anchorCtr="0">
            <a:noAutofit/>
          </a:bodyPr>
          <a:lstStyle/>
          <a:p>
            <a:pPr marL="42862" marR="0" lvl="0" indent="-42862" algn="just" rtl="0">
              <a:lnSpc>
                <a:spcPct val="150000"/>
              </a:lnSpc>
              <a:spcBef>
                <a:spcPts val="0"/>
              </a:spcBef>
              <a:spcAft>
                <a:spcPts val="0"/>
              </a:spcAft>
              <a:buClr>
                <a:schemeClr val="dk1"/>
              </a:buClr>
              <a:buSzPts val="2000"/>
              <a:buFont typeface="Arial"/>
              <a:buChar char="•"/>
            </a:pPr>
            <a:r>
              <a:rPr lang="en-US" sz="2000" b="0" i="0" u="none">
                <a:solidFill>
                  <a:schemeClr val="dk1"/>
                </a:solidFill>
                <a:latin typeface="Calibri"/>
                <a:ea typeface="Calibri"/>
                <a:cs typeface="Calibri"/>
                <a:sym typeface="Calibri"/>
              </a:rPr>
              <a:t>The </a:t>
            </a:r>
            <a:r>
              <a:rPr lang="en-US" sz="2000" b="0" i="0" u="none">
                <a:solidFill>
                  <a:srgbClr val="FF0000"/>
                </a:solidFill>
                <a:latin typeface="Calibri"/>
                <a:ea typeface="Calibri"/>
                <a:cs typeface="Calibri"/>
                <a:sym typeface="Calibri"/>
              </a:rPr>
              <a:t>SQL </a:t>
            </a:r>
            <a:r>
              <a:rPr lang="en-US" sz="2000" b="1" i="0" u="none">
                <a:solidFill>
                  <a:srgbClr val="FF0000"/>
                </a:solidFill>
                <a:latin typeface="Calibri"/>
                <a:ea typeface="Calibri"/>
                <a:cs typeface="Calibri"/>
                <a:sym typeface="Calibri"/>
              </a:rPr>
              <a:t>DISTINCT </a:t>
            </a:r>
            <a:r>
              <a:rPr lang="en-US" sz="2000" b="0" i="0" u="none">
                <a:solidFill>
                  <a:schemeClr val="dk1"/>
                </a:solidFill>
                <a:latin typeface="Calibri"/>
                <a:ea typeface="Calibri"/>
                <a:cs typeface="Calibri"/>
                <a:sym typeface="Calibri"/>
              </a:rPr>
              <a:t>keyword is used in conjunction with SELECT statement to eliminate all  the duplicate records and fetching only unique records.</a:t>
            </a:r>
            <a:endParaRPr sz="2000" b="0" i="0" u="none">
              <a:solidFill>
                <a:schemeClr val="dk1"/>
              </a:solidFill>
              <a:latin typeface="Times New Roman"/>
              <a:ea typeface="Times New Roman"/>
              <a:cs typeface="Times New Roman"/>
              <a:sym typeface="Times New Roman"/>
            </a:endParaRPr>
          </a:p>
          <a:p>
            <a:pPr marL="42862" marR="0" lvl="0" indent="-42862" algn="just" rtl="0">
              <a:lnSpc>
                <a:spcPct val="150000"/>
              </a:lnSpc>
              <a:spcBef>
                <a:spcPts val="0"/>
              </a:spcBef>
              <a:spcAft>
                <a:spcPts val="0"/>
              </a:spcAft>
              <a:buClr>
                <a:schemeClr val="dk1"/>
              </a:buClr>
              <a:buSzPts val="2000"/>
              <a:buFont typeface="Arial"/>
              <a:buChar char="•"/>
            </a:pPr>
            <a:r>
              <a:rPr lang="en-US" sz="2000" b="0" i="0" u="none">
                <a:solidFill>
                  <a:schemeClr val="dk1"/>
                </a:solidFill>
                <a:latin typeface="Calibri"/>
                <a:ea typeface="Calibri"/>
                <a:cs typeface="Calibri"/>
                <a:sym typeface="Calibri"/>
              </a:rPr>
              <a:t>Syntax:</a:t>
            </a:r>
            <a:endParaRPr/>
          </a:p>
          <a:p>
            <a:pPr marL="42862" marR="0" lvl="0" indent="-42862" algn="l" rtl="0">
              <a:lnSpc>
                <a:spcPct val="100000"/>
              </a:lnSpc>
              <a:spcBef>
                <a:spcPts val="400"/>
              </a:spcBef>
              <a:spcAft>
                <a:spcPts val="0"/>
              </a:spcAft>
              <a:buClr>
                <a:schemeClr val="dk1"/>
              </a:buClr>
              <a:buSzPts val="2000"/>
              <a:buFont typeface="Arial"/>
              <a:buNone/>
            </a:pPr>
            <a:r>
              <a:rPr lang="en-US" sz="2000" b="0" i="0" u="none">
                <a:solidFill>
                  <a:schemeClr val="dk1"/>
                </a:solidFill>
                <a:latin typeface="Courier New"/>
                <a:ea typeface="Courier New"/>
                <a:cs typeface="Courier New"/>
                <a:sym typeface="Courier New"/>
              </a:rPr>
              <a:t> SELECT DISTINCT column1, column2,.....columnN</a:t>
            </a:r>
            <a:endParaRPr/>
          </a:p>
          <a:p>
            <a:pPr marL="42862" marR="0" lvl="0" indent="-42862" algn="l" rtl="0">
              <a:lnSpc>
                <a:spcPct val="95000"/>
              </a:lnSpc>
              <a:spcBef>
                <a:spcPts val="100"/>
              </a:spcBef>
              <a:spcAft>
                <a:spcPts val="0"/>
              </a:spcAft>
              <a:buClr>
                <a:schemeClr val="dk1"/>
              </a:buClr>
              <a:buSzPts val="2000"/>
              <a:buFont typeface="Arial"/>
              <a:buNone/>
            </a:pPr>
            <a:r>
              <a:rPr lang="en-US" sz="2000" b="0" i="0" u="none">
                <a:solidFill>
                  <a:schemeClr val="dk1"/>
                </a:solidFill>
                <a:latin typeface="Courier New"/>
                <a:ea typeface="Courier New"/>
                <a:cs typeface="Courier New"/>
                <a:sym typeface="Courier New"/>
              </a:rPr>
              <a:t>FROM table_name  WHERE [condition]</a:t>
            </a:r>
            <a:endParaRPr/>
          </a:p>
          <a:p>
            <a:pPr marL="42862" marR="0" lvl="0" indent="-42862" algn="l" rtl="0">
              <a:lnSpc>
                <a:spcPct val="95000"/>
              </a:lnSpc>
              <a:spcBef>
                <a:spcPts val="100"/>
              </a:spcBef>
              <a:spcAft>
                <a:spcPts val="0"/>
              </a:spcAft>
              <a:buClr>
                <a:schemeClr val="dk1"/>
              </a:buClr>
              <a:buSzPts val="2000"/>
              <a:buFont typeface="Arial"/>
              <a:buNone/>
            </a:pPr>
            <a:endParaRPr sz="2000" b="0" i="0" u="none">
              <a:solidFill>
                <a:schemeClr val="dk1"/>
              </a:solidFill>
              <a:latin typeface="Courier New"/>
              <a:ea typeface="Courier New"/>
              <a:cs typeface="Courier New"/>
              <a:sym typeface="Courier New"/>
            </a:endParaRPr>
          </a:p>
          <a:p>
            <a:pPr marL="42862" marR="0" lvl="0" indent="-42862" algn="l" rtl="0">
              <a:lnSpc>
                <a:spcPct val="95000"/>
              </a:lnSpc>
              <a:spcBef>
                <a:spcPts val="100"/>
              </a:spcBef>
              <a:spcAft>
                <a:spcPts val="0"/>
              </a:spcAft>
              <a:buClr>
                <a:schemeClr val="dk1"/>
              </a:buClr>
              <a:buSzPts val="2000"/>
              <a:buFont typeface="Arial"/>
              <a:buNone/>
            </a:pPr>
            <a:r>
              <a:rPr lang="en-US" sz="2000" b="0" i="0" u="none">
                <a:solidFill>
                  <a:schemeClr val="dk1"/>
                </a:solidFill>
                <a:latin typeface="Courier New"/>
                <a:ea typeface="Courier New"/>
                <a:cs typeface="Courier New"/>
                <a:sym typeface="Courier New"/>
              </a:rPr>
              <a:t>Display the departments of employees.</a:t>
            </a:r>
            <a:endParaRPr/>
          </a:p>
          <a:p>
            <a:pPr marL="42862" marR="0" lvl="0" indent="-42862" algn="l" rtl="0">
              <a:lnSpc>
                <a:spcPct val="95000"/>
              </a:lnSpc>
              <a:spcBef>
                <a:spcPts val="100"/>
              </a:spcBef>
              <a:spcAft>
                <a:spcPts val="0"/>
              </a:spcAft>
              <a:buClr>
                <a:schemeClr val="dk1"/>
              </a:buClr>
              <a:buSzPts val="2000"/>
              <a:buFont typeface="Arial"/>
              <a:buNone/>
            </a:pPr>
            <a:endParaRPr sz="2000" b="0" i="0" u="none">
              <a:solidFill>
                <a:schemeClr val="dk1"/>
              </a:solidFill>
              <a:latin typeface="Courier New"/>
              <a:ea typeface="Courier New"/>
              <a:cs typeface="Courier New"/>
              <a:sym typeface="Courier New"/>
            </a:endParaRPr>
          </a:p>
          <a:p>
            <a:pPr marL="42862" marR="0" lvl="0" indent="-42862" algn="l" rtl="0">
              <a:lnSpc>
                <a:spcPct val="100000"/>
              </a:lnSpc>
              <a:spcBef>
                <a:spcPts val="400"/>
              </a:spcBef>
              <a:spcAft>
                <a:spcPts val="0"/>
              </a:spcAft>
              <a:buClr>
                <a:schemeClr val="dk1"/>
              </a:buClr>
              <a:buSzPts val="2000"/>
              <a:buFont typeface="Arial"/>
              <a:buChar char="•"/>
            </a:pPr>
            <a:r>
              <a:rPr lang="en-US" sz="2000" b="0" i="0" u="none">
                <a:solidFill>
                  <a:schemeClr val="dk1"/>
                </a:solidFill>
                <a:latin typeface="Courier New"/>
                <a:ea typeface="Courier New"/>
                <a:cs typeface="Courier New"/>
                <a:sym typeface="Courier New"/>
              </a:rPr>
              <a:t>SQL&gt; SELECT distinct dno FROM employees;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29"/>
          <p:cNvSpPr txBox="1">
            <a:spLocks noGrp="1"/>
          </p:cNvSpPr>
          <p:nvPr>
            <p:ph type="title"/>
          </p:nvPr>
        </p:nvSpPr>
        <p:spPr>
          <a:xfrm>
            <a:off x="457200" y="274637"/>
            <a:ext cx="8229600" cy="71596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SELECT COMMAND</a:t>
            </a:r>
            <a:endParaRPr/>
          </a:p>
        </p:txBody>
      </p:sp>
      <p:sp>
        <p:nvSpPr>
          <p:cNvPr id="256" name="Google Shape;256;p29"/>
          <p:cNvSpPr txBox="1">
            <a:spLocks noGrp="1"/>
          </p:cNvSpPr>
          <p:nvPr>
            <p:ph type="body" idx="1"/>
          </p:nvPr>
        </p:nvSpPr>
        <p:spPr>
          <a:xfrm>
            <a:off x="457200" y="1066800"/>
            <a:ext cx="8229600" cy="5410200"/>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80000"/>
              </a:lnSpc>
              <a:spcBef>
                <a:spcPts val="0"/>
              </a:spcBef>
              <a:spcAft>
                <a:spcPts val="0"/>
              </a:spcAft>
              <a:buClr>
                <a:srgbClr val="FF0000"/>
              </a:buClr>
              <a:buSzPts val="3000"/>
              <a:buFont typeface="Arial"/>
              <a:buChar char="•"/>
            </a:pPr>
            <a:r>
              <a:rPr lang="en-US" sz="3000" b="0" i="0" u="none">
                <a:solidFill>
                  <a:srgbClr val="FF0000"/>
                </a:solidFill>
                <a:latin typeface="Calibri"/>
                <a:ea typeface="Calibri"/>
                <a:cs typeface="Calibri"/>
                <a:sym typeface="Calibri"/>
              </a:rPr>
              <a:t>Exercise:</a:t>
            </a:r>
            <a:endParaRPr/>
          </a:p>
          <a:p>
            <a:pPr marL="342900" marR="0" lvl="0" indent="-342900" algn="l" rtl="0">
              <a:lnSpc>
                <a:spcPct val="80000"/>
              </a:lnSpc>
              <a:spcBef>
                <a:spcPts val="600"/>
              </a:spcBef>
              <a:spcAft>
                <a:spcPts val="0"/>
              </a:spcAft>
              <a:buClr>
                <a:srgbClr val="FF0000"/>
              </a:buClr>
              <a:buSzPts val="3000"/>
              <a:buFont typeface="Arial"/>
              <a:buChar char="•"/>
            </a:pPr>
            <a:r>
              <a:rPr lang="en-US" sz="3000" b="0" i="0" u="none">
                <a:solidFill>
                  <a:srgbClr val="FF0000"/>
                </a:solidFill>
                <a:latin typeface="Calibri"/>
                <a:ea typeface="Calibri"/>
                <a:cs typeface="Calibri"/>
                <a:sym typeface="Calibri"/>
              </a:rPr>
              <a:t>Retrieve the details of employees</a:t>
            </a:r>
            <a:endParaRPr/>
          </a:p>
          <a:p>
            <a:pPr marL="342900" marR="0" lvl="0" indent="-152400" algn="l" rtl="0">
              <a:lnSpc>
                <a:spcPct val="80000"/>
              </a:lnSpc>
              <a:spcBef>
                <a:spcPts val="600"/>
              </a:spcBef>
              <a:spcAft>
                <a:spcPts val="0"/>
              </a:spcAft>
              <a:buClr>
                <a:schemeClr val="dk1"/>
              </a:buClr>
              <a:buSzPts val="3000"/>
              <a:buFont typeface="Arial"/>
              <a:buNone/>
            </a:pPr>
            <a:endParaRPr sz="3000" b="0" i="0" u="none">
              <a:solidFill>
                <a:srgbClr val="FF0000"/>
              </a:solidFill>
              <a:latin typeface="Calibri"/>
              <a:ea typeface="Calibri"/>
              <a:cs typeface="Calibri"/>
              <a:sym typeface="Calibri"/>
            </a:endParaRPr>
          </a:p>
          <a:p>
            <a:pPr marL="342900" marR="0" lvl="0" indent="-342900" algn="l" rtl="0">
              <a:lnSpc>
                <a:spcPct val="80000"/>
              </a:lnSpc>
              <a:spcBef>
                <a:spcPts val="600"/>
              </a:spcBef>
              <a:spcAft>
                <a:spcPts val="0"/>
              </a:spcAft>
              <a:buClr>
                <a:srgbClr val="FF0000"/>
              </a:buClr>
              <a:buSzPts val="3000"/>
              <a:buFont typeface="Arial"/>
              <a:buChar char="•"/>
            </a:pPr>
            <a:r>
              <a:rPr lang="en-US" sz="3000" b="0" i="0" u="none">
                <a:solidFill>
                  <a:srgbClr val="FF0000"/>
                </a:solidFill>
                <a:latin typeface="Calibri"/>
                <a:ea typeface="Calibri"/>
                <a:cs typeface="Calibri"/>
                <a:sym typeface="Calibri"/>
              </a:rPr>
              <a:t>Retrieve the names and salaries of employees</a:t>
            </a:r>
            <a:endParaRPr/>
          </a:p>
          <a:p>
            <a:pPr marL="342900" marR="0" lvl="0" indent="-152400" algn="l" rtl="0">
              <a:lnSpc>
                <a:spcPct val="80000"/>
              </a:lnSpc>
              <a:spcBef>
                <a:spcPts val="600"/>
              </a:spcBef>
              <a:spcAft>
                <a:spcPts val="0"/>
              </a:spcAft>
              <a:buClr>
                <a:schemeClr val="dk1"/>
              </a:buClr>
              <a:buSzPts val="3000"/>
              <a:buFont typeface="Arial"/>
              <a:buNone/>
            </a:pPr>
            <a:endParaRPr sz="3000" b="0" i="0" u="none">
              <a:solidFill>
                <a:srgbClr val="FF0000"/>
              </a:solidFill>
              <a:latin typeface="Calibri"/>
              <a:ea typeface="Calibri"/>
              <a:cs typeface="Calibri"/>
              <a:sym typeface="Calibri"/>
            </a:endParaRPr>
          </a:p>
          <a:p>
            <a:pPr marL="342900" marR="0" lvl="0" indent="-342900" algn="l" rtl="0">
              <a:lnSpc>
                <a:spcPct val="80000"/>
              </a:lnSpc>
              <a:spcBef>
                <a:spcPts val="600"/>
              </a:spcBef>
              <a:spcAft>
                <a:spcPts val="0"/>
              </a:spcAft>
              <a:buClr>
                <a:srgbClr val="FF0000"/>
              </a:buClr>
              <a:buSzPts val="3000"/>
              <a:buFont typeface="Arial"/>
              <a:buChar char="•"/>
            </a:pPr>
            <a:r>
              <a:rPr lang="en-US" sz="3000" b="0" i="0" u="none">
                <a:solidFill>
                  <a:srgbClr val="FF0000"/>
                </a:solidFill>
                <a:latin typeface="Calibri"/>
                <a:ea typeface="Calibri"/>
                <a:cs typeface="Calibri"/>
                <a:sym typeface="Calibri"/>
              </a:rPr>
              <a:t>Retrieve dept names from department relation.</a:t>
            </a:r>
            <a:endParaRPr/>
          </a:p>
          <a:p>
            <a:pPr marL="342900" marR="0" lvl="0" indent="-152400" algn="l" rtl="0">
              <a:lnSpc>
                <a:spcPct val="80000"/>
              </a:lnSpc>
              <a:spcBef>
                <a:spcPts val="600"/>
              </a:spcBef>
              <a:spcAft>
                <a:spcPts val="0"/>
              </a:spcAft>
              <a:buClr>
                <a:schemeClr val="dk1"/>
              </a:buClr>
              <a:buSzPts val="3000"/>
              <a:buFont typeface="Arial"/>
              <a:buNone/>
            </a:pPr>
            <a:endParaRPr sz="3000" b="0" i="0" u="none">
              <a:solidFill>
                <a:srgbClr val="FF0000"/>
              </a:solidFill>
              <a:latin typeface="Calibri"/>
              <a:ea typeface="Calibri"/>
              <a:cs typeface="Calibri"/>
              <a:sym typeface="Calibri"/>
            </a:endParaRPr>
          </a:p>
          <a:p>
            <a:pPr marL="342900" marR="0" lvl="0" indent="-342900" algn="l" rtl="0">
              <a:lnSpc>
                <a:spcPct val="80000"/>
              </a:lnSpc>
              <a:spcBef>
                <a:spcPts val="600"/>
              </a:spcBef>
              <a:spcAft>
                <a:spcPts val="0"/>
              </a:spcAft>
              <a:buClr>
                <a:srgbClr val="FF0000"/>
              </a:buClr>
              <a:buSzPts val="3000"/>
              <a:buFont typeface="Arial"/>
              <a:buChar char="•"/>
            </a:pPr>
            <a:r>
              <a:rPr lang="en-US" sz="3000" b="0" i="0" u="none">
                <a:solidFill>
                  <a:srgbClr val="FF0000"/>
                </a:solidFill>
                <a:latin typeface="Calibri"/>
                <a:ea typeface="Calibri"/>
                <a:cs typeface="Calibri"/>
                <a:sym typeface="Calibri"/>
              </a:rPr>
              <a:t>Retrieve the details of employee whose dno is 101</a:t>
            </a:r>
            <a:endParaRPr/>
          </a:p>
          <a:p>
            <a:pPr marL="342900" marR="0" lvl="0" indent="-152400" algn="l" rtl="0">
              <a:lnSpc>
                <a:spcPct val="80000"/>
              </a:lnSpc>
              <a:spcBef>
                <a:spcPts val="600"/>
              </a:spcBef>
              <a:spcAft>
                <a:spcPts val="0"/>
              </a:spcAft>
              <a:buClr>
                <a:schemeClr val="dk1"/>
              </a:buClr>
              <a:buSzPts val="3000"/>
              <a:buFont typeface="Arial"/>
              <a:buNone/>
            </a:pPr>
            <a:endParaRPr sz="3000" b="0" i="0" u="none">
              <a:solidFill>
                <a:srgbClr val="FF0000"/>
              </a:solidFill>
              <a:latin typeface="Calibri"/>
              <a:ea typeface="Calibri"/>
              <a:cs typeface="Calibri"/>
              <a:sym typeface="Calibri"/>
            </a:endParaRPr>
          </a:p>
          <a:p>
            <a:pPr marL="342900" marR="0" lvl="0" indent="-342900" algn="l" rtl="0">
              <a:lnSpc>
                <a:spcPct val="80000"/>
              </a:lnSpc>
              <a:spcBef>
                <a:spcPts val="600"/>
              </a:spcBef>
              <a:spcAft>
                <a:spcPts val="0"/>
              </a:spcAft>
              <a:buClr>
                <a:srgbClr val="FF0000"/>
              </a:buClr>
              <a:buSzPts val="3000"/>
              <a:buFont typeface="Arial"/>
              <a:buChar char="•"/>
            </a:pPr>
            <a:r>
              <a:rPr lang="en-US" sz="3000" b="0" i="0" u="none">
                <a:solidFill>
                  <a:srgbClr val="FF0000"/>
                </a:solidFill>
                <a:latin typeface="Calibri"/>
                <a:ea typeface="Calibri"/>
                <a:cs typeface="Calibri"/>
                <a:sym typeface="Calibri"/>
              </a:rPr>
              <a:t>Retrieve the details of employees whose salary is greater than 2000</a:t>
            </a:r>
            <a:endParaRPr/>
          </a:p>
          <a:p>
            <a:pPr marL="342900" marR="0" lvl="0" indent="-152400" algn="l" rtl="0">
              <a:lnSpc>
                <a:spcPct val="80000"/>
              </a:lnSpc>
              <a:spcBef>
                <a:spcPts val="600"/>
              </a:spcBef>
              <a:spcAft>
                <a:spcPts val="0"/>
              </a:spcAft>
              <a:buClr>
                <a:schemeClr val="dk1"/>
              </a:buClr>
              <a:buSzPts val="3000"/>
              <a:buFont typeface="Arial"/>
              <a:buNone/>
            </a:pPr>
            <a:endParaRPr sz="3000" b="0" i="0" u="none">
              <a:solidFill>
                <a:srgbClr val="FF0000"/>
              </a:solidFill>
              <a:latin typeface="Calibri"/>
              <a:ea typeface="Calibri"/>
              <a:cs typeface="Calibri"/>
              <a:sym typeface="Calibri"/>
            </a:endParaRPr>
          </a:p>
          <a:p>
            <a:pPr marL="342900" marR="0" lvl="0" indent="-152400" algn="l" rtl="0">
              <a:lnSpc>
                <a:spcPct val="80000"/>
              </a:lnSpc>
              <a:spcBef>
                <a:spcPts val="600"/>
              </a:spcBef>
              <a:spcAft>
                <a:spcPts val="0"/>
              </a:spcAft>
              <a:buClr>
                <a:schemeClr val="dk1"/>
              </a:buClr>
              <a:buSzPts val="3000"/>
              <a:buFont typeface="Arial"/>
              <a:buNone/>
            </a:pPr>
            <a:endParaRPr sz="3000" b="0" i="0" u="none">
              <a:solidFill>
                <a:srgbClr val="FF0000"/>
              </a:solidFill>
              <a:latin typeface="Calibri"/>
              <a:ea typeface="Calibri"/>
              <a:cs typeface="Calibri"/>
              <a:sym typeface="Calibri"/>
            </a:endParaRPr>
          </a:p>
          <a:p>
            <a:pPr marL="342900" marR="0" lvl="0" indent="-152400" algn="l" rtl="0">
              <a:spcBef>
                <a:spcPts val="600"/>
              </a:spcBef>
              <a:spcAft>
                <a:spcPts val="0"/>
              </a:spcAft>
              <a:buClr>
                <a:schemeClr val="dk1"/>
              </a:buClr>
              <a:buSzPts val="3000"/>
              <a:buFont typeface="Arial"/>
              <a:buNone/>
            </a:pPr>
            <a:endParaRPr sz="3000" b="0" i="0" u="none">
              <a:solidFill>
                <a:srgbClr val="FF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0"/>
          <p:cNvSpPr txBox="1">
            <a:spLocks noGrp="1"/>
          </p:cNvSpPr>
          <p:nvPr>
            <p:ph type="title"/>
          </p:nvPr>
        </p:nvSpPr>
        <p:spPr>
          <a:xfrm>
            <a:off x="457200" y="274637"/>
            <a:ext cx="8229600" cy="56356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SELECT COMMAND</a:t>
            </a:r>
            <a:endParaRPr/>
          </a:p>
        </p:txBody>
      </p:sp>
      <p:sp>
        <p:nvSpPr>
          <p:cNvPr id="262" name="Google Shape;262;p30"/>
          <p:cNvSpPr txBox="1">
            <a:spLocks noGrp="1"/>
          </p:cNvSpPr>
          <p:nvPr>
            <p:ph type="body" idx="1"/>
          </p:nvPr>
        </p:nvSpPr>
        <p:spPr>
          <a:xfrm>
            <a:off x="457200" y="762000"/>
            <a:ext cx="8229600" cy="58674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rgbClr val="FF0000"/>
              </a:buClr>
              <a:buSzPts val="2800"/>
              <a:buFont typeface="Arial"/>
              <a:buChar char="•"/>
            </a:pPr>
            <a:r>
              <a:rPr lang="en-US" sz="2800" b="0" i="0" u="none" dirty="0">
                <a:solidFill>
                  <a:srgbClr val="FF0000"/>
                </a:solidFill>
                <a:latin typeface="Calibri"/>
                <a:ea typeface="Calibri"/>
                <a:cs typeface="Calibri"/>
                <a:sym typeface="Calibri"/>
              </a:rPr>
              <a:t>Display the details of employees whose address is ‘</a:t>
            </a:r>
            <a:r>
              <a:rPr lang="en-US" sz="2800" b="0" i="0" u="none" dirty="0" err="1">
                <a:solidFill>
                  <a:srgbClr val="FF0000"/>
                </a:solidFill>
                <a:latin typeface="Calibri"/>
                <a:ea typeface="Calibri"/>
                <a:cs typeface="Calibri"/>
                <a:sym typeface="Calibri"/>
              </a:rPr>
              <a:t>Vja</a:t>
            </a:r>
            <a:r>
              <a:rPr lang="en-US" sz="2800" b="0" i="0" u="none" dirty="0">
                <a:solidFill>
                  <a:srgbClr val="FF0000"/>
                </a:solidFill>
                <a:latin typeface="Calibri"/>
                <a:ea typeface="Calibri"/>
                <a:cs typeface="Calibri"/>
                <a:sym typeface="Calibri"/>
              </a:rPr>
              <a:t>’ and name is ‘</a:t>
            </a:r>
            <a:r>
              <a:rPr lang="en-US" sz="2800" b="0" i="0" u="none" dirty="0" err="1">
                <a:solidFill>
                  <a:srgbClr val="FF0000"/>
                </a:solidFill>
                <a:latin typeface="Calibri"/>
                <a:ea typeface="Calibri"/>
                <a:cs typeface="Calibri"/>
                <a:sym typeface="Calibri"/>
              </a:rPr>
              <a:t>ramu</a:t>
            </a:r>
            <a:r>
              <a:rPr lang="en-US" sz="2800" b="0" i="0" u="none" dirty="0">
                <a:solidFill>
                  <a:srgbClr val="FF0000"/>
                </a:solidFill>
                <a:latin typeface="Calibri"/>
                <a:ea typeface="Calibri"/>
                <a:cs typeface="Calibri"/>
                <a:sym typeface="Calibri"/>
              </a:rPr>
              <a:t>’</a:t>
            </a:r>
            <a:endParaRPr dirty="0"/>
          </a:p>
          <a:p>
            <a:pPr marL="342900" marR="0" lvl="0" indent="-342900" algn="l" rtl="0">
              <a:lnSpc>
                <a:spcPct val="100000"/>
              </a:lnSpc>
              <a:spcBef>
                <a:spcPts val="560"/>
              </a:spcBef>
              <a:spcAft>
                <a:spcPts val="0"/>
              </a:spcAft>
              <a:buClr>
                <a:schemeClr val="dk1"/>
              </a:buClr>
              <a:buSzPts val="2800"/>
              <a:buFont typeface="Arial"/>
              <a:buNone/>
            </a:pPr>
            <a:endParaRPr sz="2800" b="0" i="0" u="none" dirty="0">
              <a:solidFill>
                <a:srgbClr val="FF0000"/>
              </a:solidFill>
              <a:latin typeface="Calibri"/>
              <a:ea typeface="Calibri"/>
              <a:cs typeface="Calibri"/>
              <a:sym typeface="Calibri"/>
            </a:endParaRPr>
          </a:p>
          <a:p>
            <a:pPr marL="342900" marR="0" lvl="0" indent="-342900" algn="l" rtl="0">
              <a:lnSpc>
                <a:spcPct val="100000"/>
              </a:lnSpc>
              <a:spcBef>
                <a:spcPts val="560"/>
              </a:spcBef>
              <a:spcAft>
                <a:spcPts val="0"/>
              </a:spcAft>
              <a:buClr>
                <a:srgbClr val="FF0000"/>
              </a:buClr>
              <a:buSzPts val="2800"/>
              <a:buFont typeface="Arial"/>
              <a:buChar char="•"/>
            </a:pPr>
            <a:r>
              <a:rPr lang="en-US" sz="2800" b="0" i="0" u="none" dirty="0">
                <a:solidFill>
                  <a:srgbClr val="FF0000"/>
                </a:solidFill>
                <a:latin typeface="Calibri"/>
                <a:ea typeface="Calibri"/>
                <a:cs typeface="Calibri"/>
                <a:sym typeface="Calibri"/>
              </a:rPr>
              <a:t>Display names of employees whose salary is greater than 2000 </a:t>
            </a:r>
            <a:r>
              <a:rPr lang="en-US" sz="2800" dirty="0">
                <a:solidFill>
                  <a:srgbClr val="FF0000"/>
                </a:solidFill>
              </a:rPr>
              <a:t>or </a:t>
            </a:r>
            <a:r>
              <a:rPr lang="en-US" sz="2800" b="0" i="0" u="none" dirty="0">
                <a:solidFill>
                  <a:srgbClr val="FF0000"/>
                </a:solidFill>
                <a:latin typeface="Calibri"/>
                <a:ea typeface="Calibri"/>
                <a:cs typeface="Calibri"/>
                <a:sym typeface="Calibri"/>
              </a:rPr>
              <a:t>lives in ‘</a:t>
            </a:r>
            <a:r>
              <a:rPr lang="en-US" sz="2800" b="0" i="0" u="none" dirty="0" err="1">
                <a:solidFill>
                  <a:srgbClr val="FF0000"/>
                </a:solidFill>
                <a:latin typeface="Calibri"/>
                <a:ea typeface="Calibri"/>
                <a:cs typeface="Calibri"/>
                <a:sym typeface="Calibri"/>
              </a:rPr>
              <a:t>gnt</a:t>
            </a:r>
            <a:r>
              <a:rPr lang="en-US" sz="2800" b="0" i="0" u="none" dirty="0">
                <a:solidFill>
                  <a:srgbClr val="FF0000"/>
                </a:solidFill>
                <a:latin typeface="Calibri"/>
                <a:ea typeface="Calibri"/>
                <a:cs typeface="Calibri"/>
                <a:sym typeface="Calibri"/>
              </a:rPr>
              <a:t>’</a:t>
            </a:r>
            <a:endParaRPr dirty="0"/>
          </a:p>
          <a:p>
            <a:pPr marL="342900" marR="0" lvl="0" indent="-165100" algn="l" rtl="0">
              <a:lnSpc>
                <a:spcPct val="100000"/>
              </a:lnSpc>
              <a:spcBef>
                <a:spcPts val="560"/>
              </a:spcBef>
              <a:spcAft>
                <a:spcPts val="0"/>
              </a:spcAft>
              <a:buClr>
                <a:schemeClr val="dk1"/>
              </a:buClr>
              <a:buSzPts val="2800"/>
              <a:buFont typeface="Arial"/>
              <a:buNone/>
            </a:pPr>
            <a:endParaRPr sz="2800" b="0" i="0" u="none" dirty="0">
              <a:solidFill>
                <a:srgbClr val="FF0000"/>
              </a:solidFill>
              <a:latin typeface="Calibri"/>
              <a:ea typeface="Calibri"/>
              <a:cs typeface="Calibri"/>
              <a:sym typeface="Calibri"/>
            </a:endParaRPr>
          </a:p>
          <a:p>
            <a:pPr marL="342900" marR="0" lvl="0" indent="-342900" algn="l" rtl="0">
              <a:lnSpc>
                <a:spcPct val="100000"/>
              </a:lnSpc>
              <a:spcBef>
                <a:spcPts val="560"/>
              </a:spcBef>
              <a:spcAft>
                <a:spcPts val="0"/>
              </a:spcAft>
              <a:buClr>
                <a:srgbClr val="FF0000"/>
              </a:buClr>
              <a:buSzPts val="2800"/>
              <a:buFont typeface="Arial"/>
              <a:buChar char="•"/>
            </a:pPr>
            <a:r>
              <a:rPr lang="en-US" sz="2800" b="0" i="0" u="none" dirty="0">
                <a:solidFill>
                  <a:srgbClr val="FF0000"/>
                </a:solidFill>
                <a:latin typeface="Calibri"/>
                <a:ea typeface="Calibri"/>
                <a:cs typeface="Calibri"/>
                <a:sym typeface="Calibri"/>
              </a:rPr>
              <a:t>Fetch the details of employees whose second letter is ‘a’.</a:t>
            </a:r>
            <a:endParaRPr dirty="0"/>
          </a:p>
          <a:p>
            <a:pPr marL="342900" marR="0" lvl="0" indent="-165100" algn="l" rtl="0">
              <a:spcBef>
                <a:spcPts val="560"/>
              </a:spcBef>
              <a:spcAft>
                <a:spcPts val="0"/>
              </a:spcAft>
              <a:buClr>
                <a:schemeClr val="dk1"/>
              </a:buClr>
              <a:buSzPts val="2800"/>
              <a:buFont typeface="Arial"/>
              <a:buNone/>
            </a:pPr>
            <a:endParaRPr sz="2800" b="0" i="0" u="none" dirty="0">
              <a:solidFill>
                <a:srgbClr val="FF0000"/>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SELECT COMMAND</a:t>
            </a:r>
            <a:endParaRPr/>
          </a:p>
        </p:txBody>
      </p:sp>
      <p:sp>
        <p:nvSpPr>
          <p:cNvPr id="268" name="Google Shape;268;p3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80000"/>
              </a:lnSpc>
              <a:spcBef>
                <a:spcPts val="0"/>
              </a:spcBef>
              <a:spcAft>
                <a:spcPts val="0"/>
              </a:spcAft>
              <a:buClr>
                <a:schemeClr val="dk1"/>
              </a:buClr>
              <a:buSzPts val="2500"/>
              <a:buFont typeface="Arial"/>
              <a:buChar char="•"/>
            </a:pPr>
            <a:r>
              <a:rPr lang="en-US" sz="2500" b="1" i="0" u="none">
                <a:solidFill>
                  <a:schemeClr val="dk1"/>
                </a:solidFill>
                <a:latin typeface="Calibri"/>
                <a:ea typeface="Calibri"/>
                <a:cs typeface="Calibri"/>
                <a:sym typeface="Calibri"/>
              </a:rPr>
              <a:t>SELECT - FROM –WHERE-BETWEEN AND CLAUSE</a:t>
            </a:r>
            <a:endParaRPr/>
          </a:p>
          <a:p>
            <a:pPr marL="342900" marR="0" lvl="0" indent="-184150" algn="l" rtl="0">
              <a:lnSpc>
                <a:spcPct val="80000"/>
              </a:lnSpc>
              <a:spcBef>
                <a:spcPts val="500"/>
              </a:spcBef>
              <a:spcAft>
                <a:spcPts val="0"/>
              </a:spcAft>
              <a:buClr>
                <a:schemeClr val="dk1"/>
              </a:buClr>
              <a:buSzPts val="2500"/>
              <a:buFont typeface="Arial"/>
              <a:buNone/>
            </a:pPr>
            <a:endParaRPr sz="2500" b="1" i="0" u="none">
              <a:solidFill>
                <a:schemeClr val="dk1"/>
              </a:solidFill>
              <a:latin typeface="Calibri"/>
              <a:ea typeface="Calibri"/>
              <a:cs typeface="Calibri"/>
              <a:sym typeface="Calibri"/>
            </a:endParaRPr>
          </a:p>
          <a:p>
            <a:pPr marL="342900" marR="0" lvl="0" indent="-342900" algn="l" rtl="0">
              <a:lnSpc>
                <a:spcPct val="80000"/>
              </a:lnSpc>
              <a:spcBef>
                <a:spcPts val="500"/>
              </a:spcBef>
              <a:spcAft>
                <a:spcPts val="0"/>
              </a:spcAft>
              <a:buClr>
                <a:schemeClr val="dk1"/>
              </a:buClr>
              <a:buSzPts val="2500"/>
              <a:buFont typeface="Arial"/>
              <a:buChar char="•"/>
            </a:pPr>
            <a:r>
              <a:rPr lang="en-US" sz="2500" b="0" i="0" u="none">
                <a:solidFill>
                  <a:schemeClr val="dk1"/>
                </a:solidFill>
                <a:latin typeface="Calibri"/>
                <a:ea typeface="Calibri"/>
                <a:cs typeface="Calibri"/>
                <a:sym typeface="Calibri"/>
              </a:rPr>
              <a:t>The between operator selects values within a given range. </a:t>
            </a:r>
            <a:endParaRPr/>
          </a:p>
          <a:p>
            <a:pPr marL="342900" marR="0" lvl="0" indent="-342900" algn="l" rtl="0">
              <a:lnSpc>
                <a:spcPct val="80000"/>
              </a:lnSpc>
              <a:spcBef>
                <a:spcPts val="500"/>
              </a:spcBef>
              <a:spcAft>
                <a:spcPts val="0"/>
              </a:spcAft>
              <a:buClr>
                <a:schemeClr val="dk1"/>
              </a:buClr>
              <a:buSzPts val="2500"/>
              <a:buFont typeface="Arial"/>
              <a:buNone/>
            </a:pPr>
            <a:endParaRPr sz="2500" b="0" i="0" u="none">
              <a:solidFill>
                <a:schemeClr val="dk1"/>
              </a:solidFill>
              <a:latin typeface="Calibri"/>
              <a:ea typeface="Calibri"/>
              <a:cs typeface="Calibri"/>
              <a:sym typeface="Calibri"/>
            </a:endParaRPr>
          </a:p>
          <a:p>
            <a:pPr marL="342900" marR="0" lvl="0" indent="-342900" algn="l" rtl="0">
              <a:lnSpc>
                <a:spcPct val="80000"/>
              </a:lnSpc>
              <a:spcBef>
                <a:spcPts val="500"/>
              </a:spcBef>
              <a:spcAft>
                <a:spcPts val="0"/>
              </a:spcAft>
              <a:buClr>
                <a:schemeClr val="dk1"/>
              </a:buClr>
              <a:buSzPts val="2500"/>
              <a:buFont typeface="Arial"/>
              <a:buChar char="•"/>
            </a:pPr>
            <a:r>
              <a:rPr lang="en-US" sz="2500" b="0" i="0" u="none">
                <a:solidFill>
                  <a:schemeClr val="dk1"/>
                </a:solidFill>
                <a:latin typeface="Calibri"/>
                <a:ea typeface="Calibri"/>
                <a:cs typeface="Calibri"/>
                <a:sym typeface="Calibri"/>
              </a:rPr>
              <a:t>Select column_name(s) from table_name where column_name </a:t>
            </a:r>
            <a:r>
              <a:rPr lang="en-US" sz="2500" b="0" i="0" u="none">
                <a:solidFill>
                  <a:srgbClr val="FF0000"/>
                </a:solidFill>
                <a:latin typeface="Calibri"/>
                <a:ea typeface="Calibri"/>
                <a:cs typeface="Calibri"/>
                <a:sym typeface="Calibri"/>
              </a:rPr>
              <a:t>between</a:t>
            </a:r>
            <a:r>
              <a:rPr lang="en-US" sz="2500" b="0" i="0" u="none">
                <a:solidFill>
                  <a:schemeClr val="dk1"/>
                </a:solidFill>
                <a:latin typeface="Calibri"/>
                <a:ea typeface="Calibri"/>
                <a:cs typeface="Calibri"/>
                <a:sym typeface="Calibri"/>
              </a:rPr>
              <a:t> value1 </a:t>
            </a:r>
            <a:r>
              <a:rPr lang="en-US" sz="2500" b="0" i="0" u="none">
                <a:solidFill>
                  <a:srgbClr val="FF0000"/>
                </a:solidFill>
                <a:latin typeface="Calibri"/>
                <a:ea typeface="Calibri"/>
                <a:cs typeface="Calibri"/>
                <a:sym typeface="Calibri"/>
              </a:rPr>
              <a:t>and</a:t>
            </a:r>
            <a:r>
              <a:rPr lang="en-US" sz="2500" b="0" i="0" u="none">
                <a:solidFill>
                  <a:schemeClr val="dk1"/>
                </a:solidFill>
                <a:latin typeface="Calibri"/>
                <a:ea typeface="Calibri"/>
                <a:cs typeface="Calibri"/>
                <a:sym typeface="Calibri"/>
              </a:rPr>
              <a:t> value2;</a:t>
            </a:r>
            <a:endParaRPr/>
          </a:p>
          <a:p>
            <a:pPr marL="342900" marR="0" lvl="0" indent="-342900" algn="l" rtl="0">
              <a:lnSpc>
                <a:spcPct val="80000"/>
              </a:lnSpc>
              <a:spcBef>
                <a:spcPts val="500"/>
              </a:spcBef>
              <a:spcAft>
                <a:spcPts val="0"/>
              </a:spcAft>
              <a:buClr>
                <a:schemeClr val="dk1"/>
              </a:buClr>
              <a:buSzPts val="2500"/>
              <a:buFont typeface="Arial"/>
              <a:buNone/>
            </a:pPr>
            <a:endParaRPr sz="2500" b="0" i="0" u="none">
              <a:solidFill>
                <a:schemeClr val="dk1"/>
              </a:solidFill>
              <a:latin typeface="Calibri"/>
              <a:ea typeface="Calibri"/>
              <a:cs typeface="Calibri"/>
              <a:sym typeface="Calibri"/>
            </a:endParaRPr>
          </a:p>
          <a:p>
            <a:pPr marL="342900" marR="0" lvl="0" indent="-342900" algn="l" rtl="0">
              <a:lnSpc>
                <a:spcPct val="80000"/>
              </a:lnSpc>
              <a:spcBef>
                <a:spcPts val="500"/>
              </a:spcBef>
              <a:spcAft>
                <a:spcPts val="0"/>
              </a:spcAft>
              <a:buClr>
                <a:srgbClr val="FF0000"/>
              </a:buClr>
              <a:buSzPts val="2500"/>
              <a:buFont typeface="Arial"/>
              <a:buNone/>
            </a:pPr>
            <a:r>
              <a:rPr lang="en-US" sz="2500" b="0" i="0" u="none">
                <a:solidFill>
                  <a:srgbClr val="FF0000"/>
                </a:solidFill>
                <a:latin typeface="Calibri"/>
                <a:ea typeface="Calibri"/>
                <a:cs typeface="Calibri"/>
                <a:sym typeface="Calibri"/>
              </a:rPr>
              <a:t>Display eno and salary of an employee whose salary &gt;= 2000 and salary &lt;= 3000.</a:t>
            </a:r>
            <a:endParaRPr/>
          </a:p>
          <a:p>
            <a:pPr marL="342900" marR="0" lvl="0" indent="-342900" algn="l" rtl="0">
              <a:lnSpc>
                <a:spcPct val="80000"/>
              </a:lnSpc>
              <a:spcBef>
                <a:spcPts val="500"/>
              </a:spcBef>
              <a:spcAft>
                <a:spcPts val="0"/>
              </a:spcAft>
              <a:buClr>
                <a:schemeClr val="dk1"/>
              </a:buClr>
              <a:buSzPts val="2500"/>
              <a:buFont typeface="Arial"/>
              <a:buNone/>
            </a:pPr>
            <a:r>
              <a:rPr lang="en-US" sz="2500" b="0" i="0" u="none">
                <a:solidFill>
                  <a:schemeClr val="dk1"/>
                </a:solidFill>
                <a:latin typeface="Calibri"/>
                <a:ea typeface="Calibri"/>
                <a:cs typeface="Calibri"/>
                <a:sym typeface="Calibri"/>
              </a:rPr>
              <a:t> select eno,salary from employee where salary between 2000 and 3000;</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SELECT COMMAND</a:t>
            </a:r>
            <a:endParaRPr/>
          </a:p>
        </p:txBody>
      </p:sp>
      <p:sp>
        <p:nvSpPr>
          <p:cNvPr id="274" name="Google Shape;274;p32"/>
          <p:cNvSpPr txBox="1">
            <a:spLocks noGrp="1"/>
          </p:cNvSpPr>
          <p:nvPr>
            <p:ph type="body" idx="1"/>
          </p:nvPr>
        </p:nvSpPr>
        <p:spPr>
          <a:xfrm>
            <a:off x="457200" y="1362075"/>
            <a:ext cx="8229600" cy="5114925"/>
          </a:xfrm>
          <a:prstGeom prst="rect">
            <a:avLst/>
          </a:prstGeom>
          <a:noFill/>
          <a:ln>
            <a:noFill/>
          </a:ln>
        </p:spPr>
        <p:txBody>
          <a:bodyPr spcFirstLastPara="1" wrap="square" lIns="91425" tIns="45700" rIns="91425" bIns="45700" anchor="t" anchorCtr="0">
            <a:normAutofit/>
          </a:bodyPr>
          <a:lstStyle/>
          <a:p>
            <a:pPr marL="342900" marR="0" lvl="0" indent="-171450" algn="l" rtl="0">
              <a:lnSpc>
                <a:spcPct val="80000"/>
              </a:lnSpc>
              <a:spcBef>
                <a:spcPts val="0"/>
              </a:spcBef>
              <a:spcAft>
                <a:spcPts val="0"/>
              </a:spcAft>
              <a:buClr>
                <a:schemeClr val="dk1"/>
              </a:buClr>
              <a:buSzPts val="2700"/>
              <a:buFont typeface="Arial"/>
              <a:buNone/>
            </a:pPr>
            <a:endParaRPr sz="2700" b="1" i="0" u="none">
              <a:solidFill>
                <a:schemeClr val="dk1"/>
              </a:solidFill>
              <a:latin typeface="Calibri"/>
              <a:ea typeface="Calibri"/>
              <a:cs typeface="Calibri"/>
              <a:sym typeface="Calibri"/>
            </a:endParaRPr>
          </a:p>
          <a:p>
            <a:pPr marL="342900" marR="0" lvl="0" indent="-342900" algn="l" rtl="0">
              <a:lnSpc>
                <a:spcPct val="80000"/>
              </a:lnSpc>
              <a:spcBef>
                <a:spcPts val="540"/>
              </a:spcBef>
              <a:spcAft>
                <a:spcPts val="0"/>
              </a:spcAft>
              <a:buClr>
                <a:schemeClr val="dk1"/>
              </a:buClr>
              <a:buSzPts val="2700"/>
              <a:buFont typeface="Arial"/>
              <a:buChar char="•"/>
            </a:pPr>
            <a:r>
              <a:rPr lang="en-US" sz="2700" b="1" i="0" u="none">
                <a:solidFill>
                  <a:schemeClr val="dk1"/>
                </a:solidFill>
                <a:latin typeface="Calibri"/>
                <a:ea typeface="Calibri"/>
                <a:cs typeface="Calibri"/>
                <a:sym typeface="Calibri"/>
              </a:rPr>
              <a:t>SELECT - FROM -ORDER BY: </a:t>
            </a:r>
            <a:r>
              <a:rPr lang="en-US" sz="2700" b="0" i="0" u="none">
                <a:solidFill>
                  <a:schemeClr val="dk1"/>
                </a:solidFill>
                <a:latin typeface="Calibri"/>
                <a:ea typeface="Calibri"/>
                <a:cs typeface="Calibri"/>
                <a:sym typeface="Calibri"/>
              </a:rPr>
              <a:t>This query is used to display a selected set of columns from a table in an ordered manner base on some column.</a:t>
            </a:r>
            <a:endParaRPr/>
          </a:p>
          <a:p>
            <a:pPr marL="342900" marR="0" lvl="0" indent="-171450" algn="l" rtl="0">
              <a:lnSpc>
                <a:spcPct val="80000"/>
              </a:lnSpc>
              <a:spcBef>
                <a:spcPts val="540"/>
              </a:spcBef>
              <a:spcAft>
                <a:spcPts val="0"/>
              </a:spcAft>
              <a:buClr>
                <a:schemeClr val="dk1"/>
              </a:buClr>
              <a:buSzPts val="2700"/>
              <a:buFont typeface="Arial"/>
              <a:buNone/>
            </a:pPr>
            <a:endParaRPr sz="2700" b="0" i="0" u="none">
              <a:solidFill>
                <a:schemeClr val="dk1"/>
              </a:solidFill>
              <a:latin typeface="Calibri"/>
              <a:ea typeface="Calibri"/>
              <a:cs typeface="Calibri"/>
              <a:sym typeface="Calibri"/>
            </a:endParaRPr>
          </a:p>
          <a:p>
            <a:pPr marL="342900" marR="0" lvl="0" indent="-171450" algn="l" rtl="0">
              <a:lnSpc>
                <a:spcPct val="80000"/>
              </a:lnSpc>
              <a:spcBef>
                <a:spcPts val="540"/>
              </a:spcBef>
              <a:spcAft>
                <a:spcPts val="0"/>
              </a:spcAft>
              <a:buClr>
                <a:schemeClr val="dk1"/>
              </a:buClr>
              <a:buSzPts val="2700"/>
              <a:buFont typeface="Arial"/>
              <a:buNone/>
            </a:pPr>
            <a:endParaRPr sz="2700" b="0" i="0" u="none">
              <a:solidFill>
                <a:schemeClr val="dk1"/>
              </a:solidFill>
              <a:latin typeface="Calibri"/>
              <a:ea typeface="Calibri"/>
              <a:cs typeface="Calibri"/>
              <a:sym typeface="Calibri"/>
            </a:endParaRPr>
          </a:p>
          <a:p>
            <a:pPr marL="342900" marR="0" lvl="0" indent="-342900" algn="l" rtl="0">
              <a:lnSpc>
                <a:spcPct val="80000"/>
              </a:lnSpc>
              <a:spcBef>
                <a:spcPts val="540"/>
              </a:spcBef>
              <a:spcAft>
                <a:spcPts val="0"/>
              </a:spcAft>
              <a:buClr>
                <a:schemeClr val="dk1"/>
              </a:buClr>
              <a:buSzPts val="2700"/>
              <a:buFont typeface="Arial"/>
              <a:buChar char="•"/>
            </a:pPr>
            <a:r>
              <a:rPr lang="en-US" sz="2700" b="1" i="1" u="none">
                <a:solidFill>
                  <a:schemeClr val="dk1"/>
                </a:solidFill>
                <a:latin typeface="Calibri"/>
                <a:ea typeface="Calibri"/>
                <a:cs typeface="Calibri"/>
                <a:sym typeface="Calibri"/>
              </a:rPr>
              <a:t>Syntax:	</a:t>
            </a:r>
            <a:r>
              <a:rPr lang="en-US" sz="2700" b="0" i="0" u="none">
                <a:solidFill>
                  <a:schemeClr val="dk1"/>
                </a:solidFill>
                <a:latin typeface="Calibri"/>
                <a:ea typeface="Calibri"/>
                <a:cs typeface="Calibri"/>
                <a:sym typeface="Calibri"/>
              </a:rPr>
              <a:t>SELECT COL1,COL2.. FROM table_name ORDER BY COL_name;</a:t>
            </a:r>
            <a:endParaRPr/>
          </a:p>
          <a:p>
            <a:pPr marL="342900" marR="0" lvl="0" indent="-342900" algn="l" rtl="0">
              <a:lnSpc>
                <a:spcPct val="80000"/>
              </a:lnSpc>
              <a:spcBef>
                <a:spcPts val="540"/>
              </a:spcBef>
              <a:spcAft>
                <a:spcPts val="0"/>
              </a:spcAft>
              <a:buClr>
                <a:srgbClr val="FF0000"/>
              </a:buClr>
              <a:buSzPts val="2700"/>
              <a:buFont typeface="Arial"/>
              <a:buNone/>
            </a:pPr>
            <a:r>
              <a:rPr lang="en-US" sz="2700" b="0" i="0" u="none">
                <a:solidFill>
                  <a:srgbClr val="FF0000"/>
                </a:solidFill>
                <a:latin typeface="Calibri"/>
                <a:ea typeface="Calibri"/>
                <a:cs typeface="Calibri"/>
                <a:sym typeface="Calibri"/>
              </a:rPr>
              <a:t>Exercise:</a:t>
            </a:r>
            <a:endParaRPr/>
          </a:p>
          <a:p>
            <a:pPr marL="342900" marR="0" lvl="0" indent="-342900" algn="just" rtl="0">
              <a:lnSpc>
                <a:spcPct val="80000"/>
              </a:lnSpc>
              <a:spcBef>
                <a:spcPts val="540"/>
              </a:spcBef>
              <a:spcAft>
                <a:spcPts val="0"/>
              </a:spcAft>
              <a:buClr>
                <a:srgbClr val="FF0000"/>
              </a:buClr>
              <a:buSzPts val="2700"/>
              <a:buFont typeface="Arial"/>
              <a:buNone/>
            </a:pPr>
            <a:r>
              <a:rPr lang="en-US" sz="2700" b="0" i="0" u="none">
                <a:solidFill>
                  <a:srgbClr val="FF0000"/>
                </a:solidFill>
                <a:latin typeface="Calibri"/>
                <a:ea typeface="Calibri"/>
                <a:cs typeface="Calibri"/>
                <a:sym typeface="Calibri"/>
              </a:rPr>
              <a:t>List the details of employees in ascending order by salary.</a:t>
            </a:r>
            <a:endParaRPr/>
          </a:p>
          <a:p>
            <a:pPr marL="342900" marR="0" lvl="0" indent="-342900" algn="just" rtl="0">
              <a:lnSpc>
                <a:spcPct val="80000"/>
              </a:lnSpc>
              <a:spcBef>
                <a:spcPts val="540"/>
              </a:spcBef>
              <a:spcAft>
                <a:spcPts val="0"/>
              </a:spcAft>
              <a:buClr>
                <a:schemeClr val="dk1"/>
              </a:buClr>
              <a:buSzPts val="2700"/>
              <a:buFont typeface="Arial"/>
              <a:buNone/>
            </a:pPr>
            <a:r>
              <a:rPr lang="en-US" sz="2700" b="0" i="0" u="none">
                <a:solidFill>
                  <a:schemeClr val="dk1"/>
                </a:solidFill>
                <a:latin typeface="Calibri"/>
                <a:ea typeface="Calibri"/>
                <a:cs typeface="Calibri"/>
                <a:sym typeface="Calibri"/>
              </a:rPr>
              <a:t>SQL&gt;select * from employee order by salary.</a:t>
            </a:r>
            <a:endParaRPr/>
          </a:p>
          <a:p>
            <a:pPr marL="342900" marR="0" lvl="0" indent="-342900" algn="just" rtl="0">
              <a:lnSpc>
                <a:spcPct val="80000"/>
              </a:lnSpc>
              <a:spcBef>
                <a:spcPts val="540"/>
              </a:spcBef>
              <a:spcAft>
                <a:spcPts val="0"/>
              </a:spcAft>
              <a:buClr>
                <a:srgbClr val="FF0000"/>
              </a:buClr>
              <a:buSzPts val="2700"/>
              <a:buFont typeface="Arial"/>
              <a:buNone/>
            </a:pPr>
            <a:r>
              <a:rPr lang="en-US" sz="2700" b="0" i="0" u="none">
                <a:solidFill>
                  <a:srgbClr val="FF0000"/>
                </a:solidFill>
                <a:latin typeface="Calibri"/>
                <a:ea typeface="Calibri"/>
                <a:cs typeface="Calibri"/>
                <a:sym typeface="Calibri"/>
              </a:rPr>
              <a:t> List the details of employees in descending order by dno.</a:t>
            </a:r>
            <a:endParaRPr/>
          </a:p>
          <a:p>
            <a:pPr marL="342900" marR="0" lvl="0" indent="-342900" algn="just" rtl="0">
              <a:lnSpc>
                <a:spcPct val="80000"/>
              </a:lnSpc>
              <a:spcBef>
                <a:spcPts val="540"/>
              </a:spcBef>
              <a:spcAft>
                <a:spcPts val="0"/>
              </a:spcAft>
              <a:buClr>
                <a:schemeClr val="dk1"/>
              </a:buClr>
              <a:buSzPts val="2700"/>
              <a:buFont typeface="Arial"/>
              <a:buNone/>
            </a:pPr>
            <a:endParaRPr sz="2700" b="0" i="0" u="none">
              <a:solidFill>
                <a:srgbClr val="FF0000"/>
              </a:solidFill>
              <a:latin typeface="Calibri"/>
              <a:ea typeface="Calibri"/>
              <a:cs typeface="Calibri"/>
              <a:sym typeface="Calibri"/>
            </a:endParaRPr>
          </a:p>
          <a:p>
            <a:pPr marL="342900" marR="0" lvl="0" indent="-342900" algn="just" rtl="0">
              <a:lnSpc>
                <a:spcPct val="80000"/>
              </a:lnSpc>
              <a:spcBef>
                <a:spcPts val="540"/>
              </a:spcBef>
              <a:spcAft>
                <a:spcPts val="0"/>
              </a:spcAft>
              <a:buClr>
                <a:schemeClr val="dk1"/>
              </a:buClr>
              <a:buSzPts val="2700"/>
              <a:buFont typeface="Arial"/>
              <a:buNone/>
            </a:pPr>
            <a:endParaRPr sz="2700" b="0" i="0" u="none">
              <a:solidFill>
                <a:srgbClr val="FF0000"/>
              </a:solidFill>
              <a:latin typeface="Calibri"/>
              <a:ea typeface="Calibri"/>
              <a:cs typeface="Calibri"/>
              <a:sym typeface="Calibri"/>
            </a:endParaRPr>
          </a:p>
          <a:p>
            <a:pPr marL="342900" marR="0" lvl="0" indent="-342900" algn="l" rtl="0">
              <a:lnSpc>
                <a:spcPct val="80000"/>
              </a:lnSpc>
              <a:spcBef>
                <a:spcPts val="540"/>
              </a:spcBef>
              <a:spcAft>
                <a:spcPts val="0"/>
              </a:spcAft>
              <a:buClr>
                <a:schemeClr val="dk1"/>
              </a:buClr>
              <a:buSzPts val="2700"/>
              <a:buFont typeface="Arial"/>
              <a:buNone/>
            </a:pPr>
            <a:endParaRPr sz="2700" b="0" i="0" u="none">
              <a:solidFill>
                <a:schemeClr val="dk1"/>
              </a:solidFill>
              <a:latin typeface="Calibri"/>
              <a:ea typeface="Calibri"/>
              <a:cs typeface="Calibri"/>
              <a:sym typeface="Calibri"/>
            </a:endParaRPr>
          </a:p>
          <a:p>
            <a:pPr marL="342900" marR="0" lvl="0" indent="-171450" algn="l" rtl="0">
              <a:spcBef>
                <a:spcPts val="540"/>
              </a:spcBef>
              <a:spcAft>
                <a:spcPts val="0"/>
              </a:spcAft>
              <a:buClr>
                <a:schemeClr val="dk1"/>
              </a:buClr>
              <a:buSzPts val="2700"/>
              <a:buFont typeface="Arial"/>
              <a:buNone/>
            </a:pPr>
            <a:endParaRPr sz="2700" b="0" i="0" u="non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3"/>
          <p:cNvSpPr txBox="1">
            <a:spLocks noGrp="1"/>
          </p:cNvSpPr>
          <p:nvPr>
            <p:ph type="title"/>
          </p:nvPr>
        </p:nvSpPr>
        <p:spPr>
          <a:xfrm>
            <a:off x="457200" y="274637"/>
            <a:ext cx="8229600" cy="56356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SELECT COMMAND</a:t>
            </a:r>
            <a:endParaRPr/>
          </a:p>
        </p:txBody>
      </p:sp>
      <p:sp>
        <p:nvSpPr>
          <p:cNvPr id="280" name="Google Shape;280;p33"/>
          <p:cNvSpPr txBox="1">
            <a:spLocks noGrp="1"/>
          </p:cNvSpPr>
          <p:nvPr>
            <p:ph type="body" idx="1"/>
          </p:nvPr>
        </p:nvSpPr>
        <p:spPr>
          <a:xfrm>
            <a:off x="457200" y="838200"/>
            <a:ext cx="8382000" cy="5791200"/>
          </a:xfrm>
          <a:prstGeom prst="rect">
            <a:avLst/>
          </a:prstGeom>
          <a:noFill/>
          <a:ln>
            <a:noFill/>
          </a:ln>
        </p:spPr>
        <p:txBody>
          <a:bodyPr spcFirstLastPara="1" wrap="square" lIns="91425" tIns="45700" rIns="91425" bIns="45700" anchor="t" anchorCtr="0">
            <a:noAutofit/>
          </a:bodyPr>
          <a:lstStyle/>
          <a:p>
            <a:pPr marL="42862" marR="0" lvl="0" indent="-42862" algn="l" rtl="0">
              <a:lnSpc>
                <a:spcPct val="143000"/>
              </a:lnSpc>
              <a:spcBef>
                <a:spcPts val="0"/>
              </a:spcBef>
              <a:spcAft>
                <a:spcPts val="0"/>
              </a:spcAft>
              <a:buClr>
                <a:schemeClr val="dk1"/>
              </a:buClr>
              <a:buSzPts val="1800"/>
              <a:buFont typeface="Arial"/>
              <a:buChar char="•"/>
            </a:pPr>
            <a:r>
              <a:rPr lang="en-US" sz="1800" b="0" i="0" u="none">
                <a:solidFill>
                  <a:schemeClr val="dk1"/>
                </a:solidFill>
                <a:latin typeface="Calibri"/>
                <a:ea typeface="Calibri"/>
                <a:cs typeface="Calibri"/>
                <a:sym typeface="Calibri"/>
              </a:rPr>
              <a:t>The SQL </a:t>
            </a:r>
            <a:r>
              <a:rPr lang="en-US" sz="1800" b="1" i="0" u="none">
                <a:solidFill>
                  <a:schemeClr val="dk1"/>
                </a:solidFill>
                <a:latin typeface="Calibri"/>
                <a:ea typeface="Calibri"/>
                <a:cs typeface="Calibri"/>
                <a:sym typeface="Calibri"/>
              </a:rPr>
              <a:t>LIKE </a:t>
            </a:r>
            <a:r>
              <a:rPr lang="en-US" sz="1800" b="0" i="0" u="none">
                <a:solidFill>
                  <a:schemeClr val="dk1"/>
                </a:solidFill>
                <a:latin typeface="Calibri"/>
                <a:ea typeface="Calibri"/>
                <a:cs typeface="Calibri"/>
                <a:sym typeface="Calibri"/>
              </a:rPr>
              <a:t>clause is used to compare a value to similar values using wildcard  operators. There are two wildcards used in conjunction with the LIKE operator:</a:t>
            </a:r>
            <a:endParaRPr/>
          </a:p>
          <a:p>
            <a:pPr marL="42862" marR="0" lvl="0" indent="-42862" algn="l" rtl="0">
              <a:lnSpc>
                <a:spcPct val="100000"/>
              </a:lnSpc>
              <a:spcBef>
                <a:spcPts val="360"/>
              </a:spcBef>
              <a:spcAft>
                <a:spcPts val="0"/>
              </a:spcAft>
              <a:buClr>
                <a:srgbClr val="FF0000"/>
              </a:buClr>
              <a:buSzPts val="1710"/>
              <a:buFont typeface="Noto Sans Symbols"/>
              <a:buChar char="∙"/>
            </a:pPr>
            <a:r>
              <a:rPr lang="en-US" sz="1800" b="0" i="0" u="none">
                <a:solidFill>
                  <a:srgbClr val="FF0000"/>
                </a:solidFill>
                <a:latin typeface="Calibri"/>
                <a:ea typeface="Calibri"/>
                <a:cs typeface="Calibri"/>
                <a:sym typeface="Calibri"/>
              </a:rPr>
              <a:t>The percent sign (%)</a:t>
            </a:r>
            <a:endParaRPr/>
          </a:p>
          <a:p>
            <a:pPr marL="42862" marR="0" lvl="0" indent="-42862" algn="l" rtl="0">
              <a:lnSpc>
                <a:spcPct val="100000"/>
              </a:lnSpc>
              <a:spcBef>
                <a:spcPts val="360"/>
              </a:spcBef>
              <a:spcAft>
                <a:spcPts val="0"/>
              </a:spcAft>
              <a:buClr>
                <a:srgbClr val="FF0000"/>
              </a:buClr>
              <a:buSzPts val="1710"/>
              <a:buFont typeface="Noto Sans Symbols"/>
              <a:buChar char="∙"/>
            </a:pPr>
            <a:r>
              <a:rPr lang="en-US" sz="1800" b="0" i="0" u="none">
                <a:solidFill>
                  <a:srgbClr val="FF0000"/>
                </a:solidFill>
                <a:latin typeface="Calibri"/>
                <a:ea typeface="Calibri"/>
                <a:cs typeface="Calibri"/>
                <a:sym typeface="Calibri"/>
              </a:rPr>
              <a:t>The underscore (_)</a:t>
            </a:r>
            <a:endParaRPr/>
          </a:p>
          <a:p>
            <a:pPr marL="42862" marR="0" lvl="0" indent="-42862" algn="l" rtl="0">
              <a:lnSpc>
                <a:spcPct val="143000"/>
              </a:lnSpc>
              <a:spcBef>
                <a:spcPts val="360"/>
              </a:spcBef>
              <a:spcAft>
                <a:spcPts val="0"/>
              </a:spcAft>
              <a:buClr>
                <a:schemeClr val="dk1"/>
              </a:buClr>
              <a:buSzPts val="1800"/>
              <a:buFont typeface="Arial"/>
              <a:buChar char="•"/>
            </a:pPr>
            <a:r>
              <a:rPr lang="en-US" sz="1800" b="0" i="0" u="none">
                <a:solidFill>
                  <a:schemeClr val="dk1"/>
                </a:solidFill>
                <a:latin typeface="Calibri"/>
                <a:ea typeface="Calibri"/>
                <a:cs typeface="Calibri"/>
                <a:sym typeface="Calibri"/>
              </a:rPr>
              <a:t>The percent sign represents zero, one, or multiple characters. The underscore represents a  single number or character. The symbols can be used in combinations.</a:t>
            </a:r>
            <a:endParaRPr/>
          </a:p>
          <a:p>
            <a:pPr marL="42862" marR="0" lvl="0" indent="-42862" algn="l" rtl="0">
              <a:lnSpc>
                <a:spcPct val="160000"/>
              </a:lnSpc>
              <a:spcBef>
                <a:spcPts val="800"/>
              </a:spcBef>
              <a:spcAft>
                <a:spcPts val="0"/>
              </a:spcAft>
              <a:buClr>
                <a:schemeClr val="dk1"/>
              </a:buClr>
              <a:buSzPts val="1800"/>
              <a:buFont typeface="Arial"/>
              <a:buChar char="•"/>
            </a:pPr>
            <a:r>
              <a:rPr lang="en-US" sz="1800" b="0" i="0" u="none">
                <a:solidFill>
                  <a:schemeClr val="dk1"/>
                </a:solidFill>
                <a:latin typeface="Calibri"/>
                <a:ea typeface="Calibri"/>
                <a:cs typeface="Calibri"/>
                <a:sym typeface="Calibri"/>
              </a:rPr>
              <a:t>Syntax: The basic syntax of % and _ is as follows:</a:t>
            </a:r>
            <a:r>
              <a:rPr lang="en-US" sz="1800" b="0" i="0" u="none">
                <a:solidFill>
                  <a:schemeClr val="dk1"/>
                </a:solidFill>
                <a:latin typeface="Courier New"/>
                <a:ea typeface="Courier New"/>
                <a:cs typeface="Courier New"/>
                <a:sym typeface="Courier New"/>
              </a:rPr>
              <a:t>SELECT FROM table_name SELECT FROM table_name WHERE column LIKE '</a:t>
            </a:r>
            <a:r>
              <a:rPr lang="en-US" sz="1800" b="0" i="0" u="none">
                <a:solidFill>
                  <a:srgbClr val="FF0000"/>
                </a:solidFill>
                <a:latin typeface="Courier New"/>
                <a:ea typeface="Courier New"/>
                <a:cs typeface="Courier New"/>
                <a:sym typeface="Courier New"/>
              </a:rPr>
              <a:t>%</a:t>
            </a:r>
            <a:r>
              <a:rPr lang="en-US" sz="1800" b="0" i="0" u="none">
                <a:solidFill>
                  <a:schemeClr val="dk1"/>
                </a:solidFill>
                <a:latin typeface="Courier New"/>
                <a:ea typeface="Courier New"/>
                <a:cs typeface="Courier New"/>
                <a:sym typeface="Courier New"/>
              </a:rPr>
              <a:t>XXXX</a:t>
            </a:r>
            <a:r>
              <a:rPr lang="en-US" sz="1800" b="0" i="0" u="none">
                <a:solidFill>
                  <a:srgbClr val="FF0000"/>
                </a:solidFill>
                <a:latin typeface="Courier New"/>
                <a:ea typeface="Courier New"/>
                <a:cs typeface="Courier New"/>
                <a:sym typeface="Courier New"/>
              </a:rPr>
              <a:t>%</a:t>
            </a:r>
            <a:r>
              <a:rPr lang="en-US" sz="1800" b="0" i="0" u="none">
                <a:solidFill>
                  <a:schemeClr val="dk1"/>
                </a:solidFill>
                <a:latin typeface="Courier New"/>
                <a:ea typeface="Courier New"/>
                <a:cs typeface="Courier New"/>
                <a:sym typeface="Courier New"/>
              </a:rPr>
              <a:t>'</a:t>
            </a:r>
            <a:endParaRPr/>
          </a:p>
          <a:p>
            <a:pPr marL="42862" marR="0" lvl="0" indent="-42862" algn="l" rtl="0">
              <a:lnSpc>
                <a:spcPct val="80000"/>
              </a:lnSpc>
              <a:spcBef>
                <a:spcPts val="0"/>
              </a:spcBef>
              <a:spcAft>
                <a:spcPts val="0"/>
              </a:spcAft>
              <a:buClr>
                <a:schemeClr val="dk1"/>
              </a:buClr>
              <a:buSzPts val="1800"/>
              <a:buFont typeface="Arial"/>
              <a:buChar char="•"/>
            </a:pPr>
            <a:r>
              <a:rPr lang="en-US" sz="1800" b="0" i="0" u="none">
                <a:solidFill>
                  <a:schemeClr val="dk1"/>
                </a:solidFill>
                <a:latin typeface="Courier New"/>
                <a:ea typeface="Courier New"/>
                <a:cs typeface="Courier New"/>
                <a:sym typeface="Courier New"/>
              </a:rPr>
              <a:t>or</a:t>
            </a:r>
            <a:endParaRPr/>
          </a:p>
          <a:p>
            <a:pPr marL="42862" marR="0" lvl="0" indent="-42862" algn="l" rtl="0">
              <a:lnSpc>
                <a:spcPct val="161000"/>
              </a:lnSpc>
              <a:spcBef>
                <a:spcPts val="700"/>
              </a:spcBef>
              <a:spcAft>
                <a:spcPts val="0"/>
              </a:spcAft>
              <a:buClr>
                <a:schemeClr val="dk1"/>
              </a:buClr>
              <a:buSzPts val="1800"/>
              <a:buFont typeface="Arial"/>
              <a:buChar char="•"/>
            </a:pPr>
            <a:r>
              <a:rPr lang="en-US" sz="1800" b="0" i="0" u="none">
                <a:solidFill>
                  <a:schemeClr val="dk1"/>
                </a:solidFill>
                <a:latin typeface="Courier New"/>
                <a:ea typeface="Courier New"/>
                <a:cs typeface="Courier New"/>
                <a:sym typeface="Courier New"/>
              </a:rPr>
              <a:t>SELECT FROM table_name  WHERE column LIKE 'XXXX</a:t>
            </a:r>
            <a:r>
              <a:rPr lang="en-US" sz="1800" b="0" i="0" u="none">
                <a:solidFill>
                  <a:srgbClr val="FF0000"/>
                </a:solidFill>
                <a:latin typeface="Courier New"/>
                <a:ea typeface="Courier New"/>
                <a:cs typeface="Courier New"/>
                <a:sym typeface="Courier New"/>
              </a:rPr>
              <a:t>_</a:t>
            </a:r>
            <a:r>
              <a:rPr lang="en-US" sz="1800" b="0" i="0" u="none">
                <a:solidFill>
                  <a:schemeClr val="dk1"/>
                </a:solidFill>
                <a:latin typeface="Courier New"/>
                <a:ea typeface="Courier New"/>
                <a:cs typeface="Courier New"/>
                <a:sym typeface="Courier New"/>
              </a:rPr>
              <a:t>'</a:t>
            </a:r>
            <a:endParaRPr/>
          </a:p>
          <a:p>
            <a:pPr marL="42862" marR="0" lvl="0" indent="-42862" algn="l" rtl="0">
              <a:lnSpc>
                <a:spcPct val="80000"/>
              </a:lnSpc>
              <a:spcBef>
                <a:spcPts val="0"/>
              </a:spcBef>
              <a:spcAft>
                <a:spcPts val="0"/>
              </a:spcAft>
              <a:buClr>
                <a:schemeClr val="dk1"/>
              </a:buClr>
              <a:buSzPts val="1800"/>
              <a:buFont typeface="Arial"/>
              <a:buChar char="•"/>
            </a:pPr>
            <a:r>
              <a:rPr lang="en-US" sz="1800" b="0" i="0" u="none">
                <a:solidFill>
                  <a:schemeClr val="dk1"/>
                </a:solidFill>
                <a:latin typeface="Courier New"/>
                <a:ea typeface="Courier New"/>
                <a:cs typeface="Courier New"/>
                <a:sym typeface="Courier New"/>
              </a:rPr>
              <a:t>or</a:t>
            </a:r>
            <a:endParaRPr/>
          </a:p>
          <a:p>
            <a:pPr marL="42862" marR="0" lvl="0" indent="-42862" algn="l" rtl="0">
              <a:lnSpc>
                <a:spcPct val="160000"/>
              </a:lnSpc>
              <a:spcBef>
                <a:spcPts val="800"/>
              </a:spcBef>
              <a:spcAft>
                <a:spcPts val="0"/>
              </a:spcAft>
              <a:buClr>
                <a:schemeClr val="dk1"/>
              </a:buClr>
              <a:buSzPts val="1800"/>
              <a:buFont typeface="Arial"/>
              <a:buChar char="•"/>
            </a:pPr>
            <a:r>
              <a:rPr lang="en-US" sz="1800" b="0" i="0" u="none">
                <a:solidFill>
                  <a:schemeClr val="dk1"/>
                </a:solidFill>
                <a:latin typeface="Courier New"/>
                <a:ea typeface="Courier New"/>
                <a:cs typeface="Courier New"/>
                <a:sym typeface="Courier New"/>
              </a:rPr>
              <a:t>SELECT FROM table_name  WHERE column LIKE '</a:t>
            </a:r>
            <a:r>
              <a:rPr lang="en-US" sz="1800" b="0" i="0" u="none">
                <a:solidFill>
                  <a:srgbClr val="FF0000"/>
                </a:solidFill>
                <a:latin typeface="Courier New"/>
                <a:ea typeface="Courier New"/>
                <a:cs typeface="Courier New"/>
                <a:sym typeface="Courier New"/>
              </a:rPr>
              <a:t>_</a:t>
            </a:r>
            <a:r>
              <a:rPr lang="en-US" sz="1800" b="0" i="0" u="none">
                <a:solidFill>
                  <a:schemeClr val="dk1"/>
                </a:solidFill>
                <a:latin typeface="Courier New"/>
                <a:ea typeface="Courier New"/>
                <a:cs typeface="Courier New"/>
                <a:sym typeface="Courier New"/>
              </a:rPr>
              <a:t>XXXX'</a:t>
            </a:r>
            <a:endParaRPr/>
          </a:p>
          <a:p>
            <a:pPr marL="42862" marR="0" lvl="0" indent="-42862" algn="l" rtl="0">
              <a:lnSpc>
                <a:spcPct val="80000"/>
              </a:lnSpc>
              <a:spcBef>
                <a:spcPts val="360"/>
              </a:spcBef>
              <a:spcAft>
                <a:spcPts val="0"/>
              </a:spcAft>
              <a:buClr>
                <a:schemeClr val="dk1"/>
              </a:buClr>
              <a:buSzPts val="1800"/>
              <a:buFont typeface="Arial"/>
              <a:buChar char="•"/>
            </a:pPr>
            <a:r>
              <a:rPr lang="en-US" sz="1800" b="0" i="0" u="none">
                <a:solidFill>
                  <a:schemeClr val="dk1"/>
                </a:solidFill>
                <a:latin typeface="Courier New"/>
                <a:ea typeface="Courier New"/>
                <a:cs typeface="Courier New"/>
                <a:sym typeface="Courier New"/>
              </a:rPr>
              <a:t>or</a:t>
            </a:r>
            <a:endParaRPr/>
          </a:p>
          <a:p>
            <a:pPr marL="42862" marR="0" lvl="0" indent="-42862" algn="l" rtl="0">
              <a:lnSpc>
                <a:spcPct val="162000"/>
              </a:lnSpc>
              <a:spcBef>
                <a:spcPts val="700"/>
              </a:spcBef>
              <a:spcAft>
                <a:spcPts val="0"/>
              </a:spcAft>
              <a:buClr>
                <a:schemeClr val="dk1"/>
              </a:buClr>
              <a:buSzPts val="1800"/>
              <a:buFont typeface="Arial"/>
              <a:buChar char="•"/>
            </a:pPr>
            <a:r>
              <a:rPr lang="en-US" sz="1800" b="0" i="0" u="none">
                <a:solidFill>
                  <a:schemeClr val="dk1"/>
                </a:solidFill>
                <a:latin typeface="Courier New"/>
                <a:ea typeface="Courier New"/>
                <a:cs typeface="Courier New"/>
                <a:sym typeface="Courier New"/>
              </a:rPr>
              <a:t>SELECT FROM table_name  WHERE column LIKE '</a:t>
            </a:r>
            <a:r>
              <a:rPr lang="en-US" sz="1800" b="0" i="0" u="none">
                <a:solidFill>
                  <a:srgbClr val="FF0000"/>
                </a:solidFill>
                <a:latin typeface="Courier New"/>
                <a:ea typeface="Courier New"/>
                <a:cs typeface="Courier New"/>
                <a:sym typeface="Courier New"/>
              </a:rPr>
              <a:t>_</a:t>
            </a:r>
            <a:r>
              <a:rPr lang="en-US" sz="1800" b="0" i="0" u="none">
                <a:solidFill>
                  <a:schemeClr val="dk1"/>
                </a:solidFill>
                <a:latin typeface="Courier New"/>
                <a:ea typeface="Courier New"/>
                <a:cs typeface="Courier New"/>
                <a:sym typeface="Courier New"/>
              </a:rPr>
              <a:t>XXXX</a:t>
            </a:r>
            <a:r>
              <a:rPr lang="en-US" sz="1800" b="0" i="0" u="none">
                <a:solidFill>
                  <a:srgbClr val="FF0000"/>
                </a:solidFill>
                <a:latin typeface="Courier New"/>
                <a:ea typeface="Courier New"/>
                <a:cs typeface="Courier New"/>
                <a:sym typeface="Courier New"/>
              </a:rPr>
              <a:t>_</a:t>
            </a:r>
            <a:r>
              <a:rPr lang="en-US" sz="1800" b="0" i="0" u="none">
                <a:solidFill>
                  <a:schemeClr val="dk1"/>
                </a:solidFill>
                <a:latin typeface="Courier New"/>
                <a:ea typeface="Courier New"/>
                <a:cs typeface="Courier New"/>
                <a:sym typeface="Courier New"/>
              </a:rPr>
              <a:t>'</a:t>
            </a:r>
            <a:endParaRPr/>
          </a:p>
          <a:p>
            <a:pPr marL="42862" marR="0" lvl="0" indent="84138" algn="l" rtl="0">
              <a:lnSpc>
                <a:spcPct val="100000"/>
              </a:lnSpc>
              <a:spcBef>
                <a:spcPts val="400"/>
              </a:spcBef>
              <a:spcAft>
                <a:spcPts val="0"/>
              </a:spcAft>
              <a:buClr>
                <a:schemeClr val="dk1"/>
              </a:buClr>
              <a:buSzPts val="2000"/>
              <a:buFont typeface="Arial"/>
              <a:buNone/>
            </a:pPr>
            <a:endParaRPr sz="2000" b="0" i="0" u="none">
              <a:solidFill>
                <a:schemeClr val="dk1"/>
              </a:solidFill>
              <a:latin typeface="Calibri"/>
              <a:ea typeface="Calibri"/>
              <a:cs typeface="Calibri"/>
              <a:sym typeface="Calibri"/>
            </a:endParaRPr>
          </a:p>
          <a:p>
            <a:pPr marL="342900" marR="0" lvl="0" indent="-215900" algn="l" rtl="0">
              <a:spcBef>
                <a:spcPts val="400"/>
              </a:spcBef>
              <a:spcAft>
                <a:spcPts val="0"/>
              </a:spcAft>
              <a:buClr>
                <a:schemeClr val="dk1"/>
              </a:buClr>
              <a:buSzPts val="2000"/>
              <a:buFont typeface="Arial"/>
              <a:buNone/>
            </a:pPr>
            <a:endParaRPr sz="2000" b="0" i="0" u="none">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4"/>
          <p:cNvSpPr txBox="1">
            <a:spLocks noGrp="1"/>
          </p:cNvSpPr>
          <p:nvPr>
            <p:ph type="title"/>
          </p:nvPr>
        </p:nvSpPr>
        <p:spPr>
          <a:xfrm>
            <a:off x="457200" y="228600"/>
            <a:ext cx="8229600" cy="71596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none">
                <a:solidFill>
                  <a:srgbClr val="FF0000"/>
                </a:solidFill>
                <a:latin typeface="Calibri"/>
                <a:ea typeface="Calibri"/>
                <a:cs typeface="Calibri"/>
                <a:sym typeface="Calibri"/>
              </a:rPr>
              <a:t>SELECT COMMAND</a:t>
            </a:r>
            <a:endParaRPr/>
          </a:p>
        </p:txBody>
      </p:sp>
      <p:sp>
        <p:nvSpPr>
          <p:cNvPr id="286" name="Google Shape;286;p34"/>
          <p:cNvSpPr txBox="1">
            <a:spLocks noGrp="1"/>
          </p:cNvSpPr>
          <p:nvPr>
            <p:ph type="body" idx="1"/>
          </p:nvPr>
        </p:nvSpPr>
        <p:spPr>
          <a:xfrm>
            <a:off x="457200" y="1066800"/>
            <a:ext cx="8229600" cy="5105400"/>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90000"/>
              </a:lnSpc>
              <a:spcBef>
                <a:spcPts val="0"/>
              </a:spcBef>
              <a:spcAft>
                <a:spcPts val="0"/>
              </a:spcAft>
              <a:buClr>
                <a:schemeClr val="dk1"/>
              </a:buClr>
              <a:buSzPts val="3000"/>
              <a:buFont typeface="Arial"/>
              <a:buNone/>
            </a:pPr>
            <a:r>
              <a:rPr lang="en-US" sz="3000" b="1" i="0" u="none">
                <a:solidFill>
                  <a:schemeClr val="dk1"/>
                </a:solidFill>
                <a:latin typeface="Calibri"/>
                <a:ea typeface="Calibri"/>
                <a:cs typeface="Calibri"/>
                <a:sym typeface="Calibri"/>
              </a:rPr>
              <a:t>LIKE Operator: -</a:t>
            </a:r>
            <a:endParaRPr/>
          </a:p>
          <a:p>
            <a:pPr marL="342900" marR="0" lvl="0" indent="-342900" algn="l" rtl="0">
              <a:lnSpc>
                <a:spcPct val="90000"/>
              </a:lnSpc>
              <a:spcBef>
                <a:spcPts val="600"/>
              </a:spcBef>
              <a:spcAft>
                <a:spcPts val="0"/>
              </a:spcAft>
              <a:buClr>
                <a:srgbClr val="FF0000"/>
              </a:buClr>
              <a:buSzPts val="3000"/>
              <a:buFont typeface="Arial"/>
              <a:buNone/>
            </a:pPr>
            <a:r>
              <a:rPr lang="en-US" sz="3000" b="0" i="0" u="none">
                <a:solidFill>
                  <a:srgbClr val="FF0000"/>
                </a:solidFill>
                <a:latin typeface="Calibri"/>
                <a:ea typeface="Calibri"/>
                <a:cs typeface="Calibri"/>
                <a:sym typeface="Calibri"/>
              </a:rPr>
              <a:t>Exercise:</a:t>
            </a:r>
            <a:endParaRPr/>
          </a:p>
          <a:p>
            <a:pPr marL="342900" marR="0" lvl="0" indent="-342900" algn="l" rtl="0">
              <a:lnSpc>
                <a:spcPct val="90000"/>
              </a:lnSpc>
              <a:spcBef>
                <a:spcPts val="600"/>
              </a:spcBef>
              <a:spcAft>
                <a:spcPts val="0"/>
              </a:spcAft>
              <a:buClr>
                <a:srgbClr val="FF0000"/>
              </a:buClr>
              <a:buSzPts val="3000"/>
              <a:buFont typeface="Arial"/>
              <a:buNone/>
            </a:pPr>
            <a:r>
              <a:rPr lang="en-US" sz="3000" b="0" i="0" u="none">
                <a:solidFill>
                  <a:srgbClr val="FF0000"/>
                </a:solidFill>
                <a:latin typeface="Calibri"/>
                <a:ea typeface="Calibri"/>
                <a:cs typeface="Calibri"/>
                <a:sym typeface="Calibri"/>
              </a:rPr>
              <a:t>Display names of person whose name starts with ‘V’.</a:t>
            </a:r>
            <a:endParaRPr/>
          </a:p>
          <a:p>
            <a:pPr marL="342900" marR="0" lvl="0" indent="-342900" algn="l" rtl="0">
              <a:lnSpc>
                <a:spcPct val="90000"/>
              </a:lnSpc>
              <a:spcBef>
                <a:spcPts val="600"/>
              </a:spcBef>
              <a:spcAft>
                <a:spcPts val="0"/>
              </a:spcAft>
              <a:buClr>
                <a:schemeClr val="dk1"/>
              </a:buClr>
              <a:buSzPts val="3000"/>
              <a:buFont typeface="Arial"/>
              <a:buNone/>
            </a:pPr>
            <a:endParaRPr sz="3000" b="0" i="0" u="none">
              <a:solidFill>
                <a:srgbClr val="FF0000"/>
              </a:solidFill>
              <a:latin typeface="Calibri"/>
              <a:ea typeface="Calibri"/>
              <a:cs typeface="Calibri"/>
              <a:sym typeface="Calibri"/>
            </a:endParaRPr>
          </a:p>
          <a:p>
            <a:pPr marL="342900" marR="0" lvl="0" indent="-342900" algn="l" rtl="0">
              <a:lnSpc>
                <a:spcPct val="90000"/>
              </a:lnSpc>
              <a:spcBef>
                <a:spcPts val="600"/>
              </a:spcBef>
              <a:spcAft>
                <a:spcPts val="0"/>
              </a:spcAft>
              <a:buClr>
                <a:srgbClr val="FF0000"/>
              </a:buClr>
              <a:buSzPts val="3000"/>
              <a:buFont typeface="Arial"/>
              <a:buNone/>
            </a:pPr>
            <a:r>
              <a:rPr lang="en-US" sz="3000" b="0" i="0" u="none">
                <a:solidFill>
                  <a:srgbClr val="FF0000"/>
                </a:solidFill>
                <a:latin typeface="Calibri"/>
                <a:ea typeface="Calibri"/>
                <a:cs typeface="Calibri"/>
                <a:sym typeface="Calibri"/>
              </a:rPr>
              <a:t>Display the salaries of employees whose address ends with ‘A’.</a:t>
            </a:r>
            <a:endParaRPr/>
          </a:p>
          <a:p>
            <a:pPr marL="342900" marR="0" lvl="0" indent="-342900" algn="l" rtl="0">
              <a:lnSpc>
                <a:spcPct val="90000"/>
              </a:lnSpc>
              <a:spcBef>
                <a:spcPts val="600"/>
              </a:spcBef>
              <a:spcAft>
                <a:spcPts val="0"/>
              </a:spcAft>
              <a:buClr>
                <a:schemeClr val="dk1"/>
              </a:buClr>
              <a:buSzPts val="3000"/>
              <a:buFont typeface="Arial"/>
              <a:buNone/>
            </a:pPr>
            <a:endParaRPr sz="3000" b="0" i="0" u="none">
              <a:solidFill>
                <a:srgbClr val="FF0000"/>
              </a:solidFill>
              <a:latin typeface="Calibri"/>
              <a:ea typeface="Calibri"/>
              <a:cs typeface="Calibri"/>
              <a:sym typeface="Calibri"/>
            </a:endParaRPr>
          </a:p>
          <a:p>
            <a:pPr marL="342900" marR="0" lvl="0" indent="-342900" algn="l" rtl="0">
              <a:lnSpc>
                <a:spcPct val="90000"/>
              </a:lnSpc>
              <a:spcBef>
                <a:spcPts val="600"/>
              </a:spcBef>
              <a:spcAft>
                <a:spcPts val="0"/>
              </a:spcAft>
              <a:buClr>
                <a:srgbClr val="FF0000"/>
              </a:buClr>
              <a:buSzPts val="3000"/>
              <a:buFont typeface="Arial"/>
              <a:buNone/>
            </a:pPr>
            <a:r>
              <a:rPr lang="en-US" sz="3000" b="0" i="0" u="none">
                <a:solidFill>
                  <a:srgbClr val="FF0000"/>
                </a:solidFill>
                <a:latin typeface="Calibri"/>
                <a:ea typeface="Calibri"/>
                <a:cs typeface="Calibri"/>
                <a:sym typeface="Calibri"/>
              </a:rPr>
              <a:t>Display the names of employee whose second letter is ‘a’</a:t>
            </a:r>
            <a:endParaRPr/>
          </a:p>
          <a:p>
            <a:pPr marL="342900" marR="0" lvl="0" indent="-342900" algn="l" rtl="0">
              <a:lnSpc>
                <a:spcPct val="90000"/>
              </a:lnSpc>
              <a:spcBef>
                <a:spcPts val="600"/>
              </a:spcBef>
              <a:spcAft>
                <a:spcPts val="0"/>
              </a:spcAft>
              <a:buClr>
                <a:schemeClr val="dk1"/>
              </a:buClr>
              <a:buSzPts val="3000"/>
              <a:buFont typeface="Arial"/>
              <a:buNone/>
            </a:pPr>
            <a:endParaRPr sz="3000" b="0" i="0" u="none">
              <a:solidFill>
                <a:srgbClr val="FF0000"/>
              </a:solidFill>
              <a:latin typeface="Calibri"/>
              <a:ea typeface="Calibri"/>
              <a:cs typeface="Calibri"/>
              <a:sym typeface="Calibri"/>
            </a:endParaRPr>
          </a:p>
          <a:p>
            <a:pPr marL="342900" marR="0" lvl="0" indent="-342900" algn="l" rtl="0">
              <a:lnSpc>
                <a:spcPct val="90000"/>
              </a:lnSpc>
              <a:spcBef>
                <a:spcPts val="600"/>
              </a:spcBef>
              <a:spcAft>
                <a:spcPts val="0"/>
              </a:spcAft>
              <a:buClr>
                <a:schemeClr val="dk1"/>
              </a:buClr>
              <a:buSzPts val="3000"/>
              <a:buFont typeface="Arial"/>
              <a:buNone/>
            </a:pPr>
            <a:endParaRPr sz="3000" b="0" i="0" u="none">
              <a:solidFill>
                <a:srgbClr val="FF0000"/>
              </a:solidFill>
              <a:latin typeface="Calibri"/>
              <a:ea typeface="Calibri"/>
              <a:cs typeface="Calibri"/>
              <a:sym typeface="Calibri"/>
            </a:endParaRPr>
          </a:p>
          <a:p>
            <a:pPr marL="342900" marR="0" lvl="0" indent="-152400" algn="l" rtl="0">
              <a:spcBef>
                <a:spcPts val="600"/>
              </a:spcBef>
              <a:spcAft>
                <a:spcPts val="0"/>
              </a:spcAft>
              <a:buClr>
                <a:schemeClr val="dk1"/>
              </a:buClr>
              <a:buSzPts val="3000"/>
              <a:buFont typeface="Arial"/>
              <a:buNone/>
            </a:pPr>
            <a:endParaRPr sz="3000" b="0" i="0" u="none">
              <a:solidFill>
                <a:srgbClr val="FF0000"/>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1" i="0" u="sng">
                <a:solidFill>
                  <a:srgbClr val="FF0000"/>
                </a:solidFill>
                <a:latin typeface="Calibri"/>
                <a:ea typeface="Calibri"/>
                <a:cs typeface="Calibri"/>
                <a:sym typeface="Calibri"/>
              </a:rPr>
              <a:t>DATA CONTROL LANGUAGE </a:t>
            </a:r>
            <a:endParaRPr/>
          </a:p>
        </p:txBody>
      </p:sp>
      <p:sp>
        <p:nvSpPr>
          <p:cNvPr id="292" name="Google Shape;292;p35"/>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DCL provides uses with privilege commands the owner of database objects (tables)</a:t>
            </a:r>
            <a:endParaRPr/>
          </a:p>
          <a:p>
            <a:pPr marL="342900" marR="0" lvl="0" indent="-342900" algn="l" rtl="0">
              <a:lnSpc>
                <a:spcPct val="100000"/>
              </a:lnSpc>
              <a:spcBef>
                <a:spcPts val="640"/>
              </a:spcBef>
              <a:spcAft>
                <a:spcPts val="0"/>
              </a:spcAft>
              <a:buClr>
                <a:srgbClr val="FF0000"/>
              </a:buClr>
              <a:buSzPts val="3200"/>
              <a:buFont typeface="Arial"/>
              <a:buChar char="•"/>
            </a:pPr>
            <a:r>
              <a:rPr lang="en-US" sz="3200" b="0" i="0" u="none">
                <a:solidFill>
                  <a:srgbClr val="FF0000"/>
                </a:solidFill>
                <a:latin typeface="Calibri"/>
                <a:ea typeface="Calibri"/>
                <a:cs typeface="Calibri"/>
                <a:sym typeface="Calibri"/>
              </a:rPr>
              <a:t>GRANT</a:t>
            </a:r>
            <a:r>
              <a:rPr lang="en-US" sz="3200" b="0" i="0" u="none">
                <a:solidFill>
                  <a:schemeClr val="dk1"/>
                </a:solidFill>
                <a:latin typeface="Calibri"/>
                <a:ea typeface="Calibri"/>
                <a:cs typeface="Calibri"/>
                <a:sym typeface="Calibri"/>
              </a:rPr>
              <a:t> </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SQL&gt;GRANT PRIVILEGES on object_name to user_name;</a:t>
            </a:r>
            <a:endParaRPr/>
          </a:p>
          <a:p>
            <a:pPr marL="342900" marR="0" lvl="0" indent="-342900" algn="l" rtl="0">
              <a:lnSpc>
                <a:spcPct val="100000"/>
              </a:lnSpc>
              <a:spcBef>
                <a:spcPts val="640"/>
              </a:spcBef>
              <a:spcAft>
                <a:spcPts val="0"/>
              </a:spcAft>
              <a:buClr>
                <a:srgbClr val="FF0000"/>
              </a:buClr>
              <a:buSzPts val="3200"/>
              <a:buFont typeface="Arial"/>
              <a:buChar char="•"/>
            </a:pPr>
            <a:r>
              <a:rPr lang="en-US" sz="3200" b="0" i="0" u="none">
                <a:solidFill>
                  <a:srgbClr val="FF0000"/>
                </a:solidFill>
                <a:latin typeface="Calibri"/>
                <a:ea typeface="Calibri"/>
                <a:cs typeface="Calibri"/>
                <a:sym typeface="Calibri"/>
              </a:rPr>
              <a:t>REVOKE</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SQL&gt;REVOKE PRIVILEGES ON object-name FROM user_name;</a:t>
            </a:r>
            <a:endParaRPr/>
          </a:p>
          <a:p>
            <a:pPr marL="342900" marR="0" lvl="0" indent="-139700" algn="l" rtl="0">
              <a:lnSpc>
                <a:spcPct val="100000"/>
              </a:lnSpc>
              <a:spcBef>
                <a:spcPts val="64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6"/>
          <p:cNvSpPr txBox="1">
            <a:spLocks noGrp="1"/>
          </p:cNvSpPr>
          <p:nvPr>
            <p:ph type="title"/>
          </p:nvPr>
        </p:nvSpPr>
        <p:spPr>
          <a:xfrm>
            <a:off x="428625" y="571500"/>
            <a:ext cx="8229600" cy="13573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000"/>
              <a:buFont typeface="Calibri"/>
              <a:buNone/>
            </a:pPr>
            <a:br>
              <a:rPr lang="en-US" sz="4000" b="1" i="0" u="none">
                <a:solidFill>
                  <a:schemeClr val="dk1"/>
                </a:solidFill>
                <a:latin typeface="Calibri"/>
                <a:ea typeface="Calibri"/>
                <a:cs typeface="Calibri"/>
                <a:sym typeface="Calibri"/>
              </a:rPr>
            </a:br>
            <a:r>
              <a:rPr lang="en-US" sz="4000" b="1" i="0" u="none">
                <a:solidFill>
                  <a:srgbClr val="FF0000"/>
                </a:solidFill>
                <a:latin typeface="Calibri"/>
                <a:ea typeface="Calibri"/>
                <a:cs typeface="Calibri"/>
                <a:sym typeface="Calibri"/>
              </a:rPr>
              <a:t>TRANSACTIONAL CONTROL LANGUAGE  </a:t>
            </a:r>
            <a:br>
              <a:rPr lang="en-US" sz="4000" b="0" i="0" u="none">
                <a:solidFill>
                  <a:schemeClr val="dk1"/>
                </a:solidFill>
                <a:latin typeface="Calibri"/>
                <a:ea typeface="Calibri"/>
                <a:cs typeface="Calibri"/>
                <a:sym typeface="Calibri"/>
              </a:rPr>
            </a:br>
            <a:endParaRPr/>
          </a:p>
        </p:txBody>
      </p:sp>
      <p:sp>
        <p:nvSpPr>
          <p:cNvPr id="298" name="Google Shape;298;p36"/>
          <p:cNvSpPr txBox="1">
            <a:spLocks noGrp="1"/>
          </p:cNvSpPr>
          <p:nvPr>
            <p:ph type="body" idx="1"/>
          </p:nvPr>
        </p:nvSpPr>
        <p:spPr>
          <a:xfrm>
            <a:off x="457200" y="1857375"/>
            <a:ext cx="8229600" cy="4268787"/>
          </a:xfrm>
          <a:prstGeom prst="rect">
            <a:avLst/>
          </a:prstGeom>
          <a:noFill/>
          <a:ln>
            <a:noFill/>
          </a:ln>
        </p:spPr>
        <p:txBody>
          <a:bodyPr spcFirstLastPara="1" wrap="square" lIns="91425" tIns="45700" rIns="91425" bIns="45700" anchor="t" anchorCtr="0">
            <a:normAutofit/>
          </a:bodyPr>
          <a:lstStyle/>
          <a:p>
            <a:pPr marL="342900" marR="0" lvl="0" indent="-152400" algn="l" rtl="0">
              <a:lnSpc>
                <a:spcPct val="90000"/>
              </a:lnSpc>
              <a:spcBef>
                <a:spcPts val="0"/>
              </a:spcBef>
              <a:spcAft>
                <a:spcPts val="0"/>
              </a:spcAft>
              <a:buClr>
                <a:schemeClr val="dk1"/>
              </a:buClr>
              <a:buSzPts val="3000"/>
              <a:buFont typeface="Arial"/>
              <a:buNone/>
            </a:pPr>
            <a:endParaRPr sz="3000" b="0" i="0" u="none">
              <a:solidFill>
                <a:schemeClr val="dk1"/>
              </a:solidFill>
              <a:latin typeface="Calibri"/>
              <a:ea typeface="Calibri"/>
              <a:cs typeface="Calibri"/>
              <a:sym typeface="Calibri"/>
            </a:endParaRPr>
          </a:p>
          <a:p>
            <a:pPr marL="342900" marR="0" lvl="0" indent="-342900" algn="l" rtl="0">
              <a:lnSpc>
                <a:spcPct val="90000"/>
              </a:lnSpc>
              <a:spcBef>
                <a:spcPts val="600"/>
              </a:spcBef>
              <a:spcAft>
                <a:spcPts val="0"/>
              </a:spcAft>
              <a:buClr>
                <a:srgbClr val="FF0000"/>
              </a:buClr>
              <a:buSzPts val="3000"/>
              <a:buFont typeface="Arial"/>
              <a:buChar char="•"/>
            </a:pPr>
            <a:r>
              <a:rPr lang="en-US" sz="3000" b="1" i="0" u="none">
                <a:solidFill>
                  <a:srgbClr val="FF0000"/>
                </a:solidFill>
                <a:latin typeface="Calibri"/>
                <a:ea typeface="Calibri"/>
                <a:cs typeface="Calibri"/>
                <a:sym typeface="Calibri"/>
              </a:rPr>
              <a:t>COMMIT: </a:t>
            </a:r>
            <a:r>
              <a:rPr lang="en-US" sz="3000" b="0" i="0" u="none">
                <a:solidFill>
                  <a:schemeClr val="dk1"/>
                </a:solidFill>
                <a:latin typeface="Calibri"/>
                <a:ea typeface="Calibri"/>
                <a:cs typeface="Calibri"/>
                <a:sym typeface="Calibri"/>
              </a:rPr>
              <a:t>This command is used to have permanent changes to the database.</a:t>
            </a:r>
            <a:endParaRPr/>
          </a:p>
          <a:p>
            <a:pPr marL="342900" marR="0" lvl="0" indent="-342900" algn="l" rtl="0">
              <a:lnSpc>
                <a:spcPct val="90000"/>
              </a:lnSpc>
              <a:spcBef>
                <a:spcPts val="60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 </a:t>
            </a:r>
            <a:r>
              <a:rPr lang="en-US" sz="3000" b="1" i="1" u="none">
                <a:solidFill>
                  <a:schemeClr val="dk1"/>
                </a:solidFill>
                <a:latin typeface="Calibri"/>
                <a:ea typeface="Calibri"/>
                <a:cs typeface="Calibri"/>
                <a:sym typeface="Calibri"/>
              </a:rPr>
              <a:t>Syntax:</a:t>
            </a:r>
            <a:r>
              <a:rPr lang="en-US" sz="3000" b="0" i="0" u="none">
                <a:solidFill>
                  <a:schemeClr val="dk1"/>
                </a:solidFill>
                <a:latin typeface="Calibri"/>
                <a:ea typeface="Calibri"/>
                <a:cs typeface="Calibri"/>
                <a:sym typeface="Calibri"/>
              </a:rPr>
              <a:t> SQL&gt;COMMIT;</a:t>
            </a:r>
            <a:endParaRPr/>
          </a:p>
          <a:p>
            <a:pPr marL="342900" marR="0" lvl="0" indent="-342900" algn="l" rtl="0">
              <a:lnSpc>
                <a:spcPct val="90000"/>
              </a:lnSpc>
              <a:spcBef>
                <a:spcPts val="600"/>
              </a:spcBef>
              <a:spcAft>
                <a:spcPts val="0"/>
              </a:spcAft>
              <a:buClr>
                <a:srgbClr val="FF0000"/>
              </a:buClr>
              <a:buSzPts val="3000"/>
              <a:buFont typeface="Arial"/>
              <a:buChar char="•"/>
            </a:pPr>
            <a:r>
              <a:rPr lang="en-US" sz="3000" b="1" i="0" u="none">
                <a:solidFill>
                  <a:srgbClr val="FF0000"/>
                </a:solidFill>
                <a:latin typeface="Calibri"/>
                <a:ea typeface="Calibri"/>
                <a:cs typeface="Calibri"/>
                <a:sym typeface="Calibri"/>
              </a:rPr>
              <a:t>SAVE POINT</a:t>
            </a:r>
            <a:r>
              <a:rPr lang="en-US" sz="3000" b="0" i="0" u="none">
                <a:solidFill>
                  <a:srgbClr val="FF0000"/>
                </a:solidFill>
                <a:latin typeface="Calibri"/>
                <a:ea typeface="Calibri"/>
                <a:cs typeface="Calibri"/>
                <a:sym typeface="Calibri"/>
              </a:rPr>
              <a:t>: </a:t>
            </a:r>
            <a:r>
              <a:rPr lang="en-US" sz="3000" b="0" i="0" u="none">
                <a:solidFill>
                  <a:schemeClr val="dk1"/>
                </a:solidFill>
                <a:latin typeface="Calibri"/>
                <a:ea typeface="Calibri"/>
                <a:cs typeface="Calibri"/>
                <a:sym typeface="Calibri"/>
              </a:rPr>
              <a:t>Save points are like marks to divide a very lengthy transaction to smaller once. They are used to identify a point in a transaction to which we can latter roll back</a:t>
            </a:r>
            <a:endParaRPr/>
          </a:p>
          <a:p>
            <a:pPr marL="342900" marR="0" lvl="0" indent="-342900" algn="l" rtl="0">
              <a:lnSpc>
                <a:spcPct val="90000"/>
              </a:lnSpc>
              <a:spcBef>
                <a:spcPts val="600"/>
              </a:spcBef>
              <a:spcAft>
                <a:spcPts val="0"/>
              </a:spcAft>
              <a:buClr>
                <a:schemeClr val="dk1"/>
              </a:buClr>
              <a:buSzPts val="3000"/>
              <a:buFont typeface="Arial"/>
              <a:buChar char="•"/>
            </a:pPr>
            <a:r>
              <a:rPr lang="en-US" sz="3000" b="1" i="1" u="none">
                <a:solidFill>
                  <a:schemeClr val="dk1"/>
                </a:solidFill>
                <a:latin typeface="Calibri"/>
                <a:ea typeface="Calibri"/>
                <a:cs typeface="Calibri"/>
                <a:sym typeface="Calibri"/>
              </a:rPr>
              <a:t>Syntax:	</a:t>
            </a:r>
            <a:r>
              <a:rPr lang="en-US" sz="3000" b="0" i="1" u="none">
                <a:solidFill>
                  <a:schemeClr val="dk1"/>
                </a:solidFill>
                <a:latin typeface="Calibri"/>
                <a:ea typeface="Calibri"/>
                <a:cs typeface="Calibri"/>
                <a:sym typeface="Calibri"/>
              </a:rPr>
              <a:t>SQL&gt;SAVE POINT ID;</a:t>
            </a:r>
            <a:endParaRPr/>
          </a:p>
          <a:p>
            <a:pPr marL="342900" marR="0" lvl="0" indent="-152400" algn="l" rtl="0">
              <a:spcBef>
                <a:spcPts val="600"/>
              </a:spcBef>
              <a:spcAft>
                <a:spcPts val="0"/>
              </a:spcAft>
              <a:buClr>
                <a:schemeClr val="dk1"/>
              </a:buClr>
              <a:buSzPts val="3000"/>
              <a:buFont typeface="Arial"/>
              <a:buNone/>
            </a:pPr>
            <a:endParaRPr sz="3000" b="0" i="1" u="non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0000"/>
              </a:buClr>
              <a:buSzPts val="4000"/>
              <a:buFont typeface="Calibri"/>
              <a:buNone/>
            </a:pPr>
            <a:r>
              <a:rPr lang="en-US" sz="4000" b="1" i="0" u="none">
                <a:solidFill>
                  <a:srgbClr val="FF0000"/>
                </a:solidFill>
                <a:latin typeface="Calibri"/>
                <a:ea typeface="Calibri"/>
                <a:cs typeface="Calibri"/>
                <a:sym typeface="Calibri"/>
              </a:rPr>
              <a:t>TRANSACTIONAL CONTROL LANGUAGE</a:t>
            </a:r>
            <a:endParaRPr/>
          </a:p>
        </p:txBody>
      </p:sp>
      <p:sp>
        <p:nvSpPr>
          <p:cNvPr id="304" name="Google Shape;304;p37"/>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90000"/>
              </a:lnSpc>
              <a:spcBef>
                <a:spcPts val="0"/>
              </a:spcBef>
              <a:spcAft>
                <a:spcPts val="0"/>
              </a:spcAft>
              <a:buClr>
                <a:schemeClr val="dk1"/>
              </a:buClr>
              <a:buSzPts val="3000"/>
              <a:buFont typeface="Arial"/>
              <a:buChar char="•"/>
            </a:pPr>
            <a:r>
              <a:rPr lang="en-US" sz="3000" b="1" i="0" u="none">
                <a:solidFill>
                  <a:schemeClr val="dk1"/>
                </a:solidFill>
                <a:latin typeface="Calibri"/>
                <a:ea typeface="Calibri"/>
                <a:cs typeface="Calibri"/>
                <a:sym typeface="Calibri"/>
              </a:rPr>
              <a:t>ROLL BACK: </a:t>
            </a:r>
            <a:r>
              <a:rPr lang="en-US" sz="3000" b="0" i="0" u="none">
                <a:solidFill>
                  <a:schemeClr val="dk1"/>
                </a:solidFill>
                <a:latin typeface="Calibri"/>
                <a:ea typeface="Calibri"/>
                <a:cs typeface="Calibri"/>
                <a:sym typeface="Calibri"/>
              </a:rPr>
              <a:t>A roll back command is used to undo the current transactions. We can roll back the entire transaction so that all changes made by SQL statements are undone.</a:t>
            </a:r>
            <a:endParaRPr/>
          </a:p>
          <a:p>
            <a:pPr marL="342900" marR="0" lvl="0" indent="-342900" algn="l" rtl="0">
              <a:lnSpc>
                <a:spcPct val="90000"/>
              </a:lnSpc>
              <a:spcBef>
                <a:spcPts val="600"/>
              </a:spcBef>
              <a:spcAft>
                <a:spcPts val="0"/>
              </a:spcAft>
              <a:buClr>
                <a:schemeClr val="dk1"/>
              </a:buClr>
              <a:buSzPts val="3000"/>
              <a:buFont typeface="Arial"/>
              <a:buChar char="•"/>
            </a:pPr>
            <a:r>
              <a:rPr lang="en-US" sz="3000" b="1" i="1" u="none">
                <a:solidFill>
                  <a:schemeClr val="dk1"/>
                </a:solidFill>
                <a:latin typeface="Calibri"/>
                <a:ea typeface="Calibri"/>
                <a:cs typeface="Calibri"/>
                <a:sym typeface="Calibri"/>
              </a:rPr>
              <a:t>Syntax: </a:t>
            </a:r>
            <a:endParaRPr/>
          </a:p>
          <a:p>
            <a:pPr marL="342900" marR="0" lvl="0" indent="-342900" algn="l" rtl="0">
              <a:lnSpc>
                <a:spcPct val="90000"/>
              </a:lnSpc>
              <a:spcBef>
                <a:spcPts val="60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ROLL BACK( current transaction can be roll back)</a:t>
            </a:r>
            <a:endParaRPr/>
          </a:p>
          <a:p>
            <a:pPr marL="342900" marR="0" lvl="0" indent="-342900" algn="l" rtl="0">
              <a:lnSpc>
                <a:spcPct val="90000"/>
              </a:lnSpc>
              <a:spcBef>
                <a:spcPts val="60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ROLL BACK to save point ID;</a:t>
            </a:r>
            <a:endParaRPr/>
          </a:p>
          <a:p>
            <a:pPr marL="342900" marR="0" lvl="0" indent="-342900" algn="l" rtl="0">
              <a:lnSpc>
                <a:spcPct val="90000"/>
              </a:lnSpc>
              <a:spcBef>
                <a:spcPts val="600"/>
              </a:spcBef>
              <a:spcAft>
                <a:spcPts val="0"/>
              </a:spcAft>
              <a:buClr>
                <a:schemeClr val="dk1"/>
              </a:buClr>
              <a:buSzPts val="3000"/>
              <a:buFont typeface="Arial"/>
              <a:buChar char="•"/>
            </a:pPr>
            <a:r>
              <a:rPr lang="en-US" sz="3000" b="1" i="1" u="none">
                <a:solidFill>
                  <a:schemeClr val="dk1"/>
                </a:solidFill>
                <a:latin typeface="Calibri"/>
                <a:ea typeface="Calibri"/>
                <a:cs typeface="Calibri"/>
                <a:sym typeface="Calibri"/>
              </a:rPr>
              <a:t>Example:	</a:t>
            </a:r>
            <a:r>
              <a:rPr lang="en-US" sz="3000" b="0" i="0" u="none">
                <a:solidFill>
                  <a:schemeClr val="dk1"/>
                </a:solidFill>
                <a:latin typeface="Calibri"/>
                <a:ea typeface="Calibri"/>
                <a:cs typeface="Calibri"/>
                <a:sym typeface="Calibri"/>
              </a:rPr>
              <a:t>SQL&gt;ROLL BACK;</a:t>
            </a:r>
            <a:endParaRPr/>
          </a:p>
          <a:p>
            <a:pPr marL="342900" marR="0" lvl="0" indent="-342900" algn="l" rtl="0">
              <a:lnSpc>
                <a:spcPct val="90000"/>
              </a:lnSpc>
              <a:spcBef>
                <a:spcPts val="600"/>
              </a:spcBef>
              <a:spcAft>
                <a:spcPts val="0"/>
              </a:spcAft>
              <a:buClr>
                <a:schemeClr val="dk1"/>
              </a:buClr>
              <a:buSzPts val="3000"/>
              <a:buFont typeface="Arial"/>
              <a:buNone/>
            </a:pPr>
            <a:r>
              <a:rPr lang="en-US" sz="3000" b="0" i="0" u="none">
                <a:solidFill>
                  <a:schemeClr val="dk1"/>
                </a:solidFill>
                <a:latin typeface="Calibri"/>
                <a:ea typeface="Calibri"/>
                <a:cs typeface="Calibri"/>
                <a:sym typeface="Calibri"/>
              </a:rPr>
              <a:t>		            SQL&gt;ROLL BACK TO SAVE POINT xyz</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3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SQL JOINS</a:t>
            </a:r>
            <a:endParaRPr/>
          </a:p>
        </p:txBody>
      </p:sp>
      <p:sp>
        <p:nvSpPr>
          <p:cNvPr id="310" name="Google Shape;310;p38"/>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90000"/>
              </a:lnSpc>
              <a:spcBef>
                <a:spcPts val="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JOIN clause combines rows from two or more tables </a:t>
            </a:r>
            <a:endParaRPr/>
          </a:p>
          <a:p>
            <a:pPr marL="342900" marR="0" lvl="0" indent="-342900" algn="l" rtl="0">
              <a:lnSpc>
                <a:spcPct val="90000"/>
              </a:lnSpc>
              <a:spcBef>
                <a:spcPts val="60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creates a set of rows in a temporary table.</a:t>
            </a:r>
            <a:endParaRPr/>
          </a:p>
          <a:p>
            <a:pPr marL="342900" marR="0" lvl="0" indent="-342900" algn="l" rtl="0">
              <a:lnSpc>
                <a:spcPct val="90000"/>
              </a:lnSpc>
              <a:spcBef>
                <a:spcPts val="600"/>
              </a:spcBef>
              <a:spcAft>
                <a:spcPts val="0"/>
              </a:spcAft>
              <a:buClr>
                <a:schemeClr val="dk1"/>
              </a:buClr>
              <a:buSzPts val="3000"/>
              <a:buFont typeface="Arial"/>
              <a:buNone/>
            </a:pPr>
            <a:r>
              <a:rPr lang="en-US" sz="3000" b="0" i="0" u="none">
                <a:solidFill>
                  <a:schemeClr val="dk1"/>
                </a:solidFill>
                <a:latin typeface="Calibri"/>
                <a:ea typeface="Calibri"/>
                <a:cs typeface="Calibri"/>
                <a:sym typeface="Calibri"/>
              </a:rPr>
              <a:t>The types of JOIN that we can use in SQL:</a:t>
            </a:r>
            <a:endParaRPr/>
          </a:p>
          <a:p>
            <a:pPr marL="342900" marR="0" lvl="0" indent="-342900" algn="l" rtl="0">
              <a:lnSpc>
                <a:spcPct val="90000"/>
              </a:lnSpc>
              <a:spcBef>
                <a:spcPts val="60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Inner Join - Equi Join , Natural join</a:t>
            </a:r>
            <a:endParaRPr/>
          </a:p>
          <a:p>
            <a:pPr marL="342900" marR="0" lvl="0" indent="-342900" algn="l" rtl="0">
              <a:lnSpc>
                <a:spcPct val="90000"/>
              </a:lnSpc>
              <a:spcBef>
                <a:spcPts val="60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Outer Join -</a:t>
            </a:r>
            <a:endParaRPr/>
          </a:p>
          <a:p>
            <a:pPr marL="342900" marR="0" lvl="0" indent="-342900" algn="l" rtl="0">
              <a:lnSpc>
                <a:spcPct val="90000"/>
              </a:lnSpc>
              <a:spcBef>
                <a:spcPts val="60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            Left Outer Join</a:t>
            </a:r>
            <a:endParaRPr/>
          </a:p>
          <a:p>
            <a:pPr marL="342900" marR="0" lvl="0" indent="-342900" algn="l" rtl="0">
              <a:lnSpc>
                <a:spcPct val="90000"/>
              </a:lnSpc>
              <a:spcBef>
                <a:spcPts val="60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            Right Outer Join</a:t>
            </a:r>
            <a:endParaRPr/>
          </a:p>
          <a:p>
            <a:pPr marL="342900" marR="0" lvl="0" indent="-342900" algn="l" rtl="0">
              <a:lnSpc>
                <a:spcPct val="90000"/>
              </a:lnSpc>
              <a:spcBef>
                <a:spcPts val="60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            Full outer join</a:t>
            </a:r>
            <a:endParaRPr/>
          </a:p>
          <a:p>
            <a:pPr marL="342900" marR="0" lvl="0" indent="-152400" algn="l" rtl="0">
              <a:spcBef>
                <a:spcPts val="600"/>
              </a:spcBef>
              <a:spcAft>
                <a:spcPts val="0"/>
              </a:spcAft>
              <a:buClr>
                <a:schemeClr val="dk1"/>
              </a:buClr>
              <a:buSzPts val="3000"/>
              <a:buFont typeface="Arial"/>
              <a:buNone/>
            </a:pPr>
            <a:endParaRPr sz="3000" b="0" i="0" u="non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3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SQL JOINS</a:t>
            </a:r>
            <a:endParaRPr/>
          </a:p>
        </p:txBody>
      </p:sp>
      <p:sp>
        <p:nvSpPr>
          <p:cNvPr id="316" name="Google Shape;316;p39"/>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90000"/>
              </a:lnSpc>
              <a:spcBef>
                <a:spcPts val="0"/>
              </a:spcBef>
              <a:spcAft>
                <a:spcPts val="0"/>
              </a:spcAft>
              <a:buClr>
                <a:srgbClr val="FF0000"/>
              </a:buClr>
              <a:buSzPts val="2700"/>
              <a:buFont typeface="Arial"/>
              <a:buChar char="•"/>
            </a:pPr>
            <a:r>
              <a:rPr lang="en-US" sz="2700" b="1" i="0" u="none">
                <a:solidFill>
                  <a:srgbClr val="FF0000"/>
                </a:solidFill>
                <a:latin typeface="Calibri"/>
                <a:ea typeface="Calibri"/>
                <a:cs typeface="Calibri"/>
                <a:sym typeface="Calibri"/>
              </a:rPr>
              <a:t>(INNER) JOIN</a:t>
            </a:r>
            <a:r>
              <a:rPr lang="en-US" sz="2700" b="0" i="0" u="none">
                <a:solidFill>
                  <a:schemeClr val="dk1"/>
                </a:solidFill>
                <a:latin typeface="Calibri"/>
                <a:ea typeface="Calibri"/>
                <a:cs typeface="Calibri"/>
                <a:sym typeface="Calibri"/>
              </a:rPr>
              <a:t>: Returns records that have matching values in both tables </a:t>
            </a:r>
            <a:endParaRPr/>
          </a:p>
          <a:p>
            <a:pPr marL="342900" marR="0" lvl="0" indent="-342900" algn="l" rtl="0">
              <a:lnSpc>
                <a:spcPct val="90000"/>
              </a:lnSpc>
              <a:spcBef>
                <a:spcPts val="440"/>
              </a:spcBef>
              <a:spcAft>
                <a:spcPts val="0"/>
              </a:spcAft>
              <a:buClr>
                <a:schemeClr val="dk1"/>
              </a:buClr>
              <a:buSzPts val="2200"/>
              <a:buFont typeface="Arial"/>
              <a:buNone/>
            </a:pPr>
            <a:r>
              <a:rPr lang="en-US" sz="2200" b="0" i="0" u="none">
                <a:solidFill>
                  <a:schemeClr val="dk1"/>
                </a:solidFill>
                <a:latin typeface="Calibri"/>
                <a:ea typeface="Calibri"/>
                <a:cs typeface="Calibri"/>
                <a:sym typeface="Calibri"/>
              </a:rPr>
              <a:t>                  --   </a:t>
            </a:r>
            <a:r>
              <a:rPr lang="en-US" sz="2200" b="0" i="0" u="none">
                <a:solidFill>
                  <a:srgbClr val="4BACC6"/>
                </a:solidFill>
                <a:latin typeface="Calibri"/>
                <a:ea typeface="Calibri"/>
                <a:cs typeface="Calibri"/>
                <a:sym typeface="Calibri"/>
              </a:rPr>
              <a:t>EQUI JOIN ,NATURAL JOIN</a:t>
            </a:r>
            <a:endParaRPr/>
          </a:p>
          <a:p>
            <a:pPr marL="342900" marR="0" lvl="0" indent="-342900" algn="l" rtl="0">
              <a:lnSpc>
                <a:spcPct val="90000"/>
              </a:lnSpc>
              <a:spcBef>
                <a:spcPts val="440"/>
              </a:spcBef>
              <a:spcAft>
                <a:spcPts val="0"/>
              </a:spcAft>
              <a:buClr>
                <a:schemeClr val="dk1"/>
              </a:buClr>
              <a:buSzPts val="2200"/>
              <a:buFont typeface="Arial"/>
              <a:buNone/>
            </a:pPr>
            <a:endParaRPr sz="2200" b="0" i="0" u="none">
              <a:solidFill>
                <a:schemeClr val="dk1"/>
              </a:solidFill>
              <a:latin typeface="Calibri"/>
              <a:ea typeface="Calibri"/>
              <a:cs typeface="Calibri"/>
              <a:sym typeface="Calibri"/>
            </a:endParaRPr>
          </a:p>
          <a:p>
            <a:pPr marL="342900" marR="0" lvl="0" indent="-342900" algn="l" rtl="0">
              <a:lnSpc>
                <a:spcPct val="90000"/>
              </a:lnSpc>
              <a:spcBef>
                <a:spcPts val="540"/>
              </a:spcBef>
              <a:spcAft>
                <a:spcPts val="0"/>
              </a:spcAft>
              <a:buClr>
                <a:srgbClr val="FF0000"/>
              </a:buClr>
              <a:buSzPts val="2700"/>
              <a:buFont typeface="Arial"/>
              <a:buChar char="•"/>
            </a:pPr>
            <a:r>
              <a:rPr lang="en-US" sz="2700" b="1" i="0" u="none">
                <a:solidFill>
                  <a:srgbClr val="FF0000"/>
                </a:solidFill>
                <a:latin typeface="Calibri"/>
                <a:ea typeface="Calibri"/>
                <a:cs typeface="Calibri"/>
                <a:sym typeface="Calibri"/>
              </a:rPr>
              <a:t>LEFT (OUTER) JOIN</a:t>
            </a:r>
            <a:r>
              <a:rPr lang="en-US" sz="2700" b="0" i="0" u="none">
                <a:solidFill>
                  <a:schemeClr val="dk1"/>
                </a:solidFill>
                <a:latin typeface="Calibri"/>
                <a:ea typeface="Calibri"/>
                <a:cs typeface="Calibri"/>
                <a:sym typeface="Calibri"/>
              </a:rPr>
              <a:t>: Returns all records from the left table, and the matched records from the right table</a:t>
            </a:r>
            <a:endParaRPr/>
          </a:p>
          <a:p>
            <a:pPr marL="342900" marR="0" lvl="0" indent="-342900" algn="l" rtl="0">
              <a:lnSpc>
                <a:spcPct val="90000"/>
              </a:lnSpc>
              <a:spcBef>
                <a:spcPts val="540"/>
              </a:spcBef>
              <a:spcAft>
                <a:spcPts val="0"/>
              </a:spcAft>
              <a:buClr>
                <a:srgbClr val="FF0000"/>
              </a:buClr>
              <a:buSzPts val="2700"/>
              <a:buFont typeface="Arial"/>
              <a:buChar char="•"/>
            </a:pPr>
            <a:r>
              <a:rPr lang="en-US" sz="2700" b="1" i="0" u="none">
                <a:solidFill>
                  <a:srgbClr val="FF0000"/>
                </a:solidFill>
                <a:latin typeface="Calibri"/>
                <a:ea typeface="Calibri"/>
                <a:cs typeface="Calibri"/>
                <a:sym typeface="Calibri"/>
              </a:rPr>
              <a:t>RIGHT (OUTER) JOIN</a:t>
            </a:r>
            <a:r>
              <a:rPr lang="en-US" sz="2700" b="0" i="0" u="none">
                <a:solidFill>
                  <a:schemeClr val="dk1"/>
                </a:solidFill>
                <a:latin typeface="Calibri"/>
                <a:ea typeface="Calibri"/>
                <a:cs typeface="Calibri"/>
                <a:sym typeface="Calibri"/>
              </a:rPr>
              <a:t>: Returns all records from the right table, and the matched records from the left table</a:t>
            </a:r>
            <a:endParaRPr/>
          </a:p>
          <a:p>
            <a:pPr marL="342900" marR="0" lvl="0" indent="-342900" algn="l" rtl="0">
              <a:lnSpc>
                <a:spcPct val="90000"/>
              </a:lnSpc>
              <a:spcBef>
                <a:spcPts val="540"/>
              </a:spcBef>
              <a:spcAft>
                <a:spcPts val="0"/>
              </a:spcAft>
              <a:buClr>
                <a:srgbClr val="FF0000"/>
              </a:buClr>
              <a:buSzPts val="2700"/>
              <a:buFont typeface="Arial"/>
              <a:buChar char="•"/>
            </a:pPr>
            <a:r>
              <a:rPr lang="en-US" sz="2700" b="1" i="0" u="none">
                <a:solidFill>
                  <a:srgbClr val="FF0000"/>
                </a:solidFill>
                <a:latin typeface="Calibri"/>
                <a:ea typeface="Calibri"/>
                <a:cs typeface="Calibri"/>
                <a:sym typeface="Calibri"/>
              </a:rPr>
              <a:t>FULL (OUTER) JOIN</a:t>
            </a:r>
            <a:r>
              <a:rPr lang="en-US" sz="2700" b="0" i="0" u="none">
                <a:solidFill>
                  <a:schemeClr val="dk1"/>
                </a:solidFill>
                <a:latin typeface="Calibri"/>
                <a:ea typeface="Calibri"/>
                <a:cs typeface="Calibri"/>
                <a:sym typeface="Calibri"/>
              </a:rPr>
              <a:t>: Returns all records when there is a match in either left or right table</a:t>
            </a:r>
            <a:endParaRPr/>
          </a:p>
          <a:p>
            <a:pPr marL="342900" marR="0" lvl="0" indent="-171450" algn="l" rtl="0">
              <a:spcBef>
                <a:spcPts val="540"/>
              </a:spcBef>
              <a:spcAft>
                <a:spcPts val="0"/>
              </a:spcAft>
              <a:buClr>
                <a:schemeClr val="dk1"/>
              </a:buClr>
              <a:buSzPts val="2700"/>
              <a:buFont typeface="Arial"/>
              <a:buNone/>
            </a:pPr>
            <a:endParaRPr sz="2700" b="0" i="0" u="non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4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INNER JOIN OR EQUI JOIN</a:t>
            </a:r>
            <a:endParaRPr/>
          </a:p>
        </p:txBody>
      </p:sp>
      <p:sp>
        <p:nvSpPr>
          <p:cNvPr id="322" name="Google Shape;322;p40"/>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Inner join return all rows from multiple tables where the join condition is met.</a:t>
            </a:r>
            <a:endParaRPr/>
          </a:p>
          <a:p>
            <a:pPr marL="342900" marR="0" lvl="0" indent="-342900" algn="l" rtl="0">
              <a:lnSpc>
                <a:spcPct val="100000"/>
              </a:lnSpc>
              <a:spcBef>
                <a:spcPts val="640"/>
              </a:spcBef>
              <a:spcAft>
                <a:spcPts val="0"/>
              </a:spcAft>
              <a:buClr>
                <a:srgbClr val="FF0000"/>
              </a:buClr>
              <a:buSzPts val="3200"/>
              <a:buFont typeface="Arial"/>
              <a:buNone/>
            </a:pPr>
            <a:r>
              <a:rPr lang="en-US" sz="3200" b="0" i="0" u="none">
                <a:solidFill>
                  <a:srgbClr val="FF0000"/>
                </a:solidFill>
                <a:latin typeface="Calibri"/>
                <a:ea typeface="Calibri"/>
                <a:cs typeface="Calibri"/>
                <a:sym typeface="Calibri"/>
              </a:rPr>
              <a:t>Syntax</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SELECT * FROM table1, table2;</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SELECT * FROM table1 JOIN table2 ON table1.column_name=table2.column_name;</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SELECT * FROM table1 NATURAL JOIN table2 USING (column_name);</a:t>
            </a:r>
            <a:endParaRPr/>
          </a:p>
          <a:p>
            <a:pPr marL="342900" marR="0" lvl="0" indent="-139700" algn="l" rtl="0">
              <a:lnSpc>
                <a:spcPct val="100000"/>
              </a:lnSpc>
              <a:spcBef>
                <a:spcPts val="64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41"/>
          <p:cNvSpPr txBox="1">
            <a:spLocks noGrp="1"/>
          </p:cNvSpPr>
          <p:nvPr>
            <p:ph type="title"/>
          </p:nvPr>
        </p:nvSpPr>
        <p:spPr>
          <a:xfrm>
            <a:off x="457200" y="274637"/>
            <a:ext cx="8229600" cy="6540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0000"/>
              </a:buClr>
              <a:buSzPts val="4000"/>
              <a:buFont typeface="Calibri"/>
              <a:buNone/>
            </a:pPr>
            <a:r>
              <a:rPr lang="en-US" sz="4000" b="0" i="0" u="none">
                <a:solidFill>
                  <a:srgbClr val="FF0000"/>
                </a:solidFill>
                <a:latin typeface="Calibri"/>
                <a:ea typeface="Calibri"/>
                <a:cs typeface="Calibri"/>
                <a:sym typeface="Calibri"/>
              </a:rPr>
              <a:t>INNER JOIN OR EQUI JOIN</a:t>
            </a:r>
            <a:endParaRPr/>
          </a:p>
        </p:txBody>
      </p:sp>
      <p:pic>
        <p:nvPicPr>
          <p:cNvPr id="328" name="Google Shape;328;p41"/>
          <p:cNvPicPr preferRelativeResize="0">
            <a:picLocks noGrp="1"/>
          </p:cNvPicPr>
          <p:nvPr>
            <p:ph type="body" idx="1"/>
          </p:nvPr>
        </p:nvPicPr>
        <p:blipFill rotWithShape="1">
          <a:blip r:embed="rId3">
            <a:alphaModFix/>
          </a:blip>
          <a:srcRect/>
          <a:stretch/>
        </p:blipFill>
        <p:spPr>
          <a:xfrm>
            <a:off x="571500" y="1071562"/>
            <a:ext cx="4429125" cy="3500437"/>
          </a:xfrm>
          <a:prstGeom prst="rect">
            <a:avLst/>
          </a:prstGeom>
          <a:noFill/>
          <a:ln>
            <a:noFill/>
          </a:ln>
        </p:spPr>
      </p:pic>
      <p:pic>
        <p:nvPicPr>
          <p:cNvPr id="329" name="Google Shape;329;p41"/>
          <p:cNvPicPr preferRelativeResize="0"/>
          <p:nvPr/>
        </p:nvPicPr>
        <p:blipFill rotWithShape="1">
          <a:blip r:embed="rId4">
            <a:alphaModFix/>
          </a:blip>
          <a:srcRect/>
          <a:stretch/>
        </p:blipFill>
        <p:spPr>
          <a:xfrm>
            <a:off x="571500" y="4643437"/>
            <a:ext cx="5457825" cy="2000250"/>
          </a:xfrm>
          <a:prstGeom prst="rect">
            <a:avLst/>
          </a:prstGeom>
          <a:noFill/>
          <a:ln>
            <a:noFill/>
          </a:ln>
        </p:spPr>
      </p:pic>
      <p:sp>
        <p:nvSpPr>
          <p:cNvPr id="330" name="Google Shape;330;p41"/>
          <p:cNvSpPr txBox="1"/>
          <p:nvPr/>
        </p:nvSpPr>
        <p:spPr>
          <a:xfrm>
            <a:off x="5686425" y="1541462"/>
            <a:ext cx="3000375" cy="9239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r>
              <a:rPr lang="en-US" sz="1800" b="0" i="0" u="none">
                <a:solidFill>
                  <a:schemeClr val="dk1"/>
                </a:solidFill>
                <a:latin typeface="Calibri"/>
                <a:ea typeface="Calibri"/>
                <a:cs typeface="Calibri"/>
                <a:sym typeface="Calibri"/>
              </a:rPr>
              <a:t>Select * from class </a:t>
            </a:r>
            <a:r>
              <a:rPr lang="en-US" sz="1800" b="0" i="0" u="none">
                <a:solidFill>
                  <a:srgbClr val="FF0000"/>
                </a:solidFill>
                <a:latin typeface="Calibri"/>
                <a:ea typeface="Calibri"/>
                <a:cs typeface="Calibri"/>
                <a:sym typeface="Calibri"/>
              </a:rPr>
              <a:t>inner join </a:t>
            </a:r>
            <a:r>
              <a:rPr lang="en-US" sz="1800" b="0" i="0" u="none">
                <a:solidFill>
                  <a:schemeClr val="dk1"/>
                </a:solidFill>
                <a:latin typeface="Calibri"/>
                <a:ea typeface="Calibri"/>
                <a:cs typeface="Calibri"/>
                <a:sym typeface="Calibri"/>
              </a:rPr>
              <a:t>class_info on class</a:t>
            </a:r>
            <a:r>
              <a:rPr lang="en-US" sz="1800" b="0" i="0" u="none">
                <a:solidFill>
                  <a:srgbClr val="FF0000"/>
                </a:solidFill>
                <a:latin typeface="Calibri"/>
                <a:ea typeface="Calibri"/>
                <a:cs typeface="Calibri"/>
                <a:sym typeface="Calibri"/>
              </a:rPr>
              <a:t>.id</a:t>
            </a:r>
            <a:r>
              <a:rPr lang="en-US" sz="1800" b="0" i="0" u="none">
                <a:solidFill>
                  <a:schemeClr val="dk1"/>
                </a:solidFill>
                <a:latin typeface="Calibri"/>
                <a:ea typeface="Calibri"/>
                <a:cs typeface="Calibri"/>
                <a:sym typeface="Calibri"/>
              </a:rPr>
              <a:t>=class_info</a:t>
            </a:r>
            <a:r>
              <a:rPr lang="en-US" sz="1800" b="0" i="0" u="none">
                <a:solidFill>
                  <a:srgbClr val="FF0000"/>
                </a:solidFill>
                <a:latin typeface="Calibri"/>
                <a:ea typeface="Calibri"/>
                <a:cs typeface="Calibri"/>
                <a:sym typeface="Calibri"/>
              </a:rPr>
              <a:t>.id</a:t>
            </a:r>
            <a:endParaRPr/>
          </a:p>
        </p:txBody>
      </p:sp>
      <p:sp>
        <p:nvSpPr>
          <p:cNvPr id="331" name="Google Shape;331;p41"/>
          <p:cNvSpPr txBox="1"/>
          <p:nvPr/>
        </p:nvSpPr>
        <p:spPr>
          <a:xfrm>
            <a:off x="5500687" y="3143250"/>
            <a:ext cx="2786062" cy="6461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r>
              <a:rPr lang="en-US" sz="1800" b="0" i="0" u="none">
                <a:solidFill>
                  <a:schemeClr val="dk1"/>
                </a:solidFill>
                <a:latin typeface="Calibri"/>
                <a:ea typeface="Calibri"/>
                <a:cs typeface="Calibri"/>
                <a:sym typeface="Calibri"/>
              </a:rPr>
              <a:t>Select * from class</a:t>
            </a:r>
            <a:r>
              <a:rPr lang="en-US" sz="1800" b="0" i="0" u="none">
                <a:solidFill>
                  <a:srgbClr val="FF0000"/>
                </a:solidFill>
                <a:latin typeface="Calibri"/>
                <a:ea typeface="Calibri"/>
                <a:cs typeface="Calibri"/>
                <a:sym typeface="Calibri"/>
              </a:rPr>
              <a:t> join </a:t>
            </a:r>
            <a:r>
              <a:rPr lang="en-US" sz="1800" b="0" i="0" u="none">
                <a:solidFill>
                  <a:schemeClr val="dk1"/>
                </a:solidFill>
                <a:latin typeface="Calibri"/>
                <a:ea typeface="Calibri"/>
                <a:cs typeface="Calibri"/>
                <a:sym typeface="Calibri"/>
              </a:rPr>
              <a:t>class_info </a:t>
            </a:r>
            <a:r>
              <a:rPr lang="en-US" sz="1800" b="0" i="0" u="none">
                <a:solidFill>
                  <a:srgbClr val="FF0000"/>
                </a:solidFill>
                <a:latin typeface="Calibri"/>
                <a:ea typeface="Calibri"/>
                <a:cs typeface="Calibri"/>
                <a:sym typeface="Calibri"/>
              </a:rPr>
              <a:t>using</a:t>
            </a:r>
            <a:r>
              <a:rPr lang="en-US" sz="1800" b="0" i="0" u="none">
                <a:solidFill>
                  <a:schemeClr val="dk1"/>
                </a:solidFill>
                <a:latin typeface="Calibri"/>
                <a:ea typeface="Calibri"/>
                <a:cs typeface="Calibri"/>
                <a:sym typeface="Calibri"/>
              </a:rPr>
              <a:t>(id)</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4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LEFT OUTER JOIN</a:t>
            </a:r>
            <a:endParaRPr/>
          </a:p>
        </p:txBody>
      </p:sp>
      <p:sp>
        <p:nvSpPr>
          <p:cNvPr id="337" name="Google Shape;337;p42"/>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90000"/>
              </a:lnSpc>
              <a:spcBef>
                <a:spcPts val="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This join returns result table with matched data of two tables and then remaining rows of left table and NULL for right table columns</a:t>
            </a:r>
            <a:endParaRPr/>
          </a:p>
          <a:p>
            <a:pPr marL="342900" marR="0" lvl="0" indent="-342900" algn="l" rtl="0">
              <a:lnSpc>
                <a:spcPct val="90000"/>
              </a:lnSpc>
              <a:spcBef>
                <a:spcPts val="600"/>
              </a:spcBef>
              <a:spcAft>
                <a:spcPts val="0"/>
              </a:spcAft>
              <a:buClr>
                <a:schemeClr val="dk1"/>
              </a:buClr>
              <a:buSzPts val="3000"/>
              <a:buFont typeface="Arial"/>
              <a:buNone/>
            </a:pPr>
            <a:r>
              <a:rPr lang="en-US" sz="3000" b="1" i="0" u="none">
                <a:solidFill>
                  <a:schemeClr val="dk1"/>
                </a:solidFill>
                <a:latin typeface="Calibri"/>
                <a:ea typeface="Calibri"/>
                <a:cs typeface="Calibri"/>
                <a:sym typeface="Calibri"/>
              </a:rPr>
              <a:t>Syntax:</a:t>
            </a:r>
            <a:endParaRPr sz="3000" b="0" i="0" u="none">
              <a:solidFill>
                <a:schemeClr val="dk1"/>
              </a:solidFill>
              <a:latin typeface="Calibri"/>
              <a:ea typeface="Calibri"/>
              <a:cs typeface="Calibri"/>
              <a:sym typeface="Calibri"/>
            </a:endParaRPr>
          </a:p>
          <a:p>
            <a:pPr marL="342900" marR="0" lvl="0" indent="-342900" algn="l" rtl="0">
              <a:lnSpc>
                <a:spcPct val="90000"/>
              </a:lnSpc>
              <a:spcBef>
                <a:spcPts val="60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SELECT * FROM table1 LEFT OUTER JOIN table2 ON table1.id=table2.id;</a:t>
            </a:r>
            <a:endParaRPr/>
          </a:p>
          <a:p>
            <a:pPr marL="342900" marR="0" lvl="0" indent="-342900" algn="l" rtl="0">
              <a:lnSpc>
                <a:spcPct val="90000"/>
              </a:lnSpc>
              <a:spcBef>
                <a:spcPts val="600"/>
              </a:spcBef>
              <a:spcAft>
                <a:spcPts val="0"/>
              </a:spcAft>
              <a:buClr>
                <a:schemeClr val="dk1"/>
              </a:buClr>
              <a:buSzPts val="3000"/>
              <a:buFont typeface="Arial"/>
              <a:buNone/>
            </a:pPr>
            <a:r>
              <a:rPr lang="en-US" sz="3000" b="0" i="0" u="none">
                <a:solidFill>
                  <a:schemeClr val="dk1"/>
                </a:solidFill>
                <a:latin typeface="Calibri"/>
                <a:ea typeface="Calibri"/>
                <a:cs typeface="Calibri"/>
                <a:sym typeface="Calibri"/>
              </a:rPr>
              <a:t> </a:t>
            </a:r>
            <a:endParaRPr/>
          </a:p>
          <a:p>
            <a:pPr marL="342900" marR="0" lvl="0" indent="-342900" algn="l" rtl="0">
              <a:lnSpc>
                <a:spcPct val="90000"/>
              </a:lnSpc>
              <a:spcBef>
                <a:spcPts val="60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SELECT * FROM table1 LEFT OUTER JOIN table2 USING (id);</a:t>
            </a:r>
            <a:endParaRPr/>
          </a:p>
          <a:p>
            <a:pPr marL="342900" marR="0" lvl="0" indent="-152400" algn="l" rtl="0">
              <a:spcBef>
                <a:spcPts val="600"/>
              </a:spcBef>
              <a:spcAft>
                <a:spcPts val="0"/>
              </a:spcAft>
              <a:buClr>
                <a:schemeClr val="dk1"/>
              </a:buClr>
              <a:buSzPts val="3000"/>
              <a:buFont typeface="Arial"/>
              <a:buNone/>
            </a:pPr>
            <a:endParaRPr sz="3000" b="0" i="0" u="none">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3"/>
          <p:cNvSpPr txBox="1">
            <a:spLocks noGrp="1"/>
          </p:cNvSpPr>
          <p:nvPr>
            <p:ph type="title"/>
          </p:nvPr>
        </p:nvSpPr>
        <p:spPr>
          <a:xfrm>
            <a:off x="457200" y="274637"/>
            <a:ext cx="8229600" cy="58261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0000"/>
              </a:buClr>
              <a:buSzPts val="4000"/>
              <a:buFont typeface="Calibri"/>
              <a:buNone/>
            </a:pPr>
            <a:r>
              <a:rPr lang="en-US" sz="4000" b="0" i="0" u="none">
                <a:solidFill>
                  <a:srgbClr val="FF0000"/>
                </a:solidFill>
                <a:latin typeface="Calibri"/>
                <a:ea typeface="Calibri"/>
                <a:cs typeface="Calibri"/>
                <a:sym typeface="Calibri"/>
              </a:rPr>
              <a:t>LEFT OUTER JOIN</a:t>
            </a:r>
            <a:endParaRPr/>
          </a:p>
        </p:txBody>
      </p:sp>
      <p:pic>
        <p:nvPicPr>
          <p:cNvPr id="343" name="Google Shape;343;p43"/>
          <p:cNvPicPr preferRelativeResize="0">
            <a:picLocks noGrp="1"/>
          </p:cNvPicPr>
          <p:nvPr>
            <p:ph type="body" idx="1"/>
          </p:nvPr>
        </p:nvPicPr>
        <p:blipFill rotWithShape="1">
          <a:blip r:embed="rId3">
            <a:alphaModFix/>
          </a:blip>
          <a:srcRect/>
          <a:stretch/>
        </p:blipFill>
        <p:spPr>
          <a:xfrm>
            <a:off x="674687" y="762000"/>
            <a:ext cx="4572000" cy="3214687"/>
          </a:xfrm>
          <a:prstGeom prst="rect">
            <a:avLst/>
          </a:prstGeom>
          <a:noFill/>
          <a:ln>
            <a:noFill/>
          </a:ln>
        </p:spPr>
      </p:pic>
      <p:pic>
        <p:nvPicPr>
          <p:cNvPr id="344" name="Google Shape;344;p43"/>
          <p:cNvPicPr preferRelativeResize="0"/>
          <p:nvPr/>
        </p:nvPicPr>
        <p:blipFill rotWithShape="1">
          <a:blip r:embed="rId4">
            <a:alphaModFix/>
          </a:blip>
          <a:srcRect/>
          <a:stretch/>
        </p:blipFill>
        <p:spPr>
          <a:xfrm>
            <a:off x="642937" y="4143375"/>
            <a:ext cx="4084637" cy="2071687"/>
          </a:xfrm>
          <a:prstGeom prst="rect">
            <a:avLst/>
          </a:prstGeom>
          <a:noFill/>
          <a:ln>
            <a:noFill/>
          </a:ln>
        </p:spPr>
      </p:pic>
      <p:sp>
        <p:nvSpPr>
          <p:cNvPr id="345" name="Google Shape;345;p43"/>
          <p:cNvSpPr txBox="1"/>
          <p:nvPr/>
        </p:nvSpPr>
        <p:spPr>
          <a:xfrm>
            <a:off x="5786437" y="2357437"/>
            <a:ext cx="2714625" cy="9239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r>
              <a:rPr lang="en-US" sz="1800" b="0" i="0" u="none">
                <a:solidFill>
                  <a:schemeClr val="dk1"/>
                </a:solidFill>
                <a:latin typeface="Calibri"/>
                <a:ea typeface="Calibri"/>
                <a:cs typeface="Calibri"/>
                <a:sym typeface="Calibri"/>
              </a:rPr>
              <a:t>Select * from </a:t>
            </a:r>
            <a:r>
              <a:rPr lang="en-US" sz="1800" b="0" i="0" u="none">
                <a:solidFill>
                  <a:srgbClr val="FF0000"/>
                </a:solidFill>
                <a:latin typeface="Calibri"/>
                <a:ea typeface="Calibri"/>
                <a:cs typeface="Calibri"/>
                <a:sym typeface="Calibri"/>
              </a:rPr>
              <a:t>class left outer join</a:t>
            </a:r>
            <a:r>
              <a:rPr lang="en-US" sz="1800" b="0" i="0" u="none">
                <a:solidFill>
                  <a:schemeClr val="dk1"/>
                </a:solidFill>
                <a:latin typeface="Calibri"/>
                <a:ea typeface="Calibri"/>
                <a:cs typeface="Calibri"/>
                <a:sym typeface="Calibri"/>
              </a:rPr>
              <a:t> class_info </a:t>
            </a:r>
            <a:r>
              <a:rPr lang="en-US" sz="1800" b="0" i="0" u="none">
                <a:solidFill>
                  <a:srgbClr val="FF0000"/>
                </a:solidFill>
                <a:latin typeface="Calibri"/>
                <a:ea typeface="Calibri"/>
                <a:cs typeface="Calibri"/>
                <a:sym typeface="Calibri"/>
              </a:rPr>
              <a:t>ON</a:t>
            </a:r>
            <a:r>
              <a:rPr lang="en-US" sz="1800" b="0" i="0" u="none">
                <a:solidFill>
                  <a:schemeClr val="dk1"/>
                </a:solidFill>
                <a:latin typeface="Calibri"/>
                <a:ea typeface="Calibri"/>
                <a:cs typeface="Calibri"/>
                <a:sym typeface="Calibri"/>
              </a:rPr>
              <a:t> class.id = class_info.id</a:t>
            </a:r>
            <a:endParaRPr/>
          </a:p>
        </p:txBody>
      </p:sp>
      <p:sp>
        <p:nvSpPr>
          <p:cNvPr id="346" name="Google Shape;346;p43"/>
          <p:cNvSpPr txBox="1"/>
          <p:nvPr/>
        </p:nvSpPr>
        <p:spPr>
          <a:xfrm>
            <a:off x="5715000" y="4071937"/>
            <a:ext cx="2786062" cy="9239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r>
              <a:rPr lang="en-US" sz="1800" b="0" i="0" u="none">
                <a:solidFill>
                  <a:schemeClr val="dk1"/>
                </a:solidFill>
                <a:latin typeface="Calibri"/>
                <a:ea typeface="Calibri"/>
                <a:cs typeface="Calibri"/>
                <a:sym typeface="Calibri"/>
              </a:rPr>
              <a:t>Select * from class </a:t>
            </a:r>
            <a:r>
              <a:rPr lang="en-US" sz="1800" b="0" i="0" u="none">
                <a:solidFill>
                  <a:srgbClr val="FF0000"/>
                </a:solidFill>
                <a:latin typeface="Calibri"/>
                <a:ea typeface="Calibri"/>
                <a:cs typeface="Calibri"/>
                <a:sym typeface="Calibri"/>
              </a:rPr>
              <a:t>left outer join </a:t>
            </a:r>
            <a:r>
              <a:rPr lang="en-US" sz="1800" b="0" i="0" u="none">
                <a:solidFill>
                  <a:schemeClr val="dk1"/>
                </a:solidFill>
                <a:latin typeface="Calibri"/>
                <a:ea typeface="Calibri"/>
                <a:cs typeface="Calibri"/>
                <a:sym typeface="Calibri"/>
              </a:rPr>
              <a:t>class_info </a:t>
            </a:r>
            <a:r>
              <a:rPr lang="en-US" sz="1800" b="0" i="0" u="none">
                <a:solidFill>
                  <a:srgbClr val="FF0000"/>
                </a:solidFill>
                <a:latin typeface="Calibri"/>
                <a:ea typeface="Calibri"/>
                <a:cs typeface="Calibri"/>
                <a:sym typeface="Calibri"/>
              </a:rPr>
              <a:t>using</a:t>
            </a:r>
            <a:r>
              <a:rPr lang="en-US" sz="1800" b="0" i="0" u="none">
                <a:solidFill>
                  <a:schemeClr val="dk1"/>
                </a:solidFill>
                <a:latin typeface="Calibri"/>
                <a:ea typeface="Calibri"/>
                <a:cs typeface="Calibri"/>
                <a:sym typeface="Calibri"/>
              </a:rPr>
              <a:t>(id)</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44"/>
          <p:cNvSpPr txBox="1">
            <a:spLocks noGrp="1"/>
          </p:cNvSpPr>
          <p:nvPr>
            <p:ph type="title"/>
          </p:nvPr>
        </p:nvSpPr>
        <p:spPr>
          <a:xfrm>
            <a:off x="457200" y="274637"/>
            <a:ext cx="8229600" cy="7969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RIGHT OUTER JOIN</a:t>
            </a:r>
            <a:endParaRPr/>
          </a:p>
        </p:txBody>
      </p:sp>
      <p:sp>
        <p:nvSpPr>
          <p:cNvPr id="352" name="Google Shape;352;p44"/>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9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This join returns result table with matched data of two tables and then remaining rows of right table and NULL for left table columns.</a:t>
            </a:r>
            <a:endParaRPr/>
          </a:p>
          <a:p>
            <a:pPr marL="342900" marR="0" lvl="0" indent="-342900" algn="l" rtl="0">
              <a:lnSpc>
                <a:spcPct val="90000"/>
              </a:lnSpc>
              <a:spcBef>
                <a:spcPts val="640"/>
              </a:spcBef>
              <a:spcAft>
                <a:spcPts val="0"/>
              </a:spcAft>
              <a:buClr>
                <a:schemeClr val="dk1"/>
              </a:buClr>
              <a:buSzPts val="3200"/>
              <a:buFont typeface="Arial"/>
              <a:buNone/>
            </a:pPr>
            <a:r>
              <a:rPr lang="en-US" sz="3200" b="1" i="0" u="none">
                <a:solidFill>
                  <a:schemeClr val="dk1"/>
                </a:solidFill>
                <a:latin typeface="Calibri"/>
                <a:ea typeface="Calibri"/>
                <a:cs typeface="Calibri"/>
                <a:sym typeface="Calibri"/>
              </a:rPr>
              <a:t>Syntax:</a:t>
            </a:r>
            <a:endParaRPr sz="3200" b="0" i="0" u="none">
              <a:solidFill>
                <a:schemeClr val="dk1"/>
              </a:solidFill>
              <a:latin typeface="Calibri"/>
              <a:ea typeface="Calibri"/>
              <a:cs typeface="Calibri"/>
              <a:sym typeface="Calibri"/>
            </a:endParaRPr>
          </a:p>
          <a:p>
            <a:pPr marL="342900" marR="0" lvl="0" indent="-342900" algn="l" rtl="0">
              <a:lnSpc>
                <a:spcPct val="9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SELECT * FROM table1 RIGHT OUTER JOIN table2 ON table1.id=table2.id;</a:t>
            </a:r>
            <a:endParaRPr/>
          </a:p>
          <a:p>
            <a:pPr marL="342900" marR="0" lvl="0" indent="-342900" algn="l" rtl="0">
              <a:lnSpc>
                <a:spcPct val="90000"/>
              </a:lnSpc>
              <a:spcBef>
                <a:spcPts val="640"/>
              </a:spcBef>
              <a:spcAft>
                <a:spcPts val="0"/>
              </a:spcAft>
              <a:buClr>
                <a:schemeClr val="dk1"/>
              </a:buClr>
              <a:buSzPts val="3200"/>
              <a:buFont typeface="Arial"/>
              <a:buNone/>
            </a:pPr>
            <a:r>
              <a:rPr lang="en-US" sz="3200" b="0" i="0" u="none">
                <a:solidFill>
                  <a:schemeClr val="dk1"/>
                </a:solidFill>
                <a:latin typeface="Calibri"/>
                <a:ea typeface="Calibri"/>
                <a:cs typeface="Calibri"/>
                <a:sym typeface="Calibri"/>
              </a:rPr>
              <a:t> </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SELECT * FROM table1 RIGHT OUTER JOIN table2 USING (id);</a:t>
            </a:r>
            <a:endParaRPr/>
          </a:p>
          <a:p>
            <a:pPr marL="342900" marR="0" lvl="0" indent="-139700" algn="l" rtl="0">
              <a:spcBef>
                <a:spcPts val="64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5"/>
          <p:cNvSpPr txBox="1">
            <a:spLocks noGrp="1"/>
          </p:cNvSpPr>
          <p:nvPr>
            <p:ph type="title"/>
          </p:nvPr>
        </p:nvSpPr>
        <p:spPr>
          <a:xfrm>
            <a:off x="457200" y="274637"/>
            <a:ext cx="8229600" cy="43973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0000"/>
              </a:buClr>
              <a:buSzPts val="4000"/>
              <a:buFont typeface="Calibri"/>
              <a:buNone/>
            </a:pPr>
            <a:r>
              <a:rPr lang="en-US" sz="4000" b="0" i="0" u="none">
                <a:solidFill>
                  <a:srgbClr val="FF0000"/>
                </a:solidFill>
                <a:latin typeface="Calibri"/>
                <a:ea typeface="Calibri"/>
                <a:cs typeface="Calibri"/>
                <a:sym typeface="Calibri"/>
              </a:rPr>
              <a:t>RIGHT OUTER JOIN</a:t>
            </a:r>
            <a:endParaRPr/>
          </a:p>
        </p:txBody>
      </p:sp>
      <p:pic>
        <p:nvPicPr>
          <p:cNvPr id="358" name="Google Shape;358;p45"/>
          <p:cNvPicPr preferRelativeResize="0">
            <a:picLocks noGrp="1"/>
          </p:cNvPicPr>
          <p:nvPr>
            <p:ph type="body" idx="1"/>
          </p:nvPr>
        </p:nvPicPr>
        <p:blipFill rotWithShape="1">
          <a:blip r:embed="rId3">
            <a:alphaModFix/>
          </a:blip>
          <a:srcRect/>
          <a:stretch/>
        </p:blipFill>
        <p:spPr>
          <a:xfrm>
            <a:off x="785812" y="785812"/>
            <a:ext cx="5643562" cy="3357562"/>
          </a:xfrm>
          <a:prstGeom prst="rect">
            <a:avLst/>
          </a:prstGeom>
          <a:noFill/>
          <a:ln>
            <a:noFill/>
          </a:ln>
        </p:spPr>
      </p:pic>
      <p:pic>
        <p:nvPicPr>
          <p:cNvPr id="359" name="Google Shape;359;p45"/>
          <p:cNvPicPr preferRelativeResize="0"/>
          <p:nvPr/>
        </p:nvPicPr>
        <p:blipFill rotWithShape="1">
          <a:blip r:embed="rId4">
            <a:alphaModFix/>
          </a:blip>
          <a:srcRect/>
          <a:stretch/>
        </p:blipFill>
        <p:spPr>
          <a:xfrm>
            <a:off x="714375" y="4162425"/>
            <a:ext cx="5391150" cy="2409825"/>
          </a:xfrm>
          <a:prstGeom prst="rect">
            <a:avLst/>
          </a:prstGeom>
          <a:noFill/>
          <a:ln>
            <a:noFill/>
          </a:ln>
        </p:spPr>
      </p:pic>
      <p:sp>
        <p:nvSpPr>
          <p:cNvPr id="360" name="Google Shape;360;p45"/>
          <p:cNvSpPr txBox="1"/>
          <p:nvPr/>
        </p:nvSpPr>
        <p:spPr>
          <a:xfrm>
            <a:off x="6786562" y="1214437"/>
            <a:ext cx="2071687" cy="17541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r>
              <a:rPr lang="en-US" sz="1800" b="0" i="0" u="none">
                <a:solidFill>
                  <a:schemeClr val="dk1"/>
                </a:solidFill>
                <a:latin typeface="Calibri"/>
                <a:ea typeface="Calibri"/>
                <a:cs typeface="Calibri"/>
                <a:sym typeface="Calibri"/>
              </a:rPr>
              <a:t>Select * from class</a:t>
            </a:r>
            <a:r>
              <a:rPr lang="en-US" sz="1800" b="0" i="0" u="none">
                <a:solidFill>
                  <a:srgbClr val="FF0000"/>
                </a:solidFill>
                <a:latin typeface="Calibri"/>
                <a:ea typeface="Calibri"/>
                <a:cs typeface="Calibri"/>
                <a:sym typeface="Calibri"/>
              </a:rPr>
              <a:t> right outer join</a:t>
            </a:r>
            <a:r>
              <a:rPr lang="en-US" sz="1800" b="0" i="0" u="none">
                <a:solidFill>
                  <a:schemeClr val="dk1"/>
                </a:solidFill>
                <a:latin typeface="Calibri"/>
                <a:ea typeface="Calibri"/>
                <a:cs typeface="Calibri"/>
                <a:sym typeface="Calibri"/>
              </a:rPr>
              <a:t> class_info </a:t>
            </a:r>
            <a:r>
              <a:rPr lang="en-US" sz="1800" b="0" i="0" u="none">
                <a:solidFill>
                  <a:srgbClr val="FF0000"/>
                </a:solidFill>
                <a:latin typeface="Calibri"/>
                <a:ea typeface="Calibri"/>
                <a:cs typeface="Calibri"/>
                <a:sym typeface="Calibri"/>
              </a:rPr>
              <a:t>ON</a:t>
            </a:r>
            <a:r>
              <a:rPr lang="en-US" sz="1800" b="0" i="0" u="none">
                <a:solidFill>
                  <a:schemeClr val="dk1"/>
                </a:solidFill>
                <a:latin typeface="Calibri"/>
                <a:ea typeface="Calibri"/>
                <a:cs typeface="Calibri"/>
                <a:sym typeface="Calibri"/>
              </a:rPr>
              <a:t> (class.id = class_info.id)</a:t>
            </a:r>
            <a:endParaRPr/>
          </a:p>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361" name="Google Shape;361;p45"/>
          <p:cNvSpPr txBox="1"/>
          <p:nvPr/>
        </p:nvSpPr>
        <p:spPr>
          <a:xfrm>
            <a:off x="6572250" y="4000500"/>
            <a:ext cx="2071687" cy="12001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r>
              <a:rPr lang="en-US" sz="1800" b="0" i="0" u="none">
                <a:solidFill>
                  <a:schemeClr val="dk1"/>
                </a:solidFill>
                <a:latin typeface="Calibri"/>
                <a:ea typeface="Calibri"/>
                <a:cs typeface="Calibri"/>
                <a:sym typeface="Calibri"/>
              </a:rPr>
              <a:t>Select * from class </a:t>
            </a:r>
            <a:r>
              <a:rPr lang="en-US" sz="1800" b="0" i="0" u="none">
                <a:solidFill>
                  <a:srgbClr val="FF0000"/>
                </a:solidFill>
                <a:latin typeface="Calibri"/>
                <a:ea typeface="Calibri"/>
                <a:cs typeface="Calibri"/>
                <a:sym typeface="Calibri"/>
              </a:rPr>
              <a:t>right outer join </a:t>
            </a:r>
            <a:r>
              <a:rPr lang="en-US" sz="1800" b="0" i="0" u="none">
                <a:solidFill>
                  <a:schemeClr val="dk1"/>
                </a:solidFill>
                <a:latin typeface="Calibri"/>
                <a:ea typeface="Calibri"/>
                <a:cs typeface="Calibri"/>
                <a:sym typeface="Calibri"/>
              </a:rPr>
              <a:t>class_info </a:t>
            </a:r>
            <a:r>
              <a:rPr lang="en-US" sz="1800" b="0" i="0" u="none">
                <a:solidFill>
                  <a:srgbClr val="FF0000"/>
                </a:solidFill>
                <a:latin typeface="Calibri"/>
                <a:ea typeface="Calibri"/>
                <a:cs typeface="Calibri"/>
                <a:sym typeface="Calibri"/>
              </a:rPr>
              <a:t>using</a:t>
            </a:r>
            <a:r>
              <a:rPr lang="en-US" sz="1800" b="0" i="0" u="none">
                <a:solidFill>
                  <a:schemeClr val="dk1"/>
                </a:solidFill>
                <a:latin typeface="Calibri"/>
                <a:ea typeface="Calibri"/>
                <a:cs typeface="Calibri"/>
                <a:sym typeface="Calibri"/>
              </a:rPr>
              <a:t>(id)</a:t>
            </a:r>
            <a:endParaRPr/>
          </a:p>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46"/>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FULL OUTER JOIN</a:t>
            </a:r>
            <a:endParaRPr/>
          </a:p>
        </p:txBody>
      </p:sp>
      <p:sp>
        <p:nvSpPr>
          <p:cNvPr id="367" name="Google Shape;367;p46"/>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90000"/>
              </a:lnSpc>
              <a:spcBef>
                <a:spcPts val="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The full outer join returns a resultant table with the </a:t>
            </a:r>
            <a:r>
              <a:rPr lang="en-US" sz="3000" b="1" i="0" u="none">
                <a:solidFill>
                  <a:schemeClr val="dk1"/>
                </a:solidFill>
                <a:latin typeface="Calibri"/>
                <a:ea typeface="Calibri"/>
                <a:cs typeface="Calibri"/>
                <a:sym typeface="Calibri"/>
              </a:rPr>
              <a:t>matched data</a:t>
            </a:r>
            <a:r>
              <a:rPr lang="en-US" sz="3000" b="0" i="0" u="none">
                <a:solidFill>
                  <a:schemeClr val="dk1"/>
                </a:solidFill>
                <a:latin typeface="Calibri"/>
                <a:ea typeface="Calibri"/>
                <a:cs typeface="Calibri"/>
                <a:sym typeface="Calibri"/>
              </a:rPr>
              <a:t> of two tables then remaining rows of both </a:t>
            </a:r>
            <a:r>
              <a:rPr lang="en-US" sz="3000" b="1" i="0" u="none">
                <a:solidFill>
                  <a:schemeClr val="dk1"/>
                </a:solidFill>
                <a:latin typeface="Calibri"/>
                <a:ea typeface="Calibri"/>
                <a:cs typeface="Calibri"/>
                <a:sym typeface="Calibri"/>
              </a:rPr>
              <a:t>left</a:t>
            </a:r>
            <a:r>
              <a:rPr lang="en-US" sz="3000" b="0" i="0" u="none">
                <a:solidFill>
                  <a:schemeClr val="dk1"/>
                </a:solidFill>
                <a:latin typeface="Calibri"/>
                <a:ea typeface="Calibri"/>
                <a:cs typeface="Calibri"/>
                <a:sym typeface="Calibri"/>
              </a:rPr>
              <a:t> table and then the </a:t>
            </a:r>
            <a:r>
              <a:rPr lang="en-US" sz="3000" b="1" i="0" u="none">
                <a:solidFill>
                  <a:schemeClr val="dk1"/>
                </a:solidFill>
                <a:latin typeface="Calibri"/>
                <a:ea typeface="Calibri"/>
                <a:cs typeface="Calibri"/>
                <a:sym typeface="Calibri"/>
              </a:rPr>
              <a:t>right</a:t>
            </a:r>
            <a:r>
              <a:rPr lang="en-US" sz="3000" b="0" i="0" u="none">
                <a:solidFill>
                  <a:schemeClr val="dk1"/>
                </a:solidFill>
                <a:latin typeface="Calibri"/>
                <a:ea typeface="Calibri"/>
                <a:cs typeface="Calibri"/>
                <a:sym typeface="Calibri"/>
              </a:rPr>
              <a:t> table.</a:t>
            </a:r>
            <a:endParaRPr/>
          </a:p>
          <a:p>
            <a:pPr marL="342900" marR="0" lvl="0" indent="-342900" algn="l" rtl="0">
              <a:lnSpc>
                <a:spcPct val="90000"/>
              </a:lnSpc>
              <a:spcBef>
                <a:spcPts val="600"/>
              </a:spcBef>
              <a:spcAft>
                <a:spcPts val="0"/>
              </a:spcAft>
              <a:buClr>
                <a:schemeClr val="dk1"/>
              </a:buClr>
              <a:buSzPts val="3000"/>
              <a:buFont typeface="Arial"/>
              <a:buNone/>
            </a:pPr>
            <a:r>
              <a:rPr lang="en-US" sz="3000" b="1" i="0" u="none">
                <a:solidFill>
                  <a:schemeClr val="dk1"/>
                </a:solidFill>
                <a:latin typeface="Calibri"/>
                <a:ea typeface="Calibri"/>
                <a:cs typeface="Calibri"/>
                <a:sym typeface="Calibri"/>
              </a:rPr>
              <a:t>Syntax:</a:t>
            </a:r>
            <a:endParaRPr sz="3000" b="0" i="0" u="none">
              <a:solidFill>
                <a:schemeClr val="dk1"/>
              </a:solidFill>
              <a:latin typeface="Calibri"/>
              <a:ea typeface="Calibri"/>
              <a:cs typeface="Calibri"/>
              <a:sym typeface="Calibri"/>
            </a:endParaRPr>
          </a:p>
          <a:p>
            <a:pPr marL="342900" marR="0" lvl="0" indent="-342900" algn="l" rtl="0">
              <a:lnSpc>
                <a:spcPct val="90000"/>
              </a:lnSpc>
              <a:spcBef>
                <a:spcPts val="60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SELECT * FROM table1 FULL OUTER JOIN table2 ON table1.id=table2.id;</a:t>
            </a:r>
            <a:endParaRPr/>
          </a:p>
          <a:p>
            <a:pPr marL="342900" marR="0" lvl="0" indent="-342900" algn="l" rtl="0">
              <a:lnSpc>
                <a:spcPct val="90000"/>
              </a:lnSpc>
              <a:spcBef>
                <a:spcPts val="600"/>
              </a:spcBef>
              <a:spcAft>
                <a:spcPts val="0"/>
              </a:spcAft>
              <a:buClr>
                <a:schemeClr val="dk1"/>
              </a:buClr>
              <a:buSzPts val="3000"/>
              <a:buFont typeface="Arial"/>
              <a:buNone/>
            </a:pPr>
            <a:r>
              <a:rPr lang="en-US" sz="3000" b="0" i="0" u="none">
                <a:solidFill>
                  <a:schemeClr val="dk1"/>
                </a:solidFill>
                <a:latin typeface="Calibri"/>
                <a:ea typeface="Calibri"/>
                <a:cs typeface="Calibri"/>
                <a:sym typeface="Calibri"/>
              </a:rPr>
              <a:t> </a:t>
            </a:r>
            <a:endParaRPr/>
          </a:p>
          <a:p>
            <a:pPr marL="342900" marR="0" lvl="0" indent="-342900" algn="l" rtl="0">
              <a:lnSpc>
                <a:spcPct val="90000"/>
              </a:lnSpc>
              <a:spcBef>
                <a:spcPts val="600"/>
              </a:spcBef>
              <a:spcAft>
                <a:spcPts val="0"/>
              </a:spcAft>
              <a:buClr>
                <a:schemeClr val="dk1"/>
              </a:buClr>
              <a:buSzPts val="3000"/>
              <a:buFont typeface="Arial"/>
              <a:buChar char="•"/>
            </a:pPr>
            <a:r>
              <a:rPr lang="en-US" sz="3000" b="0" i="0" u="none">
                <a:solidFill>
                  <a:schemeClr val="dk1"/>
                </a:solidFill>
                <a:latin typeface="Calibri"/>
                <a:ea typeface="Calibri"/>
                <a:cs typeface="Calibri"/>
                <a:sym typeface="Calibri"/>
              </a:rPr>
              <a:t>SELECT * FROM table1 FULL OUTER JOIN table2 USING (id);</a:t>
            </a:r>
            <a:endParaRPr/>
          </a:p>
          <a:p>
            <a:pPr marL="342900" marR="0" lvl="0" indent="-152400" algn="l" rtl="0">
              <a:spcBef>
                <a:spcPts val="600"/>
              </a:spcBef>
              <a:spcAft>
                <a:spcPts val="0"/>
              </a:spcAft>
              <a:buClr>
                <a:schemeClr val="dk1"/>
              </a:buClr>
              <a:buSzPts val="3000"/>
              <a:buFont typeface="Arial"/>
              <a:buNone/>
            </a:pPr>
            <a:endParaRPr sz="3000" b="0" i="0" u="none">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47"/>
          <p:cNvSpPr txBox="1">
            <a:spLocks noGrp="1"/>
          </p:cNvSpPr>
          <p:nvPr>
            <p:ph type="title"/>
          </p:nvPr>
        </p:nvSpPr>
        <p:spPr>
          <a:xfrm>
            <a:off x="457200" y="274637"/>
            <a:ext cx="8229600" cy="511175"/>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0000"/>
              </a:buClr>
              <a:buSzPts val="4000"/>
              <a:buFont typeface="Calibri"/>
              <a:buNone/>
            </a:pPr>
            <a:r>
              <a:rPr lang="en-US" sz="4000" b="0" i="0" u="none">
                <a:solidFill>
                  <a:srgbClr val="FF0000"/>
                </a:solidFill>
                <a:latin typeface="Calibri"/>
                <a:ea typeface="Calibri"/>
                <a:cs typeface="Calibri"/>
                <a:sym typeface="Calibri"/>
              </a:rPr>
              <a:t>FULL OUTER JOIN</a:t>
            </a:r>
            <a:endParaRPr/>
          </a:p>
        </p:txBody>
      </p:sp>
      <p:pic>
        <p:nvPicPr>
          <p:cNvPr id="374" name="Google Shape;374;p47"/>
          <p:cNvPicPr preferRelativeResize="0">
            <a:picLocks noGrp="1"/>
          </p:cNvPicPr>
          <p:nvPr>
            <p:ph type="body" idx="1"/>
          </p:nvPr>
        </p:nvPicPr>
        <p:blipFill rotWithShape="1">
          <a:blip r:embed="rId3">
            <a:alphaModFix/>
          </a:blip>
          <a:srcRect/>
          <a:stretch/>
        </p:blipFill>
        <p:spPr>
          <a:xfrm>
            <a:off x="714375" y="857250"/>
            <a:ext cx="4286250" cy="4214812"/>
          </a:xfrm>
          <a:prstGeom prst="rect">
            <a:avLst/>
          </a:prstGeom>
          <a:noFill/>
          <a:ln>
            <a:noFill/>
          </a:ln>
        </p:spPr>
      </p:pic>
      <p:pic>
        <p:nvPicPr>
          <p:cNvPr id="375" name="Google Shape;375;p47"/>
          <p:cNvPicPr preferRelativeResize="0"/>
          <p:nvPr/>
        </p:nvPicPr>
        <p:blipFill rotWithShape="1">
          <a:blip r:embed="rId4">
            <a:alphaModFix/>
          </a:blip>
          <a:srcRect/>
          <a:stretch/>
        </p:blipFill>
        <p:spPr>
          <a:xfrm>
            <a:off x="4929187" y="928687"/>
            <a:ext cx="4060825" cy="3929062"/>
          </a:xfrm>
          <a:prstGeom prst="rect">
            <a:avLst/>
          </a:prstGeom>
          <a:noFill/>
          <a:ln>
            <a:noFill/>
          </a:ln>
        </p:spPr>
      </p:pic>
      <p:sp>
        <p:nvSpPr>
          <p:cNvPr id="376" name="Google Shape;376;p47"/>
          <p:cNvSpPr txBox="1"/>
          <p:nvPr/>
        </p:nvSpPr>
        <p:spPr>
          <a:xfrm>
            <a:off x="785812" y="5286375"/>
            <a:ext cx="7715250" cy="646112"/>
          </a:xfrm>
          <a:prstGeom prst="rect">
            <a:avLst/>
          </a:prstGeom>
          <a:noFill/>
          <a:ln>
            <a:noFill/>
          </a:ln>
        </p:spPr>
        <p:txBody>
          <a:bodyPr spcFirstLastPara="1" wrap="square" lIns="91425" tIns="45700" rIns="91425" bIns="45700" anchor="t" anchorCtr="0">
            <a:spAutoFit/>
          </a:bodyPr>
          <a:lstStyle/>
          <a:p>
            <a:pPr marL="400050" marR="0" lvl="0" indent="-400050" algn="l" rtl="0">
              <a:lnSpc>
                <a:spcPct val="100000"/>
              </a:lnSpc>
              <a:spcBef>
                <a:spcPts val="0"/>
              </a:spcBef>
              <a:spcAft>
                <a:spcPts val="0"/>
              </a:spcAft>
              <a:buClr>
                <a:schemeClr val="dk1"/>
              </a:buClr>
              <a:buSzPts val="1800"/>
              <a:buFont typeface="Calibri"/>
              <a:buAutoNum type="romanLcParenR"/>
            </a:pPr>
            <a:r>
              <a:rPr lang="en-US" sz="1800" b="0" i="0" u="none">
                <a:solidFill>
                  <a:schemeClr val="dk1"/>
                </a:solidFill>
                <a:latin typeface="Calibri"/>
                <a:ea typeface="Calibri"/>
                <a:cs typeface="Calibri"/>
                <a:sym typeface="Calibri"/>
              </a:rPr>
              <a:t>select * from  class </a:t>
            </a:r>
            <a:r>
              <a:rPr lang="en-US" sz="1800" b="0" i="0" u="none">
                <a:solidFill>
                  <a:srgbClr val="FF0000"/>
                </a:solidFill>
                <a:latin typeface="Calibri"/>
                <a:ea typeface="Calibri"/>
                <a:cs typeface="Calibri"/>
                <a:sym typeface="Calibri"/>
              </a:rPr>
              <a:t>FULL OUTER JOIN </a:t>
            </a:r>
            <a:r>
              <a:rPr lang="en-US" sz="1800" b="0" i="0" u="none">
                <a:solidFill>
                  <a:schemeClr val="dk1"/>
                </a:solidFill>
                <a:latin typeface="Calibri"/>
                <a:ea typeface="Calibri"/>
                <a:cs typeface="Calibri"/>
                <a:sym typeface="Calibri"/>
              </a:rPr>
              <a:t>class_info </a:t>
            </a:r>
            <a:r>
              <a:rPr lang="en-US" sz="1800" b="0" i="0" u="none">
                <a:solidFill>
                  <a:srgbClr val="FF0000"/>
                </a:solidFill>
                <a:latin typeface="Calibri"/>
                <a:ea typeface="Calibri"/>
                <a:cs typeface="Calibri"/>
                <a:sym typeface="Calibri"/>
              </a:rPr>
              <a:t>ON</a:t>
            </a:r>
            <a:r>
              <a:rPr lang="en-US" sz="1800" b="0" i="0" u="none">
                <a:solidFill>
                  <a:schemeClr val="dk1"/>
                </a:solidFill>
                <a:latin typeface="Calibri"/>
                <a:ea typeface="Calibri"/>
                <a:cs typeface="Calibri"/>
                <a:sym typeface="Calibri"/>
              </a:rPr>
              <a:t> class.id=class_info.id</a:t>
            </a:r>
            <a:endParaRPr/>
          </a:p>
          <a:p>
            <a:pPr marL="400050" marR="0" lvl="0" indent="-400050" algn="l" rtl="0">
              <a:lnSpc>
                <a:spcPct val="100000"/>
              </a:lnSpc>
              <a:spcBef>
                <a:spcPts val="0"/>
              </a:spcBef>
              <a:spcAft>
                <a:spcPts val="0"/>
              </a:spcAft>
              <a:buClr>
                <a:schemeClr val="dk1"/>
              </a:buClr>
              <a:buSzPts val="1800"/>
              <a:buFont typeface="Calibri"/>
              <a:buAutoNum type="romanLcParenR"/>
            </a:pPr>
            <a:r>
              <a:rPr lang="en-US" sz="1800" b="0" i="0" u="none">
                <a:solidFill>
                  <a:schemeClr val="dk1"/>
                </a:solidFill>
                <a:latin typeface="Calibri"/>
                <a:ea typeface="Calibri"/>
                <a:cs typeface="Calibri"/>
                <a:sym typeface="Calibri"/>
              </a:rPr>
              <a:t>select  * from class </a:t>
            </a:r>
            <a:r>
              <a:rPr lang="en-US" sz="1800" b="0" i="0" u="none">
                <a:solidFill>
                  <a:srgbClr val="FF0000"/>
                </a:solidFill>
                <a:latin typeface="Calibri"/>
                <a:ea typeface="Calibri"/>
                <a:cs typeface="Calibri"/>
                <a:sym typeface="Calibri"/>
              </a:rPr>
              <a:t>FULL OUTER JOIN </a:t>
            </a:r>
            <a:r>
              <a:rPr lang="en-US" sz="1800" b="0" i="0" u="none">
                <a:solidFill>
                  <a:schemeClr val="dk1"/>
                </a:solidFill>
                <a:latin typeface="Calibri"/>
                <a:ea typeface="Calibri"/>
                <a:cs typeface="Calibri"/>
                <a:sym typeface="Calibri"/>
              </a:rPr>
              <a:t>clas_info </a:t>
            </a:r>
            <a:r>
              <a:rPr lang="en-US" sz="1800" b="0" i="0" u="none">
                <a:solidFill>
                  <a:srgbClr val="FF0000"/>
                </a:solidFill>
                <a:latin typeface="Calibri"/>
                <a:ea typeface="Calibri"/>
                <a:cs typeface="Calibri"/>
                <a:sym typeface="Calibri"/>
              </a:rPr>
              <a:t>USING</a:t>
            </a:r>
            <a:r>
              <a:rPr lang="en-US" sz="1800" b="0" i="0" u="none">
                <a:solidFill>
                  <a:schemeClr val="dk1"/>
                </a:solidFill>
                <a:latin typeface="Calibri"/>
                <a:ea typeface="Calibri"/>
                <a:cs typeface="Calibri"/>
                <a:sym typeface="Calibri"/>
              </a:rPr>
              <a:t>(id)</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4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AGGREGATE FUNCTIONS</a:t>
            </a:r>
            <a:endParaRPr/>
          </a:p>
        </p:txBody>
      </p:sp>
      <p:sp>
        <p:nvSpPr>
          <p:cNvPr id="382" name="Google Shape;382;p48"/>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100000"/>
              </a:lnSpc>
              <a:spcBef>
                <a:spcPts val="0"/>
              </a:spcBef>
              <a:spcAft>
                <a:spcPts val="0"/>
              </a:spcAft>
              <a:buClr>
                <a:schemeClr val="dk1"/>
              </a:buClr>
              <a:buSzPts val="3000"/>
              <a:buFont typeface="Arial"/>
              <a:buNone/>
            </a:pPr>
            <a:r>
              <a:rPr lang="en-US" sz="3000" b="1" i="0" u="none">
                <a:solidFill>
                  <a:schemeClr val="dk1"/>
                </a:solidFill>
                <a:latin typeface="Calibri"/>
                <a:ea typeface="Calibri"/>
                <a:cs typeface="Calibri"/>
                <a:sym typeface="Calibri"/>
              </a:rPr>
              <a:t>Various Aggregate Functions</a:t>
            </a:r>
            <a:endParaRPr/>
          </a:p>
          <a:p>
            <a:pPr marL="342900" marR="0" lvl="0" indent="-342900" algn="l" rtl="0">
              <a:lnSpc>
                <a:spcPct val="100000"/>
              </a:lnSpc>
              <a:spcBef>
                <a:spcPts val="600"/>
              </a:spcBef>
              <a:spcAft>
                <a:spcPts val="0"/>
              </a:spcAft>
              <a:buClr>
                <a:schemeClr val="dk1"/>
              </a:buClr>
              <a:buSzPts val="3000"/>
              <a:buFont typeface="Arial"/>
              <a:buChar char="•"/>
            </a:pPr>
            <a:r>
              <a:rPr lang="en-US" sz="3000" b="1" i="0" u="none">
                <a:solidFill>
                  <a:schemeClr val="dk1"/>
                </a:solidFill>
                <a:latin typeface="Calibri"/>
                <a:ea typeface="Calibri"/>
                <a:cs typeface="Calibri"/>
                <a:sym typeface="Calibri"/>
              </a:rPr>
              <a:t>AVG</a:t>
            </a:r>
            <a:r>
              <a:rPr lang="en-US" sz="3000" b="0" i="0" u="none">
                <a:solidFill>
                  <a:schemeClr val="dk1"/>
                </a:solidFill>
                <a:latin typeface="Calibri"/>
                <a:ea typeface="Calibri"/>
                <a:cs typeface="Calibri"/>
                <a:sym typeface="Calibri"/>
              </a:rPr>
              <a:t> – calculates the average of a set of values.</a:t>
            </a:r>
            <a:endParaRPr/>
          </a:p>
          <a:p>
            <a:pPr marL="342900" marR="0" lvl="0" indent="-342900" algn="l" rtl="0">
              <a:lnSpc>
                <a:spcPct val="100000"/>
              </a:lnSpc>
              <a:spcBef>
                <a:spcPts val="600"/>
              </a:spcBef>
              <a:spcAft>
                <a:spcPts val="0"/>
              </a:spcAft>
              <a:buClr>
                <a:schemeClr val="dk1"/>
              </a:buClr>
              <a:buSzPts val="3000"/>
              <a:buFont typeface="Arial"/>
              <a:buChar char="•"/>
            </a:pPr>
            <a:r>
              <a:rPr lang="en-US" sz="3000" b="1" i="0" u="none">
                <a:solidFill>
                  <a:schemeClr val="dk1"/>
                </a:solidFill>
                <a:latin typeface="Calibri"/>
                <a:ea typeface="Calibri"/>
                <a:cs typeface="Calibri"/>
                <a:sym typeface="Calibri"/>
              </a:rPr>
              <a:t>COUNT</a:t>
            </a:r>
            <a:r>
              <a:rPr lang="en-US" sz="3000" b="0" i="0" u="none">
                <a:solidFill>
                  <a:schemeClr val="dk1"/>
                </a:solidFill>
                <a:latin typeface="Calibri"/>
                <a:ea typeface="Calibri"/>
                <a:cs typeface="Calibri"/>
                <a:sym typeface="Calibri"/>
              </a:rPr>
              <a:t> – counts rows in a specified table or view.</a:t>
            </a:r>
            <a:endParaRPr/>
          </a:p>
          <a:p>
            <a:pPr marL="342900" marR="0" lvl="0" indent="-342900" algn="l" rtl="0">
              <a:lnSpc>
                <a:spcPct val="100000"/>
              </a:lnSpc>
              <a:spcBef>
                <a:spcPts val="600"/>
              </a:spcBef>
              <a:spcAft>
                <a:spcPts val="0"/>
              </a:spcAft>
              <a:buClr>
                <a:schemeClr val="dk1"/>
              </a:buClr>
              <a:buSzPts val="3000"/>
              <a:buFont typeface="Arial"/>
              <a:buChar char="•"/>
            </a:pPr>
            <a:r>
              <a:rPr lang="en-US" sz="3000" b="1" i="0" u="none">
                <a:solidFill>
                  <a:schemeClr val="dk1"/>
                </a:solidFill>
                <a:latin typeface="Calibri"/>
                <a:ea typeface="Calibri"/>
                <a:cs typeface="Calibri"/>
                <a:sym typeface="Calibri"/>
              </a:rPr>
              <a:t>MIN</a:t>
            </a:r>
            <a:r>
              <a:rPr lang="en-US" sz="3000" b="0" i="0" u="none">
                <a:solidFill>
                  <a:schemeClr val="dk1"/>
                </a:solidFill>
                <a:latin typeface="Calibri"/>
                <a:ea typeface="Calibri"/>
                <a:cs typeface="Calibri"/>
                <a:sym typeface="Calibri"/>
              </a:rPr>
              <a:t> – gets the minimum </a:t>
            </a:r>
            <a:r>
              <a:rPr lang="en-US" sz="3000" b="1" i="0" u="none">
                <a:solidFill>
                  <a:schemeClr val="dk1"/>
                </a:solidFill>
                <a:latin typeface="Calibri"/>
                <a:ea typeface="Calibri"/>
                <a:cs typeface="Calibri"/>
                <a:sym typeface="Calibri"/>
              </a:rPr>
              <a:t>value</a:t>
            </a:r>
            <a:r>
              <a:rPr lang="en-US" sz="3000" b="0" i="0" u="none">
                <a:solidFill>
                  <a:schemeClr val="dk1"/>
                </a:solidFill>
                <a:latin typeface="Calibri"/>
                <a:ea typeface="Calibri"/>
                <a:cs typeface="Calibri"/>
                <a:sym typeface="Calibri"/>
              </a:rPr>
              <a:t> in a set of values.</a:t>
            </a:r>
            <a:endParaRPr/>
          </a:p>
          <a:p>
            <a:pPr marL="342900" marR="0" lvl="0" indent="-342900" algn="l" rtl="0">
              <a:lnSpc>
                <a:spcPct val="100000"/>
              </a:lnSpc>
              <a:spcBef>
                <a:spcPts val="600"/>
              </a:spcBef>
              <a:spcAft>
                <a:spcPts val="0"/>
              </a:spcAft>
              <a:buClr>
                <a:schemeClr val="dk1"/>
              </a:buClr>
              <a:buSzPts val="3000"/>
              <a:buFont typeface="Arial"/>
              <a:buChar char="•"/>
            </a:pPr>
            <a:r>
              <a:rPr lang="en-US" sz="3000" b="1" i="0" u="none">
                <a:solidFill>
                  <a:schemeClr val="dk1"/>
                </a:solidFill>
                <a:latin typeface="Calibri"/>
                <a:ea typeface="Calibri"/>
                <a:cs typeface="Calibri"/>
                <a:sym typeface="Calibri"/>
              </a:rPr>
              <a:t>MAX</a:t>
            </a:r>
            <a:r>
              <a:rPr lang="en-US" sz="3000" b="0" i="0" u="none">
                <a:solidFill>
                  <a:schemeClr val="dk1"/>
                </a:solidFill>
                <a:latin typeface="Calibri"/>
                <a:ea typeface="Calibri"/>
                <a:cs typeface="Calibri"/>
                <a:sym typeface="Calibri"/>
              </a:rPr>
              <a:t> – gets the maximum </a:t>
            </a:r>
            <a:r>
              <a:rPr lang="en-US" sz="3000" b="1" i="0" u="none">
                <a:solidFill>
                  <a:schemeClr val="dk1"/>
                </a:solidFill>
                <a:latin typeface="Calibri"/>
                <a:ea typeface="Calibri"/>
                <a:cs typeface="Calibri"/>
                <a:sym typeface="Calibri"/>
              </a:rPr>
              <a:t>value</a:t>
            </a:r>
            <a:r>
              <a:rPr lang="en-US" sz="3000" b="0" i="0" u="none">
                <a:solidFill>
                  <a:schemeClr val="dk1"/>
                </a:solidFill>
                <a:latin typeface="Calibri"/>
                <a:ea typeface="Calibri"/>
                <a:cs typeface="Calibri"/>
                <a:sym typeface="Calibri"/>
              </a:rPr>
              <a:t> in a set of values.</a:t>
            </a:r>
            <a:endParaRPr/>
          </a:p>
          <a:p>
            <a:pPr marL="342900" marR="0" lvl="0" indent="-342900" algn="l" rtl="0">
              <a:lnSpc>
                <a:spcPct val="100000"/>
              </a:lnSpc>
              <a:spcBef>
                <a:spcPts val="600"/>
              </a:spcBef>
              <a:spcAft>
                <a:spcPts val="0"/>
              </a:spcAft>
              <a:buClr>
                <a:schemeClr val="dk1"/>
              </a:buClr>
              <a:buSzPts val="3000"/>
              <a:buFont typeface="Arial"/>
              <a:buChar char="•"/>
            </a:pPr>
            <a:r>
              <a:rPr lang="en-US" sz="3000" b="1" i="0" u="none">
                <a:solidFill>
                  <a:schemeClr val="dk1"/>
                </a:solidFill>
                <a:latin typeface="Calibri"/>
                <a:ea typeface="Calibri"/>
                <a:cs typeface="Calibri"/>
                <a:sym typeface="Calibri"/>
              </a:rPr>
              <a:t>SUM</a:t>
            </a:r>
            <a:r>
              <a:rPr lang="en-US" sz="3000" b="0" i="0" u="none">
                <a:solidFill>
                  <a:schemeClr val="dk1"/>
                </a:solidFill>
                <a:latin typeface="Calibri"/>
                <a:ea typeface="Calibri"/>
                <a:cs typeface="Calibri"/>
                <a:sym typeface="Calibri"/>
              </a:rPr>
              <a:t> – calculates the </a:t>
            </a:r>
            <a:r>
              <a:rPr lang="en-US" sz="3000" b="1" i="0" u="none">
                <a:solidFill>
                  <a:schemeClr val="dk1"/>
                </a:solidFill>
                <a:latin typeface="Calibri"/>
                <a:ea typeface="Calibri"/>
                <a:cs typeface="Calibri"/>
                <a:sym typeface="Calibri"/>
              </a:rPr>
              <a:t>sum</a:t>
            </a:r>
            <a:r>
              <a:rPr lang="en-US" sz="3000" b="0" i="0" u="none">
                <a:solidFill>
                  <a:schemeClr val="dk1"/>
                </a:solidFill>
                <a:latin typeface="Calibri"/>
                <a:ea typeface="Calibri"/>
                <a:cs typeface="Calibri"/>
                <a:sym typeface="Calibri"/>
              </a:rPr>
              <a:t> of values.</a:t>
            </a:r>
            <a:endParaRPr/>
          </a:p>
          <a:p>
            <a:pPr marL="342900" marR="0" lvl="0" indent="-342900" algn="l" rtl="0">
              <a:lnSpc>
                <a:spcPct val="100000"/>
              </a:lnSpc>
              <a:spcBef>
                <a:spcPts val="600"/>
              </a:spcBef>
              <a:spcAft>
                <a:spcPts val="0"/>
              </a:spcAft>
              <a:buClr>
                <a:schemeClr val="dk1"/>
              </a:buClr>
              <a:buSzPts val="3000"/>
              <a:buFont typeface="Arial"/>
              <a:buNone/>
            </a:pPr>
            <a:br>
              <a:rPr lang="en-US" sz="3000" b="0" i="0" u="none">
                <a:solidFill>
                  <a:schemeClr val="dk1"/>
                </a:solidFill>
                <a:latin typeface="Calibri"/>
                <a:ea typeface="Calibri"/>
                <a:cs typeface="Calibri"/>
                <a:sym typeface="Calibri"/>
              </a:rPr>
            </a:b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4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AGGREGATE FUNCTIONS</a:t>
            </a:r>
            <a:endParaRPr/>
          </a:p>
        </p:txBody>
      </p:sp>
      <p:sp>
        <p:nvSpPr>
          <p:cNvPr id="388" name="Google Shape;388;p49"/>
          <p:cNvSpPr txBox="1">
            <a:spLocks noGrp="1"/>
          </p:cNvSpPr>
          <p:nvPr>
            <p:ph type="body" idx="1"/>
          </p:nvPr>
        </p:nvSpPr>
        <p:spPr>
          <a:xfrm>
            <a:off x="457200" y="1600200"/>
            <a:ext cx="8229600" cy="4757737"/>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80000"/>
              </a:lnSpc>
              <a:spcBef>
                <a:spcPts val="0"/>
              </a:spcBef>
              <a:spcAft>
                <a:spcPts val="0"/>
              </a:spcAft>
              <a:buClr>
                <a:srgbClr val="FF0000"/>
              </a:buClr>
              <a:buSzPts val="2200"/>
              <a:buFont typeface="Arial"/>
              <a:buNone/>
            </a:pPr>
            <a:r>
              <a:rPr lang="en-US" sz="2200" b="0" i="0" u="none">
                <a:solidFill>
                  <a:srgbClr val="FF0000"/>
                </a:solidFill>
                <a:latin typeface="Calibri"/>
                <a:ea typeface="Calibri"/>
                <a:cs typeface="Calibri"/>
                <a:sym typeface="Calibri"/>
              </a:rPr>
              <a:t>Display total no: of employee in the tables</a:t>
            </a:r>
            <a:r>
              <a:rPr lang="en-US" sz="2200" b="0" i="0" u="none">
                <a:solidFill>
                  <a:schemeClr val="dk1"/>
                </a:solidFill>
                <a:latin typeface="Calibri"/>
                <a:ea typeface="Calibri"/>
                <a:cs typeface="Calibri"/>
                <a:sym typeface="Calibri"/>
              </a:rPr>
              <a:t>.</a:t>
            </a:r>
            <a:endParaRPr/>
          </a:p>
          <a:p>
            <a:pPr marL="342900" marR="0" lvl="0" indent="-342900" algn="l" rtl="0">
              <a:lnSpc>
                <a:spcPct val="80000"/>
              </a:lnSpc>
              <a:spcBef>
                <a:spcPts val="440"/>
              </a:spcBef>
              <a:spcAft>
                <a:spcPts val="0"/>
              </a:spcAft>
              <a:buClr>
                <a:schemeClr val="dk1"/>
              </a:buClr>
              <a:buSzPts val="2200"/>
              <a:buFont typeface="Arial"/>
              <a:buNone/>
            </a:pPr>
            <a:r>
              <a:rPr lang="en-US" sz="2200" b="0" i="0" u="none">
                <a:solidFill>
                  <a:schemeClr val="dk1"/>
                </a:solidFill>
                <a:latin typeface="Calibri"/>
                <a:ea typeface="Calibri"/>
                <a:cs typeface="Calibri"/>
                <a:sym typeface="Calibri"/>
              </a:rPr>
              <a:t>Select </a:t>
            </a:r>
            <a:r>
              <a:rPr lang="en-US" sz="2200" b="0" i="0" u="none">
                <a:solidFill>
                  <a:srgbClr val="FF0000"/>
                </a:solidFill>
                <a:latin typeface="Calibri"/>
                <a:ea typeface="Calibri"/>
                <a:cs typeface="Calibri"/>
                <a:sym typeface="Calibri"/>
              </a:rPr>
              <a:t>count(eno)</a:t>
            </a:r>
            <a:r>
              <a:rPr lang="en-US" sz="2200" b="0" i="0" u="none">
                <a:solidFill>
                  <a:schemeClr val="dk1"/>
                </a:solidFill>
                <a:latin typeface="Calibri"/>
                <a:ea typeface="Calibri"/>
                <a:cs typeface="Calibri"/>
                <a:sym typeface="Calibri"/>
              </a:rPr>
              <a:t> from employee</a:t>
            </a:r>
            <a:endParaRPr/>
          </a:p>
          <a:p>
            <a:pPr marL="342900" marR="0" lvl="0" indent="-342900" algn="l" rtl="0">
              <a:lnSpc>
                <a:spcPct val="80000"/>
              </a:lnSpc>
              <a:spcBef>
                <a:spcPts val="440"/>
              </a:spcBef>
              <a:spcAft>
                <a:spcPts val="0"/>
              </a:spcAft>
              <a:buClr>
                <a:schemeClr val="dk1"/>
              </a:buClr>
              <a:buSzPts val="2200"/>
              <a:buFont typeface="Arial"/>
              <a:buNone/>
            </a:pPr>
            <a:r>
              <a:rPr lang="en-US" sz="2200" b="0" i="0" u="none">
                <a:solidFill>
                  <a:schemeClr val="dk1"/>
                </a:solidFill>
                <a:latin typeface="Calibri"/>
                <a:ea typeface="Calibri"/>
                <a:cs typeface="Calibri"/>
                <a:sym typeface="Calibri"/>
              </a:rPr>
              <a:t> </a:t>
            </a:r>
            <a:r>
              <a:rPr lang="en-US" sz="2200" b="0" i="0" u="none">
                <a:solidFill>
                  <a:srgbClr val="FF0000"/>
                </a:solidFill>
                <a:latin typeface="Calibri"/>
                <a:ea typeface="Calibri"/>
                <a:cs typeface="Calibri"/>
                <a:sym typeface="Calibri"/>
              </a:rPr>
              <a:t>Display sum of salary of employee in the tables.</a:t>
            </a:r>
            <a:endParaRPr/>
          </a:p>
          <a:p>
            <a:pPr marL="342900" marR="0" lvl="0" indent="-342900" algn="l" rtl="0">
              <a:lnSpc>
                <a:spcPct val="80000"/>
              </a:lnSpc>
              <a:spcBef>
                <a:spcPts val="440"/>
              </a:spcBef>
              <a:spcAft>
                <a:spcPts val="0"/>
              </a:spcAft>
              <a:buClr>
                <a:schemeClr val="dk1"/>
              </a:buClr>
              <a:buSzPts val="2200"/>
              <a:buFont typeface="Arial"/>
              <a:buNone/>
            </a:pPr>
            <a:r>
              <a:rPr lang="en-US" sz="2200" b="0" i="0" u="none">
                <a:solidFill>
                  <a:schemeClr val="dk1"/>
                </a:solidFill>
                <a:latin typeface="Calibri"/>
                <a:ea typeface="Calibri"/>
                <a:cs typeface="Calibri"/>
                <a:sym typeface="Calibri"/>
              </a:rPr>
              <a:t>Select </a:t>
            </a:r>
            <a:r>
              <a:rPr lang="en-US" sz="2200" b="0" i="0" u="none">
                <a:solidFill>
                  <a:srgbClr val="FF0000"/>
                </a:solidFill>
                <a:latin typeface="Calibri"/>
                <a:ea typeface="Calibri"/>
                <a:cs typeface="Calibri"/>
                <a:sym typeface="Calibri"/>
              </a:rPr>
              <a:t>sum(salary)</a:t>
            </a:r>
            <a:r>
              <a:rPr lang="en-US" sz="2200" b="0" i="0" u="none">
                <a:solidFill>
                  <a:schemeClr val="dk1"/>
                </a:solidFill>
                <a:latin typeface="Calibri"/>
                <a:ea typeface="Calibri"/>
                <a:cs typeface="Calibri"/>
                <a:sym typeface="Calibri"/>
              </a:rPr>
              <a:t> from employee</a:t>
            </a:r>
            <a:endParaRPr/>
          </a:p>
          <a:p>
            <a:pPr marL="342900" marR="0" lvl="0" indent="-342900" algn="l" rtl="0">
              <a:lnSpc>
                <a:spcPct val="80000"/>
              </a:lnSpc>
              <a:spcBef>
                <a:spcPts val="440"/>
              </a:spcBef>
              <a:spcAft>
                <a:spcPts val="0"/>
              </a:spcAft>
              <a:buClr>
                <a:srgbClr val="FF0000"/>
              </a:buClr>
              <a:buSzPts val="2200"/>
              <a:buFont typeface="Arial"/>
              <a:buNone/>
            </a:pPr>
            <a:r>
              <a:rPr lang="en-US" sz="2200" b="0" i="0" u="none">
                <a:solidFill>
                  <a:srgbClr val="FF0000"/>
                </a:solidFill>
                <a:latin typeface="Calibri"/>
                <a:ea typeface="Calibri"/>
                <a:cs typeface="Calibri"/>
                <a:sym typeface="Calibri"/>
              </a:rPr>
              <a:t>Display Maximum age of an employee in the employee table.</a:t>
            </a:r>
            <a:endParaRPr/>
          </a:p>
          <a:p>
            <a:pPr marL="342900" marR="0" lvl="0" indent="-342900" algn="l" rtl="0">
              <a:lnSpc>
                <a:spcPct val="80000"/>
              </a:lnSpc>
              <a:spcBef>
                <a:spcPts val="440"/>
              </a:spcBef>
              <a:spcAft>
                <a:spcPts val="0"/>
              </a:spcAft>
              <a:buClr>
                <a:schemeClr val="dk1"/>
              </a:buClr>
              <a:buSzPts val="2200"/>
              <a:buFont typeface="Arial"/>
              <a:buNone/>
            </a:pPr>
            <a:r>
              <a:rPr lang="en-US" sz="2200" b="0" i="0" u="none">
                <a:solidFill>
                  <a:schemeClr val="dk1"/>
                </a:solidFill>
                <a:latin typeface="Calibri"/>
                <a:ea typeface="Calibri"/>
                <a:cs typeface="Calibri"/>
                <a:sym typeface="Calibri"/>
              </a:rPr>
              <a:t>Select </a:t>
            </a:r>
            <a:r>
              <a:rPr lang="en-US" sz="2200" b="0" i="0" u="none">
                <a:solidFill>
                  <a:srgbClr val="FF0000"/>
                </a:solidFill>
                <a:latin typeface="Calibri"/>
                <a:ea typeface="Calibri"/>
                <a:cs typeface="Calibri"/>
                <a:sym typeface="Calibri"/>
              </a:rPr>
              <a:t>max(age)</a:t>
            </a:r>
            <a:r>
              <a:rPr lang="en-US" sz="2200" b="0" i="0" u="none">
                <a:solidFill>
                  <a:schemeClr val="dk1"/>
                </a:solidFill>
                <a:latin typeface="Calibri"/>
                <a:ea typeface="Calibri"/>
                <a:cs typeface="Calibri"/>
                <a:sym typeface="Calibri"/>
              </a:rPr>
              <a:t> from employee</a:t>
            </a:r>
            <a:endParaRPr/>
          </a:p>
          <a:p>
            <a:pPr marL="342900" marR="0" lvl="0" indent="-342900" algn="l" rtl="0">
              <a:lnSpc>
                <a:spcPct val="80000"/>
              </a:lnSpc>
              <a:spcBef>
                <a:spcPts val="440"/>
              </a:spcBef>
              <a:spcAft>
                <a:spcPts val="0"/>
              </a:spcAft>
              <a:buClr>
                <a:srgbClr val="FF0000"/>
              </a:buClr>
              <a:buSzPts val="2200"/>
              <a:buFont typeface="Arial"/>
              <a:buNone/>
            </a:pPr>
            <a:r>
              <a:rPr lang="en-US" sz="2200" b="0" i="0" u="none">
                <a:solidFill>
                  <a:srgbClr val="FF0000"/>
                </a:solidFill>
                <a:latin typeface="Calibri"/>
                <a:ea typeface="Calibri"/>
                <a:cs typeface="Calibri"/>
                <a:sym typeface="Calibri"/>
              </a:rPr>
              <a:t>Display Minimum age of an employee in the table.</a:t>
            </a:r>
            <a:endParaRPr/>
          </a:p>
          <a:p>
            <a:pPr marL="342900" marR="0" lvl="0" indent="-342900" algn="l" rtl="0">
              <a:lnSpc>
                <a:spcPct val="80000"/>
              </a:lnSpc>
              <a:spcBef>
                <a:spcPts val="440"/>
              </a:spcBef>
              <a:spcAft>
                <a:spcPts val="0"/>
              </a:spcAft>
              <a:buClr>
                <a:schemeClr val="dk1"/>
              </a:buClr>
              <a:buSzPts val="2200"/>
              <a:buFont typeface="Arial"/>
              <a:buNone/>
            </a:pPr>
            <a:endParaRPr sz="2200" b="0" i="0" u="none">
              <a:solidFill>
                <a:srgbClr val="FF0000"/>
              </a:solidFill>
              <a:latin typeface="Calibri"/>
              <a:ea typeface="Calibri"/>
              <a:cs typeface="Calibri"/>
              <a:sym typeface="Calibri"/>
            </a:endParaRPr>
          </a:p>
          <a:p>
            <a:pPr marL="342900" marR="0" lvl="0" indent="-342900" algn="l" rtl="0">
              <a:lnSpc>
                <a:spcPct val="80000"/>
              </a:lnSpc>
              <a:spcBef>
                <a:spcPts val="440"/>
              </a:spcBef>
              <a:spcAft>
                <a:spcPts val="0"/>
              </a:spcAft>
              <a:buClr>
                <a:srgbClr val="FF0000"/>
              </a:buClr>
              <a:buSzPts val="2200"/>
              <a:buFont typeface="Arial"/>
              <a:buNone/>
            </a:pPr>
            <a:r>
              <a:rPr lang="en-US" sz="2200" b="0" i="0" u="none">
                <a:solidFill>
                  <a:srgbClr val="FF0000"/>
                </a:solidFill>
                <a:latin typeface="Calibri"/>
                <a:ea typeface="Calibri"/>
                <a:cs typeface="Calibri"/>
                <a:sym typeface="Calibri"/>
              </a:rPr>
              <a:t>Display average salary of employee in the table.</a:t>
            </a:r>
            <a:endParaRPr/>
          </a:p>
          <a:p>
            <a:pPr marL="342900" marR="0" lvl="0" indent="-342900" algn="l" rtl="0">
              <a:lnSpc>
                <a:spcPct val="80000"/>
              </a:lnSpc>
              <a:spcBef>
                <a:spcPts val="440"/>
              </a:spcBef>
              <a:spcAft>
                <a:spcPts val="0"/>
              </a:spcAft>
              <a:buClr>
                <a:schemeClr val="dk1"/>
              </a:buClr>
              <a:buSzPts val="2200"/>
              <a:buFont typeface="Arial"/>
              <a:buNone/>
            </a:pPr>
            <a:endParaRPr sz="2200" b="0" i="0" u="none">
              <a:solidFill>
                <a:srgbClr val="FF0000"/>
              </a:solidFill>
              <a:latin typeface="Calibri"/>
              <a:ea typeface="Calibri"/>
              <a:cs typeface="Calibri"/>
              <a:sym typeface="Calibri"/>
            </a:endParaRPr>
          </a:p>
          <a:p>
            <a:pPr marL="342900" marR="0" lvl="0" indent="-342900" algn="just" rtl="0">
              <a:lnSpc>
                <a:spcPct val="80000"/>
              </a:lnSpc>
              <a:spcBef>
                <a:spcPts val="440"/>
              </a:spcBef>
              <a:spcAft>
                <a:spcPts val="0"/>
              </a:spcAft>
              <a:buClr>
                <a:srgbClr val="FF0000"/>
              </a:buClr>
              <a:buSzPts val="2200"/>
              <a:buFont typeface="Arial"/>
              <a:buNone/>
            </a:pPr>
            <a:r>
              <a:rPr lang="en-US" sz="2200" b="0" i="0" u="none">
                <a:solidFill>
                  <a:srgbClr val="FF0000"/>
                </a:solidFill>
                <a:latin typeface="Calibri"/>
                <a:ea typeface="Calibri"/>
                <a:cs typeface="Calibri"/>
                <a:sym typeface="Calibri"/>
              </a:rPr>
              <a:t> Display unique jobs from employee table.</a:t>
            </a:r>
            <a:endParaRPr/>
          </a:p>
          <a:p>
            <a:pPr marL="342900" marR="0" lvl="0" indent="-342900" algn="just" rtl="0">
              <a:lnSpc>
                <a:spcPct val="80000"/>
              </a:lnSpc>
              <a:spcBef>
                <a:spcPts val="440"/>
              </a:spcBef>
              <a:spcAft>
                <a:spcPts val="0"/>
              </a:spcAft>
              <a:buClr>
                <a:schemeClr val="dk1"/>
              </a:buClr>
              <a:buSzPts val="2200"/>
              <a:buFont typeface="Arial"/>
              <a:buNone/>
            </a:pPr>
            <a:endParaRPr sz="2200" b="0" i="0" u="none">
              <a:solidFill>
                <a:srgbClr val="FF0000"/>
              </a:solidFill>
              <a:latin typeface="Calibri"/>
              <a:ea typeface="Calibri"/>
              <a:cs typeface="Calibri"/>
              <a:sym typeface="Calibri"/>
            </a:endParaRPr>
          </a:p>
          <a:p>
            <a:pPr marL="342900" marR="0" lvl="0" indent="-342900" algn="just" rtl="0">
              <a:lnSpc>
                <a:spcPct val="80000"/>
              </a:lnSpc>
              <a:spcBef>
                <a:spcPts val="440"/>
              </a:spcBef>
              <a:spcAft>
                <a:spcPts val="0"/>
              </a:spcAft>
              <a:buClr>
                <a:srgbClr val="FF0000"/>
              </a:buClr>
              <a:buSzPts val="2200"/>
              <a:buFont typeface="Arial"/>
              <a:buNone/>
            </a:pPr>
            <a:r>
              <a:rPr lang="en-US" sz="2200" b="0" i="0" u="none">
                <a:solidFill>
                  <a:srgbClr val="FF0000"/>
                </a:solidFill>
                <a:latin typeface="Calibri"/>
                <a:ea typeface="Calibri"/>
                <a:cs typeface="Calibri"/>
                <a:sym typeface="Calibri"/>
              </a:rPr>
              <a:t>List the employees in the order of their salaries.</a:t>
            </a:r>
            <a:endParaRPr/>
          </a:p>
          <a:p>
            <a:pPr marL="342900" marR="0" lvl="0" indent="-342900" algn="l" rtl="0">
              <a:lnSpc>
                <a:spcPct val="80000"/>
              </a:lnSpc>
              <a:spcBef>
                <a:spcPts val="440"/>
              </a:spcBef>
              <a:spcAft>
                <a:spcPts val="0"/>
              </a:spcAft>
              <a:buClr>
                <a:schemeClr val="dk1"/>
              </a:buClr>
              <a:buSzPts val="2200"/>
              <a:buFont typeface="Arial"/>
              <a:buNone/>
            </a:pPr>
            <a:endParaRPr sz="2200" b="0" i="0" u="none">
              <a:solidFill>
                <a:schemeClr val="dk1"/>
              </a:solidFill>
              <a:latin typeface="Calibri"/>
              <a:ea typeface="Calibri"/>
              <a:cs typeface="Calibri"/>
              <a:sym typeface="Calibri"/>
            </a:endParaRPr>
          </a:p>
          <a:p>
            <a:pPr marL="342900" marR="0" lvl="0" indent="-342900" algn="l" rtl="0">
              <a:lnSpc>
                <a:spcPct val="80000"/>
              </a:lnSpc>
              <a:spcBef>
                <a:spcPts val="600"/>
              </a:spcBef>
              <a:spcAft>
                <a:spcPts val="0"/>
              </a:spcAft>
              <a:buClr>
                <a:schemeClr val="dk1"/>
              </a:buClr>
              <a:buSzPts val="3000"/>
              <a:buFont typeface="Arial"/>
              <a:buNone/>
            </a:pPr>
            <a:endParaRPr sz="3000" b="0" i="0" u="none">
              <a:solidFill>
                <a:schemeClr val="dk1"/>
              </a:solidFill>
              <a:latin typeface="Calibri"/>
              <a:ea typeface="Calibri"/>
              <a:cs typeface="Calibri"/>
              <a:sym typeface="Calibri"/>
            </a:endParaRPr>
          </a:p>
          <a:p>
            <a:pPr marL="342900" marR="0" lvl="0" indent="-342900" algn="l" rtl="0">
              <a:lnSpc>
                <a:spcPct val="80000"/>
              </a:lnSpc>
              <a:spcBef>
                <a:spcPts val="600"/>
              </a:spcBef>
              <a:spcAft>
                <a:spcPts val="0"/>
              </a:spcAft>
              <a:buClr>
                <a:schemeClr val="dk1"/>
              </a:buClr>
              <a:buSzPts val="3000"/>
              <a:buFont typeface="Arial"/>
              <a:buNone/>
            </a:pPr>
            <a:endParaRPr sz="3000" b="0" i="0" u="none">
              <a:solidFill>
                <a:schemeClr val="dk1"/>
              </a:solidFill>
              <a:latin typeface="Calibri"/>
              <a:ea typeface="Calibri"/>
              <a:cs typeface="Calibri"/>
              <a:sym typeface="Calibri"/>
            </a:endParaRPr>
          </a:p>
          <a:p>
            <a:pPr marL="342900" marR="0" lvl="0" indent="-152400" algn="l" rtl="0">
              <a:spcBef>
                <a:spcPts val="600"/>
              </a:spcBef>
              <a:spcAft>
                <a:spcPts val="0"/>
              </a:spcAft>
              <a:buClr>
                <a:schemeClr val="dk1"/>
              </a:buClr>
              <a:buSzPts val="3000"/>
              <a:buFont typeface="Arial"/>
              <a:buNone/>
            </a:pPr>
            <a:endParaRPr sz="3000" b="0" i="0" u="none">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5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AGGREGATE FUNCTIONS</a:t>
            </a:r>
            <a:endParaRPr/>
          </a:p>
        </p:txBody>
      </p:sp>
      <p:sp>
        <p:nvSpPr>
          <p:cNvPr id="394" name="Google Shape;394;p50"/>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rgbClr val="FF0000"/>
              </a:buClr>
              <a:buSzPts val="2400"/>
              <a:buFont typeface="Arial"/>
              <a:buChar char="•"/>
            </a:pPr>
            <a:r>
              <a:rPr lang="en-US" sz="2400" b="0" i="0" u="none">
                <a:solidFill>
                  <a:srgbClr val="FF0000"/>
                </a:solidFill>
                <a:latin typeface="Calibri"/>
                <a:ea typeface="Calibri"/>
                <a:cs typeface="Calibri"/>
                <a:sym typeface="Calibri"/>
              </a:rPr>
              <a:t>Find the maximum salary, the minimum salary, and the average salary among employees who work for the 'Research' department.</a:t>
            </a:r>
            <a:endParaRPr/>
          </a:p>
          <a:p>
            <a:pPr marL="342900" marR="0" lvl="0" indent="-342900" algn="l" rtl="0">
              <a:lnSpc>
                <a:spcPct val="100000"/>
              </a:lnSpc>
              <a:spcBef>
                <a:spcPts val="480"/>
              </a:spcBef>
              <a:spcAft>
                <a:spcPts val="0"/>
              </a:spcAft>
              <a:buClr>
                <a:srgbClr val="000000"/>
              </a:buClr>
              <a:buSzPts val="2400"/>
              <a:buFont typeface="Arial"/>
              <a:buChar char="•"/>
            </a:pPr>
            <a:r>
              <a:rPr lang="en-US" sz="2400" b="1" i="0" u="none">
                <a:solidFill>
                  <a:srgbClr val="000000"/>
                </a:solidFill>
                <a:latin typeface="Calibri"/>
                <a:ea typeface="Calibri"/>
                <a:cs typeface="Calibri"/>
                <a:sym typeface="Calibri"/>
              </a:rPr>
              <a:t>SELECT 	MAX(SALARY), MIN(SALARY), 			AVG(SALARY) 	FROM	EMPLOYEE, DEPARTMENT</a:t>
            </a:r>
            <a:br>
              <a:rPr lang="en-US" sz="2400" b="1" i="0" u="none">
                <a:solidFill>
                  <a:srgbClr val="000000"/>
                </a:solidFill>
                <a:latin typeface="Calibri"/>
                <a:ea typeface="Calibri"/>
                <a:cs typeface="Calibri"/>
                <a:sym typeface="Calibri"/>
              </a:rPr>
            </a:br>
            <a:r>
              <a:rPr lang="en-US" sz="2400" b="1" i="0" u="none">
                <a:solidFill>
                  <a:srgbClr val="000000"/>
                </a:solidFill>
                <a:latin typeface="Calibri"/>
                <a:ea typeface="Calibri"/>
                <a:cs typeface="Calibri"/>
                <a:sym typeface="Calibri"/>
              </a:rPr>
              <a:t>	WHERE  DNO=DNUMBER AND 					DNAME='Research‘</a:t>
            </a:r>
            <a:endParaRPr/>
          </a:p>
          <a:p>
            <a:pPr marL="342900" marR="0" lvl="0" indent="-342900" algn="l" rtl="0">
              <a:lnSpc>
                <a:spcPct val="100000"/>
              </a:lnSpc>
              <a:spcBef>
                <a:spcPts val="480"/>
              </a:spcBef>
              <a:spcAft>
                <a:spcPts val="0"/>
              </a:spcAft>
              <a:buClr>
                <a:srgbClr val="FF0000"/>
              </a:buClr>
              <a:buSzPts val="2400"/>
              <a:buFont typeface="Arial"/>
              <a:buChar char="•"/>
            </a:pPr>
            <a:r>
              <a:rPr lang="en-US" sz="2400" b="0" i="0" u="none">
                <a:solidFill>
                  <a:srgbClr val="FF0000"/>
                </a:solidFill>
                <a:latin typeface="Calibri"/>
                <a:ea typeface="Calibri"/>
                <a:cs typeface="Calibri"/>
                <a:sym typeface="Calibri"/>
              </a:rPr>
              <a:t>Retrieve the total number of employees in the company (and the number of employees in the 'Research' department.</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51"/>
          <p:cNvSpPr txBox="1">
            <a:spLocks noGrp="1"/>
          </p:cNvSpPr>
          <p:nvPr>
            <p:ph type="title"/>
          </p:nvPr>
        </p:nvSpPr>
        <p:spPr>
          <a:xfrm>
            <a:off x="457200" y="274637"/>
            <a:ext cx="8229600" cy="65405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0000"/>
              </a:buClr>
              <a:buSzPts val="4000"/>
              <a:buFont typeface="Calibri"/>
              <a:buNone/>
            </a:pPr>
            <a:r>
              <a:rPr lang="en-US" sz="4000" b="0" i="0" u="none">
                <a:solidFill>
                  <a:srgbClr val="FF0000"/>
                </a:solidFill>
                <a:latin typeface="Calibri"/>
                <a:ea typeface="Calibri"/>
                <a:cs typeface="Calibri"/>
                <a:sym typeface="Calibri"/>
              </a:rPr>
              <a:t>GROUP BY CLAUSE</a:t>
            </a:r>
            <a:endParaRPr/>
          </a:p>
        </p:txBody>
      </p:sp>
      <p:sp>
        <p:nvSpPr>
          <p:cNvPr id="400" name="Google Shape;400;p51"/>
          <p:cNvSpPr txBox="1">
            <a:spLocks noGrp="1"/>
          </p:cNvSpPr>
          <p:nvPr>
            <p:ph type="body" idx="1"/>
          </p:nvPr>
        </p:nvSpPr>
        <p:spPr>
          <a:xfrm>
            <a:off x="457200" y="1214437"/>
            <a:ext cx="8229600" cy="55006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rgbClr val="000000"/>
              </a:buClr>
              <a:buSzPts val="1800"/>
              <a:buFont typeface="Arial"/>
              <a:buChar char="•"/>
            </a:pPr>
            <a:r>
              <a:rPr lang="en-US" sz="1800" b="0" i="0" u="none">
                <a:solidFill>
                  <a:srgbClr val="000000"/>
                </a:solidFill>
                <a:latin typeface="Calibri"/>
                <a:ea typeface="Calibri"/>
                <a:cs typeface="Calibri"/>
                <a:sym typeface="Calibri"/>
              </a:rPr>
              <a:t>To apply the aggregate functions </a:t>
            </a:r>
            <a:r>
              <a:rPr lang="en-US" sz="1800" b="0" i="1" u="none">
                <a:solidFill>
                  <a:srgbClr val="000000"/>
                </a:solidFill>
                <a:latin typeface="Calibri"/>
                <a:ea typeface="Calibri"/>
                <a:cs typeface="Calibri"/>
                <a:sym typeface="Calibri"/>
              </a:rPr>
              <a:t>to subgroups of tuples in a relation</a:t>
            </a:r>
            <a:endParaRPr/>
          </a:p>
          <a:p>
            <a:pPr marL="342900" marR="0" lvl="0" indent="-342900" algn="l" rtl="0">
              <a:lnSpc>
                <a:spcPct val="90000"/>
              </a:lnSpc>
              <a:spcBef>
                <a:spcPts val="360"/>
              </a:spcBef>
              <a:spcAft>
                <a:spcPts val="0"/>
              </a:spcAft>
              <a:buClr>
                <a:srgbClr val="000000"/>
              </a:buClr>
              <a:buSzPts val="1800"/>
              <a:buFont typeface="Arial"/>
              <a:buChar char="•"/>
            </a:pPr>
            <a:r>
              <a:rPr lang="en-US" sz="1800" b="0" i="0" u="none">
                <a:solidFill>
                  <a:srgbClr val="000000"/>
                </a:solidFill>
                <a:latin typeface="Calibri"/>
                <a:ea typeface="Calibri"/>
                <a:cs typeface="Calibri"/>
                <a:sym typeface="Calibri"/>
              </a:rPr>
              <a:t>Each subgroup of tuples consists of the set of tuples that have </a:t>
            </a:r>
            <a:r>
              <a:rPr lang="en-US" sz="1800" b="0" i="1" u="none">
                <a:solidFill>
                  <a:srgbClr val="000000"/>
                </a:solidFill>
                <a:latin typeface="Calibri"/>
                <a:ea typeface="Calibri"/>
                <a:cs typeface="Calibri"/>
                <a:sym typeface="Calibri"/>
              </a:rPr>
              <a:t>the same value</a:t>
            </a:r>
            <a:r>
              <a:rPr lang="en-US" sz="1800" b="0" i="0" u="none">
                <a:solidFill>
                  <a:srgbClr val="000000"/>
                </a:solidFill>
                <a:latin typeface="Calibri"/>
                <a:ea typeface="Calibri"/>
                <a:cs typeface="Calibri"/>
                <a:sym typeface="Calibri"/>
              </a:rPr>
              <a:t>  for the </a:t>
            </a:r>
            <a:r>
              <a:rPr lang="en-US" sz="1800" b="0" i="1" u="none">
                <a:solidFill>
                  <a:srgbClr val="000000"/>
                </a:solidFill>
                <a:latin typeface="Calibri"/>
                <a:ea typeface="Calibri"/>
                <a:cs typeface="Calibri"/>
                <a:sym typeface="Calibri"/>
              </a:rPr>
              <a:t>grouping attribute(s)</a:t>
            </a:r>
            <a:endParaRPr/>
          </a:p>
          <a:p>
            <a:pPr marL="342900" marR="0" lvl="0" indent="-342900" algn="l" rtl="0">
              <a:lnSpc>
                <a:spcPct val="90000"/>
              </a:lnSpc>
              <a:spcBef>
                <a:spcPts val="360"/>
              </a:spcBef>
              <a:spcAft>
                <a:spcPts val="0"/>
              </a:spcAft>
              <a:buClr>
                <a:srgbClr val="000000"/>
              </a:buClr>
              <a:buSzPts val="1800"/>
              <a:buFont typeface="Arial"/>
              <a:buChar char="•"/>
            </a:pPr>
            <a:r>
              <a:rPr lang="en-US" sz="1800" b="0" i="0" u="none">
                <a:solidFill>
                  <a:srgbClr val="000000"/>
                </a:solidFill>
                <a:latin typeface="Calibri"/>
                <a:ea typeface="Calibri"/>
                <a:cs typeface="Calibri"/>
                <a:sym typeface="Calibri"/>
              </a:rPr>
              <a:t>The function is applied to each subgroup independently</a:t>
            </a:r>
            <a:endParaRPr/>
          </a:p>
          <a:p>
            <a:pPr marL="342900" marR="0" lvl="0" indent="-342900" algn="l" rtl="0">
              <a:lnSpc>
                <a:spcPct val="100000"/>
              </a:lnSpc>
              <a:spcBef>
                <a:spcPts val="360"/>
              </a:spcBef>
              <a:spcAft>
                <a:spcPts val="0"/>
              </a:spcAft>
              <a:buClr>
                <a:srgbClr val="FF0000"/>
              </a:buClr>
              <a:buSzPts val="1800"/>
              <a:buFont typeface="Arial"/>
              <a:buChar char="•"/>
            </a:pPr>
            <a:r>
              <a:rPr lang="en-US" sz="1800" b="0" i="0" u="none">
                <a:solidFill>
                  <a:srgbClr val="FF0000"/>
                </a:solidFill>
                <a:latin typeface="Calibri"/>
                <a:ea typeface="Calibri"/>
                <a:cs typeface="Calibri"/>
                <a:sym typeface="Calibri"/>
              </a:rPr>
              <a:t>Example:</a:t>
            </a:r>
            <a:endParaRPr/>
          </a:p>
          <a:p>
            <a:pPr marL="342900" marR="0" lvl="0" indent="-342900" algn="l" rtl="0">
              <a:lnSpc>
                <a:spcPct val="100000"/>
              </a:lnSpc>
              <a:spcBef>
                <a:spcPts val="360"/>
              </a:spcBef>
              <a:spcAft>
                <a:spcPts val="0"/>
              </a:spcAft>
              <a:buClr>
                <a:schemeClr val="dk1"/>
              </a:buClr>
              <a:buSzPts val="1800"/>
              <a:buFont typeface="Arial"/>
              <a:buNone/>
            </a:pPr>
            <a:r>
              <a:rPr lang="en-US" sz="1800" b="0" i="0" u="none">
                <a:solidFill>
                  <a:schemeClr val="dk1"/>
                </a:solidFill>
                <a:latin typeface="Calibri"/>
                <a:ea typeface="Calibri"/>
                <a:cs typeface="Calibri"/>
                <a:sym typeface="Calibri"/>
              </a:rPr>
              <a:t>           Gender is column in an employee table</a:t>
            </a:r>
            <a:endParaRPr/>
          </a:p>
          <a:p>
            <a:pPr marL="342900" marR="0" lvl="0" indent="-342900" algn="l" rtl="0">
              <a:lnSpc>
                <a:spcPct val="100000"/>
              </a:lnSpc>
              <a:spcBef>
                <a:spcPts val="360"/>
              </a:spcBef>
              <a:spcAft>
                <a:spcPts val="0"/>
              </a:spcAft>
              <a:buClr>
                <a:schemeClr val="dk1"/>
              </a:buClr>
              <a:buSzPts val="1800"/>
              <a:buFont typeface="Arial"/>
              <a:buNone/>
            </a:pPr>
            <a:r>
              <a:rPr lang="en-US" sz="1800" b="0" i="0" u="none">
                <a:solidFill>
                  <a:schemeClr val="dk1"/>
                </a:solidFill>
                <a:latin typeface="Calibri"/>
                <a:ea typeface="Calibri"/>
                <a:cs typeface="Calibri"/>
                <a:sym typeface="Calibri"/>
              </a:rPr>
              <a:t>            Select gender from employee;</a:t>
            </a:r>
            <a:endParaRPr/>
          </a:p>
          <a:p>
            <a:pPr marL="342900" marR="0" lvl="0" indent="-342900" algn="l" rtl="0">
              <a:lnSpc>
                <a:spcPct val="100000"/>
              </a:lnSpc>
              <a:spcBef>
                <a:spcPts val="360"/>
              </a:spcBef>
              <a:spcAft>
                <a:spcPts val="0"/>
              </a:spcAft>
              <a:buClr>
                <a:schemeClr val="dk1"/>
              </a:buClr>
              <a:buSzPts val="1800"/>
              <a:buFont typeface="Arial"/>
              <a:buNone/>
            </a:pPr>
            <a:r>
              <a:rPr lang="en-US" sz="1800" b="0" i="0" u="none">
                <a:solidFill>
                  <a:schemeClr val="dk1"/>
                </a:solidFill>
                <a:latin typeface="Calibri"/>
                <a:ea typeface="Calibri"/>
                <a:cs typeface="Calibri"/>
                <a:sym typeface="Calibri"/>
              </a:rPr>
              <a:t>             </a:t>
            </a:r>
            <a:endParaRPr/>
          </a:p>
          <a:p>
            <a:pPr marL="342900" marR="0" lvl="0" indent="-342900" algn="l" rtl="0">
              <a:lnSpc>
                <a:spcPct val="100000"/>
              </a:lnSpc>
              <a:spcBef>
                <a:spcPts val="360"/>
              </a:spcBef>
              <a:spcAft>
                <a:spcPts val="0"/>
              </a:spcAft>
              <a:buClr>
                <a:schemeClr val="dk1"/>
              </a:buClr>
              <a:buSzPts val="1800"/>
              <a:buFont typeface="Arial"/>
              <a:buNone/>
            </a:pPr>
            <a:r>
              <a:rPr lang="en-US" sz="1800" b="0" i="0" u="none">
                <a:solidFill>
                  <a:schemeClr val="dk1"/>
                </a:solidFill>
                <a:latin typeface="Calibri"/>
                <a:ea typeface="Calibri"/>
                <a:cs typeface="Calibri"/>
                <a:sym typeface="Calibri"/>
              </a:rPr>
              <a:t>             </a:t>
            </a:r>
            <a:endParaRPr/>
          </a:p>
        </p:txBody>
      </p:sp>
      <p:graphicFrame>
        <p:nvGraphicFramePr>
          <p:cNvPr id="401" name="Google Shape;401;p51"/>
          <p:cNvGraphicFramePr/>
          <p:nvPr/>
        </p:nvGraphicFramePr>
        <p:xfrm>
          <a:off x="1524000" y="3505200"/>
          <a:ext cx="3124200" cy="2942580"/>
        </p:xfrm>
        <a:graphic>
          <a:graphicData uri="http://schemas.openxmlformats.org/drawingml/2006/table">
            <a:tbl>
              <a:tblPr>
                <a:noFill/>
                <a:tableStyleId>{9FCA2662-B697-40F4-9C67-3306CC339408}</a:tableStyleId>
              </a:tblPr>
              <a:tblGrid>
                <a:gridCol w="3124200">
                  <a:extLst>
                    <a:ext uri="{9D8B030D-6E8A-4147-A177-3AD203B41FA5}">
                      <a16:colId xmlns:a16="http://schemas.microsoft.com/office/drawing/2014/main" val="20000"/>
                    </a:ext>
                  </a:extLst>
                </a:gridCol>
              </a:tblGrid>
              <a:tr h="365125">
                <a:tc>
                  <a:txBody>
                    <a:bodyPr/>
                    <a:lstStyle/>
                    <a:p>
                      <a:pPr marL="0" marR="0" lvl="0" indent="0" algn="l" rtl="0">
                        <a:lnSpc>
                          <a:spcPct val="100000"/>
                        </a:lnSpc>
                        <a:spcBef>
                          <a:spcPts val="0"/>
                        </a:spcBef>
                        <a:spcAft>
                          <a:spcPts val="0"/>
                        </a:spcAft>
                        <a:buClr>
                          <a:srgbClr val="FFFFFF"/>
                        </a:buClr>
                        <a:buSzPts val="1800"/>
                        <a:buFont typeface="Calibri"/>
                        <a:buNone/>
                      </a:pPr>
                      <a:r>
                        <a:rPr lang="en-US" sz="1800" b="1" i="0" u="none" strike="noStrike" cap="none">
                          <a:solidFill>
                            <a:srgbClr val="FFFFFF"/>
                          </a:solidFill>
                          <a:latin typeface="Calibri"/>
                          <a:ea typeface="Calibri"/>
                          <a:cs typeface="Calibri"/>
                          <a:sym typeface="Calibri"/>
                        </a:rPr>
                        <a:t>gender</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66700">
                <a:tc>
                  <a:txBody>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Female</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1"/>
                  </a:ext>
                </a:extLst>
              </a:tr>
              <a:tr h="365125">
                <a:tc>
                  <a:txBody>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 Female</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extLst>
                  <a:ext uri="{0D108BD9-81ED-4DB2-BD59-A6C34878D82A}">
                    <a16:rowId xmlns:a16="http://schemas.microsoft.com/office/drawing/2014/main" val="10002"/>
                  </a:ext>
                </a:extLst>
              </a:tr>
              <a:tr h="379400">
                <a:tc>
                  <a:txBody>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 Male</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3"/>
                  </a:ext>
                </a:extLst>
              </a:tr>
              <a:tr h="366700">
                <a:tc>
                  <a:txBody>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 Female</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extLst>
                  <a:ext uri="{0D108BD9-81ED-4DB2-BD59-A6C34878D82A}">
                    <a16:rowId xmlns:a16="http://schemas.microsoft.com/office/drawing/2014/main" val="10004"/>
                  </a:ext>
                </a:extLst>
              </a:tr>
              <a:tr h="365125">
                <a:tc>
                  <a:txBody>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 Female</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5"/>
                  </a:ext>
                </a:extLst>
              </a:tr>
              <a:tr h="366700">
                <a:tc>
                  <a:txBody>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 Male</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extLst>
                  <a:ext uri="{0D108BD9-81ED-4DB2-BD59-A6C34878D82A}">
                    <a16:rowId xmlns:a16="http://schemas.microsoft.com/office/drawing/2014/main" val="10006"/>
                  </a:ext>
                </a:extLst>
              </a:tr>
              <a:tr h="365125">
                <a:tc>
                  <a:txBody>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 Female</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52"/>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GROUP BY CLAUSE</a:t>
            </a:r>
            <a:endParaRPr/>
          </a:p>
        </p:txBody>
      </p:sp>
      <p:sp>
        <p:nvSpPr>
          <p:cNvPr id="407" name="Google Shape;407;p52"/>
          <p:cNvSpPr txBox="1">
            <a:spLocks noGrp="1"/>
          </p:cNvSpPr>
          <p:nvPr>
            <p:ph type="body" idx="1"/>
          </p:nvPr>
        </p:nvSpPr>
        <p:spPr>
          <a:xfrm>
            <a:off x="457200" y="1600200"/>
            <a:ext cx="8229600" cy="4525962"/>
          </a:xfrm>
          <a:prstGeom prst="rect">
            <a:avLst/>
          </a:prstGeom>
          <a:noFill/>
          <a:ln w="9525" cap="flat" cmpd="sng">
            <a:solidFill>
              <a:schemeClr val="accent1"/>
            </a:solidFill>
            <a:prstDash val="solid"/>
            <a:miter lim="524288"/>
            <a:headEnd type="none" w="sm" len="sm"/>
            <a:tailEnd type="none" w="sm" len="sm"/>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rgbClr val="000000"/>
              </a:buClr>
              <a:buSzPts val="3200"/>
              <a:buFont typeface="Arial"/>
              <a:buChar char="•"/>
            </a:pPr>
            <a:r>
              <a:rPr lang="en-US" sz="3200" b="0" i="0" u="none">
                <a:solidFill>
                  <a:srgbClr val="000000"/>
                </a:solidFill>
                <a:latin typeface="Calibri"/>
                <a:ea typeface="Calibri"/>
                <a:cs typeface="Calibri"/>
                <a:sym typeface="Calibri"/>
              </a:rPr>
              <a:t>SQL has a </a:t>
            </a:r>
            <a:r>
              <a:rPr lang="en-US" sz="3200" b="1" i="0" u="none">
                <a:solidFill>
                  <a:srgbClr val="000000"/>
                </a:solidFill>
                <a:latin typeface="Calibri"/>
                <a:ea typeface="Calibri"/>
                <a:cs typeface="Calibri"/>
                <a:sym typeface="Calibri"/>
              </a:rPr>
              <a:t>GROUP BY</a:t>
            </a:r>
            <a:r>
              <a:rPr lang="en-US" sz="3200" b="0" i="0" u="none">
                <a:solidFill>
                  <a:srgbClr val="000000"/>
                </a:solidFill>
                <a:latin typeface="Calibri"/>
                <a:ea typeface="Calibri"/>
                <a:cs typeface="Calibri"/>
                <a:sym typeface="Calibri"/>
              </a:rPr>
              <a:t>-clause for specifying the grouping attributes, which </a:t>
            </a:r>
            <a:r>
              <a:rPr lang="en-US" sz="3200" b="0" i="1" u="none">
                <a:solidFill>
                  <a:srgbClr val="000000"/>
                </a:solidFill>
                <a:latin typeface="Calibri"/>
                <a:ea typeface="Calibri"/>
                <a:cs typeface="Calibri"/>
                <a:sym typeface="Calibri"/>
              </a:rPr>
              <a:t>must also appear in the SELECT-clause</a:t>
            </a:r>
            <a:endParaRPr/>
          </a:p>
          <a:p>
            <a:pPr marL="342900" marR="0" lvl="0" indent="-342900" algn="l" rtl="0">
              <a:lnSpc>
                <a:spcPct val="100000"/>
              </a:lnSpc>
              <a:spcBef>
                <a:spcPts val="48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Select </a:t>
            </a:r>
            <a:r>
              <a:rPr lang="en-US" sz="2400" b="0" i="0" u="none">
                <a:solidFill>
                  <a:srgbClr val="FF0000"/>
                </a:solidFill>
                <a:latin typeface="Calibri"/>
                <a:ea typeface="Calibri"/>
                <a:cs typeface="Calibri"/>
                <a:sym typeface="Calibri"/>
              </a:rPr>
              <a:t>count(eno)</a:t>
            </a:r>
            <a:r>
              <a:rPr lang="en-US" sz="2400" b="0" i="0" u="none">
                <a:solidFill>
                  <a:schemeClr val="dk1"/>
                </a:solidFill>
                <a:latin typeface="Calibri"/>
                <a:ea typeface="Calibri"/>
                <a:cs typeface="Calibri"/>
                <a:sym typeface="Calibri"/>
              </a:rPr>
              <a:t>,</a:t>
            </a:r>
            <a:r>
              <a:rPr lang="en-US" sz="2400" b="0" i="0" u="none">
                <a:solidFill>
                  <a:srgbClr val="FF0000"/>
                </a:solidFill>
                <a:latin typeface="Calibri"/>
                <a:ea typeface="Calibri"/>
                <a:cs typeface="Calibri"/>
                <a:sym typeface="Calibri"/>
              </a:rPr>
              <a:t>gender</a:t>
            </a:r>
            <a:r>
              <a:rPr lang="en-US" sz="2400" b="0" i="0" u="none">
                <a:solidFill>
                  <a:schemeClr val="dk1"/>
                </a:solidFill>
                <a:latin typeface="Calibri"/>
                <a:ea typeface="Calibri"/>
                <a:cs typeface="Calibri"/>
                <a:sym typeface="Calibri"/>
              </a:rPr>
              <a:t> from employee group by </a:t>
            </a:r>
            <a:r>
              <a:rPr lang="en-US" sz="2400" b="0" i="0" u="none">
                <a:solidFill>
                  <a:srgbClr val="FF0000"/>
                </a:solidFill>
                <a:latin typeface="Calibri"/>
                <a:ea typeface="Calibri"/>
                <a:cs typeface="Calibri"/>
                <a:sym typeface="Calibri"/>
              </a:rPr>
              <a:t>gender</a:t>
            </a:r>
            <a:r>
              <a:rPr lang="en-US" sz="2400" b="0" i="0" u="none">
                <a:solidFill>
                  <a:schemeClr val="dk1"/>
                </a:solidFill>
                <a:latin typeface="Calibri"/>
                <a:ea typeface="Calibri"/>
                <a:cs typeface="Calibri"/>
                <a:sym typeface="Calibri"/>
              </a:rPr>
              <a:t>;</a:t>
            </a:r>
            <a:endParaRPr/>
          </a:p>
          <a:p>
            <a:pPr marL="342900" marR="0" lvl="0" indent="-342900" algn="l" rtl="0">
              <a:lnSpc>
                <a:spcPct val="100000"/>
              </a:lnSpc>
              <a:spcBef>
                <a:spcPts val="480"/>
              </a:spcBef>
              <a:spcAft>
                <a:spcPts val="0"/>
              </a:spcAft>
              <a:buClr>
                <a:srgbClr val="FF0000"/>
              </a:buClr>
              <a:buSzPts val="2400"/>
              <a:buFont typeface="Arial"/>
              <a:buNone/>
            </a:pPr>
            <a:r>
              <a:rPr lang="en-US" sz="2400" b="0" i="0" u="none">
                <a:solidFill>
                  <a:srgbClr val="FF0000"/>
                </a:solidFill>
                <a:latin typeface="Calibri"/>
                <a:ea typeface="Calibri"/>
                <a:cs typeface="Calibri"/>
                <a:sym typeface="Calibri"/>
              </a:rPr>
              <a:t>     Output :</a:t>
            </a:r>
            <a:endParaRPr/>
          </a:p>
          <a:p>
            <a:pPr marL="342900" marR="0" lvl="0" indent="-342900" algn="l" rtl="0">
              <a:lnSpc>
                <a:spcPct val="100000"/>
              </a:lnSpc>
              <a:spcBef>
                <a:spcPts val="480"/>
              </a:spcBef>
              <a:spcAft>
                <a:spcPts val="0"/>
              </a:spcAft>
              <a:buClr>
                <a:schemeClr val="dk1"/>
              </a:buClr>
              <a:buSzPts val="2400"/>
              <a:buFont typeface="Arial"/>
              <a:buNone/>
            </a:pPr>
            <a:endParaRPr sz="2400" b="0" i="0" u="none">
              <a:solidFill>
                <a:srgbClr val="FF0000"/>
              </a:solidFill>
              <a:latin typeface="Calibri"/>
              <a:ea typeface="Calibri"/>
              <a:cs typeface="Calibri"/>
              <a:sym typeface="Calibri"/>
            </a:endParaRPr>
          </a:p>
          <a:p>
            <a:pPr marL="342900" marR="0" lvl="0" indent="-190500" algn="l" rtl="0">
              <a:spcBef>
                <a:spcPts val="480"/>
              </a:spcBef>
              <a:spcAft>
                <a:spcPts val="0"/>
              </a:spcAft>
              <a:buClr>
                <a:schemeClr val="dk1"/>
              </a:buClr>
              <a:buSzPts val="2400"/>
              <a:buFont typeface="Arial"/>
              <a:buNone/>
            </a:pPr>
            <a:endParaRPr sz="2400" b="0" i="0" u="none">
              <a:solidFill>
                <a:srgbClr val="FF0000"/>
              </a:solidFill>
              <a:latin typeface="Calibri"/>
              <a:ea typeface="Calibri"/>
              <a:cs typeface="Calibri"/>
              <a:sym typeface="Calibri"/>
            </a:endParaRPr>
          </a:p>
        </p:txBody>
      </p:sp>
      <p:graphicFrame>
        <p:nvGraphicFramePr>
          <p:cNvPr id="408" name="Google Shape;408;p52"/>
          <p:cNvGraphicFramePr/>
          <p:nvPr/>
        </p:nvGraphicFramePr>
        <p:xfrm>
          <a:off x="1676400" y="4038600"/>
          <a:ext cx="3048000" cy="1112825"/>
        </p:xfrm>
        <a:graphic>
          <a:graphicData uri="http://schemas.openxmlformats.org/drawingml/2006/table">
            <a:tbl>
              <a:tblPr>
                <a:noFill/>
                <a:tableStyleId>{9FCA2662-B697-40F4-9C67-3306CC339408}</a:tableStyleId>
              </a:tblPr>
              <a:tblGrid>
                <a:gridCol w="1428750">
                  <a:extLst>
                    <a:ext uri="{9D8B030D-6E8A-4147-A177-3AD203B41FA5}">
                      <a16:colId xmlns:a16="http://schemas.microsoft.com/office/drawing/2014/main" val="20000"/>
                    </a:ext>
                  </a:extLst>
                </a:gridCol>
                <a:gridCol w="1619250">
                  <a:extLst>
                    <a:ext uri="{9D8B030D-6E8A-4147-A177-3AD203B41FA5}">
                      <a16:colId xmlns:a16="http://schemas.microsoft.com/office/drawing/2014/main" val="20001"/>
                    </a:ext>
                  </a:extLst>
                </a:gridCol>
              </a:tblGrid>
              <a:tr h="371475">
                <a:tc>
                  <a:txBody>
                    <a:bodyPr/>
                    <a:lstStyle/>
                    <a:p>
                      <a:pPr marL="0" marR="0" lvl="0" indent="0" algn="l" rtl="0">
                        <a:lnSpc>
                          <a:spcPct val="100000"/>
                        </a:lnSpc>
                        <a:spcBef>
                          <a:spcPts val="0"/>
                        </a:spcBef>
                        <a:spcAft>
                          <a:spcPts val="0"/>
                        </a:spcAft>
                        <a:buClr>
                          <a:srgbClr val="FFFFFF"/>
                        </a:buClr>
                        <a:buSzPts val="1800"/>
                        <a:buFont typeface="Calibri"/>
                        <a:buNone/>
                      </a:pPr>
                      <a:r>
                        <a:rPr lang="en-US" sz="1800" b="1" i="0" u="none" strike="noStrike" cap="none">
                          <a:solidFill>
                            <a:srgbClr val="FFFFFF"/>
                          </a:solidFill>
                          <a:latin typeface="Calibri"/>
                          <a:ea typeface="Calibri"/>
                          <a:cs typeface="Calibri"/>
                          <a:sym typeface="Calibri"/>
                        </a:rPr>
                        <a:t>Count(eno)</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l" rtl="0">
                        <a:lnSpc>
                          <a:spcPct val="100000"/>
                        </a:lnSpc>
                        <a:spcBef>
                          <a:spcPts val="0"/>
                        </a:spcBef>
                        <a:spcAft>
                          <a:spcPts val="0"/>
                        </a:spcAft>
                        <a:buClr>
                          <a:srgbClr val="FFFFFF"/>
                        </a:buClr>
                        <a:buSzPts val="1800"/>
                        <a:buFont typeface="Calibri"/>
                        <a:buNone/>
                      </a:pPr>
                      <a:r>
                        <a:rPr lang="en-US" sz="1800" b="1" i="0" u="none" strike="noStrike" cap="none">
                          <a:solidFill>
                            <a:srgbClr val="FFFFFF"/>
                          </a:solidFill>
                          <a:latin typeface="Calibri"/>
                          <a:ea typeface="Calibri"/>
                          <a:cs typeface="Calibri"/>
                          <a:sym typeface="Calibri"/>
                        </a:rPr>
                        <a:t>gender</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69875">
                <a:tc>
                  <a:txBody>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5</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Female</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1"/>
                  </a:ext>
                </a:extLst>
              </a:tr>
              <a:tr h="371475">
                <a:tc>
                  <a:txBody>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2</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tc>
                  <a:txBody>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Male</a:t>
                      </a:r>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5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GROUP BY CLAUSE</a:t>
            </a:r>
            <a:endParaRPr/>
          </a:p>
        </p:txBody>
      </p:sp>
      <p:sp>
        <p:nvSpPr>
          <p:cNvPr id="414" name="Google Shape;414;p53"/>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rgbClr val="000000"/>
              </a:buClr>
              <a:buSzPts val="3200"/>
              <a:buFont typeface="Arial"/>
              <a:buChar char="•"/>
            </a:pPr>
            <a:r>
              <a:rPr lang="en-US" sz="3200" b="0" i="0" u="none">
                <a:solidFill>
                  <a:srgbClr val="000000"/>
                </a:solidFill>
                <a:latin typeface="Calibri"/>
                <a:ea typeface="Calibri"/>
                <a:cs typeface="Calibri"/>
                <a:sym typeface="Calibri"/>
              </a:rPr>
              <a:t>For each project, retrieve the project number, project name, and the number of employees who work on that project.</a:t>
            </a:r>
            <a:br>
              <a:rPr lang="en-US" sz="3200" b="0" i="0" u="none">
                <a:solidFill>
                  <a:srgbClr val="000000"/>
                </a:solidFill>
                <a:latin typeface="Calibri"/>
                <a:ea typeface="Calibri"/>
                <a:cs typeface="Calibri"/>
                <a:sym typeface="Calibri"/>
              </a:rPr>
            </a:br>
            <a:r>
              <a:rPr lang="en-US" sz="3200" b="1" i="0" u="none">
                <a:solidFill>
                  <a:srgbClr val="000000"/>
                </a:solidFill>
                <a:latin typeface="Calibri"/>
                <a:ea typeface="Calibri"/>
                <a:cs typeface="Calibri"/>
                <a:sym typeface="Calibri"/>
              </a:rPr>
              <a:t>SELECT </a:t>
            </a:r>
            <a:r>
              <a:rPr lang="en-US" sz="3200" b="1" i="0" u="none">
                <a:solidFill>
                  <a:srgbClr val="FF0000"/>
                </a:solidFill>
                <a:latin typeface="Calibri"/>
                <a:ea typeface="Calibri"/>
                <a:cs typeface="Calibri"/>
                <a:sym typeface="Calibri"/>
              </a:rPr>
              <a:t>PNUMBER, PNAME</a:t>
            </a:r>
            <a:r>
              <a:rPr lang="en-US" sz="3200" b="1" i="0" u="none">
                <a:solidFill>
                  <a:srgbClr val="000000"/>
                </a:solidFill>
                <a:latin typeface="Calibri"/>
                <a:ea typeface="Calibri"/>
                <a:cs typeface="Calibri"/>
                <a:sym typeface="Calibri"/>
              </a:rPr>
              <a:t>, COUNT (*)</a:t>
            </a:r>
            <a:br>
              <a:rPr lang="en-US" sz="3200" b="1" i="0" u="none">
                <a:solidFill>
                  <a:srgbClr val="000000"/>
                </a:solidFill>
                <a:latin typeface="Calibri"/>
                <a:ea typeface="Calibri"/>
                <a:cs typeface="Calibri"/>
                <a:sym typeface="Calibri"/>
              </a:rPr>
            </a:br>
            <a:r>
              <a:rPr lang="en-US" sz="3200" b="1" i="0" u="none">
                <a:solidFill>
                  <a:srgbClr val="000000"/>
                </a:solidFill>
                <a:latin typeface="Calibri"/>
                <a:ea typeface="Calibri"/>
                <a:cs typeface="Calibri"/>
                <a:sym typeface="Calibri"/>
              </a:rPr>
              <a:t>		FROM	PROJECT, WORKS_ON</a:t>
            </a:r>
            <a:br>
              <a:rPr lang="en-US" sz="3200" b="1" i="0" u="none">
                <a:solidFill>
                  <a:srgbClr val="000000"/>
                </a:solidFill>
                <a:latin typeface="Calibri"/>
                <a:ea typeface="Calibri"/>
                <a:cs typeface="Calibri"/>
                <a:sym typeface="Calibri"/>
              </a:rPr>
            </a:br>
            <a:r>
              <a:rPr lang="en-US" sz="3200" b="1" i="0" u="none">
                <a:solidFill>
                  <a:srgbClr val="000000"/>
                </a:solidFill>
                <a:latin typeface="Calibri"/>
                <a:ea typeface="Calibri"/>
                <a:cs typeface="Calibri"/>
                <a:sym typeface="Calibri"/>
              </a:rPr>
              <a:t>		WHERE	PNUMBER=PNO</a:t>
            </a:r>
            <a:br>
              <a:rPr lang="en-US" sz="3200" b="1" i="0" u="none">
                <a:solidFill>
                  <a:srgbClr val="000000"/>
                </a:solidFill>
                <a:latin typeface="Calibri"/>
                <a:ea typeface="Calibri"/>
                <a:cs typeface="Calibri"/>
                <a:sym typeface="Calibri"/>
              </a:rPr>
            </a:br>
            <a:r>
              <a:rPr lang="en-US" sz="3200" b="1" i="0" u="none">
                <a:solidFill>
                  <a:srgbClr val="000000"/>
                </a:solidFill>
                <a:latin typeface="Calibri"/>
                <a:ea typeface="Calibri"/>
                <a:cs typeface="Calibri"/>
                <a:sym typeface="Calibri"/>
              </a:rPr>
              <a:t>		GROUP BY	</a:t>
            </a:r>
            <a:r>
              <a:rPr lang="en-US" sz="3200" b="1" i="0" u="none">
                <a:solidFill>
                  <a:srgbClr val="FF0000"/>
                </a:solidFill>
                <a:latin typeface="Calibri"/>
                <a:ea typeface="Calibri"/>
                <a:cs typeface="Calibri"/>
                <a:sym typeface="Calibri"/>
              </a:rPr>
              <a:t>PNUMBER, PNAME</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5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HAVING-CLAUSE</a:t>
            </a:r>
            <a:endParaRPr/>
          </a:p>
        </p:txBody>
      </p:sp>
      <p:sp>
        <p:nvSpPr>
          <p:cNvPr id="420" name="Google Shape;420;p54"/>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100000"/>
              </a:lnSpc>
              <a:spcBef>
                <a:spcPts val="0"/>
              </a:spcBef>
              <a:spcAft>
                <a:spcPts val="0"/>
              </a:spcAft>
              <a:buClr>
                <a:srgbClr val="000000"/>
              </a:buClr>
              <a:buSzPts val="3000"/>
              <a:buFont typeface="Arial"/>
              <a:buChar char="•"/>
            </a:pPr>
            <a:r>
              <a:rPr lang="en-US" sz="3000" b="0" i="0" u="none">
                <a:solidFill>
                  <a:srgbClr val="000000"/>
                </a:solidFill>
                <a:latin typeface="Calibri"/>
                <a:ea typeface="Calibri"/>
                <a:cs typeface="Calibri"/>
                <a:sym typeface="Calibri"/>
              </a:rPr>
              <a:t>To Retrieve the values of aggegate functions for only those </a:t>
            </a:r>
            <a:r>
              <a:rPr lang="en-US" sz="3000" b="0" i="1" u="none">
                <a:solidFill>
                  <a:srgbClr val="000000"/>
                </a:solidFill>
                <a:latin typeface="Calibri"/>
                <a:ea typeface="Calibri"/>
                <a:cs typeface="Calibri"/>
                <a:sym typeface="Calibri"/>
              </a:rPr>
              <a:t>groups that satisfy certain conditions</a:t>
            </a:r>
            <a:endParaRPr/>
          </a:p>
          <a:p>
            <a:pPr marL="342900" marR="0" lvl="0" indent="-342900" algn="l" rtl="0">
              <a:lnSpc>
                <a:spcPct val="100000"/>
              </a:lnSpc>
              <a:spcBef>
                <a:spcPts val="600"/>
              </a:spcBef>
              <a:spcAft>
                <a:spcPts val="0"/>
              </a:spcAft>
              <a:buClr>
                <a:srgbClr val="000000"/>
              </a:buClr>
              <a:buSzPts val="3000"/>
              <a:buFont typeface="Arial"/>
              <a:buChar char="•"/>
            </a:pPr>
            <a:r>
              <a:rPr lang="en-US" sz="3000" b="0" i="0" u="none">
                <a:solidFill>
                  <a:srgbClr val="000000"/>
                </a:solidFill>
                <a:latin typeface="Calibri"/>
                <a:ea typeface="Calibri"/>
                <a:cs typeface="Calibri"/>
                <a:sym typeface="Calibri"/>
              </a:rPr>
              <a:t>The HAVING-clause is used for specifying a selection condition on groups.</a:t>
            </a:r>
            <a:endParaRPr/>
          </a:p>
          <a:p>
            <a:pPr marL="342900" marR="0" lvl="0" indent="-342900" algn="l" rtl="0">
              <a:lnSpc>
                <a:spcPct val="100000"/>
              </a:lnSpc>
              <a:spcBef>
                <a:spcPts val="600"/>
              </a:spcBef>
              <a:spcAft>
                <a:spcPts val="0"/>
              </a:spcAft>
              <a:buClr>
                <a:srgbClr val="000000"/>
              </a:buClr>
              <a:buSzPts val="3000"/>
              <a:buFont typeface="Arial"/>
              <a:buChar char="•"/>
            </a:pPr>
            <a:r>
              <a:rPr lang="en-US" sz="3000" b="1" i="0" u="none">
                <a:solidFill>
                  <a:srgbClr val="000000"/>
                </a:solidFill>
                <a:latin typeface="Calibri"/>
                <a:ea typeface="Calibri"/>
                <a:cs typeface="Calibri"/>
                <a:sym typeface="Calibri"/>
              </a:rPr>
              <a:t>SELECT	&lt;attribute list&gt;</a:t>
            </a:r>
            <a:br>
              <a:rPr lang="en-US" sz="3000" b="1" i="0" u="none">
                <a:solidFill>
                  <a:srgbClr val="000000"/>
                </a:solidFill>
                <a:latin typeface="Calibri"/>
                <a:ea typeface="Calibri"/>
                <a:cs typeface="Calibri"/>
                <a:sym typeface="Calibri"/>
              </a:rPr>
            </a:br>
            <a:r>
              <a:rPr lang="en-US" sz="3000" b="1" i="0" u="none">
                <a:solidFill>
                  <a:srgbClr val="000000"/>
                </a:solidFill>
                <a:latin typeface="Calibri"/>
                <a:ea typeface="Calibri"/>
                <a:cs typeface="Calibri"/>
                <a:sym typeface="Calibri"/>
              </a:rPr>
              <a:t>FROM	&lt;table list&gt;</a:t>
            </a:r>
            <a:br>
              <a:rPr lang="en-US" sz="3000" b="1" i="0" u="none">
                <a:solidFill>
                  <a:srgbClr val="000000"/>
                </a:solidFill>
                <a:latin typeface="Calibri"/>
                <a:ea typeface="Calibri"/>
                <a:cs typeface="Calibri"/>
                <a:sym typeface="Calibri"/>
              </a:rPr>
            </a:br>
            <a:r>
              <a:rPr lang="en-US" sz="3000" b="1" i="0" u="none">
                <a:solidFill>
                  <a:srgbClr val="000000"/>
                </a:solidFill>
                <a:latin typeface="Calibri"/>
                <a:ea typeface="Calibri"/>
                <a:cs typeface="Calibri"/>
                <a:sym typeface="Calibri"/>
              </a:rPr>
              <a:t>[WHERE	&lt;condition&gt;]</a:t>
            </a:r>
            <a:br>
              <a:rPr lang="en-US" sz="3000" b="1" i="0" u="none">
                <a:solidFill>
                  <a:srgbClr val="000000"/>
                </a:solidFill>
                <a:latin typeface="Calibri"/>
                <a:ea typeface="Calibri"/>
                <a:cs typeface="Calibri"/>
                <a:sym typeface="Calibri"/>
              </a:rPr>
            </a:br>
            <a:r>
              <a:rPr lang="en-US" sz="3000" b="1" i="0" u="none">
                <a:solidFill>
                  <a:srgbClr val="000000"/>
                </a:solidFill>
                <a:latin typeface="Calibri"/>
                <a:ea typeface="Calibri"/>
                <a:cs typeface="Calibri"/>
                <a:sym typeface="Calibri"/>
              </a:rPr>
              <a:t>[GROUP BY &lt;grouping attribute(s)&gt;]</a:t>
            </a:r>
            <a:br>
              <a:rPr lang="en-US" sz="3000" b="1" i="0" u="none">
                <a:solidFill>
                  <a:srgbClr val="000000"/>
                </a:solidFill>
                <a:latin typeface="Calibri"/>
                <a:ea typeface="Calibri"/>
                <a:cs typeface="Calibri"/>
                <a:sym typeface="Calibri"/>
              </a:rPr>
            </a:br>
            <a:r>
              <a:rPr lang="en-US" sz="3000" b="1" i="0" u="none">
                <a:solidFill>
                  <a:srgbClr val="000000"/>
                </a:solidFill>
                <a:latin typeface="Calibri"/>
                <a:ea typeface="Calibri"/>
                <a:cs typeface="Calibri"/>
                <a:sym typeface="Calibri"/>
              </a:rPr>
              <a:t>[HAVING	&lt;group condition&gt;]</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5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HAVING-CLAUSE</a:t>
            </a:r>
            <a:endParaRPr/>
          </a:p>
        </p:txBody>
      </p:sp>
      <p:sp>
        <p:nvSpPr>
          <p:cNvPr id="426" name="Google Shape;426;p55"/>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90000"/>
              </a:lnSpc>
              <a:spcBef>
                <a:spcPts val="0"/>
              </a:spcBef>
              <a:spcAft>
                <a:spcPts val="0"/>
              </a:spcAft>
              <a:buClr>
                <a:srgbClr val="000000"/>
              </a:buClr>
              <a:buSzPts val="3200"/>
              <a:buFont typeface="Arial"/>
              <a:buChar char="•"/>
            </a:pPr>
            <a:r>
              <a:rPr lang="en-US" sz="3200" b="0" i="0" u="none">
                <a:solidFill>
                  <a:srgbClr val="000000"/>
                </a:solidFill>
                <a:latin typeface="Calibri"/>
                <a:ea typeface="Calibri"/>
                <a:cs typeface="Calibri"/>
                <a:sym typeface="Calibri"/>
              </a:rPr>
              <a:t>For each project </a:t>
            </a:r>
            <a:r>
              <a:rPr lang="en-US" sz="3200" b="0" i="1" u="none">
                <a:solidFill>
                  <a:srgbClr val="000000"/>
                </a:solidFill>
                <a:latin typeface="Calibri"/>
                <a:ea typeface="Calibri"/>
                <a:cs typeface="Calibri"/>
                <a:sym typeface="Calibri"/>
              </a:rPr>
              <a:t>on which more than two employees work</a:t>
            </a:r>
            <a:r>
              <a:rPr lang="en-US" sz="3200" b="0" i="0" u="none">
                <a:solidFill>
                  <a:srgbClr val="000000"/>
                </a:solidFill>
                <a:latin typeface="Calibri"/>
                <a:ea typeface="Calibri"/>
                <a:cs typeface="Calibri"/>
                <a:sym typeface="Calibri"/>
              </a:rPr>
              <a:t> , retrieve the project number, project name, and the number of employees who work on that project.</a:t>
            </a:r>
            <a:br>
              <a:rPr lang="en-US" sz="3200" b="0" i="0" u="none">
                <a:solidFill>
                  <a:srgbClr val="000000"/>
                </a:solidFill>
                <a:latin typeface="Calibri"/>
                <a:ea typeface="Calibri"/>
                <a:cs typeface="Calibri"/>
                <a:sym typeface="Calibri"/>
              </a:rPr>
            </a:br>
            <a:endParaRPr/>
          </a:p>
          <a:p>
            <a:pPr marL="342900" marR="0" lvl="0" indent="-342900" algn="l" rtl="0">
              <a:lnSpc>
                <a:spcPct val="90000"/>
              </a:lnSpc>
              <a:spcBef>
                <a:spcPts val="640"/>
              </a:spcBef>
              <a:spcAft>
                <a:spcPts val="0"/>
              </a:spcAft>
              <a:buClr>
                <a:srgbClr val="000000"/>
              </a:buClr>
              <a:buSzPts val="3200"/>
              <a:buFont typeface="Arial"/>
              <a:buChar char="•"/>
            </a:pPr>
            <a:r>
              <a:rPr lang="en-US" sz="3200" b="0" i="0" u="none">
                <a:solidFill>
                  <a:srgbClr val="000000"/>
                </a:solidFill>
                <a:latin typeface="Calibri"/>
                <a:ea typeface="Calibri"/>
                <a:cs typeface="Calibri"/>
                <a:sym typeface="Calibri"/>
              </a:rPr>
              <a:t> </a:t>
            </a:r>
            <a:r>
              <a:rPr lang="en-US" sz="2800" b="1" i="0" u="none">
                <a:solidFill>
                  <a:srgbClr val="000000"/>
                </a:solidFill>
                <a:latin typeface="Calibri"/>
                <a:ea typeface="Calibri"/>
                <a:cs typeface="Calibri"/>
                <a:sym typeface="Calibri"/>
              </a:rPr>
              <a:t>SELECT 	</a:t>
            </a:r>
            <a:r>
              <a:rPr lang="en-US" sz="2800" b="1" i="0" u="none">
                <a:solidFill>
                  <a:srgbClr val="FF0000"/>
                </a:solidFill>
                <a:latin typeface="Calibri"/>
                <a:ea typeface="Calibri"/>
                <a:cs typeface="Calibri"/>
                <a:sym typeface="Calibri"/>
              </a:rPr>
              <a:t>PNUMBER, PNAME</a:t>
            </a:r>
            <a:r>
              <a:rPr lang="en-US" sz="2800" b="1" i="0" u="none">
                <a:solidFill>
                  <a:srgbClr val="000000"/>
                </a:solidFill>
                <a:latin typeface="Calibri"/>
                <a:ea typeface="Calibri"/>
                <a:cs typeface="Calibri"/>
                <a:sym typeface="Calibri"/>
              </a:rPr>
              <a:t>, COUNT (*)</a:t>
            </a:r>
            <a:br>
              <a:rPr lang="en-US" sz="2800" b="1" i="0" u="none">
                <a:solidFill>
                  <a:srgbClr val="000000"/>
                </a:solidFill>
                <a:latin typeface="Calibri"/>
                <a:ea typeface="Calibri"/>
                <a:cs typeface="Calibri"/>
                <a:sym typeface="Calibri"/>
              </a:rPr>
            </a:br>
            <a:r>
              <a:rPr lang="en-US" sz="2800" b="1" i="0" u="none">
                <a:solidFill>
                  <a:srgbClr val="000000"/>
                </a:solidFill>
                <a:latin typeface="Calibri"/>
                <a:ea typeface="Calibri"/>
                <a:cs typeface="Calibri"/>
                <a:sym typeface="Calibri"/>
              </a:rPr>
              <a:t>		FROM	PROJECT, WORKS_ON</a:t>
            </a:r>
            <a:br>
              <a:rPr lang="en-US" sz="2800" b="1" i="0" u="none">
                <a:solidFill>
                  <a:srgbClr val="000000"/>
                </a:solidFill>
                <a:latin typeface="Calibri"/>
                <a:ea typeface="Calibri"/>
                <a:cs typeface="Calibri"/>
                <a:sym typeface="Calibri"/>
              </a:rPr>
            </a:br>
            <a:r>
              <a:rPr lang="en-US" sz="2800" b="1" i="0" u="none">
                <a:solidFill>
                  <a:srgbClr val="000000"/>
                </a:solidFill>
                <a:latin typeface="Calibri"/>
                <a:ea typeface="Calibri"/>
                <a:cs typeface="Calibri"/>
                <a:sym typeface="Calibri"/>
              </a:rPr>
              <a:t>		WHERE	PNUMBER=PNO</a:t>
            </a:r>
            <a:br>
              <a:rPr lang="en-US" sz="2800" b="1" i="0" u="none">
                <a:solidFill>
                  <a:srgbClr val="000000"/>
                </a:solidFill>
                <a:latin typeface="Calibri"/>
                <a:ea typeface="Calibri"/>
                <a:cs typeface="Calibri"/>
                <a:sym typeface="Calibri"/>
              </a:rPr>
            </a:br>
            <a:r>
              <a:rPr lang="en-US" sz="2800" b="1" i="0" u="none">
                <a:solidFill>
                  <a:srgbClr val="000000"/>
                </a:solidFill>
                <a:latin typeface="Calibri"/>
                <a:ea typeface="Calibri"/>
                <a:cs typeface="Calibri"/>
                <a:sym typeface="Calibri"/>
              </a:rPr>
              <a:t>		GROUP BY	</a:t>
            </a:r>
            <a:r>
              <a:rPr lang="en-US" sz="2800" b="1" i="0" u="none">
                <a:solidFill>
                  <a:srgbClr val="FF0000"/>
                </a:solidFill>
                <a:latin typeface="Calibri"/>
                <a:ea typeface="Calibri"/>
                <a:cs typeface="Calibri"/>
                <a:sym typeface="Calibri"/>
              </a:rPr>
              <a:t>PNUMBER, PNAME</a:t>
            </a:r>
            <a:br>
              <a:rPr lang="en-US" sz="2800" b="1" i="0" u="none">
                <a:solidFill>
                  <a:srgbClr val="000000"/>
                </a:solidFill>
                <a:latin typeface="Calibri"/>
                <a:ea typeface="Calibri"/>
                <a:cs typeface="Calibri"/>
                <a:sym typeface="Calibri"/>
              </a:rPr>
            </a:br>
            <a:r>
              <a:rPr lang="en-US" sz="2800" b="1" i="0" u="none">
                <a:solidFill>
                  <a:srgbClr val="000000"/>
                </a:solidFill>
                <a:latin typeface="Calibri"/>
                <a:ea typeface="Calibri"/>
                <a:cs typeface="Calibri"/>
                <a:sym typeface="Calibri"/>
              </a:rPr>
              <a:t>		HAVING	COUNT (*) &gt; 2</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56"/>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Summary of SQL Queries</a:t>
            </a:r>
            <a:endParaRPr/>
          </a:p>
        </p:txBody>
      </p:sp>
      <p:sp>
        <p:nvSpPr>
          <p:cNvPr id="432" name="Google Shape;432;p56"/>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80000"/>
              </a:lnSpc>
              <a:spcBef>
                <a:spcPts val="0"/>
              </a:spcBef>
              <a:spcAft>
                <a:spcPts val="0"/>
              </a:spcAft>
              <a:buClr>
                <a:srgbClr val="000000"/>
              </a:buClr>
              <a:buSzPts val="3000"/>
              <a:buFont typeface="Arial"/>
              <a:buChar char="•"/>
            </a:pPr>
            <a:r>
              <a:rPr lang="en-US" sz="3000" b="0" i="0" u="none">
                <a:solidFill>
                  <a:srgbClr val="000000"/>
                </a:solidFill>
                <a:latin typeface="Calibri"/>
                <a:ea typeface="Calibri"/>
                <a:cs typeface="Calibri"/>
                <a:sym typeface="Calibri"/>
              </a:rPr>
              <a:t>A query in SQL can consist of up to six clauses, but only the first two, SELECT and FROM, are mandatory. The clauses are specified in the following order:</a:t>
            </a:r>
            <a:br>
              <a:rPr lang="en-US" sz="3000" b="1" i="0" u="none">
                <a:solidFill>
                  <a:srgbClr val="000000"/>
                </a:solidFill>
                <a:latin typeface="Calibri"/>
                <a:ea typeface="Calibri"/>
                <a:cs typeface="Calibri"/>
                <a:sym typeface="Calibri"/>
              </a:rPr>
            </a:br>
            <a:br>
              <a:rPr lang="en-US" sz="3000" b="1" i="0" u="none">
                <a:solidFill>
                  <a:srgbClr val="000000"/>
                </a:solidFill>
                <a:latin typeface="Calibri"/>
                <a:ea typeface="Calibri"/>
                <a:cs typeface="Calibri"/>
                <a:sym typeface="Calibri"/>
              </a:rPr>
            </a:br>
            <a:r>
              <a:rPr lang="en-US" sz="3000" b="1" i="0" u="none">
                <a:solidFill>
                  <a:srgbClr val="000000"/>
                </a:solidFill>
                <a:latin typeface="Calibri"/>
                <a:ea typeface="Calibri"/>
                <a:cs typeface="Calibri"/>
                <a:sym typeface="Calibri"/>
              </a:rPr>
              <a:t>SELECT	&lt;attribute list&gt;</a:t>
            </a:r>
            <a:br>
              <a:rPr lang="en-US" sz="3000" b="1" i="0" u="none">
                <a:solidFill>
                  <a:srgbClr val="000000"/>
                </a:solidFill>
                <a:latin typeface="Calibri"/>
                <a:ea typeface="Calibri"/>
                <a:cs typeface="Calibri"/>
                <a:sym typeface="Calibri"/>
              </a:rPr>
            </a:br>
            <a:r>
              <a:rPr lang="en-US" sz="3000" b="1" i="0" u="none">
                <a:solidFill>
                  <a:srgbClr val="000000"/>
                </a:solidFill>
                <a:latin typeface="Calibri"/>
                <a:ea typeface="Calibri"/>
                <a:cs typeface="Calibri"/>
                <a:sym typeface="Calibri"/>
              </a:rPr>
              <a:t>FROM	&lt;table list&gt;</a:t>
            </a:r>
            <a:br>
              <a:rPr lang="en-US" sz="3000" b="1" i="0" u="none">
                <a:solidFill>
                  <a:srgbClr val="000000"/>
                </a:solidFill>
                <a:latin typeface="Calibri"/>
                <a:ea typeface="Calibri"/>
                <a:cs typeface="Calibri"/>
                <a:sym typeface="Calibri"/>
              </a:rPr>
            </a:br>
            <a:r>
              <a:rPr lang="en-US" sz="3000" b="1" i="0" u="none">
                <a:solidFill>
                  <a:srgbClr val="000000"/>
                </a:solidFill>
                <a:latin typeface="Calibri"/>
                <a:ea typeface="Calibri"/>
                <a:cs typeface="Calibri"/>
                <a:sym typeface="Calibri"/>
              </a:rPr>
              <a:t>[WHERE	&lt;condition&gt;]</a:t>
            </a:r>
            <a:br>
              <a:rPr lang="en-US" sz="3000" b="1" i="0" u="none">
                <a:solidFill>
                  <a:srgbClr val="000000"/>
                </a:solidFill>
                <a:latin typeface="Calibri"/>
                <a:ea typeface="Calibri"/>
                <a:cs typeface="Calibri"/>
                <a:sym typeface="Calibri"/>
              </a:rPr>
            </a:br>
            <a:r>
              <a:rPr lang="en-US" sz="3000" b="1" i="0" u="none">
                <a:solidFill>
                  <a:srgbClr val="000000"/>
                </a:solidFill>
                <a:latin typeface="Calibri"/>
                <a:ea typeface="Calibri"/>
                <a:cs typeface="Calibri"/>
                <a:sym typeface="Calibri"/>
              </a:rPr>
              <a:t>[GROUP BY &lt;grouping attribute(s)&gt;]</a:t>
            </a:r>
            <a:br>
              <a:rPr lang="en-US" sz="3000" b="1" i="0" u="none">
                <a:solidFill>
                  <a:srgbClr val="000000"/>
                </a:solidFill>
                <a:latin typeface="Calibri"/>
                <a:ea typeface="Calibri"/>
                <a:cs typeface="Calibri"/>
                <a:sym typeface="Calibri"/>
              </a:rPr>
            </a:br>
            <a:r>
              <a:rPr lang="en-US" sz="3000" b="1" i="0" u="none">
                <a:solidFill>
                  <a:srgbClr val="000000"/>
                </a:solidFill>
                <a:latin typeface="Calibri"/>
                <a:ea typeface="Calibri"/>
                <a:cs typeface="Calibri"/>
                <a:sym typeface="Calibri"/>
              </a:rPr>
              <a:t>[HAVING	&lt;group condition&gt;]</a:t>
            </a:r>
            <a:br>
              <a:rPr lang="en-US" sz="3000" b="1" i="0" u="none">
                <a:solidFill>
                  <a:srgbClr val="000000"/>
                </a:solidFill>
                <a:latin typeface="Calibri"/>
                <a:ea typeface="Calibri"/>
                <a:cs typeface="Calibri"/>
                <a:sym typeface="Calibri"/>
              </a:rPr>
            </a:br>
            <a:r>
              <a:rPr lang="en-US" sz="3000" b="1" i="0" u="none">
                <a:solidFill>
                  <a:srgbClr val="000000"/>
                </a:solidFill>
                <a:latin typeface="Calibri"/>
                <a:ea typeface="Calibri"/>
                <a:cs typeface="Calibri"/>
                <a:sym typeface="Calibri"/>
              </a:rPr>
              <a:t>[ORDER BY &lt;attribute list&gt;]</a:t>
            </a:r>
            <a:endParaRPr sz="3000" b="0" i="0" u="none">
              <a:solidFill>
                <a:srgbClr val="000000"/>
              </a:solidFill>
              <a:latin typeface="Calibri"/>
              <a:ea typeface="Calibri"/>
              <a:cs typeface="Calibri"/>
              <a:sym typeface="Calibri"/>
            </a:endParaRPr>
          </a:p>
          <a:p>
            <a:pPr marL="342900" marR="0" lvl="0" indent="-152400" algn="l" rtl="0">
              <a:spcBef>
                <a:spcPts val="600"/>
              </a:spcBef>
              <a:spcAft>
                <a:spcPts val="0"/>
              </a:spcAft>
              <a:buClr>
                <a:schemeClr val="dk1"/>
              </a:buClr>
              <a:buSzPts val="3000"/>
              <a:buFont typeface="Arial"/>
              <a:buNone/>
            </a:pPr>
            <a:endParaRPr sz="3000" b="0" i="0" u="none">
              <a:solidFill>
                <a:srgbClr val="000000"/>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57"/>
          <p:cNvSpPr txBox="1">
            <a:spLocks noGrp="1"/>
          </p:cNvSpPr>
          <p:nvPr>
            <p:ph type="title"/>
          </p:nvPr>
        </p:nvSpPr>
        <p:spPr>
          <a:xfrm>
            <a:off x="225425" y="1071562"/>
            <a:ext cx="8140700" cy="59213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NESTED QUERIES</a:t>
            </a:r>
            <a:endParaRPr/>
          </a:p>
        </p:txBody>
      </p:sp>
      <p:sp>
        <p:nvSpPr>
          <p:cNvPr id="438" name="Google Shape;438;p57"/>
          <p:cNvSpPr txBox="1">
            <a:spLocks noGrp="1"/>
          </p:cNvSpPr>
          <p:nvPr>
            <p:ph type="body" idx="1"/>
          </p:nvPr>
        </p:nvSpPr>
        <p:spPr>
          <a:xfrm>
            <a:off x="560387" y="1708150"/>
            <a:ext cx="7805737" cy="3551237"/>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000"/>
              <a:buFont typeface="Arial"/>
              <a:buChar char="•"/>
            </a:pPr>
            <a:r>
              <a:rPr lang="en-US" sz="2000" b="0" i="0" u="none">
                <a:solidFill>
                  <a:schemeClr val="dk1"/>
                </a:solidFill>
                <a:latin typeface="Calibri"/>
                <a:ea typeface="Calibri"/>
                <a:cs typeface="Calibri"/>
                <a:sym typeface="Calibri"/>
              </a:rPr>
              <a:t>A subquery is a SQL query nested inside a larger query.</a:t>
            </a:r>
            <a:endParaRPr/>
          </a:p>
          <a:p>
            <a:pPr marL="342900" marR="0" lvl="0" indent="-342900" algn="l" rtl="0">
              <a:lnSpc>
                <a:spcPct val="100000"/>
              </a:lnSpc>
              <a:spcBef>
                <a:spcPts val="400"/>
              </a:spcBef>
              <a:spcAft>
                <a:spcPts val="0"/>
              </a:spcAft>
              <a:buClr>
                <a:schemeClr val="dk1"/>
              </a:buClr>
              <a:buSzPts val="2000"/>
              <a:buFont typeface="Arial"/>
              <a:buChar char="•"/>
            </a:pPr>
            <a:r>
              <a:rPr lang="en-US" sz="2000" b="0" i="0" u="none">
                <a:solidFill>
                  <a:schemeClr val="dk1"/>
                </a:solidFill>
                <a:latin typeface="Calibri"/>
                <a:ea typeface="Calibri"/>
                <a:cs typeface="Calibri"/>
                <a:sym typeface="Calibri"/>
              </a:rPr>
              <a:t>A subquery may occur in:</a:t>
            </a:r>
            <a:endParaRPr/>
          </a:p>
          <a:p>
            <a:pPr marL="742950" marR="0" lvl="1" indent="-285750" algn="l" rtl="0">
              <a:lnSpc>
                <a:spcPct val="100000"/>
              </a:lnSpc>
              <a:spcBef>
                <a:spcPts val="4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 A SELECT clause</a:t>
            </a:r>
            <a:endParaRPr/>
          </a:p>
          <a:p>
            <a:pPr marL="742950" marR="0" lvl="1" indent="-285750" algn="l" rtl="0">
              <a:lnSpc>
                <a:spcPct val="100000"/>
              </a:lnSpc>
              <a:spcBef>
                <a:spcPts val="4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 A FROM clause</a:t>
            </a:r>
            <a:endParaRPr/>
          </a:p>
          <a:p>
            <a:pPr marL="742950" marR="0" lvl="1" indent="-285750" algn="l" rtl="0">
              <a:lnSpc>
                <a:spcPct val="100000"/>
              </a:lnSpc>
              <a:spcBef>
                <a:spcPts val="4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 A WHERE clause</a:t>
            </a:r>
            <a:endParaRPr/>
          </a:p>
          <a:p>
            <a:pPr marL="342900" marR="0" lvl="0" indent="-342900" algn="l" rtl="0">
              <a:lnSpc>
                <a:spcPct val="100000"/>
              </a:lnSpc>
              <a:spcBef>
                <a:spcPts val="400"/>
              </a:spcBef>
              <a:spcAft>
                <a:spcPts val="0"/>
              </a:spcAft>
              <a:buClr>
                <a:schemeClr val="dk1"/>
              </a:buClr>
              <a:buSzPts val="2000"/>
              <a:buFont typeface="Arial"/>
              <a:buChar char="•"/>
            </a:pPr>
            <a:r>
              <a:rPr lang="en-US" sz="2000" b="0" i="0" u="none">
                <a:solidFill>
                  <a:schemeClr val="dk1"/>
                </a:solidFill>
                <a:latin typeface="Calibri"/>
                <a:ea typeface="Calibri"/>
                <a:cs typeface="Calibri"/>
                <a:sym typeface="Calibri"/>
              </a:rPr>
              <a:t>A subquery is usually added within the WHERE Clause of another SQL SELECT statement.</a:t>
            </a:r>
            <a:endParaRPr/>
          </a:p>
          <a:p>
            <a:pPr marL="342900" marR="0" lvl="0" indent="-342900" algn="l" rtl="0">
              <a:lnSpc>
                <a:spcPct val="100000"/>
              </a:lnSpc>
              <a:spcBef>
                <a:spcPts val="400"/>
              </a:spcBef>
              <a:spcAft>
                <a:spcPts val="0"/>
              </a:spcAft>
              <a:buClr>
                <a:schemeClr val="dk1"/>
              </a:buClr>
              <a:buSzPts val="2000"/>
              <a:buFont typeface="Arial"/>
              <a:buChar char="•"/>
            </a:pPr>
            <a:r>
              <a:rPr lang="en-US" sz="2000" b="0" i="0" u="none">
                <a:solidFill>
                  <a:schemeClr val="dk1"/>
                </a:solidFill>
                <a:latin typeface="Calibri"/>
                <a:ea typeface="Calibri"/>
                <a:cs typeface="Calibri"/>
                <a:sym typeface="Calibri"/>
              </a:rPr>
              <a:t>You can use the comparison operators, such as &gt;, &lt;, or =. The comparison operator can also be a multiple-row operator, such as IN, ANY, SOME, or ALL.</a:t>
            </a:r>
            <a:endParaRPr/>
          </a:p>
          <a:p>
            <a:pPr marL="342900" marR="0" lvl="0" indent="-342900" algn="l" rtl="0">
              <a:lnSpc>
                <a:spcPct val="100000"/>
              </a:lnSpc>
              <a:spcBef>
                <a:spcPts val="400"/>
              </a:spcBef>
              <a:spcAft>
                <a:spcPts val="0"/>
              </a:spcAft>
              <a:buClr>
                <a:schemeClr val="dk1"/>
              </a:buClr>
              <a:buSzPts val="2000"/>
              <a:buFont typeface="Arial"/>
              <a:buChar char="•"/>
            </a:pPr>
            <a:r>
              <a:rPr lang="en-US" sz="2000" b="0" i="0" u="none">
                <a:solidFill>
                  <a:schemeClr val="dk1"/>
                </a:solidFill>
                <a:latin typeface="Calibri"/>
                <a:ea typeface="Calibri"/>
                <a:cs typeface="Calibri"/>
                <a:sym typeface="Calibri"/>
              </a:rPr>
              <a:t>A subquery can be treated as an inner query, which is a SQL query placed as a part of another query called as outer query.</a:t>
            </a:r>
            <a:endParaRPr/>
          </a:p>
          <a:p>
            <a:pPr marL="342900" marR="0" lvl="0" indent="-342900" algn="l" rtl="0">
              <a:lnSpc>
                <a:spcPct val="100000"/>
              </a:lnSpc>
              <a:spcBef>
                <a:spcPts val="400"/>
              </a:spcBef>
              <a:spcAft>
                <a:spcPts val="0"/>
              </a:spcAft>
              <a:buClr>
                <a:schemeClr val="dk1"/>
              </a:buClr>
              <a:buSzPts val="2000"/>
              <a:buFont typeface="Arial"/>
              <a:buChar char="•"/>
            </a:pPr>
            <a:r>
              <a:rPr lang="en-US" sz="2000" b="0" i="0" u="none">
                <a:solidFill>
                  <a:schemeClr val="dk1"/>
                </a:solidFill>
                <a:latin typeface="Calibri"/>
                <a:ea typeface="Calibri"/>
                <a:cs typeface="Calibri"/>
                <a:sym typeface="Calibri"/>
              </a:rPr>
              <a:t>The inner query executes first before its parent query so that the results of the inner query can be passed to the outer query.</a:t>
            </a:r>
            <a:endParaRPr/>
          </a:p>
          <a:p>
            <a:pPr marL="342900" marR="0" lvl="0" indent="-215900" algn="l" rtl="0">
              <a:spcBef>
                <a:spcPts val="400"/>
              </a:spcBef>
              <a:spcAft>
                <a:spcPts val="0"/>
              </a:spcAft>
              <a:buClr>
                <a:schemeClr val="dk1"/>
              </a:buClr>
              <a:buSzPts val="2000"/>
              <a:buFont typeface="Arial"/>
              <a:buNone/>
            </a:pPr>
            <a:endParaRPr sz="2000" b="0" i="0" u="none">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58"/>
          <p:cNvSpPr txBox="1">
            <a:spLocks noGrp="1"/>
          </p:cNvSpPr>
          <p:nvPr>
            <p:ph type="title"/>
          </p:nvPr>
        </p:nvSpPr>
        <p:spPr>
          <a:xfrm>
            <a:off x="169862" y="0"/>
            <a:ext cx="8196262" cy="1109609"/>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dirty="0">
                <a:solidFill>
                  <a:srgbClr val="FF0000"/>
                </a:solidFill>
                <a:latin typeface="Calibri"/>
                <a:ea typeface="Calibri"/>
                <a:cs typeface="Calibri"/>
                <a:sym typeface="Calibri"/>
              </a:rPr>
              <a:t>NESTED QUERIES</a:t>
            </a:r>
            <a:endParaRPr dirty="0"/>
          </a:p>
        </p:txBody>
      </p:sp>
      <p:sp>
        <p:nvSpPr>
          <p:cNvPr id="444" name="Google Shape;444;p58"/>
          <p:cNvSpPr txBox="1">
            <a:spLocks noGrp="1"/>
          </p:cNvSpPr>
          <p:nvPr>
            <p:ph type="body" idx="1"/>
          </p:nvPr>
        </p:nvSpPr>
        <p:spPr>
          <a:xfrm>
            <a:off x="357187" y="1212352"/>
            <a:ext cx="8008937" cy="4051798"/>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0" i="0" u="none" dirty="0">
                <a:solidFill>
                  <a:schemeClr val="dk1"/>
                </a:solidFill>
                <a:latin typeface="Calibri"/>
                <a:ea typeface="Calibri"/>
                <a:cs typeface="Calibri"/>
                <a:sym typeface="Calibri"/>
              </a:rPr>
              <a:t>Example:  </a:t>
            </a:r>
            <a:endParaRPr dirty="0"/>
          </a:p>
          <a:p>
            <a:pPr marL="342900" marR="0" lvl="0" indent="-342900" algn="l" rtl="0">
              <a:lnSpc>
                <a:spcPct val="100000"/>
              </a:lnSpc>
              <a:spcBef>
                <a:spcPts val="640"/>
              </a:spcBef>
              <a:spcAft>
                <a:spcPts val="0"/>
              </a:spcAft>
              <a:buClr>
                <a:schemeClr val="dk1"/>
              </a:buClr>
              <a:buSzPts val="3200"/>
              <a:buFont typeface="Arial"/>
              <a:buChar char="•"/>
            </a:pPr>
            <a:r>
              <a:rPr lang="en-US" sz="3200" b="0" i="0" u="none" dirty="0">
                <a:solidFill>
                  <a:schemeClr val="dk1"/>
                </a:solidFill>
                <a:latin typeface="Calibri"/>
                <a:ea typeface="Calibri"/>
                <a:cs typeface="Calibri"/>
                <a:sym typeface="Calibri"/>
              </a:rPr>
              <a:t>For example, suppose you want to find the SSN, </a:t>
            </a:r>
            <a:r>
              <a:rPr lang="en-US" sz="3200" b="0" i="0" u="none" dirty="0" err="1">
                <a:solidFill>
                  <a:schemeClr val="dk1"/>
                </a:solidFill>
                <a:latin typeface="Calibri"/>
                <a:ea typeface="Calibri"/>
                <a:cs typeface="Calibri"/>
                <a:sym typeface="Calibri"/>
              </a:rPr>
              <a:t>first_name</a:t>
            </a:r>
            <a:r>
              <a:rPr lang="en-US" sz="3200" b="0" i="0" u="none" dirty="0">
                <a:solidFill>
                  <a:schemeClr val="dk1"/>
                </a:solidFill>
                <a:latin typeface="Calibri"/>
                <a:ea typeface="Calibri"/>
                <a:cs typeface="Calibri"/>
                <a:sym typeface="Calibri"/>
              </a:rPr>
              <a:t>, </a:t>
            </a:r>
            <a:r>
              <a:rPr lang="en-US" sz="3200" b="0" i="0" u="none" dirty="0" err="1">
                <a:solidFill>
                  <a:schemeClr val="dk1"/>
                </a:solidFill>
                <a:latin typeface="Calibri"/>
                <a:ea typeface="Calibri"/>
                <a:cs typeface="Calibri"/>
                <a:sym typeface="Calibri"/>
              </a:rPr>
              <a:t>last_name</a:t>
            </a:r>
            <a:r>
              <a:rPr lang="en-US" sz="3200" b="0" i="0" u="none" dirty="0">
                <a:solidFill>
                  <a:schemeClr val="dk1"/>
                </a:solidFill>
                <a:latin typeface="Calibri"/>
                <a:ea typeface="Calibri"/>
                <a:cs typeface="Calibri"/>
                <a:sym typeface="Calibri"/>
              </a:rPr>
              <a:t>, and salaries for employees whose salary is higher than the average salary throughout the company.</a:t>
            </a:r>
            <a:endParaRPr dirty="0"/>
          </a:p>
          <a:p>
            <a:pPr marL="342900" marR="0" lvl="0" indent="-139700" algn="l" rtl="0">
              <a:lnSpc>
                <a:spcPct val="100000"/>
              </a:lnSpc>
              <a:spcBef>
                <a:spcPts val="640"/>
              </a:spcBef>
              <a:spcAft>
                <a:spcPts val="0"/>
              </a:spcAft>
              <a:buClr>
                <a:schemeClr val="dk1"/>
              </a:buClr>
              <a:buSzPts val="3200"/>
              <a:buFont typeface="Arial"/>
              <a:buNone/>
            </a:pPr>
            <a:endParaRPr sz="3200" b="0" i="0" u="none" dirty="0">
              <a:solidFill>
                <a:schemeClr val="dk1"/>
              </a:solidFill>
              <a:latin typeface="Calibri"/>
              <a:ea typeface="Calibri"/>
              <a:cs typeface="Calibri"/>
              <a:sym typeface="Calibri"/>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dirty="0">
                <a:solidFill>
                  <a:schemeClr val="dk1"/>
                </a:solidFill>
                <a:latin typeface="Calibri"/>
                <a:ea typeface="Calibri"/>
                <a:cs typeface="Calibri"/>
                <a:sym typeface="Calibri"/>
              </a:rPr>
              <a:t>Select </a:t>
            </a:r>
            <a:r>
              <a:rPr lang="en-US" sz="3200" b="0" i="0" u="none" dirty="0" err="1">
                <a:solidFill>
                  <a:schemeClr val="dk1"/>
                </a:solidFill>
                <a:latin typeface="Calibri"/>
                <a:ea typeface="Calibri"/>
                <a:cs typeface="Calibri"/>
                <a:sym typeface="Calibri"/>
              </a:rPr>
              <a:t>SSN,fname,lname</a:t>
            </a:r>
            <a:r>
              <a:rPr lang="en-US" sz="3200" b="0" i="0" u="none" dirty="0">
                <a:solidFill>
                  <a:schemeClr val="dk1"/>
                </a:solidFill>
                <a:latin typeface="Calibri"/>
                <a:ea typeface="Calibri"/>
                <a:cs typeface="Calibri"/>
                <a:sym typeface="Calibri"/>
              </a:rPr>
              <a:t> ,salary from employee where salary &gt;(select avg(salary) from employee);</a:t>
            </a:r>
            <a:endParaRP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59"/>
          <p:cNvSpPr txBox="1">
            <a:spLocks noGrp="1"/>
          </p:cNvSpPr>
          <p:nvPr>
            <p:ph type="title"/>
          </p:nvPr>
        </p:nvSpPr>
        <p:spPr>
          <a:xfrm>
            <a:off x="192087" y="1071562"/>
            <a:ext cx="8174037" cy="14763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NESTED QUERIES</a:t>
            </a:r>
            <a:endParaRPr/>
          </a:p>
        </p:txBody>
      </p:sp>
      <p:sp>
        <p:nvSpPr>
          <p:cNvPr id="450" name="Google Shape;450;p59"/>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80000"/>
              </a:lnSpc>
              <a:spcBef>
                <a:spcPts val="0"/>
              </a:spcBef>
              <a:spcAft>
                <a:spcPts val="0"/>
              </a:spcAft>
              <a:buClr>
                <a:schemeClr val="dk1"/>
              </a:buClr>
              <a:buSzPts val="2100"/>
              <a:buFont typeface="Arial"/>
              <a:buChar char="•"/>
            </a:pPr>
            <a:r>
              <a:rPr lang="en-US" sz="2100" b="0" i="0" u="none" dirty="0">
                <a:solidFill>
                  <a:schemeClr val="dk1"/>
                </a:solidFill>
                <a:latin typeface="Calibri"/>
                <a:ea typeface="Calibri"/>
                <a:cs typeface="Calibri"/>
                <a:sym typeface="Calibri"/>
              </a:rPr>
              <a:t>You can use a subquery after a comparison operator, followed by the keyword  IN,ALL, ANY, or SOME.</a:t>
            </a:r>
            <a:endParaRPr dirty="0"/>
          </a:p>
          <a:p>
            <a:pPr marL="342900" marR="0" lvl="0" indent="-342900" algn="l" rtl="0">
              <a:lnSpc>
                <a:spcPct val="80000"/>
              </a:lnSpc>
              <a:spcBef>
                <a:spcPts val="420"/>
              </a:spcBef>
              <a:spcAft>
                <a:spcPts val="0"/>
              </a:spcAft>
              <a:buClr>
                <a:schemeClr val="dk1"/>
              </a:buClr>
              <a:buSzPts val="2100"/>
              <a:buFont typeface="Arial"/>
              <a:buChar char="•"/>
            </a:pPr>
            <a:r>
              <a:rPr lang="en-US" sz="2100" b="0" i="0" u="none" dirty="0">
                <a:solidFill>
                  <a:schemeClr val="dk1"/>
                </a:solidFill>
                <a:latin typeface="Calibri"/>
                <a:ea typeface="Calibri"/>
                <a:cs typeface="Calibri"/>
                <a:sym typeface="Calibri"/>
              </a:rPr>
              <a:t>The ALL operator compares value to every value returned by the subquery. Therefore ALL operator (which must follow a comparison operator) returns TRUE if the comparison is TRUE for ALL of the values in the column that the subquery returns.</a:t>
            </a:r>
            <a:endParaRPr dirty="0"/>
          </a:p>
          <a:p>
            <a:pPr marL="342900" marR="0" lvl="0" indent="-342900" algn="l" rtl="0">
              <a:lnSpc>
                <a:spcPct val="80000"/>
              </a:lnSpc>
              <a:spcBef>
                <a:spcPts val="420"/>
              </a:spcBef>
              <a:spcAft>
                <a:spcPts val="0"/>
              </a:spcAft>
              <a:buClr>
                <a:schemeClr val="dk1"/>
              </a:buClr>
              <a:buSzPts val="2100"/>
              <a:buFont typeface="Arial"/>
              <a:buChar char="•"/>
            </a:pPr>
            <a:r>
              <a:rPr lang="en-US" sz="2100" b="0" i="0" u="none" dirty="0">
                <a:solidFill>
                  <a:schemeClr val="dk1"/>
                </a:solidFill>
                <a:latin typeface="Calibri"/>
                <a:ea typeface="Calibri"/>
                <a:cs typeface="Calibri"/>
                <a:sym typeface="Calibri"/>
              </a:rPr>
              <a:t>The following query selects the department with the highest average salary. The subquery finds the average salary for each department, and then the main query selects the department with the highest average salary.</a:t>
            </a:r>
            <a:endParaRPr dirty="0"/>
          </a:p>
          <a:p>
            <a:pPr marL="342900" marR="0" lvl="0" indent="-342900" algn="l" rtl="0">
              <a:lnSpc>
                <a:spcPct val="150000"/>
              </a:lnSpc>
              <a:spcBef>
                <a:spcPts val="420"/>
              </a:spcBef>
              <a:spcAft>
                <a:spcPts val="0"/>
              </a:spcAft>
              <a:buClr>
                <a:schemeClr val="dk1"/>
              </a:buClr>
              <a:buSzPts val="2100"/>
              <a:buFont typeface="Arial"/>
              <a:buChar char="•"/>
            </a:pPr>
            <a:r>
              <a:rPr lang="en-US" sz="2100" b="0" i="0" u="none" dirty="0" err="1">
                <a:solidFill>
                  <a:schemeClr val="dk1"/>
                </a:solidFill>
                <a:latin typeface="Arimo"/>
                <a:ea typeface="Arimo"/>
                <a:cs typeface="Arimo"/>
                <a:sym typeface="Arimo"/>
              </a:rPr>
              <a:t>Eg:SELECT</a:t>
            </a:r>
            <a:r>
              <a:rPr lang="en-US" sz="2100" b="0" i="0" u="none" dirty="0">
                <a:solidFill>
                  <a:schemeClr val="dk1"/>
                </a:solidFill>
                <a:latin typeface="Arimo"/>
                <a:ea typeface="Arimo"/>
                <a:cs typeface="Arimo"/>
                <a:sym typeface="Arimo"/>
              </a:rPr>
              <a:t> </a:t>
            </a:r>
            <a:r>
              <a:rPr lang="en-US" sz="2100" b="0" i="0" u="none" dirty="0" err="1">
                <a:solidFill>
                  <a:schemeClr val="dk1"/>
                </a:solidFill>
                <a:latin typeface="Arimo"/>
                <a:ea typeface="Arimo"/>
                <a:cs typeface="Arimo"/>
                <a:sym typeface="Arimo"/>
              </a:rPr>
              <a:t>Dno</a:t>
            </a:r>
            <a:r>
              <a:rPr lang="en-US" sz="2100" b="0" i="0" u="none" dirty="0">
                <a:solidFill>
                  <a:schemeClr val="dk1"/>
                </a:solidFill>
                <a:latin typeface="Arimo"/>
                <a:ea typeface="Arimo"/>
                <a:cs typeface="Arimo"/>
                <a:sym typeface="Arimo"/>
              </a:rPr>
              <a:t>, AVG(SALARY) FROM EMPLOYEE GROUP BY </a:t>
            </a:r>
            <a:r>
              <a:rPr lang="en-US" sz="2100" b="0" i="0" u="none" dirty="0" err="1">
                <a:solidFill>
                  <a:schemeClr val="dk1"/>
                </a:solidFill>
                <a:latin typeface="Arimo"/>
                <a:ea typeface="Arimo"/>
                <a:cs typeface="Arimo"/>
                <a:sym typeface="Arimo"/>
              </a:rPr>
              <a:t>Dno</a:t>
            </a:r>
            <a:r>
              <a:rPr lang="en-US" sz="2100" b="0" i="0" u="none" dirty="0">
                <a:solidFill>
                  <a:schemeClr val="dk1"/>
                </a:solidFill>
                <a:latin typeface="Arimo"/>
                <a:ea typeface="Arimo"/>
                <a:cs typeface="Arimo"/>
                <a:sym typeface="Arimo"/>
              </a:rPr>
              <a:t>  HAVING AVG(SALARY)&gt;=ALL (SELECT AVG(SALARY)  FROM EMPLOYEE GROUP BY </a:t>
            </a:r>
            <a:r>
              <a:rPr lang="en-US" sz="2100" b="0" i="0" u="none" dirty="0" err="1">
                <a:solidFill>
                  <a:schemeClr val="dk1"/>
                </a:solidFill>
                <a:latin typeface="Arimo"/>
                <a:ea typeface="Arimo"/>
                <a:cs typeface="Arimo"/>
                <a:sym typeface="Arimo"/>
              </a:rPr>
              <a:t>Dno</a:t>
            </a:r>
            <a:r>
              <a:rPr lang="en-US" sz="2100" b="0" i="0" u="none" dirty="0">
                <a:solidFill>
                  <a:schemeClr val="dk1"/>
                </a:solidFill>
                <a:latin typeface="Arimo"/>
                <a:ea typeface="Arimo"/>
                <a:cs typeface="Arimo"/>
                <a:sym typeface="Arimo"/>
              </a:rPr>
              <a:t>);</a:t>
            </a:r>
            <a:endParaRPr sz="2100" b="0" i="0" u="none" dirty="0">
              <a:solidFill>
                <a:schemeClr val="dk1"/>
              </a:solidFill>
              <a:latin typeface="Calibri"/>
              <a:ea typeface="Calibri"/>
              <a:cs typeface="Calibri"/>
              <a:sym typeface="Calibri"/>
            </a:endParaRPr>
          </a:p>
          <a:p>
            <a:pPr marL="342900" marR="0" lvl="0" indent="-215900" algn="l" rtl="0">
              <a:lnSpc>
                <a:spcPct val="150000"/>
              </a:lnSpc>
              <a:spcBef>
                <a:spcPts val="400"/>
              </a:spcBef>
              <a:spcAft>
                <a:spcPts val="0"/>
              </a:spcAft>
              <a:buClr>
                <a:schemeClr val="dk1"/>
              </a:buClr>
              <a:buSzPts val="2000"/>
              <a:buFont typeface="Arial"/>
              <a:buNone/>
            </a:pPr>
            <a:endParaRPr sz="2000" b="0" i="0" u="none" dirty="0">
              <a:solidFill>
                <a:schemeClr val="dk1"/>
              </a:solidFill>
              <a:latin typeface="Calibri"/>
              <a:ea typeface="Calibri"/>
              <a:cs typeface="Calibri"/>
              <a:sym typeface="Calibri"/>
            </a:endParaRPr>
          </a:p>
          <a:p>
            <a:pPr marL="342900" marR="0" lvl="0" indent="-215900" algn="l" rtl="0">
              <a:spcBef>
                <a:spcPts val="400"/>
              </a:spcBef>
              <a:spcAft>
                <a:spcPts val="0"/>
              </a:spcAft>
              <a:buClr>
                <a:schemeClr val="dk1"/>
              </a:buClr>
              <a:buSzPts val="2000"/>
              <a:buFont typeface="Arial"/>
              <a:buNone/>
            </a:pPr>
            <a:endParaRPr sz="2000" b="0" i="0" u="none" dirty="0">
              <a:solidFill>
                <a:schemeClr val="dk1"/>
              </a:solidFill>
              <a:latin typeface="Calibri"/>
              <a:ea typeface="Calibri"/>
              <a:cs typeface="Calibri"/>
              <a:sym typeface="Calibri"/>
            </a:endParaRPr>
          </a:p>
        </p:txBody>
      </p:sp>
      <p:sp>
        <p:nvSpPr>
          <p:cNvPr id="451" name="Google Shape;451;p59"/>
          <p:cNvSpPr txBox="1"/>
          <p:nvPr/>
        </p:nvSpPr>
        <p:spPr>
          <a:xfrm>
            <a:off x="0" y="954087"/>
            <a:ext cx="157162" cy="149225"/>
          </a:xfrm>
          <a:prstGeom prst="rect">
            <a:avLst/>
          </a:prstGeom>
          <a:solidFill>
            <a:srgbClr val="FFFFFF"/>
          </a:solidFill>
          <a:ln>
            <a:noFill/>
          </a:ln>
        </p:spPr>
        <p:txBody>
          <a:bodyPr spcFirstLastPara="1" wrap="square" lIns="68575" tIns="34275" rIns="68575" bIns="34275" anchor="ctr" anchorCtr="0">
            <a:spAutoFit/>
          </a:bodyPr>
          <a:lstStyle/>
          <a:p>
            <a:pPr marL="0" marR="0" lvl="0" indent="0" algn="l" rtl="0">
              <a:lnSpc>
                <a:spcPct val="100000"/>
              </a:lnSpc>
              <a:spcBef>
                <a:spcPts val="0"/>
              </a:spcBef>
              <a:spcAft>
                <a:spcPts val="0"/>
              </a:spcAft>
              <a:buClr>
                <a:schemeClr val="dk1"/>
              </a:buClr>
              <a:buSzPts val="500"/>
              <a:buFont typeface="Arial"/>
              <a:buNone/>
            </a:pPr>
            <a:r>
              <a:rPr lang="en-US" sz="500" b="0" i="0" u="none">
                <a:solidFill>
                  <a:schemeClr val="dk1"/>
                </a:solidFill>
                <a:latin typeface="Arial"/>
                <a:ea typeface="Arial"/>
                <a:cs typeface="Arial"/>
                <a:sym typeface="Arial"/>
              </a:rPr>
              <a:t>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60"/>
          <p:cNvSpPr txBox="1">
            <a:spLocks noGrp="1"/>
          </p:cNvSpPr>
          <p:nvPr>
            <p:ph type="title"/>
          </p:nvPr>
        </p:nvSpPr>
        <p:spPr>
          <a:xfrm>
            <a:off x="169862" y="1071562"/>
            <a:ext cx="8251825" cy="10890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CORRELATED NESTED QUERIES</a:t>
            </a:r>
            <a:endParaRPr/>
          </a:p>
        </p:txBody>
      </p:sp>
      <p:sp>
        <p:nvSpPr>
          <p:cNvPr id="457" name="Google Shape;457;p60"/>
          <p:cNvSpPr txBox="1">
            <a:spLocks noGrp="1"/>
          </p:cNvSpPr>
          <p:nvPr>
            <p:ph type="body" idx="1"/>
          </p:nvPr>
        </p:nvSpPr>
        <p:spPr>
          <a:xfrm>
            <a:off x="457200" y="2362200"/>
            <a:ext cx="8229600" cy="3763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100"/>
              <a:buFont typeface="Arial"/>
              <a:buChar char="•"/>
            </a:pPr>
            <a:r>
              <a:rPr lang="en-US" sz="2100" b="0" i="0" u="none" dirty="0">
                <a:solidFill>
                  <a:schemeClr val="dk1"/>
                </a:solidFill>
                <a:latin typeface="Calibri"/>
                <a:ea typeface="Calibri"/>
                <a:cs typeface="Calibri"/>
                <a:sym typeface="Calibri"/>
              </a:rPr>
              <a:t>Whenever a condition in the WHERE clause of a nested query references some </a:t>
            </a:r>
            <a:r>
              <a:rPr lang="en-US" sz="2100" dirty="0"/>
              <a:t>column</a:t>
            </a:r>
            <a:r>
              <a:rPr lang="en-US" sz="2100" b="0" i="0" u="none" dirty="0">
                <a:solidFill>
                  <a:schemeClr val="dk1"/>
                </a:solidFill>
                <a:latin typeface="Calibri"/>
                <a:ea typeface="Calibri"/>
                <a:cs typeface="Calibri"/>
                <a:sym typeface="Calibri"/>
              </a:rPr>
              <a:t> of a table </a:t>
            </a:r>
            <a:r>
              <a:rPr lang="en-US" sz="2100" dirty="0"/>
              <a:t>referenced</a:t>
            </a:r>
            <a:r>
              <a:rPr lang="en-US" sz="2100" b="0" i="0" u="none" dirty="0">
                <a:solidFill>
                  <a:schemeClr val="dk1"/>
                </a:solidFill>
                <a:latin typeface="Calibri"/>
                <a:ea typeface="Calibri"/>
                <a:cs typeface="Calibri"/>
                <a:sym typeface="Calibri"/>
              </a:rPr>
              <a:t> in the outer query, the two queries are said to be </a:t>
            </a:r>
            <a:r>
              <a:rPr lang="en-US" sz="2100" b="1" i="0" u="none" dirty="0">
                <a:solidFill>
                  <a:schemeClr val="dk1"/>
                </a:solidFill>
                <a:latin typeface="Calibri"/>
                <a:ea typeface="Calibri"/>
                <a:cs typeface="Calibri"/>
                <a:sym typeface="Calibri"/>
              </a:rPr>
              <a:t>correlated.</a:t>
            </a:r>
            <a:endParaRPr dirty="0"/>
          </a:p>
          <a:p>
            <a:pPr marL="342900" marR="0" lvl="0" indent="-342900" algn="l" rtl="0">
              <a:lnSpc>
                <a:spcPct val="100000"/>
              </a:lnSpc>
              <a:spcBef>
                <a:spcPts val="420"/>
              </a:spcBef>
              <a:spcAft>
                <a:spcPts val="0"/>
              </a:spcAft>
              <a:buClr>
                <a:schemeClr val="dk1"/>
              </a:buClr>
              <a:buSzPts val="2100"/>
              <a:buFont typeface="Arial"/>
              <a:buChar char="•"/>
            </a:pPr>
            <a:r>
              <a:rPr lang="en-US" sz="2100" b="1" i="0" u="none" dirty="0">
                <a:solidFill>
                  <a:schemeClr val="dk1"/>
                </a:solidFill>
                <a:latin typeface="Calibri"/>
                <a:ea typeface="Calibri"/>
                <a:cs typeface="Calibri"/>
                <a:sym typeface="Calibri"/>
              </a:rPr>
              <a:t> A correlated sub query is evaluated once for each row processed by the parent statement .</a:t>
            </a:r>
            <a:endParaRPr dirty="0"/>
          </a:p>
          <a:p>
            <a:pPr marL="342900" marR="0" lvl="0" indent="-342900" algn="l" rtl="0">
              <a:lnSpc>
                <a:spcPct val="100000"/>
              </a:lnSpc>
              <a:spcBef>
                <a:spcPts val="420"/>
              </a:spcBef>
              <a:spcAft>
                <a:spcPts val="0"/>
              </a:spcAft>
              <a:buClr>
                <a:schemeClr val="dk1"/>
              </a:buClr>
              <a:buSzPts val="2100"/>
              <a:buFont typeface="Arial"/>
              <a:buChar char="•"/>
            </a:pPr>
            <a:r>
              <a:rPr lang="en-US" sz="2100" b="1" i="0" u="none" dirty="0">
                <a:solidFill>
                  <a:schemeClr val="dk1"/>
                </a:solidFill>
                <a:latin typeface="Calibri"/>
                <a:ea typeface="Calibri"/>
                <a:cs typeface="Calibri"/>
                <a:sym typeface="Calibri"/>
              </a:rPr>
              <a:t>EXISTS and NOT EXISTS functions are used to check whether the result of a correlated query is empty or not.</a:t>
            </a:r>
            <a:endParaRP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61"/>
          <p:cNvSpPr txBox="1">
            <a:spLocks noGrp="1"/>
          </p:cNvSpPr>
          <p:nvPr>
            <p:ph type="title"/>
          </p:nvPr>
        </p:nvSpPr>
        <p:spPr>
          <a:xfrm>
            <a:off x="180975" y="1071562"/>
            <a:ext cx="8185150" cy="37623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CORRELATED NESTED QUERIES</a:t>
            </a:r>
            <a:endParaRPr/>
          </a:p>
        </p:txBody>
      </p:sp>
      <p:sp>
        <p:nvSpPr>
          <p:cNvPr id="463" name="Google Shape;463;p6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90000"/>
              </a:lnSpc>
              <a:spcBef>
                <a:spcPts val="0"/>
              </a:spcBef>
              <a:spcAft>
                <a:spcPts val="0"/>
              </a:spcAft>
              <a:buClr>
                <a:schemeClr val="dk1"/>
              </a:buClr>
              <a:buSzPts val="2700"/>
              <a:buFont typeface="Arial"/>
              <a:buChar char="•"/>
            </a:pPr>
            <a:r>
              <a:rPr lang="en-US" sz="2700" b="0" i="0" u="none">
                <a:solidFill>
                  <a:schemeClr val="dk1"/>
                </a:solidFill>
                <a:latin typeface="Calibri"/>
                <a:ea typeface="Calibri"/>
                <a:cs typeface="Calibri"/>
                <a:sym typeface="Calibri"/>
              </a:rPr>
              <a:t>Eg  : Retrieve the name of each employee who has a dependent with the same first name as the employee.</a:t>
            </a:r>
            <a:br>
              <a:rPr lang="en-US" sz="2700" b="0" i="0" u="none">
                <a:solidFill>
                  <a:schemeClr val="dk1"/>
                </a:solidFill>
                <a:latin typeface="Calibri"/>
                <a:ea typeface="Calibri"/>
                <a:cs typeface="Calibri"/>
                <a:sym typeface="Calibri"/>
              </a:rPr>
            </a:br>
            <a:br>
              <a:rPr lang="en-US" sz="2700" b="0" i="0" u="none">
                <a:solidFill>
                  <a:schemeClr val="dk1"/>
                </a:solidFill>
                <a:latin typeface="Calibri"/>
                <a:ea typeface="Calibri"/>
                <a:cs typeface="Calibri"/>
                <a:sym typeface="Calibri"/>
              </a:rPr>
            </a:br>
            <a:r>
              <a:rPr lang="en-US" sz="2700" b="0" i="0" u="none">
                <a:solidFill>
                  <a:schemeClr val="dk1"/>
                </a:solidFill>
                <a:latin typeface="Calibri"/>
                <a:ea typeface="Calibri"/>
                <a:cs typeface="Calibri"/>
                <a:sym typeface="Calibri"/>
              </a:rPr>
              <a:t>Q12: SELECT  	E.FNAME, E.LNAME</a:t>
            </a:r>
            <a:br>
              <a:rPr lang="en-US" sz="2700" b="0" i="0" u="none">
                <a:solidFill>
                  <a:schemeClr val="dk1"/>
                </a:solidFill>
                <a:latin typeface="Calibri"/>
                <a:ea typeface="Calibri"/>
                <a:cs typeface="Calibri"/>
                <a:sym typeface="Calibri"/>
              </a:rPr>
            </a:br>
            <a:r>
              <a:rPr lang="en-US" sz="2700" b="0" i="0" u="none">
                <a:solidFill>
                  <a:schemeClr val="dk1"/>
                </a:solidFill>
                <a:latin typeface="Calibri"/>
                <a:ea typeface="Calibri"/>
                <a:cs typeface="Calibri"/>
                <a:sym typeface="Calibri"/>
              </a:rPr>
              <a:t>	FROM	EMPLOYEE AS E</a:t>
            </a:r>
            <a:br>
              <a:rPr lang="en-US" sz="2700" b="0" i="0" u="none">
                <a:solidFill>
                  <a:schemeClr val="dk1"/>
                </a:solidFill>
                <a:latin typeface="Calibri"/>
                <a:ea typeface="Calibri"/>
                <a:cs typeface="Calibri"/>
                <a:sym typeface="Calibri"/>
              </a:rPr>
            </a:br>
            <a:r>
              <a:rPr lang="en-US" sz="2700" b="0" i="0" u="none">
                <a:solidFill>
                  <a:schemeClr val="dk1"/>
                </a:solidFill>
                <a:latin typeface="Calibri"/>
                <a:ea typeface="Calibri"/>
                <a:cs typeface="Calibri"/>
                <a:sym typeface="Calibri"/>
              </a:rPr>
              <a:t>	WHERE	E.SSN IN </a:t>
            </a:r>
            <a:br>
              <a:rPr lang="en-US" sz="2700" b="0" i="0" u="none">
                <a:solidFill>
                  <a:schemeClr val="dk1"/>
                </a:solidFill>
                <a:latin typeface="Calibri"/>
                <a:ea typeface="Calibri"/>
                <a:cs typeface="Calibri"/>
                <a:sym typeface="Calibri"/>
              </a:rPr>
            </a:br>
            <a:r>
              <a:rPr lang="en-US" sz="2700" b="0" i="0" u="none">
                <a:solidFill>
                  <a:schemeClr val="dk1"/>
                </a:solidFill>
                <a:latin typeface="Calibri"/>
                <a:ea typeface="Calibri"/>
                <a:cs typeface="Calibri"/>
                <a:sym typeface="Calibri"/>
              </a:rPr>
              <a:t>				(SELECT 	ESSN</a:t>
            </a:r>
            <a:br>
              <a:rPr lang="en-US" sz="2700" b="0" i="0" u="none">
                <a:solidFill>
                  <a:schemeClr val="dk1"/>
                </a:solidFill>
                <a:latin typeface="Calibri"/>
                <a:ea typeface="Calibri"/>
                <a:cs typeface="Calibri"/>
                <a:sym typeface="Calibri"/>
              </a:rPr>
            </a:br>
            <a:r>
              <a:rPr lang="en-US" sz="2700" b="0" i="0" u="none">
                <a:solidFill>
                  <a:schemeClr val="dk1"/>
                </a:solidFill>
                <a:latin typeface="Calibri"/>
                <a:ea typeface="Calibri"/>
                <a:cs typeface="Calibri"/>
                <a:sym typeface="Calibri"/>
              </a:rPr>
              <a:t>				FROM	DEPENDENT</a:t>
            </a:r>
            <a:br>
              <a:rPr lang="en-US" sz="2700" b="0" i="0" u="none">
                <a:solidFill>
                  <a:schemeClr val="dk1"/>
                </a:solidFill>
                <a:latin typeface="Calibri"/>
                <a:ea typeface="Calibri"/>
                <a:cs typeface="Calibri"/>
                <a:sym typeface="Calibri"/>
              </a:rPr>
            </a:br>
            <a:r>
              <a:rPr lang="en-US" sz="2700" b="0" i="0" u="none">
                <a:solidFill>
                  <a:schemeClr val="dk1"/>
                </a:solidFill>
                <a:latin typeface="Calibri"/>
                <a:ea typeface="Calibri"/>
                <a:cs typeface="Calibri"/>
                <a:sym typeface="Calibri"/>
              </a:rPr>
              <a:t>				WHERE	ESSN=E.SSN AND</a:t>
            </a:r>
            <a:br>
              <a:rPr lang="en-US" sz="2700" b="0" i="0" u="none">
                <a:solidFill>
                  <a:schemeClr val="dk1"/>
                </a:solidFill>
                <a:latin typeface="Calibri"/>
                <a:ea typeface="Calibri"/>
                <a:cs typeface="Calibri"/>
                <a:sym typeface="Calibri"/>
              </a:rPr>
            </a:br>
            <a:r>
              <a:rPr lang="en-US" sz="2700" b="0" i="0" u="none">
                <a:solidFill>
                  <a:schemeClr val="dk1"/>
                </a:solidFill>
                <a:latin typeface="Calibri"/>
                <a:ea typeface="Calibri"/>
                <a:cs typeface="Calibri"/>
                <a:sym typeface="Calibri"/>
              </a:rPr>
              <a:t>			 	E.FNAME=DEPENDENT_NAME)</a:t>
            </a:r>
            <a:endParaRPr/>
          </a:p>
          <a:p>
            <a:pPr marL="342900" marR="0" lvl="0" indent="-171450" algn="l" rtl="0">
              <a:spcBef>
                <a:spcPts val="540"/>
              </a:spcBef>
              <a:spcAft>
                <a:spcPts val="0"/>
              </a:spcAft>
              <a:buClr>
                <a:schemeClr val="dk1"/>
              </a:buClr>
              <a:buSzPts val="2700"/>
              <a:buFont typeface="Arial"/>
              <a:buNone/>
            </a:pPr>
            <a:endParaRPr sz="2700" b="0" i="0" u="none">
              <a:solidFill>
                <a:schemeClr val="dk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6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THE EXISTS FUNCTION</a:t>
            </a:r>
            <a:endParaRPr/>
          </a:p>
        </p:txBody>
      </p:sp>
      <p:sp>
        <p:nvSpPr>
          <p:cNvPr id="469" name="Google Shape;469;p62"/>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0" i="0" u="none" dirty="0">
                <a:solidFill>
                  <a:schemeClr val="dk1"/>
                </a:solidFill>
                <a:latin typeface="Calibri"/>
                <a:ea typeface="Calibri"/>
                <a:cs typeface="Calibri"/>
                <a:sym typeface="Calibri"/>
              </a:rPr>
              <a:t>EXISTS is used to check whether the result of a correlated nested query is empty (contains no tuples) or not</a:t>
            </a:r>
            <a:endParaRPr dirty="0"/>
          </a:p>
          <a:p>
            <a:pPr marL="342900" marR="0" lvl="0" indent="-342900" algn="l" rtl="0">
              <a:lnSpc>
                <a:spcPct val="100000"/>
              </a:lnSpc>
              <a:spcBef>
                <a:spcPts val="640"/>
              </a:spcBef>
              <a:spcAft>
                <a:spcPts val="0"/>
              </a:spcAft>
              <a:buClr>
                <a:schemeClr val="dk1"/>
              </a:buClr>
              <a:buSzPts val="3200"/>
              <a:buFont typeface="Arial"/>
              <a:buChar char="•"/>
            </a:pPr>
            <a:r>
              <a:rPr lang="en-US" sz="3200" b="0" i="0" u="none" dirty="0" err="1">
                <a:solidFill>
                  <a:schemeClr val="dk1"/>
                </a:solidFill>
                <a:latin typeface="Calibri"/>
                <a:ea typeface="Calibri"/>
                <a:cs typeface="Calibri"/>
                <a:sym typeface="Calibri"/>
              </a:rPr>
              <a:t>Eg</a:t>
            </a:r>
            <a:r>
              <a:rPr lang="en-US" sz="3200" b="0" i="0" u="none" dirty="0">
                <a:solidFill>
                  <a:schemeClr val="dk1"/>
                </a:solidFill>
                <a:latin typeface="Calibri"/>
                <a:ea typeface="Calibri"/>
                <a:cs typeface="Calibri"/>
                <a:sym typeface="Calibri"/>
              </a:rPr>
              <a:t>: Retrieve the name of each employee who has a dependent with the same first name as the employee.</a:t>
            </a:r>
          </a:p>
          <a:p>
            <a:pPr marL="0" marR="0" lvl="0" indent="0" algn="l" rtl="0">
              <a:lnSpc>
                <a:spcPct val="100000"/>
              </a:lnSpc>
              <a:spcBef>
                <a:spcPts val="640"/>
              </a:spcBef>
              <a:spcAft>
                <a:spcPts val="0"/>
              </a:spcAft>
              <a:buClr>
                <a:schemeClr val="dk1"/>
              </a:buClr>
              <a:buSzPts val="3200"/>
              <a:buNone/>
            </a:pPr>
            <a:r>
              <a:rPr lang="en-US" sz="1600" b="0" i="0" u="none" strike="noStrike" cap="none" dirty="0">
                <a:solidFill>
                  <a:schemeClr val="dk1"/>
                </a:solidFill>
                <a:latin typeface="Calibri"/>
                <a:ea typeface="Calibri"/>
                <a:cs typeface="Calibri"/>
                <a:sym typeface="Calibri"/>
              </a:rPr>
              <a:t>	</a:t>
            </a:r>
            <a:r>
              <a:rPr lang="en-US" sz="1800" dirty="0"/>
              <a:t>SELECT  	FNAME, LNAME  FROM EMPLOYEE</a:t>
            </a:r>
            <a:br>
              <a:rPr lang="en-US" sz="1800" dirty="0"/>
            </a:br>
            <a:r>
              <a:rPr lang="en-US" sz="1800" dirty="0"/>
              <a:t>		WHERE	EXISTS  (SELECT	* FROM	 DEPENDENT WHERE	               SSN=ESSN 	AND FNAME=DEPENDENT_NAME)</a:t>
            </a:r>
            <a:endParaRPr sz="1800" dirty="0"/>
          </a:p>
          <a:p>
            <a:pPr marL="342900" marR="0" lvl="0" indent="-241300" algn="l" rtl="0">
              <a:spcBef>
                <a:spcPts val="320"/>
              </a:spcBef>
              <a:spcAft>
                <a:spcPts val="0"/>
              </a:spcAft>
              <a:buClr>
                <a:schemeClr val="dk1"/>
              </a:buClr>
              <a:buSzPts val="1600"/>
              <a:buFont typeface="Arial"/>
              <a:buNone/>
            </a:pPr>
            <a:r>
              <a:rPr lang="en-US" sz="1600" b="0" i="0" u="none" strike="noStrike" cap="none" dirty="0">
                <a:solidFill>
                  <a:schemeClr val="dk1"/>
                </a:solidFill>
                <a:latin typeface="Calibri"/>
                <a:ea typeface="Calibri"/>
                <a:cs typeface="Calibri"/>
                <a:sym typeface="Calibri"/>
              </a:rPr>
              <a:t>      </a:t>
            </a:r>
            <a:endParaRPr sz="16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63"/>
          <p:cNvSpPr txBox="1">
            <a:spLocks noGrp="1"/>
          </p:cNvSpPr>
          <p:nvPr>
            <p:ph type="title"/>
          </p:nvPr>
        </p:nvSpPr>
        <p:spPr>
          <a:xfrm>
            <a:off x="457200" y="274637"/>
            <a:ext cx="8229600" cy="71596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SET OPERATIONS</a:t>
            </a:r>
            <a:endParaRPr/>
          </a:p>
        </p:txBody>
      </p:sp>
      <p:sp>
        <p:nvSpPr>
          <p:cNvPr id="475" name="Google Shape;475;p63"/>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Arial"/>
              <a:buChar char="•"/>
            </a:pPr>
            <a:r>
              <a:rPr lang="en-US" sz="2800" b="0" i="0" u="none" dirty="0">
                <a:solidFill>
                  <a:schemeClr val="dk1"/>
                </a:solidFill>
                <a:latin typeface="Calibri"/>
                <a:ea typeface="Calibri"/>
                <a:cs typeface="Calibri"/>
                <a:sym typeface="Calibri"/>
              </a:rPr>
              <a:t>SQL has directly incorporated some set operations</a:t>
            </a:r>
            <a:endParaRPr dirty="0"/>
          </a:p>
          <a:p>
            <a:pPr marL="342900" marR="0" lvl="0" indent="-342900" algn="l" rtl="0">
              <a:lnSpc>
                <a:spcPct val="100000"/>
              </a:lnSpc>
              <a:spcBef>
                <a:spcPts val="560"/>
              </a:spcBef>
              <a:spcAft>
                <a:spcPts val="0"/>
              </a:spcAft>
              <a:buClr>
                <a:schemeClr val="dk1"/>
              </a:buClr>
              <a:buSzPts val="2800"/>
              <a:buFont typeface="Arial"/>
              <a:buChar char="•"/>
            </a:pPr>
            <a:r>
              <a:rPr lang="en-US" sz="2800" b="0" i="0" u="none" dirty="0">
                <a:solidFill>
                  <a:schemeClr val="dk1"/>
                </a:solidFill>
                <a:latin typeface="Calibri"/>
                <a:ea typeface="Calibri"/>
                <a:cs typeface="Calibri"/>
                <a:sym typeface="Calibri"/>
              </a:rPr>
              <a:t>There is a union operation (UNION), and in </a:t>
            </a:r>
            <a:r>
              <a:rPr lang="en-US" sz="2800" b="0" i="1" u="none" dirty="0">
                <a:solidFill>
                  <a:schemeClr val="dk1"/>
                </a:solidFill>
                <a:latin typeface="Calibri"/>
                <a:ea typeface="Calibri"/>
                <a:cs typeface="Calibri"/>
                <a:sym typeface="Calibri"/>
              </a:rPr>
              <a:t>some versions</a:t>
            </a:r>
            <a:r>
              <a:rPr lang="en-US" sz="2800" b="0" i="0" u="none" dirty="0">
                <a:solidFill>
                  <a:schemeClr val="dk1"/>
                </a:solidFill>
                <a:latin typeface="Calibri"/>
                <a:ea typeface="Calibri"/>
                <a:cs typeface="Calibri"/>
                <a:sym typeface="Calibri"/>
              </a:rPr>
              <a:t> of SQL there are set difference (MINUS) and intersection (INTERSECT) operations</a:t>
            </a:r>
            <a:endParaRPr dirty="0"/>
          </a:p>
          <a:p>
            <a:pPr marL="342900" marR="0" lvl="0" indent="-342900" algn="l" rtl="0">
              <a:lnSpc>
                <a:spcPct val="100000"/>
              </a:lnSpc>
              <a:spcBef>
                <a:spcPts val="560"/>
              </a:spcBef>
              <a:spcAft>
                <a:spcPts val="0"/>
              </a:spcAft>
              <a:buClr>
                <a:schemeClr val="dk1"/>
              </a:buClr>
              <a:buSzPts val="2800"/>
              <a:buFont typeface="Arial"/>
              <a:buChar char="•"/>
            </a:pPr>
            <a:r>
              <a:rPr lang="en-US" sz="2800" b="0" i="0" u="none" dirty="0">
                <a:solidFill>
                  <a:schemeClr val="dk1"/>
                </a:solidFill>
                <a:latin typeface="Calibri"/>
                <a:ea typeface="Calibri"/>
                <a:cs typeface="Calibri"/>
                <a:sym typeface="Calibri"/>
              </a:rPr>
              <a:t>The resulting relations of these set operations are sets of tuples; </a:t>
            </a:r>
            <a:r>
              <a:rPr lang="en-US" sz="2800" b="0" i="1" u="none" dirty="0">
                <a:solidFill>
                  <a:schemeClr val="dk1"/>
                </a:solidFill>
                <a:latin typeface="Calibri"/>
                <a:ea typeface="Calibri"/>
                <a:cs typeface="Calibri"/>
                <a:sym typeface="Calibri"/>
              </a:rPr>
              <a:t>duplicate tuples are eliminated</a:t>
            </a:r>
            <a:r>
              <a:rPr lang="en-US" sz="2800" b="0" i="0" u="none" dirty="0">
                <a:solidFill>
                  <a:schemeClr val="dk1"/>
                </a:solidFill>
                <a:latin typeface="Calibri"/>
                <a:ea typeface="Calibri"/>
                <a:cs typeface="Calibri"/>
                <a:sym typeface="Calibri"/>
              </a:rPr>
              <a:t> </a:t>
            </a:r>
            <a:r>
              <a:rPr lang="en-US" sz="2800" b="0" i="1" u="none" dirty="0">
                <a:solidFill>
                  <a:schemeClr val="dk1"/>
                </a:solidFill>
                <a:latin typeface="Calibri"/>
                <a:ea typeface="Calibri"/>
                <a:cs typeface="Calibri"/>
                <a:sym typeface="Calibri"/>
              </a:rPr>
              <a:t>from the result</a:t>
            </a:r>
            <a:endParaRPr dirty="0"/>
          </a:p>
          <a:p>
            <a:pPr marL="342900" marR="0" lvl="0" indent="-342900" algn="l" rtl="0">
              <a:lnSpc>
                <a:spcPct val="100000"/>
              </a:lnSpc>
              <a:spcBef>
                <a:spcPts val="560"/>
              </a:spcBef>
              <a:spcAft>
                <a:spcPts val="0"/>
              </a:spcAft>
              <a:buClr>
                <a:schemeClr val="dk1"/>
              </a:buClr>
              <a:buSzPts val="2800"/>
              <a:buFont typeface="Arial"/>
              <a:buChar char="•"/>
            </a:pPr>
            <a:r>
              <a:rPr lang="en-US" sz="2800" b="0" i="0" u="none" dirty="0">
                <a:solidFill>
                  <a:schemeClr val="dk1"/>
                </a:solidFill>
                <a:latin typeface="Calibri"/>
                <a:ea typeface="Calibri"/>
                <a:cs typeface="Calibri"/>
                <a:sym typeface="Calibri"/>
              </a:rPr>
              <a:t>The set operations apply only to </a:t>
            </a:r>
            <a:r>
              <a:rPr lang="en-US" sz="2800" b="0" i="1" u="none" dirty="0">
                <a:solidFill>
                  <a:schemeClr val="dk1"/>
                </a:solidFill>
                <a:latin typeface="Calibri"/>
                <a:ea typeface="Calibri"/>
                <a:cs typeface="Calibri"/>
                <a:sym typeface="Calibri"/>
              </a:rPr>
              <a:t>union compatible relations</a:t>
            </a:r>
            <a:r>
              <a:rPr lang="en-US" sz="2800" b="0" i="0" u="none" dirty="0">
                <a:solidFill>
                  <a:schemeClr val="dk1"/>
                </a:solidFill>
                <a:latin typeface="Calibri"/>
                <a:ea typeface="Calibri"/>
                <a:cs typeface="Calibri"/>
                <a:sym typeface="Calibri"/>
              </a:rPr>
              <a:t>; the two relations must have the same attributes and the attributes must appear in the same order</a:t>
            </a:r>
            <a:endParaRPr dirty="0"/>
          </a:p>
          <a:p>
            <a:pPr marL="342900" marR="0" lvl="0" indent="-165100" algn="l" rtl="0">
              <a:spcBef>
                <a:spcPts val="560"/>
              </a:spcBef>
              <a:spcAft>
                <a:spcPts val="0"/>
              </a:spcAft>
              <a:buClr>
                <a:schemeClr val="dk1"/>
              </a:buClr>
              <a:buSzPts val="2800"/>
              <a:buFont typeface="Arial"/>
              <a:buNone/>
            </a:pPr>
            <a:endParaRPr sz="2800" b="0" i="0" u="none" dirty="0">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6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UNION </a:t>
            </a:r>
            <a:endParaRPr/>
          </a:p>
        </p:txBody>
      </p:sp>
      <p:sp>
        <p:nvSpPr>
          <p:cNvPr id="481" name="Google Shape;481;p64"/>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000"/>
              <a:buFont typeface="Arial"/>
              <a:buChar char="•"/>
            </a:pPr>
            <a:r>
              <a:rPr lang="en-US" sz="2000" b="0" i="0" u="none">
                <a:solidFill>
                  <a:schemeClr val="dk1"/>
                </a:solidFill>
                <a:latin typeface="Calibri"/>
                <a:ea typeface="Calibri"/>
                <a:cs typeface="Calibri"/>
                <a:sym typeface="Calibri"/>
              </a:rPr>
              <a:t>Eg: Make a list of all project numbers for projects that involve an employee whose last name is 'Smith' as a worker or as a manager of the department that controls the project.</a:t>
            </a:r>
            <a:br>
              <a:rPr lang="en-US" sz="2000" b="0" i="0" u="none">
                <a:solidFill>
                  <a:schemeClr val="dk1"/>
                </a:solidFill>
                <a:latin typeface="Calibri"/>
                <a:ea typeface="Calibri"/>
                <a:cs typeface="Calibri"/>
                <a:sym typeface="Calibri"/>
              </a:rPr>
            </a:br>
            <a:endParaRPr/>
          </a:p>
          <a:p>
            <a:pPr marL="742950" marR="0" lvl="1" indent="-285750" algn="l" rtl="0">
              <a:lnSpc>
                <a:spcPct val="90000"/>
              </a:lnSpc>
              <a:spcBef>
                <a:spcPts val="400"/>
              </a:spcBef>
              <a:spcAft>
                <a:spcPts val="0"/>
              </a:spcAft>
              <a:buClr>
                <a:schemeClr val="dk1"/>
              </a:buClr>
              <a:buSzPts val="2000"/>
              <a:buFont typeface="Arial"/>
              <a:buNone/>
            </a:pPr>
            <a:r>
              <a:rPr lang="en-US" sz="2000" b="0" i="0" u="none" strike="noStrike" cap="none">
                <a:solidFill>
                  <a:schemeClr val="dk1"/>
                </a:solidFill>
                <a:latin typeface="Calibri"/>
                <a:ea typeface="Calibri"/>
                <a:cs typeface="Calibri"/>
                <a:sym typeface="Calibri"/>
              </a:rPr>
              <a:t>Q4:		(SELECT 	PNAME</a:t>
            </a:r>
            <a:br>
              <a:rPr lang="en-US" sz="2000" b="0" i="0" u="none" strike="noStrike" cap="none">
                <a:solidFill>
                  <a:schemeClr val="dk1"/>
                </a:solidFill>
                <a:latin typeface="Calibri"/>
                <a:ea typeface="Calibri"/>
                <a:cs typeface="Calibri"/>
                <a:sym typeface="Calibri"/>
              </a:rPr>
            </a:br>
            <a:r>
              <a:rPr lang="en-US" sz="2000" b="0" i="0" u="none" strike="noStrike" cap="none">
                <a:solidFill>
                  <a:schemeClr val="dk1"/>
                </a:solidFill>
                <a:latin typeface="Calibri"/>
                <a:ea typeface="Calibri"/>
                <a:cs typeface="Calibri"/>
                <a:sym typeface="Calibri"/>
              </a:rPr>
              <a:t>		FROM		PROJECT, DEPARTMENT, 						EMPLOYEE</a:t>
            </a:r>
            <a:br>
              <a:rPr lang="en-US" sz="2000" b="0" i="0" u="none" strike="noStrike" cap="none">
                <a:solidFill>
                  <a:schemeClr val="dk1"/>
                </a:solidFill>
                <a:latin typeface="Calibri"/>
                <a:ea typeface="Calibri"/>
                <a:cs typeface="Calibri"/>
                <a:sym typeface="Calibri"/>
              </a:rPr>
            </a:br>
            <a:r>
              <a:rPr lang="en-US" sz="2000" b="0" i="0" u="none" strike="noStrike" cap="none">
                <a:solidFill>
                  <a:schemeClr val="dk1"/>
                </a:solidFill>
                <a:latin typeface="Calibri"/>
                <a:ea typeface="Calibri"/>
                <a:cs typeface="Calibri"/>
                <a:sym typeface="Calibri"/>
              </a:rPr>
              <a:t>		WHERE	DNUM=DNUMBER AND 					MGRSSN=SSN AND LNAME='Smith')</a:t>
            </a:r>
            <a:br>
              <a:rPr lang="en-US" sz="2000" b="0" i="0" u="none" strike="noStrike" cap="none">
                <a:solidFill>
                  <a:schemeClr val="dk1"/>
                </a:solidFill>
                <a:latin typeface="Calibri"/>
                <a:ea typeface="Calibri"/>
                <a:cs typeface="Calibri"/>
                <a:sym typeface="Calibri"/>
              </a:rPr>
            </a:br>
            <a:r>
              <a:rPr lang="en-US" sz="2000" b="0" i="0" u="none" strike="noStrike" cap="none">
                <a:solidFill>
                  <a:schemeClr val="dk1"/>
                </a:solidFill>
                <a:latin typeface="Calibri"/>
                <a:ea typeface="Calibri"/>
                <a:cs typeface="Calibri"/>
                <a:sym typeface="Calibri"/>
              </a:rPr>
              <a:t>		UNION	</a:t>
            </a:r>
            <a:endParaRPr/>
          </a:p>
          <a:p>
            <a:pPr marL="742950" marR="0" lvl="1" indent="-285750" algn="l" rtl="0">
              <a:lnSpc>
                <a:spcPct val="90000"/>
              </a:lnSpc>
              <a:spcBef>
                <a:spcPts val="400"/>
              </a:spcBef>
              <a:spcAft>
                <a:spcPts val="0"/>
              </a:spcAft>
              <a:buClr>
                <a:schemeClr val="dk1"/>
              </a:buClr>
              <a:buSzPts val="2000"/>
              <a:buFont typeface="Arial"/>
              <a:buNone/>
            </a:pPr>
            <a:r>
              <a:rPr lang="en-US" sz="2000" b="0" i="0" u="none" strike="noStrike" cap="none">
                <a:solidFill>
                  <a:schemeClr val="dk1"/>
                </a:solidFill>
                <a:latin typeface="Calibri"/>
                <a:ea typeface="Calibri"/>
                <a:cs typeface="Calibri"/>
                <a:sym typeface="Calibri"/>
              </a:rPr>
              <a:t>			(SELECT  	PNAME</a:t>
            </a:r>
            <a:br>
              <a:rPr lang="en-US" sz="2000" b="0" i="0" u="none" strike="noStrike" cap="none">
                <a:solidFill>
                  <a:schemeClr val="dk1"/>
                </a:solidFill>
                <a:latin typeface="Calibri"/>
                <a:ea typeface="Calibri"/>
                <a:cs typeface="Calibri"/>
                <a:sym typeface="Calibri"/>
              </a:rPr>
            </a:br>
            <a:r>
              <a:rPr lang="en-US" sz="2000" b="0" i="0" u="none" strike="noStrike" cap="none">
                <a:solidFill>
                  <a:schemeClr val="dk1"/>
                </a:solidFill>
                <a:latin typeface="Calibri"/>
                <a:ea typeface="Calibri"/>
                <a:cs typeface="Calibri"/>
                <a:sym typeface="Calibri"/>
              </a:rPr>
              <a:t>		FROM		PROJECT, WORKS_ON, EMPLOYEE</a:t>
            </a:r>
            <a:br>
              <a:rPr lang="en-US" sz="2000" b="0" i="0" u="none" strike="noStrike" cap="none">
                <a:solidFill>
                  <a:schemeClr val="dk1"/>
                </a:solidFill>
                <a:latin typeface="Calibri"/>
                <a:ea typeface="Calibri"/>
                <a:cs typeface="Calibri"/>
                <a:sym typeface="Calibri"/>
              </a:rPr>
            </a:br>
            <a:r>
              <a:rPr lang="en-US" sz="2000" b="0" i="0" u="none" strike="noStrike" cap="none">
                <a:solidFill>
                  <a:schemeClr val="dk1"/>
                </a:solidFill>
                <a:latin typeface="Calibri"/>
                <a:ea typeface="Calibri"/>
                <a:cs typeface="Calibri"/>
                <a:sym typeface="Calibri"/>
              </a:rPr>
              <a:t>		WHERE	PNUMBER=PNO AND </a:t>
            </a:r>
            <a:endParaRPr/>
          </a:p>
          <a:p>
            <a:pPr marL="742950" marR="0" lvl="1" indent="-285750" algn="l" rtl="0">
              <a:lnSpc>
                <a:spcPct val="90000"/>
              </a:lnSpc>
              <a:spcBef>
                <a:spcPts val="400"/>
              </a:spcBef>
              <a:spcAft>
                <a:spcPts val="0"/>
              </a:spcAft>
              <a:buClr>
                <a:schemeClr val="dk1"/>
              </a:buClr>
              <a:buSzPts val="2000"/>
              <a:buFont typeface="Arial"/>
              <a:buNone/>
            </a:pPr>
            <a:r>
              <a:rPr lang="en-US" sz="2000" b="0" i="0" u="none" strike="noStrike" cap="none">
                <a:solidFill>
                  <a:schemeClr val="dk1"/>
                </a:solidFill>
                <a:latin typeface="Calibri"/>
                <a:ea typeface="Calibri"/>
                <a:cs typeface="Calibri"/>
                <a:sym typeface="Calibri"/>
              </a:rPr>
              <a:t>					ESSN=SSN AND NAME='Smith')</a:t>
            </a:r>
            <a:endParaRPr/>
          </a:p>
        </p:txBody>
      </p:sp>
      <p:pic>
        <p:nvPicPr>
          <p:cNvPr id="482" name="Google Shape;482;p64"/>
          <p:cNvPicPr preferRelativeResize="0"/>
          <p:nvPr/>
        </p:nvPicPr>
        <p:blipFill rotWithShape="1">
          <a:blip r:embed="rId3">
            <a:alphaModFix/>
          </a:blip>
          <a:srcRect/>
          <a:stretch/>
        </p:blipFill>
        <p:spPr>
          <a:xfrm>
            <a:off x="757237" y="1204912"/>
            <a:ext cx="7491412" cy="3592512"/>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65"/>
          <p:cNvSpPr txBox="1">
            <a:spLocks noGrp="1"/>
          </p:cNvSpPr>
          <p:nvPr>
            <p:ph type="title"/>
          </p:nvPr>
        </p:nvSpPr>
        <p:spPr>
          <a:xfrm>
            <a:off x="304800" y="274637"/>
            <a:ext cx="83820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Views in SQL</a:t>
            </a:r>
            <a:endParaRPr/>
          </a:p>
        </p:txBody>
      </p:sp>
      <p:sp>
        <p:nvSpPr>
          <p:cNvPr id="488" name="Google Shape;488;p65"/>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A view is a “virtual” table that is derived from other tables</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Allows for limited update operations </a:t>
            </a:r>
            <a:endParaRPr/>
          </a:p>
          <a:p>
            <a:pPr marL="742950" marR="0" lvl="1" indent="-285750" algn="l" rtl="0">
              <a:lnSpc>
                <a:spcPct val="100000"/>
              </a:lnSpc>
              <a:spcBef>
                <a:spcPts val="56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Since the table may not physically be stored</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Allows full query operations</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A convenience for expressing certain operations</a:t>
            </a:r>
            <a:endParaRPr/>
          </a:p>
          <a:p>
            <a:pPr marL="342900" marR="0" lvl="0" indent="-139700" algn="l" rtl="0">
              <a:lnSpc>
                <a:spcPct val="100000"/>
              </a:lnSpc>
              <a:spcBef>
                <a:spcPts val="64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66"/>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Specification of Views</a:t>
            </a:r>
            <a:endParaRPr/>
          </a:p>
        </p:txBody>
      </p:sp>
      <p:sp>
        <p:nvSpPr>
          <p:cNvPr id="494" name="Google Shape;494;p66"/>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SQL command: </a:t>
            </a:r>
            <a:r>
              <a:rPr lang="en-US" sz="3200" b="1" i="0" u="none">
                <a:solidFill>
                  <a:schemeClr val="dk1"/>
                </a:solidFill>
                <a:latin typeface="Courier New"/>
                <a:ea typeface="Courier New"/>
                <a:cs typeface="Courier New"/>
                <a:sym typeface="Courier New"/>
              </a:rPr>
              <a:t>CREATE VIEW</a:t>
            </a:r>
            <a:endParaRPr/>
          </a:p>
          <a:p>
            <a:pPr marL="742950" marR="0" lvl="1" indent="-285750" algn="l" rtl="0">
              <a:lnSpc>
                <a:spcPct val="100000"/>
              </a:lnSpc>
              <a:spcBef>
                <a:spcPts val="56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a table (view) name</a:t>
            </a:r>
            <a:endParaRPr/>
          </a:p>
          <a:p>
            <a:pPr marL="742950" marR="0" lvl="1" indent="-285750" algn="l" rtl="0">
              <a:lnSpc>
                <a:spcPct val="100000"/>
              </a:lnSpc>
              <a:spcBef>
                <a:spcPts val="56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a possible list of attribute names (for example, when arithmetic operations are specified or when we want the names to be different from the attributes in the base relations)</a:t>
            </a:r>
            <a:endParaRPr/>
          </a:p>
          <a:p>
            <a:pPr marL="742950" marR="0" lvl="1" indent="-285750" algn="l" rtl="0">
              <a:lnSpc>
                <a:spcPct val="100000"/>
              </a:lnSpc>
              <a:spcBef>
                <a:spcPts val="56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a query to specify the table contents</a:t>
            </a:r>
            <a:endParaRPr/>
          </a:p>
          <a:p>
            <a:pPr marL="342900" marR="0" lvl="0" indent="-165100" algn="l" rtl="0">
              <a:spcBef>
                <a:spcPts val="56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67"/>
          <p:cNvSpPr txBox="1"/>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98989"/>
              </a:buClr>
              <a:buSzPts val="1200"/>
              <a:buFont typeface="Calibri"/>
              <a:buNone/>
            </a:pPr>
            <a:r>
              <a:rPr lang="en-US" sz="1200" b="0" i="0" u="none">
                <a:solidFill>
                  <a:srgbClr val="898989"/>
                </a:solidFill>
                <a:latin typeface="Calibri"/>
                <a:ea typeface="Calibri"/>
                <a:cs typeface="Calibri"/>
                <a:sym typeface="Calibri"/>
              </a:rPr>
              <a:t>Slide 9- </a:t>
            </a:r>
            <a:fld id="{00000000-1234-1234-1234-123412341234}" type="slidenum">
              <a:rPr lang="en-US" sz="1200" b="0" i="0" u="none">
                <a:solidFill>
                  <a:srgbClr val="898989"/>
                </a:solidFill>
                <a:latin typeface="Calibri"/>
                <a:ea typeface="Calibri"/>
                <a:cs typeface="Calibri"/>
                <a:sym typeface="Calibri"/>
              </a:rPr>
              <a:t>67</a:t>
            </a:fld>
            <a:endParaRPr/>
          </a:p>
        </p:txBody>
      </p:sp>
      <p:sp>
        <p:nvSpPr>
          <p:cNvPr id="501" name="Google Shape;501;p6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SQL Views: An Example</a:t>
            </a:r>
            <a:endParaRPr/>
          </a:p>
        </p:txBody>
      </p:sp>
      <p:sp>
        <p:nvSpPr>
          <p:cNvPr id="502" name="Google Shape;502;p67"/>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Specify a different WORKS_ON table</a:t>
            </a:r>
            <a:endParaRPr/>
          </a:p>
          <a:p>
            <a:pPr marL="342900" lvl="0" indent="-342900" algn="l" rtl="0">
              <a:lnSpc>
                <a:spcPct val="100000"/>
              </a:lnSpc>
              <a:spcBef>
                <a:spcPts val="400"/>
              </a:spcBef>
              <a:spcAft>
                <a:spcPts val="0"/>
              </a:spcAft>
              <a:buClr>
                <a:schemeClr val="dk1"/>
              </a:buClr>
              <a:buSzPts val="2000"/>
              <a:buNone/>
            </a:pPr>
            <a:endParaRPr sz="2000" b="0" i="0" u="none">
              <a:solidFill>
                <a:schemeClr val="dk1"/>
              </a:solidFill>
              <a:latin typeface="Courier New"/>
              <a:ea typeface="Courier New"/>
              <a:cs typeface="Courier New"/>
              <a:sym typeface="Courier New"/>
            </a:endParaRPr>
          </a:p>
          <a:p>
            <a:pPr marL="342900" lvl="0" indent="-342900" algn="l" rtl="0">
              <a:lnSpc>
                <a:spcPct val="100000"/>
              </a:lnSpc>
              <a:spcBef>
                <a:spcPts val="480"/>
              </a:spcBef>
              <a:spcAft>
                <a:spcPts val="0"/>
              </a:spcAft>
              <a:buClr>
                <a:schemeClr val="dk1"/>
              </a:buClr>
              <a:buSzPts val="2400"/>
              <a:buNone/>
            </a:pPr>
            <a:r>
              <a:rPr lang="en-US" sz="2400" b="0" i="0" u="none">
                <a:solidFill>
                  <a:schemeClr val="dk1"/>
                </a:solidFill>
                <a:latin typeface="Courier New"/>
                <a:ea typeface="Courier New"/>
                <a:cs typeface="Courier New"/>
                <a:sym typeface="Courier New"/>
              </a:rPr>
              <a:t>	</a:t>
            </a:r>
            <a:r>
              <a:rPr lang="en-US" sz="2400" b="1" i="0" u="none">
                <a:solidFill>
                  <a:srgbClr val="800000"/>
                </a:solidFill>
                <a:latin typeface="Courier New"/>
                <a:ea typeface="Courier New"/>
                <a:cs typeface="Courier New"/>
                <a:sym typeface="Courier New"/>
              </a:rPr>
              <a:t>CREATE </a:t>
            </a:r>
            <a:r>
              <a:rPr lang="en-US" sz="2400" b="1" i="0" u="none">
                <a:solidFill>
                  <a:schemeClr val="dk1"/>
                </a:solidFill>
                <a:latin typeface="Courier New"/>
                <a:ea typeface="Courier New"/>
                <a:cs typeface="Courier New"/>
                <a:sym typeface="Courier New"/>
              </a:rPr>
              <a:t>VIEW</a:t>
            </a:r>
            <a:r>
              <a:rPr lang="en-US" sz="2400" b="1" i="0" u="none">
                <a:solidFill>
                  <a:srgbClr val="800000"/>
                </a:solidFill>
                <a:latin typeface="Courier New"/>
                <a:ea typeface="Courier New"/>
                <a:cs typeface="Courier New"/>
                <a:sym typeface="Courier New"/>
              </a:rPr>
              <a:t> WORKS_ON_NEW AS</a:t>
            </a:r>
            <a:endParaRPr/>
          </a:p>
          <a:p>
            <a:pPr marL="342900" lvl="0" indent="-342900" algn="l" rtl="0">
              <a:lnSpc>
                <a:spcPct val="100000"/>
              </a:lnSpc>
              <a:spcBef>
                <a:spcPts val="480"/>
              </a:spcBef>
              <a:spcAft>
                <a:spcPts val="0"/>
              </a:spcAft>
              <a:buClr>
                <a:srgbClr val="800000"/>
              </a:buClr>
              <a:buSzPts val="2400"/>
              <a:buNone/>
            </a:pPr>
            <a:r>
              <a:rPr lang="en-US" sz="2400" b="1" i="0" u="none">
                <a:solidFill>
                  <a:srgbClr val="800000"/>
                </a:solidFill>
                <a:latin typeface="Courier New"/>
                <a:ea typeface="Courier New"/>
                <a:cs typeface="Courier New"/>
                <a:sym typeface="Courier New"/>
              </a:rPr>
              <a:t>	SELECT FNAME, LNAME, PNAME, HOURS</a:t>
            </a:r>
            <a:endParaRPr/>
          </a:p>
          <a:p>
            <a:pPr marL="342900" lvl="0" indent="-342900" algn="l" rtl="0">
              <a:lnSpc>
                <a:spcPct val="100000"/>
              </a:lnSpc>
              <a:spcBef>
                <a:spcPts val="480"/>
              </a:spcBef>
              <a:spcAft>
                <a:spcPts val="0"/>
              </a:spcAft>
              <a:buClr>
                <a:srgbClr val="800000"/>
              </a:buClr>
              <a:buSzPts val="2400"/>
              <a:buNone/>
            </a:pPr>
            <a:r>
              <a:rPr lang="en-US" sz="2400" b="1" i="0" u="none">
                <a:solidFill>
                  <a:srgbClr val="800000"/>
                </a:solidFill>
                <a:latin typeface="Courier New"/>
                <a:ea typeface="Courier New"/>
                <a:cs typeface="Courier New"/>
                <a:sym typeface="Courier New"/>
              </a:rPr>
              <a:t>		FROM EMPLOYEE, PROJECT, WORKS_ON</a:t>
            </a:r>
            <a:endParaRPr/>
          </a:p>
          <a:p>
            <a:pPr marL="342900" lvl="0" indent="-342900" algn="l" rtl="0">
              <a:lnSpc>
                <a:spcPct val="100000"/>
              </a:lnSpc>
              <a:spcBef>
                <a:spcPts val="480"/>
              </a:spcBef>
              <a:spcAft>
                <a:spcPts val="0"/>
              </a:spcAft>
              <a:buClr>
                <a:srgbClr val="800000"/>
              </a:buClr>
              <a:buSzPts val="2400"/>
              <a:buNone/>
            </a:pPr>
            <a:r>
              <a:rPr lang="en-US" sz="2400" b="1" i="0" u="none">
                <a:solidFill>
                  <a:srgbClr val="800000"/>
                </a:solidFill>
                <a:latin typeface="Courier New"/>
                <a:ea typeface="Courier New"/>
                <a:cs typeface="Courier New"/>
                <a:sym typeface="Courier New"/>
              </a:rPr>
              <a:t>  	WHERE SSN=ESSN AND PNO=PNUMBER</a:t>
            </a:r>
            <a:endParaRPr/>
          </a:p>
          <a:p>
            <a:pPr marL="342900" lvl="0" indent="-342900" algn="l" rtl="0">
              <a:lnSpc>
                <a:spcPct val="100000"/>
              </a:lnSpc>
              <a:spcBef>
                <a:spcPts val="480"/>
              </a:spcBef>
              <a:spcAft>
                <a:spcPts val="0"/>
              </a:spcAft>
              <a:buClr>
                <a:srgbClr val="800000"/>
              </a:buClr>
              <a:buSzPts val="2400"/>
              <a:buNone/>
            </a:pPr>
            <a:r>
              <a:rPr lang="en-US" sz="2400" b="1" i="0" u="none">
                <a:solidFill>
                  <a:srgbClr val="800000"/>
                </a:solidFill>
                <a:latin typeface="Courier New"/>
                <a:ea typeface="Courier New"/>
                <a:cs typeface="Courier New"/>
                <a:sym typeface="Courier New"/>
              </a:rPr>
              <a:t>		GROUP BY PNAME;</a:t>
            </a:r>
            <a:endParaRPr/>
          </a:p>
          <a:p>
            <a:pPr marL="342900" lvl="0" indent="-190500" algn="l" rtl="0">
              <a:spcBef>
                <a:spcPts val="480"/>
              </a:spcBef>
              <a:spcAft>
                <a:spcPts val="0"/>
              </a:spcAft>
              <a:buClr>
                <a:schemeClr val="dk1"/>
              </a:buClr>
              <a:buSzPts val="2400"/>
              <a:buNone/>
            </a:pPr>
            <a:endParaRPr sz="2400" b="1" i="0" u="none">
              <a:solidFill>
                <a:srgbClr val="800000"/>
              </a:solidFill>
              <a:latin typeface="Courier New"/>
              <a:ea typeface="Courier New"/>
              <a:cs typeface="Courier New"/>
              <a:sym typeface="Courier New"/>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68"/>
          <p:cNvSpPr txBox="1"/>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98989"/>
              </a:buClr>
              <a:buSzPts val="1200"/>
              <a:buFont typeface="Calibri"/>
              <a:buNone/>
            </a:pPr>
            <a:r>
              <a:rPr lang="en-US" sz="1200" b="0" i="0" u="none">
                <a:solidFill>
                  <a:srgbClr val="898989"/>
                </a:solidFill>
                <a:latin typeface="Calibri"/>
                <a:ea typeface="Calibri"/>
                <a:cs typeface="Calibri"/>
                <a:sym typeface="Calibri"/>
              </a:rPr>
              <a:t>Slide 9- </a:t>
            </a:r>
            <a:fld id="{00000000-1234-1234-1234-123412341234}" type="slidenum">
              <a:rPr lang="en-US" sz="1200" b="0" i="0" u="none">
                <a:solidFill>
                  <a:srgbClr val="898989"/>
                </a:solidFill>
                <a:latin typeface="Calibri"/>
                <a:ea typeface="Calibri"/>
                <a:cs typeface="Calibri"/>
                <a:sym typeface="Calibri"/>
              </a:rPr>
              <a:t>68</a:t>
            </a:fld>
            <a:endParaRPr/>
          </a:p>
        </p:txBody>
      </p:sp>
      <p:sp>
        <p:nvSpPr>
          <p:cNvPr id="509" name="Google Shape;509;p6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Using a Virtual Table</a:t>
            </a:r>
            <a:endParaRPr/>
          </a:p>
        </p:txBody>
      </p:sp>
      <p:sp>
        <p:nvSpPr>
          <p:cNvPr id="510" name="Google Shape;510;p68"/>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We can specify SQL queries on a newly create table (view):</a:t>
            </a:r>
            <a:endParaRPr/>
          </a:p>
          <a:p>
            <a:pPr marL="342900" lvl="0" indent="-342900" algn="l" rtl="0">
              <a:lnSpc>
                <a:spcPct val="100000"/>
              </a:lnSpc>
              <a:spcBef>
                <a:spcPts val="480"/>
              </a:spcBef>
              <a:spcAft>
                <a:spcPts val="0"/>
              </a:spcAft>
              <a:buClr>
                <a:srgbClr val="800000"/>
              </a:buClr>
              <a:buSzPts val="2400"/>
              <a:buNone/>
            </a:pPr>
            <a:r>
              <a:rPr lang="en-US" sz="2400" b="1" i="0" u="none">
                <a:solidFill>
                  <a:srgbClr val="800000"/>
                </a:solidFill>
                <a:latin typeface="Courier New"/>
                <a:ea typeface="Courier New"/>
                <a:cs typeface="Courier New"/>
                <a:sym typeface="Courier New"/>
              </a:rPr>
              <a:t>	SELECT FNAME, LNAME </a:t>
            </a:r>
            <a:endParaRPr/>
          </a:p>
          <a:p>
            <a:pPr marL="342900" lvl="0" indent="-342900" algn="l" rtl="0">
              <a:lnSpc>
                <a:spcPct val="100000"/>
              </a:lnSpc>
              <a:spcBef>
                <a:spcPts val="480"/>
              </a:spcBef>
              <a:spcAft>
                <a:spcPts val="0"/>
              </a:spcAft>
              <a:buClr>
                <a:srgbClr val="800000"/>
              </a:buClr>
              <a:buSzPts val="2400"/>
              <a:buNone/>
            </a:pPr>
            <a:r>
              <a:rPr lang="en-US" sz="2400" b="1" i="0" u="none">
                <a:solidFill>
                  <a:srgbClr val="800000"/>
                </a:solidFill>
                <a:latin typeface="Courier New"/>
                <a:ea typeface="Courier New"/>
                <a:cs typeface="Courier New"/>
                <a:sym typeface="Courier New"/>
              </a:rPr>
              <a:t>		FROM WORKS_ON_NEW</a:t>
            </a:r>
            <a:endParaRPr/>
          </a:p>
          <a:p>
            <a:pPr marL="342900" lvl="0" indent="-342900" algn="l" rtl="0">
              <a:lnSpc>
                <a:spcPct val="100000"/>
              </a:lnSpc>
              <a:spcBef>
                <a:spcPts val="480"/>
              </a:spcBef>
              <a:spcAft>
                <a:spcPts val="0"/>
              </a:spcAft>
              <a:buClr>
                <a:srgbClr val="800000"/>
              </a:buClr>
              <a:buSzPts val="2400"/>
              <a:buNone/>
            </a:pPr>
            <a:r>
              <a:rPr lang="en-US" sz="2400" b="1" i="0" u="none">
                <a:solidFill>
                  <a:srgbClr val="800000"/>
                </a:solidFill>
                <a:latin typeface="Courier New"/>
                <a:ea typeface="Courier New"/>
                <a:cs typeface="Courier New"/>
                <a:sym typeface="Courier New"/>
              </a:rPr>
              <a:t>		WHERE PNAME=‘Seena’;</a:t>
            </a:r>
            <a:endParaRPr/>
          </a:p>
          <a:p>
            <a:pPr marL="342900" lvl="0" indent="-342900" algn="l" rtl="0">
              <a:lnSpc>
                <a:spcPct val="100000"/>
              </a:lnSpc>
              <a:spcBef>
                <a:spcPts val="480"/>
              </a:spcBef>
              <a:spcAft>
                <a:spcPts val="0"/>
              </a:spcAft>
              <a:buClr>
                <a:schemeClr val="dk1"/>
              </a:buClr>
              <a:buSzPts val="2400"/>
              <a:buNone/>
            </a:pPr>
            <a:endParaRPr sz="2400" b="1" i="0" u="none">
              <a:solidFill>
                <a:srgbClr val="800000"/>
              </a:solidFill>
              <a:latin typeface="Courier New"/>
              <a:ea typeface="Courier New"/>
              <a:cs typeface="Courier New"/>
              <a:sym typeface="Courier New"/>
            </a:endParaRPr>
          </a:p>
          <a:p>
            <a:pPr marL="342900" lvl="0" indent="-342900" algn="l" rtl="0">
              <a:lnSpc>
                <a:spcPct val="10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When no longer needed, a view can be dropped:</a:t>
            </a:r>
            <a:endParaRPr/>
          </a:p>
          <a:p>
            <a:pPr marL="342900" lvl="0" indent="-342900" algn="l" rtl="0">
              <a:lnSpc>
                <a:spcPct val="100000"/>
              </a:lnSpc>
              <a:spcBef>
                <a:spcPts val="480"/>
              </a:spcBef>
              <a:spcAft>
                <a:spcPts val="0"/>
              </a:spcAft>
              <a:buClr>
                <a:schemeClr val="dk1"/>
              </a:buClr>
              <a:buSzPts val="2000"/>
              <a:buNone/>
            </a:pPr>
            <a:r>
              <a:rPr lang="en-US" sz="2000" b="0" i="0" u="none">
                <a:solidFill>
                  <a:schemeClr val="dk1"/>
                </a:solidFill>
                <a:latin typeface="Courier New"/>
                <a:ea typeface="Courier New"/>
                <a:cs typeface="Courier New"/>
                <a:sym typeface="Courier New"/>
              </a:rPr>
              <a:t>	</a:t>
            </a:r>
            <a:r>
              <a:rPr lang="en-US" sz="2400" b="1" i="0" u="none">
                <a:solidFill>
                  <a:srgbClr val="800000"/>
                </a:solidFill>
                <a:latin typeface="Courier New"/>
                <a:ea typeface="Courier New"/>
                <a:cs typeface="Courier New"/>
                <a:sym typeface="Courier New"/>
              </a:rPr>
              <a:t>DROP WORKS_ON_NEW;</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69"/>
          <p:cNvSpPr txBox="1"/>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98989"/>
              </a:buClr>
              <a:buSzPts val="1200"/>
              <a:buFont typeface="Calibri"/>
              <a:buNone/>
            </a:pPr>
            <a:r>
              <a:rPr lang="en-US" sz="1200" b="0" i="0" u="none">
                <a:solidFill>
                  <a:srgbClr val="898989"/>
                </a:solidFill>
                <a:latin typeface="Calibri"/>
                <a:ea typeface="Calibri"/>
                <a:cs typeface="Calibri"/>
                <a:sym typeface="Calibri"/>
              </a:rPr>
              <a:t>Slide 9- </a:t>
            </a:r>
            <a:fld id="{00000000-1234-1234-1234-123412341234}" type="slidenum">
              <a:rPr lang="en-US" sz="1200" b="0" i="0" u="none">
                <a:solidFill>
                  <a:srgbClr val="898989"/>
                </a:solidFill>
                <a:latin typeface="Calibri"/>
                <a:ea typeface="Calibri"/>
                <a:cs typeface="Calibri"/>
                <a:sym typeface="Calibri"/>
              </a:rPr>
              <a:t>69</a:t>
            </a:fld>
            <a:endParaRPr/>
          </a:p>
        </p:txBody>
      </p:sp>
      <p:sp>
        <p:nvSpPr>
          <p:cNvPr id="517" name="Google Shape;517;p6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Efficient</a:t>
            </a:r>
            <a:r>
              <a:rPr lang="en-US" sz="4400" b="0" i="0" u="none">
                <a:solidFill>
                  <a:schemeClr val="dk1"/>
                </a:solidFill>
                <a:latin typeface="Calibri"/>
                <a:ea typeface="Calibri"/>
                <a:cs typeface="Calibri"/>
                <a:sym typeface="Calibri"/>
              </a:rPr>
              <a:t> </a:t>
            </a:r>
            <a:r>
              <a:rPr lang="en-US" sz="4400" b="0" i="0" u="none">
                <a:solidFill>
                  <a:srgbClr val="FF0000"/>
                </a:solidFill>
                <a:latin typeface="Calibri"/>
                <a:ea typeface="Calibri"/>
                <a:cs typeface="Calibri"/>
                <a:sym typeface="Calibri"/>
              </a:rPr>
              <a:t>View Implementation</a:t>
            </a:r>
            <a:endParaRPr/>
          </a:p>
        </p:txBody>
      </p:sp>
      <p:sp>
        <p:nvSpPr>
          <p:cNvPr id="518" name="Google Shape;518;p69"/>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Query modification: </a:t>
            </a:r>
            <a:endParaRPr/>
          </a:p>
          <a:p>
            <a:pPr marL="742950" lvl="1" indent="-285750" algn="l" rtl="0">
              <a:lnSpc>
                <a:spcPct val="100000"/>
              </a:lnSpc>
              <a:spcBef>
                <a:spcPts val="56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Present the view query in terms of a query on the underlying base tables</a:t>
            </a:r>
            <a:endParaRPr/>
          </a:p>
          <a:p>
            <a:pPr marL="342900" lvl="0" indent="-342900" algn="l" rtl="0">
              <a:lnSpc>
                <a:spcPct val="10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Disadvantage: </a:t>
            </a:r>
            <a:endParaRPr/>
          </a:p>
          <a:p>
            <a:pPr marL="742950" lvl="1" indent="-285750" algn="l" rtl="0">
              <a:lnSpc>
                <a:spcPct val="100000"/>
              </a:lnSpc>
              <a:spcBef>
                <a:spcPts val="56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Inefficient for views defined via complex queries</a:t>
            </a:r>
            <a:endParaRPr/>
          </a:p>
          <a:p>
            <a:pPr marL="1143000" lvl="2" indent="-228600" algn="l" rtl="0">
              <a:lnSpc>
                <a:spcPct val="100000"/>
              </a:lnSpc>
              <a:spcBef>
                <a:spcPts val="48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Especially if additional queries are to be applied to the view within a short time period</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70"/>
          <p:cNvSpPr txBox="1"/>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98989"/>
              </a:buClr>
              <a:buSzPts val="1200"/>
              <a:buFont typeface="Calibri"/>
              <a:buNone/>
            </a:pPr>
            <a:r>
              <a:rPr lang="en-US" sz="1200" b="0" i="0" u="none">
                <a:solidFill>
                  <a:srgbClr val="898989"/>
                </a:solidFill>
                <a:latin typeface="Calibri"/>
                <a:ea typeface="Calibri"/>
                <a:cs typeface="Calibri"/>
                <a:sym typeface="Calibri"/>
              </a:rPr>
              <a:t>Slide 9- </a:t>
            </a:r>
            <a:fld id="{00000000-1234-1234-1234-123412341234}" type="slidenum">
              <a:rPr lang="en-US" sz="1200" b="0" i="0" u="none">
                <a:solidFill>
                  <a:srgbClr val="898989"/>
                </a:solidFill>
                <a:latin typeface="Calibri"/>
                <a:ea typeface="Calibri"/>
                <a:cs typeface="Calibri"/>
                <a:sym typeface="Calibri"/>
              </a:rPr>
              <a:t>70</a:t>
            </a:fld>
            <a:endParaRPr/>
          </a:p>
        </p:txBody>
      </p:sp>
      <p:sp>
        <p:nvSpPr>
          <p:cNvPr id="525" name="Google Shape;525;p70"/>
          <p:cNvSpPr txBox="1">
            <a:spLocks noGrp="1"/>
          </p:cNvSpPr>
          <p:nvPr>
            <p:ph type="title"/>
          </p:nvPr>
        </p:nvSpPr>
        <p:spPr>
          <a:xfrm>
            <a:off x="457200" y="30480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Efficient</a:t>
            </a:r>
            <a:r>
              <a:rPr lang="en-US" sz="4400" b="0" i="0" u="none">
                <a:solidFill>
                  <a:schemeClr val="dk1"/>
                </a:solidFill>
                <a:latin typeface="Calibri"/>
                <a:ea typeface="Calibri"/>
                <a:cs typeface="Calibri"/>
                <a:sym typeface="Calibri"/>
              </a:rPr>
              <a:t> </a:t>
            </a:r>
            <a:r>
              <a:rPr lang="en-US" sz="4400" b="0" i="0" u="none">
                <a:solidFill>
                  <a:srgbClr val="FF0000"/>
                </a:solidFill>
                <a:latin typeface="Calibri"/>
                <a:ea typeface="Calibri"/>
                <a:cs typeface="Calibri"/>
                <a:sym typeface="Calibri"/>
              </a:rPr>
              <a:t>View Implementation</a:t>
            </a:r>
            <a:endParaRPr/>
          </a:p>
        </p:txBody>
      </p:sp>
      <p:sp>
        <p:nvSpPr>
          <p:cNvPr id="526" name="Google Shape;526;p70"/>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View materialization: </a:t>
            </a:r>
            <a:endParaRPr/>
          </a:p>
          <a:p>
            <a:pPr marL="742950" lvl="1" indent="-285750" algn="l" rtl="0">
              <a:lnSpc>
                <a:spcPct val="90000"/>
              </a:lnSpc>
              <a:spcBef>
                <a:spcPts val="56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Involves physically creating and keeping a temporary table</a:t>
            </a:r>
            <a:endParaRPr/>
          </a:p>
          <a:p>
            <a:pPr marL="342900" lvl="0" indent="-342900" algn="l" rtl="0">
              <a:lnSpc>
                <a:spcPct val="9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Assumption: </a:t>
            </a:r>
            <a:endParaRPr/>
          </a:p>
          <a:p>
            <a:pPr marL="742950" lvl="1" indent="-285750" algn="l" rtl="0">
              <a:lnSpc>
                <a:spcPct val="90000"/>
              </a:lnSpc>
              <a:spcBef>
                <a:spcPts val="56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Other queries on the view will follow</a:t>
            </a:r>
            <a:endParaRPr/>
          </a:p>
          <a:p>
            <a:pPr marL="342900" lvl="0" indent="-342900" algn="l" rtl="0">
              <a:lnSpc>
                <a:spcPct val="9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Concerns: </a:t>
            </a:r>
            <a:endParaRPr/>
          </a:p>
          <a:p>
            <a:pPr marL="742950" lvl="1" indent="-285750" algn="l" rtl="0">
              <a:lnSpc>
                <a:spcPct val="90000"/>
              </a:lnSpc>
              <a:spcBef>
                <a:spcPts val="56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Maintaining correspondence between the base table and the view when the base table is updated</a:t>
            </a:r>
            <a:endParaRPr/>
          </a:p>
          <a:p>
            <a:pPr marL="342900" lvl="0" indent="-342900" algn="l" rtl="0">
              <a:lnSpc>
                <a:spcPct val="9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Strategy:</a:t>
            </a:r>
            <a:endParaRPr/>
          </a:p>
          <a:p>
            <a:pPr marL="742950" lvl="1" indent="-285750" algn="l" rtl="0">
              <a:lnSpc>
                <a:spcPct val="90000"/>
              </a:lnSpc>
              <a:spcBef>
                <a:spcPts val="56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Incremental update</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71"/>
          <p:cNvSpPr txBox="1"/>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98989"/>
              </a:buClr>
              <a:buSzPts val="1200"/>
              <a:buFont typeface="Calibri"/>
              <a:buNone/>
            </a:pPr>
            <a:r>
              <a:rPr lang="en-US" sz="1200" b="0" i="0" u="none">
                <a:solidFill>
                  <a:srgbClr val="898989"/>
                </a:solidFill>
                <a:latin typeface="Calibri"/>
                <a:ea typeface="Calibri"/>
                <a:cs typeface="Calibri"/>
                <a:sym typeface="Calibri"/>
              </a:rPr>
              <a:t>Slide 9- </a:t>
            </a:r>
            <a:fld id="{00000000-1234-1234-1234-123412341234}" type="slidenum">
              <a:rPr lang="en-US" sz="1200" b="0" i="0" u="none">
                <a:solidFill>
                  <a:srgbClr val="898989"/>
                </a:solidFill>
                <a:latin typeface="Calibri"/>
                <a:ea typeface="Calibri"/>
                <a:cs typeface="Calibri"/>
                <a:sym typeface="Calibri"/>
              </a:rPr>
              <a:t>71</a:t>
            </a:fld>
            <a:endParaRPr/>
          </a:p>
        </p:txBody>
      </p:sp>
      <p:sp>
        <p:nvSpPr>
          <p:cNvPr id="533" name="Google Shape;533;p7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Update Views</a:t>
            </a:r>
            <a:endParaRPr/>
          </a:p>
        </p:txBody>
      </p:sp>
      <p:sp>
        <p:nvSpPr>
          <p:cNvPr id="534" name="Google Shape;534;p7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Update on a single view without aggregate operations: </a:t>
            </a:r>
            <a:endParaRPr/>
          </a:p>
          <a:p>
            <a:pPr marL="742950" lvl="1" indent="-285750" algn="l" rtl="0">
              <a:lnSpc>
                <a:spcPct val="100000"/>
              </a:lnSpc>
              <a:spcBef>
                <a:spcPts val="56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Update may map to an update on the underlying base table</a:t>
            </a:r>
            <a:endParaRPr/>
          </a:p>
          <a:p>
            <a:pPr marL="342900" lvl="0" indent="-342900" algn="l" rtl="0">
              <a:lnSpc>
                <a:spcPct val="10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Views involving joins: </a:t>
            </a:r>
            <a:endParaRPr/>
          </a:p>
          <a:p>
            <a:pPr marL="742950" lvl="1" indent="-285750" algn="l" rtl="0">
              <a:lnSpc>
                <a:spcPct val="100000"/>
              </a:lnSpc>
              <a:spcBef>
                <a:spcPts val="56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An update </a:t>
            </a:r>
            <a:r>
              <a:rPr lang="en-US" sz="2800" b="0" i="1" u="none">
                <a:solidFill>
                  <a:schemeClr val="dk1"/>
                </a:solidFill>
                <a:latin typeface="Calibri"/>
                <a:ea typeface="Calibri"/>
                <a:cs typeface="Calibri"/>
                <a:sym typeface="Calibri"/>
              </a:rPr>
              <a:t>may</a:t>
            </a:r>
            <a:r>
              <a:rPr lang="en-US" sz="2800" b="0" i="0" u="none">
                <a:solidFill>
                  <a:schemeClr val="dk1"/>
                </a:solidFill>
                <a:latin typeface="Calibri"/>
                <a:ea typeface="Calibri"/>
                <a:cs typeface="Calibri"/>
                <a:sym typeface="Calibri"/>
              </a:rPr>
              <a:t> map to an update on the underlying base relations </a:t>
            </a:r>
            <a:endParaRPr/>
          </a:p>
          <a:p>
            <a:pPr marL="1143000" lvl="2" indent="-228600" algn="l" rtl="0">
              <a:lnSpc>
                <a:spcPct val="100000"/>
              </a:lnSpc>
              <a:spcBef>
                <a:spcPts val="48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Not always possible</a:t>
            </a:r>
            <a:endParaRPr/>
          </a:p>
          <a:p>
            <a:pPr marL="342900" lvl="0" indent="-190500" algn="l" rtl="0">
              <a:spcBef>
                <a:spcPts val="480"/>
              </a:spcBef>
              <a:spcAft>
                <a:spcPts val="0"/>
              </a:spcAft>
              <a:buClr>
                <a:schemeClr val="dk1"/>
              </a:buClr>
              <a:buSzPts val="2400"/>
              <a:buNone/>
            </a:pPr>
            <a:endParaRPr sz="2400" b="0" i="0" u="none">
              <a:solidFill>
                <a:schemeClr val="dk1"/>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72"/>
          <p:cNvSpPr txBox="1"/>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98989"/>
              </a:buClr>
              <a:buSzPts val="1200"/>
              <a:buFont typeface="Calibri"/>
              <a:buNone/>
            </a:pPr>
            <a:r>
              <a:rPr lang="en-US" sz="1200" b="0" i="0" u="none">
                <a:solidFill>
                  <a:srgbClr val="898989"/>
                </a:solidFill>
                <a:latin typeface="Calibri"/>
                <a:ea typeface="Calibri"/>
                <a:cs typeface="Calibri"/>
                <a:sym typeface="Calibri"/>
              </a:rPr>
              <a:t>Slide 9- </a:t>
            </a:r>
            <a:fld id="{00000000-1234-1234-1234-123412341234}" type="slidenum">
              <a:rPr lang="en-US" sz="1200" b="0" i="0" u="none">
                <a:solidFill>
                  <a:srgbClr val="898989"/>
                </a:solidFill>
                <a:latin typeface="Calibri"/>
                <a:ea typeface="Calibri"/>
                <a:cs typeface="Calibri"/>
                <a:sym typeface="Calibri"/>
              </a:rPr>
              <a:t>72</a:t>
            </a:fld>
            <a:endParaRPr/>
          </a:p>
        </p:txBody>
      </p:sp>
      <p:sp>
        <p:nvSpPr>
          <p:cNvPr id="541" name="Google Shape;541;p72"/>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400"/>
              <a:buFont typeface="Calibri"/>
              <a:buNone/>
            </a:pPr>
            <a:r>
              <a:rPr lang="en-US" sz="4400" b="0" i="0" u="none">
                <a:solidFill>
                  <a:srgbClr val="FF0000"/>
                </a:solidFill>
                <a:latin typeface="Calibri"/>
                <a:ea typeface="Calibri"/>
                <a:cs typeface="Calibri"/>
                <a:sym typeface="Calibri"/>
              </a:rPr>
              <a:t>Un-updatable Views</a:t>
            </a:r>
            <a:endParaRPr/>
          </a:p>
        </p:txBody>
      </p:sp>
      <p:sp>
        <p:nvSpPr>
          <p:cNvPr id="542" name="Google Shape;542;p72"/>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Views defined using groups and aggregate functions are not updateable</a:t>
            </a:r>
            <a:endParaRPr/>
          </a:p>
          <a:p>
            <a:pPr marL="342900" lvl="0" indent="-342900" algn="l" rtl="0">
              <a:lnSpc>
                <a:spcPct val="90000"/>
              </a:lnSpc>
              <a:spcBef>
                <a:spcPts val="64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Views defined on multiple tables using joins are generally not updateable</a:t>
            </a:r>
            <a:endParaRPr/>
          </a:p>
          <a:p>
            <a:pPr marL="342900" lvl="0" indent="-342900" algn="l" rtl="0">
              <a:lnSpc>
                <a:spcPct val="90000"/>
              </a:lnSpc>
              <a:spcBef>
                <a:spcPts val="640"/>
              </a:spcBef>
              <a:spcAft>
                <a:spcPts val="0"/>
              </a:spcAft>
              <a:buClr>
                <a:schemeClr val="dk1"/>
              </a:buClr>
              <a:buSzPts val="2400"/>
              <a:buFont typeface="Arial"/>
              <a:buChar char="•"/>
            </a:pPr>
            <a:r>
              <a:rPr lang="en-US" sz="2400" b="1" i="0" u="none">
                <a:solidFill>
                  <a:schemeClr val="dk1"/>
                </a:solidFill>
                <a:latin typeface="Courier New"/>
                <a:ea typeface="Courier New"/>
                <a:cs typeface="Courier New"/>
                <a:sym typeface="Courier New"/>
              </a:rPr>
              <a:t>WITH CHECK OPTION</a:t>
            </a:r>
            <a:r>
              <a:rPr lang="en-US" sz="3200" b="0" i="0" u="none">
                <a:solidFill>
                  <a:schemeClr val="dk1"/>
                </a:solidFill>
                <a:latin typeface="Calibri"/>
                <a:ea typeface="Calibri"/>
                <a:cs typeface="Calibri"/>
                <a:sym typeface="Calibri"/>
              </a:rPr>
              <a:t>: must be added to the definition of a view if the view is to be updated</a:t>
            </a:r>
            <a:endParaRPr/>
          </a:p>
          <a:p>
            <a:pPr marL="742950" lvl="1" indent="-285750" algn="l" rtl="0">
              <a:lnSpc>
                <a:spcPct val="90000"/>
              </a:lnSpc>
              <a:spcBef>
                <a:spcPts val="56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To allow check for updatability and to plan for an execution strategy</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536</TotalTime>
  <Words>5223</Words>
  <Application>Microsoft Office PowerPoint</Application>
  <PresentationFormat>On-screen Show (4:3)</PresentationFormat>
  <Paragraphs>544</Paragraphs>
  <Slides>72</Slides>
  <Notes>72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72</vt:i4>
      </vt:variant>
    </vt:vector>
  </HeadingPairs>
  <TitlesOfParts>
    <vt:vector size="79" baseType="lpstr">
      <vt:lpstr>Arial</vt:lpstr>
      <vt:lpstr>Courier New</vt:lpstr>
      <vt:lpstr>Times New Roman</vt:lpstr>
      <vt:lpstr>Calibri</vt:lpstr>
      <vt:lpstr>Noto Sans Symbols</vt:lpstr>
      <vt:lpstr>Arimo</vt:lpstr>
      <vt:lpstr>Office Theme</vt:lpstr>
      <vt:lpstr>PowerPoint Presentation</vt:lpstr>
      <vt:lpstr>What is RDBMS?</vt:lpstr>
      <vt:lpstr>PowerPoint Presentation</vt:lpstr>
      <vt:lpstr>PowerPoint Presentation</vt:lpstr>
      <vt:lpstr>Basic Data Types </vt:lpstr>
      <vt:lpstr>PowerPoint Presentation</vt:lpstr>
      <vt:lpstr> SQL Commands: </vt:lpstr>
      <vt:lpstr>CREATE COMMAND</vt:lpstr>
      <vt:lpstr>CREATE COMMAND</vt:lpstr>
      <vt:lpstr> SQL Constraints: </vt:lpstr>
      <vt:lpstr>CREATE COMMAND</vt:lpstr>
      <vt:lpstr>ALTER COMMAND</vt:lpstr>
      <vt:lpstr>ALTER COMMAND</vt:lpstr>
      <vt:lpstr>ALTER COMMAND</vt:lpstr>
      <vt:lpstr>DROP COMMAND</vt:lpstr>
      <vt:lpstr>TRUNCATE COMMAND</vt:lpstr>
      <vt:lpstr>Data manipulation language (DML)</vt:lpstr>
      <vt:lpstr>INSERT COMMAND</vt:lpstr>
      <vt:lpstr>INSERT COMMAND</vt:lpstr>
      <vt:lpstr>INSERT COMMAND</vt:lpstr>
      <vt:lpstr>UPDATE COMMAND</vt:lpstr>
      <vt:lpstr>DELETE COMMAND</vt:lpstr>
      <vt:lpstr>DELETE COMMAND</vt:lpstr>
      <vt:lpstr>SELECT COMMAND</vt:lpstr>
      <vt:lpstr>PowerPoint Presentation</vt:lpstr>
      <vt:lpstr> SQL - AND and OR Conjunctive  Operators </vt:lpstr>
      <vt:lpstr>SQL - AND / OR Conjunctive  Operators</vt:lpstr>
      <vt:lpstr>SELECT COMMAND</vt:lpstr>
      <vt:lpstr>SELECT COMMAND</vt:lpstr>
      <vt:lpstr>SELECT COMMAND</vt:lpstr>
      <vt:lpstr>SELECT COMMAND</vt:lpstr>
      <vt:lpstr>SELECT COMMAND</vt:lpstr>
      <vt:lpstr>SELECT COMMAND</vt:lpstr>
      <vt:lpstr>SELECT COMMAND</vt:lpstr>
      <vt:lpstr>DATA CONTROL LANGUAGE </vt:lpstr>
      <vt:lpstr> TRANSACTIONAL CONTROL LANGUAGE   </vt:lpstr>
      <vt:lpstr>TRANSACTIONAL CONTROL LANGUAGE</vt:lpstr>
      <vt:lpstr>SQL JOINS</vt:lpstr>
      <vt:lpstr>SQL JOINS</vt:lpstr>
      <vt:lpstr>INNER JOIN OR EQUI JOIN</vt:lpstr>
      <vt:lpstr>INNER JOIN OR EQUI JOIN</vt:lpstr>
      <vt:lpstr>LEFT OUTER JOIN</vt:lpstr>
      <vt:lpstr>LEFT OUTER JOIN</vt:lpstr>
      <vt:lpstr>RIGHT OUTER JOIN</vt:lpstr>
      <vt:lpstr>RIGHT OUTER JOIN</vt:lpstr>
      <vt:lpstr>FULL OUTER JOIN</vt:lpstr>
      <vt:lpstr>FULL OUTER JOIN</vt:lpstr>
      <vt:lpstr>AGGREGATE FUNCTIONS</vt:lpstr>
      <vt:lpstr>AGGREGATE FUNCTIONS</vt:lpstr>
      <vt:lpstr>AGGREGATE FUNCTIONS</vt:lpstr>
      <vt:lpstr>GROUP BY CLAUSE</vt:lpstr>
      <vt:lpstr>GROUP BY CLAUSE</vt:lpstr>
      <vt:lpstr>GROUP BY CLAUSE</vt:lpstr>
      <vt:lpstr>HAVING-CLAUSE</vt:lpstr>
      <vt:lpstr>HAVING-CLAUSE</vt:lpstr>
      <vt:lpstr>Summary of SQL Queries</vt:lpstr>
      <vt:lpstr>NESTED QUERIES</vt:lpstr>
      <vt:lpstr>NESTED QUERIES</vt:lpstr>
      <vt:lpstr>NESTED QUERIES</vt:lpstr>
      <vt:lpstr>CORRELATED NESTED QUERIES</vt:lpstr>
      <vt:lpstr>CORRELATED NESTED QUERIES</vt:lpstr>
      <vt:lpstr>THE EXISTS FUNCTION</vt:lpstr>
      <vt:lpstr>SET OPERATIONS</vt:lpstr>
      <vt:lpstr>UNION </vt:lpstr>
      <vt:lpstr>Views in SQL</vt:lpstr>
      <vt:lpstr>Specification of Views</vt:lpstr>
      <vt:lpstr>SQL Views: An Example</vt:lpstr>
      <vt:lpstr>Using a Virtual Table</vt:lpstr>
      <vt:lpstr>Efficient View Implementation</vt:lpstr>
      <vt:lpstr>Efficient View Implementation</vt:lpstr>
      <vt:lpstr>Update Views</vt:lpstr>
      <vt:lpstr>Un-updatable Views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NEW</dc:creator>
  <cp:lastModifiedBy>T.Sri Lakshmi</cp:lastModifiedBy>
  <cp:revision>4</cp:revision>
  <dcterms:created xsi:type="dcterms:W3CDTF">2018-06-27T06:23:35Z</dcterms:created>
  <dcterms:modified xsi:type="dcterms:W3CDTF">2025-12-10T04:55:12Z</dcterms:modified>
</cp:coreProperties>
</file>