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81"/>
  </p:notesMasterIdLst>
  <p:handoutMasterIdLst>
    <p:handoutMasterId r:id="rId82"/>
  </p:handoutMasterIdLst>
  <p:sldIdLst>
    <p:sldId id="735" r:id="rId2"/>
    <p:sldId id="853" r:id="rId3"/>
    <p:sldId id="783" r:id="rId4"/>
    <p:sldId id="854" r:id="rId5"/>
    <p:sldId id="855" r:id="rId6"/>
    <p:sldId id="868" r:id="rId7"/>
    <p:sldId id="869" r:id="rId8"/>
    <p:sldId id="870" r:id="rId9"/>
    <p:sldId id="856" r:id="rId10"/>
    <p:sldId id="858" r:id="rId11"/>
    <p:sldId id="859" r:id="rId12"/>
    <p:sldId id="860" r:id="rId13"/>
    <p:sldId id="861" r:id="rId14"/>
    <p:sldId id="862" r:id="rId15"/>
    <p:sldId id="863" r:id="rId16"/>
    <p:sldId id="864" r:id="rId17"/>
    <p:sldId id="865" r:id="rId18"/>
    <p:sldId id="866" r:id="rId19"/>
    <p:sldId id="867" r:id="rId20"/>
    <p:sldId id="935" r:id="rId21"/>
    <p:sldId id="936" r:id="rId22"/>
    <p:sldId id="937" r:id="rId23"/>
    <p:sldId id="938" r:id="rId24"/>
    <p:sldId id="939" r:id="rId25"/>
    <p:sldId id="940" r:id="rId26"/>
    <p:sldId id="941" r:id="rId27"/>
    <p:sldId id="942" r:id="rId28"/>
    <p:sldId id="943" r:id="rId29"/>
    <p:sldId id="882" r:id="rId30"/>
    <p:sldId id="883" r:id="rId31"/>
    <p:sldId id="884" r:id="rId32"/>
    <p:sldId id="885" r:id="rId33"/>
    <p:sldId id="886" r:id="rId34"/>
    <p:sldId id="887" r:id="rId35"/>
    <p:sldId id="888" r:id="rId36"/>
    <p:sldId id="889" r:id="rId37"/>
    <p:sldId id="890" r:id="rId38"/>
    <p:sldId id="891" r:id="rId39"/>
    <p:sldId id="892" r:id="rId40"/>
    <p:sldId id="896" r:id="rId41"/>
    <p:sldId id="895" r:id="rId42"/>
    <p:sldId id="898" r:id="rId43"/>
    <p:sldId id="899" r:id="rId44"/>
    <p:sldId id="944" r:id="rId45"/>
    <p:sldId id="945" r:id="rId46"/>
    <p:sldId id="946" r:id="rId47"/>
    <p:sldId id="947" r:id="rId48"/>
    <p:sldId id="948" r:id="rId49"/>
    <p:sldId id="905" r:id="rId50"/>
    <p:sldId id="906" r:id="rId51"/>
    <p:sldId id="907" r:id="rId52"/>
    <p:sldId id="908" r:id="rId53"/>
    <p:sldId id="909" r:id="rId54"/>
    <p:sldId id="910" r:id="rId55"/>
    <p:sldId id="911" r:id="rId56"/>
    <p:sldId id="912" r:id="rId57"/>
    <p:sldId id="913" r:id="rId58"/>
    <p:sldId id="914" r:id="rId59"/>
    <p:sldId id="915" r:id="rId60"/>
    <p:sldId id="916" r:id="rId61"/>
    <p:sldId id="917" r:id="rId62"/>
    <p:sldId id="918" r:id="rId63"/>
    <p:sldId id="919" r:id="rId64"/>
    <p:sldId id="920" r:id="rId65"/>
    <p:sldId id="921" r:id="rId66"/>
    <p:sldId id="926" r:id="rId67"/>
    <p:sldId id="922" r:id="rId68"/>
    <p:sldId id="923" r:id="rId69"/>
    <p:sldId id="924" r:id="rId70"/>
    <p:sldId id="925" r:id="rId71"/>
    <p:sldId id="927" r:id="rId72"/>
    <p:sldId id="928" r:id="rId73"/>
    <p:sldId id="929" r:id="rId74"/>
    <p:sldId id="930" r:id="rId75"/>
    <p:sldId id="931" r:id="rId76"/>
    <p:sldId id="932" r:id="rId77"/>
    <p:sldId id="933" r:id="rId78"/>
    <p:sldId id="934" r:id="rId79"/>
    <p:sldId id="628" r:id="rId8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CC"/>
    <a:srgbClr val="005024"/>
    <a:srgbClr val="FF0066"/>
    <a:srgbClr val="990000"/>
    <a:srgbClr val="870581"/>
    <a:srgbClr val="800C6F"/>
    <a:srgbClr val="CC3300"/>
    <a:srgbClr val="0000FF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29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9241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50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85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64008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Dynamic Programming Parsing</a:t>
            </a:r>
            <a:endParaRPr lang="en-US" sz="4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Introduction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Chart Parsing Concept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Components of Chart Parsing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latin typeface="Baskerville Old Face" panose="02020602080505020303" pitchFamily="18" charset="0"/>
              </a:rPr>
              <a:t>Example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latin typeface="Baskerville Old Face" panose="02020602080505020303" pitchFamily="18" charset="0"/>
              </a:rPr>
              <a:t>Matrix Form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98180" y="907473"/>
            <a:ext cx="8305800" cy="5943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Dynamic Programming Parsing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parsing technique </a:t>
            </a:r>
            <a:r>
              <a:rPr lang="en-US" dirty="0">
                <a:latin typeface="Baskerville Old Face" panose="02020602080505020303" pitchFamily="18" charset="0"/>
              </a:rPr>
              <a:t>used in Natural Language Processing (NLP) to efficiently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analyze sentences using a Context-Free Grammar (CFG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Instead </a:t>
            </a:r>
            <a:r>
              <a:rPr lang="en-US" dirty="0">
                <a:latin typeface="Baskerville Old Face" panose="02020602080505020303" pitchFamily="18" charset="0"/>
              </a:rPr>
              <a:t>of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recomputing the same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sub problems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again and again</a:t>
            </a:r>
            <a:r>
              <a:rPr lang="en-US" dirty="0">
                <a:latin typeface="Baskerville Old Face" panose="02020602080505020303" pitchFamily="18" charset="0"/>
              </a:rPr>
              <a:t>, it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stores intermediate results in a table (chart)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reuses them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This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reduces time complexity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improves parsing efficiency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38" y="990600"/>
            <a:ext cx="8471777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Concept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Chart Parsing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latin typeface="Baskerville Old Face" panose="02020602080505020303" pitchFamily="18" charset="0"/>
              </a:rPr>
              <a:t>dynamic programming method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uses a data structure </a:t>
            </a:r>
            <a:r>
              <a:rPr lang="en-US" dirty="0">
                <a:latin typeface="Baskerville Old Face" panose="02020602080505020303" pitchFamily="18" charset="0"/>
              </a:rPr>
              <a:t>called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chart</a:t>
            </a:r>
            <a:r>
              <a:rPr lang="en-US" dirty="0">
                <a:latin typeface="Baskerville Old Face" panose="02020602080505020303" pitchFamily="18" charset="0"/>
              </a:rPr>
              <a:t> to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store partial parsing results of a sentence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Chart Parsing </a:t>
            </a:r>
            <a:r>
              <a:rPr lang="en-US" dirty="0">
                <a:latin typeface="Baskerville Old Face" panose="02020602080505020303" pitchFamily="18" charset="0"/>
              </a:rPr>
              <a:t>uses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chart (table), edges (partial states), agenda (processing queue), and CFG grammar rules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efficiently parse sentences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latin typeface="Baskerville Old Face" panose="02020602080505020303" pitchFamily="18" charset="0"/>
              </a:rPr>
              <a:t>dynamic programming </a:t>
            </a:r>
            <a:r>
              <a:rPr lang="en-US" dirty="0">
                <a:latin typeface="Baskerville Old Face" panose="02020602080505020303" pitchFamily="18" charset="0"/>
              </a:rPr>
              <a:t>while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avoiding redundant computations.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0"/>
            <a:ext cx="47244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52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Concept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avoids repeated computations </a:t>
            </a:r>
            <a:r>
              <a:rPr lang="en-US" dirty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latin typeface="Baskerville Old Face" panose="02020602080505020303" pitchFamily="18" charset="0"/>
              </a:rPr>
              <a:t>storing intermediate results </a:t>
            </a: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 data structure </a:t>
            </a:r>
            <a:r>
              <a:rPr lang="en-US" dirty="0">
                <a:latin typeface="Baskerville Old Face" panose="02020602080505020303" pitchFamily="18" charset="0"/>
              </a:rPr>
              <a:t>called 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chart</a:t>
            </a:r>
            <a:r>
              <a:rPr lang="en-US" dirty="0">
                <a:solidFill>
                  <a:srgbClr val="005024"/>
                </a:solidFill>
                <a:latin typeface="Baskerville Old Face" panose="02020602080505020303" pitchFamily="18" charset="0"/>
              </a:rPr>
              <a:t>.</a:t>
            </a:r>
            <a:endParaRPr lang="en-US" b="1" dirty="0" smtClean="0">
              <a:solidFill>
                <a:srgbClr val="005024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Mathematical Notation: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408" y="2841583"/>
            <a:ext cx="6248400" cy="3153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37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Concept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Instead </a:t>
            </a:r>
            <a:r>
              <a:rPr lang="en-US" dirty="0">
                <a:latin typeface="Baskerville Old Face" panose="02020602080505020303" pitchFamily="18" charset="0"/>
              </a:rPr>
              <a:t>of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recomputing sub-parses repeatedly</a:t>
            </a:r>
            <a:r>
              <a:rPr lang="en-US" dirty="0">
                <a:latin typeface="Baskerville Old Face" panose="02020602080505020303" pitchFamily="18" charset="0"/>
              </a:rPr>
              <a:t>, chart </a:t>
            </a:r>
            <a:r>
              <a:rPr lang="en-US" b="1" dirty="0">
                <a:latin typeface="Baskerville Old Face" panose="02020602080505020303" pitchFamily="18" charset="0"/>
              </a:rPr>
              <a:t>parsing stores partial results.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44" y="2057400"/>
            <a:ext cx="6606956" cy="4197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671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Concept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lvl="1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</a:rPr>
              <a:t>Chart Data Structure (Mathematical View)</a:t>
            </a:r>
            <a:endParaRPr lang="en-US" b="1" dirty="0" smtClean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308" y="1828800"/>
            <a:ext cx="63246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243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400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066800"/>
            <a:ext cx="4800599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819400"/>
            <a:ext cx="25908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661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Chart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(Table that Stores Partial Results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Chart =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A table that stores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what we have already found </a:t>
            </a:r>
            <a:r>
              <a:rPr lang="en-US" b="1" dirty="0" smtClean="0">
                <a:latin typeface="Baskerville Old Face" panose="02020602080505020303" pitchFamily="18" charset="0"/>
              </a:rPr>
              <a:t>while parsing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	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saves time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avoids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doing the same work again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Instead </a:t>
            </a:r>
            <a:r>
              <a:rPr lang="en-US" b="1" dirty="0">
                <a:latin typeface="Baskerville Old Face" panose="02020602080505020303" pitchFamily="18" charset="0"/>
              </a:rPr>
              <a:t>of checking the same words again and again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we store results in a table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Example: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Sentence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: “a boy runs”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57974"/>
              </p:ext>
            </p:extLst>
          </p:nvPr>
        </p:nvGraphicFramePr>
        <p:xfrm>
          <a:off x="457200" y="4517758"/>
          <a:ext cx="5181600" cy="17375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343149426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49426595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513937043"/>
                    </a:ext>
                  </a:extLst>
                </a:gridCol>
              </a:tblGrid>
              <a:tr h="43437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Span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Words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Chart Stores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103066"/>
                  </a:ext>
                </a:extLst>
              </a:tr>
              <a:tr h="43437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(0,1)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Det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963486"/>
                  </a:ext>
                </a:extLst>
              </a:tr>
              <a:tr h="434375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(1,2)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boy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031409"/>
                  </a:ext>
                </a:extLst>
              </a:tr>
              <a:tr h="434375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(0,2)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a boy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568564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865204"/>
            <a:ext cx="2694825" cy="1868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02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endParaRPr lang="en-US" dirty="0" smtClean="0"/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/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 smtClean="0"/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066800"/>
            <a:ext cx="4331208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546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. Edges (Partial Grammar Rules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Edges =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Steps of parsing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show how much of a rule is completed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  We </a:t>
            </a:r>
            <a:r>
              <a:rPr lang="en-US" dirty="0">
                <a:latin typeface="Baskerville Old Face" panose="02020602080505020303" pitchFamily="18" charset="0"/>
              </a:rPr>
              <a:t>use 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dot (•)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show progress</a:t>
            </a:r>
            <a:r>
              <a:rPr lang="en-US" b="1" dirty="0"/>
              <a:t>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966901"/>
            <a:ext cx="4419600" cy="2767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033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36418" y="914400"/>
            <a:ext cx="428798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038600"/>
            <a:ext cx="6096000" cy="2583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549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21327"/>
            <a:ext cx="7155873" cy="5340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2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838200"/>
            <a:ext cx="65532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5377881"/>
            <a:ext cx="3200400" cy="1233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101436"/>
            <a:ext cx="6629400" cy="4667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219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066800"/>
            <a:ext cx="2732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00"/>
                </a:solidFill>
              </a:rPr>
              <a:t>Full Step-by-Step 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224472"/>
              </p:ext>
            </p:extLst>
          </p:nvPr>
        </p:nvGraphicFramePr>
        <p:xfrm>
          <a:off x="1170431" y="1624965"/>
          <a:ext cx="6930876" cy="15849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87039">
                  <a:extLst>
                    <a:ext uri="{9D8B030D-6E8A-4147-A177-3AD203B41FA5}">
                      <a16:colId xmlns:a16="http://schemas.microsoft.com/office/drawing/2014/main" val="4088242100"/>
                    </a:ext>
                  </a:extLst>
                </a:gridCol>
                <a:gridCol w="1485188">
                  <a:extLst>
                    <a:ext uri="{9D8B030D-6E8A-4147-A177-3AD203B41FA5}">
                      <a16:colId xmlns:a16="http://schemas.microsoft.com/office/drawing/2014/main" val="4218935635"/>
                    </a:ext>
                  </a:extLst>
                </a:gridCol>
                <a:gridCol w="1909527">
                  <a:extLst>
                    <a:ext uri="{9D8B030D-6E8A-4147-A177-3AD203B41FA5}">
                      <a16:colId xmlns:a16="http://schemas.microsoft.com/office/drawing/2014/main" val="3919039748"/>
                    </a:ext>
                  </a:extLst>
                </a:gridCol>
                <a:gridCol w="2549122">
                  <a:extLst>
                    <a:ext uri="{9D8B030D-6E8A-4147-A177-3AD203B41FA5}">
                      <a16:colId xmlns:a16="http://schemas.microsoft.com/office/drawing/2014/main" val="33103970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Step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Input Seen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Edge Form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Explanation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785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Step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Start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NP → • </a:t>
                      </a:r>
                      <a:r>
                        <a:rPr lang="en-US" sz="20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 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Nothing matched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25997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Step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“the”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NP → </a:t>
                      </a:r>
                      <a:r>
                        <a:rPr lang="en-US" sz="20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 • 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 matched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409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Step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“the dog”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NP → </a:t>
                      </a:r>
                      <a:r>
                        <a:rPr lang="en-US" sz="20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 N 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NP completed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2138518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85800" y="3657600"/>
            <a:ext cx="1924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00"/>
                </a:solidFill>
              </a:rPr>
              <a:t>Visual Progress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37" y="4197608"/>
            <a:ext cx="3089564" cy="1466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492" y="3830974"/>
            <a:ext cx="4880124" cy="24242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76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Agenda (List of Edges to be Processed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):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Agenda =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A queue (to-do list) of edges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latin typeface="Baskerville Old Face" panose="02020602080505020303" pitchFamily="18" charset="0"/>
              </a:rPr>
              <a:t>the parser still needs to process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Whenever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a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new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edge (state) is created</a:t>
            </a:r>
            <a:r>
              <a:rPr lang="en-US" dirty="0">
                <a:latin typeface="Baskerville Old Face" panose="02020602080505020303" pitchFamily="18" charset="0"/>
              </a:rPr>
              <a:t>, it 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added to the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agenda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4. Grammar (CFG –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Context-Free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Grammar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):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Grammar =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Set of rules that tell how a sentence is formed</a:t>
            </a:r>
            <a:r>
              <a:rPr lang="en-US" dirty="0">
                <a:latin typeface="Baskerville Old Face" panose="02020602080505020303" pitchFamily="18" charset="0"/>
              </a:rPr>
              <a:t>. It is the base of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chart parsing</a:t>
            </a:r>
            <a:r>
              <a:rPr lang="en-US" b="1" dirty="0">
                <a:solidFill>
                  <a:srgbClr val="0000CC"/>
                </a:solidFill>
              </a:rPr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167" y="4619313"/>
            <a:ext cx="4467849" cy="1933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20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Components of Chart Parsing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1055" y="1066800"/>
            <a:ext cx="2245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Comparison Table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312379"/>
              </p:ext>
            </p:extLst>
          </p:nvPr>
        </p:nvGraphicFramePr>
        <p:xfrm>
          <a:off x="661416" y="1676400"/>
          <a:ext cx="7467600" cy="30175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3229222333"/>
                    </a:ext>
                  </a:extLst>
                </a:gridCol>
                <a:gridCol w="2640584">
                  <a:extLst>
                    <a:ext uri="{9D8B030D-6E8A-4147-A177-3AD203B41FA5}">
                      <a16:colId xmlns:a16="http://schemas.microsoft.com/office/drawing/2014/main" val="247136753"/>
                    </a:ext>
                  </a:extLst>
                </a:gridCol>
                <a:gridCol w="2337816">
                  <a:extLst>
                    <a:ext uri="{9D8B030D-6E8A-4147-A177-3AD203B41FA5}">
                      <a16:colId xmlns:a16="http://schemas.microsoft.com/office/drawing/2014/main" val="3999432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Component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Simple Meaning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590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Chart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Table storing results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Chart(0,2) = 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2174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Edges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Parsing progress with dot (•)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NP → </a:t>
                      </a:r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Det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 • 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9673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Agenda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To-do list of edges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 → • NP VP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880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Grammar (CFG)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Set of sentence rules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 → NP VP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2746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62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066800"/>
            <a:ext cx="37338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214314"/>
            <a:ext cx="1828800" cy="19098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36" y="3323881"/>
            <a:ext cx="5887272" cy="3096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0891" y="4038600"/>
            <a:ext cx="2753109" cy="1147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098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077200" cy="53408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2362200"/>
            <a:ext cx="19812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595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440915"/>
              </p:ext>
            </p:extLst>
          </p:nvPr>
        </p:nvGraphicFramePr>
        <p:xfrm>
          <a:off x="762000" y="1524000"/>
          <a:ext cx="74676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93520">
                  <a:extLst>
                    <a:ext uri="{9D8B030D-6E8A-4147-A177-3AD203B41FA5}">
                      <a16:colId xmlns:a16="http://schemas.microsoft.com/office/drawing/2014/main" val="2521257690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134289978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1940927924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892854429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406450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\j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152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{Det}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6363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{N}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7703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{V}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41321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{N, NP}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637168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14400" y="920234"/>
            <a:ext cx="2279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Matrix After Step 3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1830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8188036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2447788"/>
            <a:ext cx="2338533" cy="2657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583" y="2500023"/>
            <a:ext cx="2191056" cy="2553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33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990600"/>
            <a:ext cx="2292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Matrix After Step 4: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578511"/>
              </p:ext>
            </p:extLst>
          </p:nvPr>
        </p:nvGraphicFramePr>
        <p:xfrm>
          <a:off x="966216" y="1828800"/>
          <a:ext cx="7467600" cy="2667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93520">
                  <a:extLst>
                    <a:ext uri="{9D8B030D-6E8A-4147-A177-3AD203B41FA5}">
                      <a16:colId xmlns:a16="http://schemas.microsoft.com/office/drawing/2014/main" val="990096541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674813598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3595830961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391811282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321137061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i</a:t>
                      </a:r>
                      <a:r>
                        <a:rPr lang="en-US" sz="2400" dirty="0"/>
                        <a:t>\j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28098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{</a:t>
                      </a:r>
                      <a:r>
                        <a:rPr lang="en-US" sz="2400" dirty="0" err="1"/>
                        <a:t>Det</a:t>
                      </a:r>
                      <a:r>
                        <a:rPr lang="en-US" sz="2400" dirty="0"/>
                        <a:t>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{NP}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682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{N}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 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35505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{V}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{VP}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898156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{N, NP}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9459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2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3553321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82" y="803564"/>
            <a:ext cx="3255818" cy="4682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2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2292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Matrix After Step 5: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940059"/>
              </p:ext>
            </p:extLst>
          </p:nvPr>
        </p:nvGraphicFramePr>
        <p:xfrm>
          <a:off x="762000" y="1676400"/>
          <a:ext cx="74676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93520">
                  <a:extLst>
                    <a:ext uri="{9D8B030D-6E8A-4147-A177-3AD203B41FA5}">
                      <a16:colId xmlns:a16="http://schemas.microsoft.com/office/drawing/2014/main" val="2706563935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303550340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4184335771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4044151787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8270014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i</a:t>
                      </a:r>
                      <a:r>
                        <a:rPr lang="en-US" sz="2400" dirty="0"/>
                        <a:t>\j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496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{Det}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{NP}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 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3702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{N}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 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 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2935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{V}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{VP}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9927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{N, NP}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7714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25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65454"/>
            <a:ext cx="61722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16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Chart Parsing Example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06680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Final Completed </a:t>
            </a:r>
            <a:r>
              <a:rPr lang="en-US" b="1" dirty="0" smtClean="0">
                <a:solidFill>
                  <a:srgbClr val="FF0000"/>
                </a:solidFill>
              </a:rPr>
              <a:t>Matrix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2057400"/>
            <a:ext cx="51054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	</a:t>
            </a:r>
            <a:r>
              <a:rPr lang="en-US" sz="2400" dirty="0" smtClean="0"/>
              <a:t>1        </a:t>
            </a:r>
            <a:r>
              <a:rPr lang="en-US" sz="2400" dirty="0"/>
              <a:t>2        </a:t>
            </a:r>
            <a:r>
              <a:rPr lang="en-US" sz="2400" dirty="0" smtClean="0"/>
              <a:t>	  3        </a:t>
            </a:r>
            <a:r>
              <a:rPr lang="en-US" sz="2400" dirty="0"/>
              <a:t>4</a:t>
            </a:r>
          </a:p>
          <a:p>
            <a:r>
              <a:rPr lang="en-US" sz="2400" dirty="0"/>
              <a:t>1       {</a:t>
            </a:r>
            <a:r>
              <a:rPr lang="en-US" sz="2400" dirty="0" err="1"/>
              <a:t>Det</a:t>
            </a:r>
            <a:r>
              <a:rPr lang="en-US" sz="2400" dirty="0"/>
              <a:t>}    {NP}     { }      {S}</a:t>
            </a:r>
          </a:p>
          <a:p>
            <a:r>
              <a:rPr lang="en-US" sz="2400" dirty="0"/>
              <a:t>2                 </a:t>
            </a:r>
            <a:r>
              <a:rPr lang="en-US" sz="2400" dirty="0" smtClean="0"/>
              <a:t>    {</a:t>
            </a:r>
            <a:r>
              <a:rPr lang="en-US" sz="2400" dirty="0"/>
              <a:t>N}     { }      { }</a:t>
            </a:r>
          </a:p>
          <a:p>
            <a:r>
              <a:rPr lang="en-US" sz="2400" dirty="0"/>
              <a:t>3                         </a:t>
            </a:r>
            <a:r>
              <a:rPr lang="en-US" sz="2400" dirty="0" smtClean="0"/>
              <a:t>	 {</a:t>
            </a:r>
            <a:r>
              <a:rPr lang="en-US" sz="2400" dirty="0"/>
              <a:t>V}    {VP}</a:t>
            </a:r>
          </a:p>
          <a:p>
            <a:r>
              <a:rPr lang="en-US" sz="2400" dirty="0"/>
              <a:t>4                                   </a:t>
            </a:r>
            <a:r>
              <a:rPr lang="en-US" sz="2400" dirty="0" smtClean="0"/>
              <a:t>   </a:t>
            </a:r>
            <a:r>
              <a:rPr lang="en-US" sz="2400" dirty="0"/>
              <a:t>{N, NP}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228" y="4645369"/>
            <a:ext cx="5967144" cy="1009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552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2286000"/>
            <a:ext cx="6400800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Dynamic Programming Parsing-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4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(</a:t>
            </a:r>
            <a:r>
              <a:rPr lang="en-US" sz="4800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Cocke</a:t>
            </a:r>
            <a:r>
              <a:rPr lang="en-US" sz="4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–Younger–</a:t>
            </a:r>
            <a:r>
              <a:rPr lang="en-US" sz="4800" b="1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4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</p:spTree>
    <p:extLst>
      <p:ext uri="{BB962C8B-B14F-4D97-AF65-F5344CB8AC3E}">
        <p14:creationId xmlns:p14="http://schemas.microsoft.com/office/powerpoint/2010/main" val="138046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b="1" dirty="0" err="1">
                <a:solidFill>
                  <a:srgbClr val="FF0066"/>
                </a:solidFill>
                <a:latin typeface="Baskerville Old Face" panose="02020602080505020303" pitchFamily="18" charset="0"/>
              </a:rPr>
              <a:t>Kasami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) Algorithm</a:t>
            </a:r>
            <a:r>
              <a:rPr lang="en-US" dirty="0">
                <a:solidFill>
                  <a:srgbClr val="FF0066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bottom-up dynamic programming parsing algorithm </a:t>
            </a:r>
            <a:r>
              <a:rPr lang="en-US" dirty="0">
                <a:latin typeface="Baskerville Old Face" panose="02020602080505020303" pitchFamily="18" charset="0"/>
              </a:rPr>
              <a:t>used in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</a:t>
            </a:r>
            <a:r>
              <a:rPr lang="en-US" dirty="0">
                <a:latin typeface="Baskerville Old Face" panose="02020602080505020303" pitchFamily="18" charset="0"/>
              </a:rPr>
              <a:t> to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check whether a given sentence belongs to a Context-Free Grammar (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CFG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)</a:t>
            </a:r>
            <a:r>
              <a:rPr lang="en-US" dirty="0">
                <a:latin typeface="Baskerville Old Face" panose="02020602080505020303" pitchFamily="18" charset="0"/>
              </a:rPr>
              <a:t> written in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Chomsky Normal Form (CNF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)</a:t>
            </a:r>
            <a:r>
              <a:rPr lang="en-US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CYK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algorithm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table-based parsing method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latin typeface="Baskerville Old Face" panose="02020602080505020303" pitchFamily="18" charset="0"/>
              </a:rPr>
              <a:t>fills a matrix (chart)</a:t>
            </a:r>
            <a:r>
              <a:rPr lang="en-US" dirty="0">
                <a:latin typeface="Baskerville Old Face" panose="02020602080505020303" pitchFamily="18" charset="0"/>
              </a:rPr>
              <a:t> from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small words to full sentence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grammar rules.</a:t>
            </a:r>
          </a:p>
        </p:txBody>
      </p:sp>
    </p:spTree>
    <p:extLst>
      <p:ext uri="{BB962C8B-B14F-4D97-AF65-F5344CB8AC3E}">
        <p14:creationId xmlns:p14="http://schemas.microsoft.com/office/powerpoint/2010/main" val="27770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990600"/>
            <a:ext cx="339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66"/>
                </a:solidFill>
              </a:rPr>
              <a:t>Mathematical Representation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52578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02" y="2438400"/>
            <a:ext cx="2834598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706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76200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1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077053"/>
              </p:ext>
            </p:extLst>
          </p:nvPr>
        </p:nvGraphicFramePr>
        <p:xfrm>
          <a:off x="762000" y="1066800"/>
          <a:ext cx="7467600" cy="4114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408262932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5013674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Symbol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 (Simple)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383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(T[</a:t>
                      </a:r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i,j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])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Table cell (CYK chart box)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8658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(</a:t>
                      </a:r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Start position of words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727707"/>
                  </a:ext>
                </a:extLst>
              </a:tr>
              <a:tr h="214948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(j)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Length of span (number of words)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3936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(A)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Non-terminal (like S, NP, VP)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4677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(B, 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Smaller parts (left &amp; right)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1273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(k)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Split point (where we divide sentence)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0524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Start symbol (full sentence)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59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(n)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Total number of words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3900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76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14425"/>
            <a:ext cx="5936673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96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149616"/>
            <a:ext cx="6934200" cy="4845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976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205" y="1285576"/>
            <a:ext cx="6725589" cy="4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95400"/>
            <a:ext cx="6705600" cy="49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0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49530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3000"/>
            <a:ext cx="49530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447800"/>
            <a:ext cx="3460034" cy="2362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905" y="5412936"/>
            <a:ext cx="6144312" cy="1163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328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CYK (Cocke–Younger–</a:t>
            </a:r>
            <a:r>
              <a:rPr lang="en-US" sz="3200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Kasami</a:t>
            </a:r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)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90600"/>
            <a:ext cx="5906229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7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ARCHITECTURE</a:t>
            </a:r>
            <a:endParaRPr lang="en-US" sz="32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19" y="762000"/>
            <a:ext cx="4029297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19200"/>
            <a:ext cx="40386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180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70866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755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64127" y="1066800"/>
            <a:ext cx="4538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Step 2: Create Empty CYK Matrix (3 × 3)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637418"/>
              </p:ext>
            </p:extLst>
          </p:nvPr>
        </p:nvGraphicFramePr>
        <p:xfrm>
          <a:off x="5309616" y="914400"/>
          <a:ext cx="3124200" cy="14630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31183">
                  <a:extLst>
                    <a:ext uri="{9D8B030D-6E8A-4147-A177-3AD203B41FA5}">
                      <a16:colId xmlns:a16="http://schemas.microsoft.com/office/drawing/2014/main" val="3661281201"/>
                    </a:ext>
                  </a:extLst>
                </a:gridCol>
                <a:gridCol w="578585">
                  <a:extLst>
                    <a:ext uri="{9D8B030D-6E8A-4147-A177-3AD203B41FA5}">
                      <a16:colId xmlns:a16="http://schemas.microsoft.com/office/drawing/2014/main" val="3811754120"/>
                    </a:ext>
                  </a:extLst>
                </a:gridCol>
                <a:gridCol w="473387">
                  <a:extLst>
                    <a:ext uri="{9D8B030D-6E8A-4147-A177-3AD203B41FA5}">
                      <a16:colId xmlns:a16="http://schemas.microsoft.com/office/drawing/2014/main" val="1245635985"/>
                    </a:ext>
                  </a:extLst>
                </a:gridCol>
                <a:gridCol w="1441045">
                  <a:extLst>
                    <a:ext uri="{9D8B030D-6E8A-4147-A177-3AD203B41FA5}">
                      <a16:colId xmlns:a16="http://schemas.microsoft.com/office/drawing/2014/main" val="38199432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 err="1"/>
                        <a:t>i</a:t>
                      </a:r>
                      <a:r>
                        <a:rPr lang="en-US" b="1" dirty="0"/>
                        <a:t>\j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874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910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3357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810057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55348"/>
            <a:ext cx="8510016" cy="40740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3813288"/>
            <a:ext cx="2400300" cy="28161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3813288"/>
            <a:ext cx="2514600" cy="2663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240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64127" y="1066800"/>
            <a:ext cx="3593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Matrix After </a:t>
            </a:r>
            <a:r>
              <a:rPr lang="en-US" b="1" dirty="0">
                <a:solidFill>
                  <a:srgbClr val="FF0000"/>
                </a:solidFill>
              </a:rPr>
              <a:t>Step 3 (Length = 1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588870"/>
              </p:ext>
            </p:extLst>
          </p:nvPr>
        </p:nvGraphicFramePr>
        <p:xfrm>
          <a:off x="966216" y="1981200"/>
          <a:ext cx="7467600" cy="2209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1125916323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918711455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940622094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42051110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i</a:t>
                      </a:r>
                      <a:r>
                        <a:rPr lang="en-US" sz="2400" dirty="0"/>
                        <a:t>\j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92743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{N, NP}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9222196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{V}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393339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{N, NP}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5700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0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5" y="914399"/>
            <a:ext cx="7657961" cy="900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43543"/>
            <a:ext cx="3200400" cy="3100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5352214"/>
            <a:ext cx="1524000" cy="13533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2235098"/>
            <a:ext cx="3124200" cy="3759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68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7982" y="914400"/>
            <a:ext cx="3593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Matrix After Step 4 (Length = 2)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45275"/>
              </p:ext>
            </p:extLst>
          </p:nvPr>
        </p:nvGraphicFramePr>
        <p:xfrm>
          <a:off x="959289" y="1512332"/>
          <a:ext cx="7467600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442056389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523492953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031352873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7690959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i</a:t>
                      </a:r>
                      <a:r>
                        <a:rPr lang="en-US" sz="2400" dirty="0"/>
                        <a:t>\j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123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{N, NP}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 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5609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{V}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{VP}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0813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{N, NP}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1478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83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942109"/>
            <a:ext cx="5479473" cy="5340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590800"/>
            <a:ext cx="2414016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496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Example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9491" y="990600"/>
            <a:ext cx="4095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Final CYK Chart Matrix (Completed</a:t>
            </a:r>
            <a:r>
              <a:rPr lang="en-US" dirty="0"/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2009595"/>
            <a:ext cx="62484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	</a:t>
            </a:r>
            <a:r>
              <a:rPr lang="en-US" sz="2400" dirty="0" smtClean="0"/>
              <a:t>1         	 </a:t>
            </a:r>
            <a:r>
              <a:rPr lang="en-US" sz="2400" dirty="0"/>
              <a:t>2       </a:t>
            </a:r>
            <a:r>
              <a:rPr lang="en-US" sz="2400" dirty="0" smtClean="0"/>
              <a:t>	   	3</a:t>
            </a:r>
            <a:endParaRPr lang="en-US" sz="2400" dirty="0"/>
          </a:p>
          <a:p>
            <a:r>
              <a:rPr lang="en-US" sz="2400" dirty="0"/>
              <a:t>1      {N, NP}    </a:t>
            </a:r>
            <a:r>
              <a:rPr lang="en-US" sz="2400" dirty="0" smtClean="0"/>
              <a:t>	 </a:t>
            </a:r>
            <a:r>
              <a:rPr lang="en-US" sz="2400" dirty="0"/>
              <a:t>{ }       </a:t>
            </a:r>
            <a:r>
              <a:rPr lang="en-US" sz="2400" dirty="0" smtClean="0"/>
              <a:t>	 </a:t>
            </a:r>
            <a:r>
              <a:rPr lang="en-US" sz="2400" dirty="0"/>
              <a:t>{S}</a:t>
            </a:r>
          </a:p>
          <a:p>
            <a:r>
              <a:rPr lang="en-US" sz="2400" dirty="0"/>
              <a:t>2                    </a:t>
            </a:r>
            <a:r>
              <a:rPr lang="en-US" sz="2400" dirty="0" smtClean="0"/>
              <a:t>   	{</a:t>
            </a:r>
            <a:r>
              <a:rPr lang="en-US" sz="2400" dirty="0"/>
              <a:t>V}    </a:t>
            </a:r>
            <a:r>
              <a:rPr lang="en-US" sz="2400" dirty="0" smtClean="0"/>
              <a:t>	 	 {</a:t>
            </a:r>
            <a:r>
              <a:rPr lang="en-US" sz="2400" dirty="0"/>
              <a:t>VP}</a:t>
            </a:r>
          </a:p>
          <a:p>
            <a:r>
              <a:rPr lang="en-US" sz="2400" dirty="0"/>
              <a:t>3                              </a:t>
            </a:r>
            <a:r>
              <a:rPr lang="en-US" sz="2400" dirty="0" smtClean="0"/>
              <a:t>			{</a:t>
            </a:r>
            <a:r>
              <a:rPr lang="en-US" sz="2400" dirty="0"/>
              <a:t>N, NP}</a:t>
            </a:r>
          </a:p>
        </p:txBody>
      </p:sp>
    </p:spTree>
    <p:extLst>
      <p:ext uri="{BB962C8B-B14F-4D97-AF65-F5344CB8AC3E}">
        <p14:creationId xmlns:p14="http://schemas.microsoft.com/office/powerpoint/2010/main" val="425593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CYK </a:t>
            </a:r>
            <a:r>
              <a:rPr lang="en-US" sz="3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OUTLINE</a:t>
            </a:r>
            <a:endParaRPr lang="en-US" sz="3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14400"/>
            <a:ext cx="4730343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429000"/>
            <a:ext cx="4900907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961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2286000"/>
            <a:ext cx="640080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4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Dynamic Programming Parsing-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Earley Parsing Algorithm</a:t>
            </a:r>
          </a:p>
        </p:txBody>
      </p:sp>
    </p:spTree>
    <p:extLst>
      <p:ext uri="{BB962C8B-B14F-4D97-AF65-F5344CB8AC3E}">
        <p14:creationId xmlns:p14="http://schemas.microsoft.com/office/powerpoint/2010/main" val="85697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Earley Parsing </a:t>
            </a:r>
            <a:r>
              <a:rPr lang="en-US" sz="32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Algorithm</a:t>
            </a:r>
            <a:endParaRPr lang="en-US" sz="32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Earley Parsing Algorithm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dynamic programming parsing algorithm </a:t>
            </a:r>
            <a:r>
              <a:rPr lang="en-US" dirty="0">
                <a:latin typeface="Baskerville Old Face" panose="02020602080505020303" pitchFamily="18" charset="0"/>
              </a:rPr>
              <a:t>used in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 (NLP)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parse sentences using any Context-Free Grammar (CFG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).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Earley parser is a chart-based algorithm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reads a sentence from left to right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builds possible parse structures </a:t>
            </a:r>
            <a:r>
              <a:rPr lang="en-US" b="1" dirty="0">
                <a:latin typeface="Baskerville Old Face" panose="02020602080505020303" pitchFamily="18" charset="0"/>
              </a:rPr>
              <a:t>step by step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Predictor, Scanner, and Completer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operations.</a:t>
            </a: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267200"/>
            <a:ext cx="4286710" cy="2273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67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Mathematical Notation Earley </a:t>
            </a:r>
            <a:r>
              <a:rPr lang="en-US" sz="26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Parsing </a:t>
            </a:r>
            <a:r>
              <a:rPr lang="en-US" sz="26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Algorithm</a:t>
            </a:r>
            <a:endParaRPr lang="en-US" sz="26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62484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25052"/>
            <a:ext cx="6096000" cy="18281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613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7595616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0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Architecture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53808"/>
            <a:ext cx="4102608" cy="5969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259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89254"/>
            <a:ext cx="7086600" cy="4444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537454"/>
            <a:ext cx="5715000" cy="1320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356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271010"/>
              </p:ext>
            </p:extLst>
          </p:nvPr>
        </p:nvGraphicFramePr>
        <p:xfrm>
          <a:off x="990600" y="1143001"/>
          <a:ext cx="6729984" cy="377862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964690354"/>
                    </a:ext>
                  </a:extLst>
                </a:gridCol>
                <a:gridCol w="5129784">
                  <a:extLst>
                    <a:ext uri="{9D8B030D-6E8A-4147-A177-3AD203B41FA5}">
                      <a16:colId xmlns:a16="http://schemas.microsoft.com/office/drawing/2014/main" val="1038438902"/>
                    </a:ext>
                  </a:extLst>
                </a:gridCol>
              </a:tblGrid>
              <a:tr h="472589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Symbol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02399"/>
                  </a:ext>
                </a:extLst>
              </a:tr>
              <a:tr h="47258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Current rule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1445306"/>
                  </a:ext>
                </a:extLst>
              </a:tr>
              <a:tr h="47258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Current parsing 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7651747"/>
                  </a:ext>
                </a:extLst>
              </a:tr>
              <a:tr h="47258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Non-terminal we are expecting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6034739"/>
                  </a:ext>
                </a:extLst>
              </a:tr>
              <a:tr h="47258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Baskerville Old Face" panose="02020602080505020303" pitchFamily="18" charset="0"/>
                        </a:rPr>
                        <a:t>i</a:t>
                      </a:r>
                      <a:endParaRPr lang="en-US" sz="28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Start 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2258760"/>
                  </a:ext>
                </a:extLst>
              </a:tr>
              <a:tr h="47258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Current 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01302"/>
                  </a:ext>
                </a:extLst>
              </a:tr>
              <a:tr h="669663">
                <a:tc>
                  <a:txBody>
                    <a:bodyPr/>
                    <a:lstStyle/>
                    <a:p>
                      <a:pPr algn="ctr"/>
                      <a:r>
                        <a:rPr lang="el-GR" sz="2800" b="1" dirty="0"/>
                        <a:t>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RHS of B’s grammar rule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645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9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990600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Example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47" y="1630878"/>
            <a:ext cx="5486400" cy="4812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75487"/>
              </p:ext>
            </p:extLst>
          </p:nvPr>
        </p:nvGraphicFramePr>
        <p:xfrm>
          <a:off x="5867400" y="3048000"/>
          <a:ext cx="2871216" cy="182880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435608">
                  <a:extLst>
                    <a:ext uri="{9D8B030D-6E8A-4147-A177-3AD203B41FA5}">
                      <a16:colId xmlns:a16="http://schemas.microsoft.com/office/drawing/2014/main" val="3069201119"/>
                    </a:ext>
                  </a:extLst>
                </a:gridCol>
                <a:gridCol w="1435608">
                  <a:extLst>
                    <a:ext uri="{9D8B030D-6E8A-4147-A177-3AD203B41FA5}">
                      <a16:colId xmlns:a16="http://schemas.microsoft.com/office/drawing/2014/main" val="9640104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Index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Word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799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152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reads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929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book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4628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2862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06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64770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276600"/>
            <a:ext cx="52578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14400"/>
            <a:ext cx="7595616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2971800"/>
            <a:ext cx="6833616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149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162050"/>
            <a:ext cx="70104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966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3595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Step-by-Step </a:t>
            </a:r>
            <a:r>
              <a:rPr lang="en-US" b="1" dirty="0">
                <a:solidFill>
                  <a:srgbClr val="FF0000"/>
                </a:solidFill>
              </a:rPr>
              <a:t>Scanner Example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685925"/>
            <a:ext cx="5943600" cy="2496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355740"/>
            <a:ext cx="6019800" cy="2426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592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90600"/>
            <a:ext cx="72390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619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7404"/>
            <a:ext cx="7010400" cy="4667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523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7287206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28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6402021" cy="5112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646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143000"/>
            <a:ext cx="69342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309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5428" y="990600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Example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28" y="1664732"/>
            <a:ext cx="5134772" cy="3516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790927"/>
            <a:ext cx="2490216" cy="2907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94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90600"/>
            <a:ext cx="6477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416676"/>
            <a:ext cx="5791200" cy="2288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71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57150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124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91" y="1143000"/>
            <a:ext cx="7290816" cy="5264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4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Operations of Earley Chart Representation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600200"/>
            <a:ext cx="55626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498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661870"/>
            <a:ext cx="8674608" cy="3672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19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" y="1752600"/>
            <a:ext cx="83820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620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6" y="1660121"/>
            <a:ext cx="8546592" cy="3292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5176759"/>
            <a:ext cx="3067966" cy="145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52265"/>
            <a:ext cx="8229600" cy="3348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67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878812"/>
            <a:ext cx="7924800" cy="3455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53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92" y="1536714"/>
            <a:ext cx="8497824" cy="47185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301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92" y="152400"/>
            <a:ext cx="85100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Comparisons</a:t>
            </a:r>
            <a:endParaRPr lang="en-US" sz="2800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0792" y="838200"/>
            <a:ext cx="875080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Comparison: Chart Parsing vs CYK Algorithm vs Earley Parsing (NLP)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837504"/>
              </p:ext>
            </p:extLst>
          </p:nvPr>
        </p:nvGraphicFramePr>
        <p:xfrm>
          <a:off x="661416" y="2286000"/>
          <a:ext cx="7949184" cy="24993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811690">
                  <a:extLst>
                    <a:ext uri="{9D8B030D-6E8A-4147-A177-3AD203B41FA5}">
                      <a16:colId xmlns:a16="http://schemas.microsoft.com/office/drawing/2014/main" val="1585364481"/>
                    </a:ext>
                  </a:extLst>
                </a:gridCol>
                <a:gridCol w="3137494">
                  <a:extLst>
                    <a:ext uri="{9D8B030D-6E8A-4147-A177-3AD203B41FA5}">
                      <a16:colId xmlns:a16="http://schemas.microsoft.com/office/drawing/2014/main" val="2825175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Scenario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Best Algorithm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665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>
                          <a:latin typeface="Baskerville Old Face" panose="02020602080505020303" pitchFamily="18" charset="0"/>
                        </a:rPr>
                        <a:t>Simple CNF grammar problems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CYK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3007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>
                          <a:latin typeface="Baskerville Old Face" panose="02020602080505020303" pitchFamily="18" charset="0"/>
                        </a:rPr>
                        <a:t>Real-world NLP sentences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Earley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2456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General parsing framework 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Chart Parsing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4970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49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31646</TotalTime>
  <Words>1320</Words>
  <Application>Microsoft Office PowerPoint</Application>
  <PresentationFormat>On-screen Show (4:3)</PresentationFormat>
  <Paragraphs>412</Paragraphs>
  <Slides>79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0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Introduction</vt:lpstr>
      <vt:lpstr>Chart Parsing Concept</vt:lpstr>
      <vt:lpstr>Chart Parsing Concept</vt:lpstr>
      <vt:lpstr>Chart Parsing Concept</vt:lpstr>
      <vt:lpstr>Chart Parsing Concept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Components of Chart Parsing</vt:lpstr>
      <vt:lpstr>Chart Parsing Example</vt:lpstr>
      <vt:lpstr>Chart Parsing Example</vt:lpstr>
      <vt:lpstr>Chart Parsing Example</vt:lpstr>
      <vt:lpstr>Chart Parsing Example</vt:lpstr>
      <vt:lpstr>Chart Parsing Example</vt:lpstr>
      <vt:lpstr>Chart Parsing Example</vt:lpstr>
      <vt:lpstr>Chart Parsing Example</vt:lpstr>
      <vt:lpstr>Chart Parsing Example</vt:lpstr>
      <vt:lpstr>Chart Parsing Example</vt:lpstr>
      <vt:lpstr>  (Natural Language Processing) III B.TECH II SEM (PVP-23)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(Cocke–Younger–Kasami) algorithm</vt:lpstr>
      <vt:lpstr>CYK ARCHITECTURE</vt:lpstr>
      <vt:lpstr>CYK Example</vt:lpstr>
      <vt:lpstr>CYK Example</vt:lpstr>
      <vt:lpstr>CYK Example</vt:lpstr>
      <vt:lpstr>CYK Example</vt:lpstr>
      <vt:lpstr>CYK Example</vt:lpstr>
      <vt:lpstr>CYK Example</vt:lpstr>
      <vt:lpstr>CYK Example</vt:lpstr>
      <vt:lpstr>CYK OUTLINE</vt:lpstr>
      <vt:lpstr>  (Natural Language Processing) III B.TECH II SEM (PVP-23)</vt:lpstr>
      <vt:lpstr>Earley Parsing Algorithm</vt:lpstr>
      <vt:lpstr>Mathematical Notation Earley Parsing Algorithm</vt:lpstr>
      <vt:lpstr>Earley Chart Representation</vt:lpstr>
      <vt:lpstr>Architecture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Operations of Earley Chart Representation</vt:lpstr>
      <vt:lpstr>Comparisons</vt:lpstr>
      <vt:lpstr>Comparisons</vt:lpstr>
      <vt:lpstr>Comparisons</vt:lpstr>
      <vt:lpstr>Comparisons</vt:lpstr>
      <vt:lpstr>Comparisons</vt:lpstr>
      <vt:lpstr>Comparisons</vt:lpstr>
      <vt:lpstr>Comparisons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2249</cp:revision>
  <dcterms:created xsi:type="dcterms:W3CDTF">2013-11-07T06:07:38Z</dcterms:created>
  <dcterms:modified xsi:type="dcterms:W3CDTF">2026-02-23T05:02:05Z</dcterms:modified>
</cp:coreProperties>
</file>