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83" r:id="rId4"/>
    <p:sldId id="264" r:id="rId5"/>
    <p:sldId id="266" r:id="rId6"/>
    <p:sldId id="268" r:id="rId7"/>
    <p:sldId id="269" r:id="rId8"/>
    <p:sldId id="270" r:id="rId9"/>
    <p:sldId id="271" r:id="rId10"/>
    <p:sldId id="272" r:id="rId11"/>
    <p:sldId id="284" r:id="rId12"/>
    <p:sldId id="285" r:id="rId13"/>
    <p:sldId id="278" r:id="rId14"/>
    <p:sldId id="275" r:id="rId15"/>
    <p:sldId id="279" r:id="rId16"/>
    <p:sldId id="273" r:id="rId17"/>
    <p:sldId id="274" r:id="rId18"/>
    <p:sldId id="282" r:id="rId19"/>
    <p:sldId id="261" r:id="rId20"/>
    <p:sldId id="257" r:id="rId21"/>
    <p:sldId id="280" r:id="rId22"/>
    <p:sldId id="258" r:id="rId23"/>
    <p:sldId id="281" r:id="rId24"/>
    <p:sldId id="26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A952F-8A2A-41A3-81D8-7214D637CE8C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4B5F-C0F1-4AF6-8414-522294784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usfca.edu/~galles/visualization/BPlusTree.html" TargetMode="External"/><Relationship Id="rId2" Type="http://schemas.openxmlformats.org/officeDocument/2006/relationships/hyperlink" Target="https://www.cs.usfca.edu/~galles/visualization/BTre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B + TREES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0072" y="4437112"/>
            <a:ext cx="3096344" cy="1345704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Presented by: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Pujitha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kothuri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B + Tree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44824"/>
            <a:ext cx="82296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function insert(</a:t>
            </a:r>
            <a:r>
              <a:rPr lang="en-US" sz="2000" dirty="0" err="1" smtClean="0"/>
              <a:t>BPlusTree</a:t>
            </a:r>
            <a:r>
              <a:rPr lang="en-US" sz="2000" dirty="0" smtClean="0"/>
              <a:t> tree, Key k, Value v):</a:t>
            </a:r>
            <a:br>
              <a:rPr lang="en-US" sz="2000" dirty="0" smtClean="0"/>
            </a:br>
            <a:r>
              <a:rPr lang="en-US" sz="2000" dirty="0" smtClean="0"/>
              <a:t>    leaf = </a:t>
            </a:r>
            <a:r>
              <a:rPr lang="en-US" sz="2000" dirty="0" err="1" smtClean="0"/>
              <a:t>findLeafNode</a:t>
            </a:r>
            <a:r>
              <a:rPr lang="en-US" sz="2000" dirty="0" smtClean="0"/>
              <a:t>(tree, k)</a:t>
            </a:r>
            <a:br>
              <a:rPr lang="en-US" sz="2000" dirty="0" smtClean="0"/>
            </a:br>
            <a:r>
              <a:rPr lang="en-US" sz="2000" dirty="0" smtClean="0"/>
              <a:t>    if leaf has space: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insertInLeaf</a:t>
            </a:r>
            <a:r>
              <a:rPr lang="en-US" sz="2000" dirty="0" smtClean="0"/>
              <a:t>(leaf, k, v)</a:t>
            </a:r>
            <a:br>
              <a:rPr lang="en-US" sz="2000" dirty="0" smtClean="0"/>
            </a:br>
            <a:r>
              <a:rPr lang="en-US" sz="2000" dirty="0" smtClean="0"/>
              <a:t>    else: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splitAndInsertInLeaf</a:t>
            </a:r>
            <a:r>
              <a:rPr lang="en-US" sz="2000" dirty="0" smtClean="0"/>
              <a:t>(tree, leaf, k, v)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updateParentNodes</a:t>
            </a:r>
            <a:r>
              <a:rPr lang="en-US" sz="2000" dirty="0" smtClean="0"/>
              <a:t>(tree, leaf)</a:t>
            </a:r>
            <a:br>
              <a:rPr lang="en-US" sz="2000" dirty="0" smtClean="0"/>
            </a:br>
            <a:r>
              <a:rPr lang="en-US" sz="2000" dirty="0" smtClean="0"/>
              <a:t>       </a:t>
            </a:r>
            <a:br>
              <a:rPr lang="en-US" sz="2000" dirty="0" smtClean="0"/>
            </a:br>
            <a:r>
              <a:rPr lang="en-US" sz="2000" dirty="0" smtClean="0"/>
              <a:t>function </a:t>
            </a:r>
            <a:r>
              <a:rPr lang="en-US" sz="2000" dirty="0" err="1" smtClean="0"/>
              <a:t>findLeafNode</a:t>
            </a:r>
            <a:r>
              <a:rPr lang="en-US" sz="2000" dirty="0" smtClean="0"/>
              <a:t>(Node </a:t>
            </a:r>
            <a:r>
              <a:rPr lang="en-US" sz="2000" dirty="0" err="1" smtClean="0"/>
              <a:t>node</a:t>
            </a:r>
            <a:r>
              <a:rPr lang="en-US" sz="2000" dirty="0" smtClean="0"/>
              <a:t>, Key k):</a:t>
            </a:r>
            <a:br>
              <a:rPr lang="en-US" sz="2000" dirty="0" smtClean="0"/>
            </a:br>
            <a:r>
              <a:rPr lang="en-US" sz="2000" dirty="0" smtClean="0"/>
              <a:t>    if node is a leaf:</a:t>
            </a:r>
            <a:br>
              <a:rPr lang="en-US" sz="2000" dirty="0" smtClean="0"/>
            </a:br>
            <a:r>
              <a:rPr lang="en-US" sz="2000" dirty="0" smtClean="0"/>
              <a:t>        return node</a:t>
            </a:r>
            <a:br>
              <a:rPr lang="en-US" sz="2000" dirty="0" smtClean="0"/>
            </a:br>
            <a:r>
              <a:rPr lang="en-US" sz="2000" dirty="0" smtClean="0"/>
              <a:t>    else:</a:t>
            </a:r>
            <a:br>
              <a:rPr lang="en-US" sz="2000" dirty="0" smtClean="0"/>
            </a:br>
            <a:r>
              <a:rPr lang="en-US" sz="2000" dirty="0" smtClean="0"/>
              <a:t>        child = </a:t>
            </a:r>
            <a:r>
              <a:rPr lang="en-US" sz="2000" dirty="0" err="1" smtClean="0"/>
              <a:t>findChildNode</a:t>
            </a:r>
            <a:r>
              <a:rPr lang="en-US" sz="2000" dirty="0" smtClean="0"/>
              <a:t>(node, k)</a:t>
            </a:r>
            <a:br>
              <a:rPr lang="en-US" sz="2000" dirty="0" smtClean="0"/>
            </a:br>
            <a:r>
              <a:rPr lang="en-US" sz="2000" dirty="0" smtClean="0"/>
              <a:t>        return </a:t>
            </a:r>
            <a:r>
              <a:rPr lang="en-US" sz="2000" dirty="0" err="1" smtClean="0"/>
              <a:t>findLeafNode</a:t>
            </a:r>
            <a:r>
              <a:rPr lang="en-US" sz="2000" dirty="0" smtClean="0"/>
              <a:t>(child, k)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 function </a:t>
            </a:r>
            <a:r>
              <a:rPr lang="en-US" sz="2000" dirty="0" err="1" smtClean="0"/>
              <a:t>splitAndInsertInLeaf</a:t>
            </a:r>
            <a:r>
              <a:rPr lang="en-US" sz="2000" dirty="0" smtClean="0"/>
              <a:t>(</a:t>
            </a:r>
            <a:r>
              <a:rPr lang="en-US" sz="2000" dirty="0" err="1" smtClean="0"/>
              <a:t>BPlusTree</a:t>
            </a:r>
            <a:r>
              <a:rPr lang="en-US" sz="2000" dirty="0" smtClean="0"/>
              <a:t> tree, Leaf </a:t>
            </a:r>
            <a:r>
              <a:rPr lang="en-US" sz="2000" dirty="0" err="1" smtClean="0"/>
              <a:t>leaf</a:t>
            </a:r>
            <a:r>
              <a:rPr lang="en-US" sz="2000" dirty="0" smtClean="0"/>
              <a:t>, Key k, Value v):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newLeaf</a:t>
            </a:r>
            <a:r>
              <a:rPr lang="en-US" sz="2000" dirty="0" smtClean="0"/>
              <a:t> = </a:t>
            </a:r>
            <a:r>
              <a:rPr lang="en-US" sz="2000" dirty="0" err="1" smtClean="0"/>
              <a:t>createNewLeaf</a:t>
            </a:r>
            <a:r>
              <a:rPr lang="en-US" sz="2000" dirty="0" smtClean="0"/>
              <a:t>()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distributeKeysAndValues</a:t>
            </a:r>
            <a:r>
              <a:rPr lang="en-US" sz="2000" dirty="0" smtClean="0"/>
              <a:t>(leaf, </a:t>
            </a:r>
            <a:r>
              <a:rPr lang="en-US" sz="2000" dirty="0" err="1" smtClean="0"/>
              <a:t>newLeaf</a:t>
            </a:r>
            <a:r>
              <a:rPr lang="en-US" sz="2000" dirty="0" smtClean="0"/>
              <a:t>, k, v)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updateLeafPointers</a:t>
            </a:r>
            <a:r>
              <a:rPr lang="en-US" sz="2000" dirty="0" smtClean="0"/>
              <a:t>(leaf, </a:t>
            </a:r>
            <a:r>
              <a:rPr lang="en-US" sz="2000" dirty="0" err="1" smtClean="0"/>
              <a:t>newLeaf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insertInParent</a:t>
            </a:r>
            <a:r>
              <a:rPr lang="en-US" sz="2000" dirty="0" smtClean="0"/>
              <a:t>(tree, leaf, </a:t>
            </a:r>
            <a:r>
              <a:rPr lang="en-US" sz="2000" dirty="0" err="1" smtClean="0"/>
              <a:t>newLeaf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function </a:t>
            </a:r>
            <a:r>
              <a:rPr lang="en-US" sz="2000" dirty="0" err="1" smtClean="0"/>
              <a:t>updateParentNodes</a:t>
            </a:r>
            <a:r>
              <a:rPr lang="en-US" sz="2000" dirty="0" smtClean="0"/>
              <a:t>(</a:t>
            </a:r>
            <a:r>
              <a:rPr lang="en-US" sz="2000" dirty="0" err="1" smtClean="0"/>
              <a:t>BPlusTree</a:t>
            </a:r>
            <a:r>
              <a:rPr lang="en-US" sz="2000" dirty="0" smtClean="0"/>
              <a:t> tree, Node </a:t>
            </a:r>
            <a:r>
              <a:rPr lang="en-US" sz="2000" dirty="0" err="1" smtClean="0"/>
              <a:t>node</a:t>
            </a:r>
            <a:r>
              <a:rPr lang="en-US" sz="2000" dirty="0" smtClean="0"/>
              <a:t>):</a:t>
            </a:r>
            <a:br>
              <a:rPr lang="en-US" sz="2000" dirty="0" smtClean="0"/>
            </a:br>
            <a:r>
              <a:rPr lang="en-US" sz="2000" dirty="0" smtClean="0"/>
              <a:t>    parent = </a:t>
            </a:r>
            <a:r>
              <a:rPr lang="en-US" sz="2000" dirty="0" err="1" smtClean="0"/>
              <a:t>node.parent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   if parent has space: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insertInParentNode</a:t>
            </a:r>
            <a:r>
              <a:rPr lang="en-US" sz="2000" dirty="0" smtClean="0"/>
              <a:t>(parent, node)</a:t>
            </a:r>
            <a:br>
              <a:rPr lang="en-US" sz="2000" dirty="0" smtClean="0"/>
            </a:br>
            <a:r>
              <a:rPr lang="en-US" sz="2000" dirty="0" smtClean="0"/>
              <a:t>    else: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splitAndInsertInParent</a:t>
            </a:r>
            <a:r>
              <a:rPr lang="en-US" sz="2000" dirty="0" smtClean="0"/>
              <a:t>(tree, parent, node</a:t>
            </a:r>
            <a:r>
              <a:rPr lang="en-US" sz="2000" dirty="0" smtClean="0"/>
              <a:t>)</a:t>
            </a:r>
          </a:p>
          <a:p>
            <a:pPr>
              <a:buNone/>
            </a:pPr>
            <a:r>
              <a:rPr lang="en-US" sz="2000" dirty="0" smtClean="0"/>
              <a:t>   function </a:t>
            </a:r>
            <a:r>
              <a:rPr lang="en-US" sz="2000" dirty="0" err="1" smtClean="0"/>
              <a:t>splitAndInsertInParent</a:t>
            </a:r>
            <a:r>
              <a:rPr lang="en-US" sz="2000" dirty="0" smtClean="0"/>
              <a:t>(</a:t>
            </a:r>
            <a:r>
              <a:rPr lang="en-US" sz="2000" dirty="0" err="1" smtClean="0"/>
              <a:t>BPlusTree</a:t>
            </a:r>
            <a:r>
              <a:rPr lang="en-US" sz="2000" dirty="0" smtClean="0"/>
              <a:t> tree, Node parent, Node child):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newParent</a:t>
            </a:r>
            <a:r>
              <a:rPr lang="en-US" sz="2000" dirty="0" smtClean="0"/>
              <a:t> = </a:t>
            </a:r>
            <a:r>
              <a:rPr lang="en-US" sz="2000" dirty="0" err="1" smtClean="0"/>
              <a:t>createNewInternalNode</a:t>
            </a:r>
            <a:r>
              <a:rPr lang="en-US" sz="2000" dirty="0" smtClean="0"/>
              <a:t>()</a:t>
            </a:r>
            <a:br>
              <a:rPr lang="en-US" sz="2000" dirty="0" smtClean="0"/>
            </a:br>
            <a:r>
              <a:rPr lang="en-US" sz="2000" dirty="0" smtClean="0"/>
              <a:t>    </a:t>
            </a:r>
            <a:r>
              <a:rPr lang="en-US" sz="2000" dirty="0" err="1" smtClean="0"/>
              <a:t>distributeKeysAndChildren</a:t>
            </a:r>
            <a:r>
              <a:rPr lang="en-US" sz="2000" dirty="0" smtClean="0"/>
              <a:t>(parent, </a:t>
            </a:r>
            <a:r>
              <a:rPr lang="en-US" sz="2000" dirty="0" err="1" smtClean="0"/>
              <a:t>newParent</a:t>
            </a:r>
            <a:r>
              <a:rPr lang="en-US" sz="2000" dirty="0" smtClean="0"/>
              <a:t>, child)</a:t>
            </a:r>
            <a:br>
              <a:rPr lang="en-US" sz="2000" dirty="0" smtClean="0"/>
            </a:br>
            <a:r>
              <a:rPr lang="en-US" sz="2000" dirty="0" smtClean="0"/>
              <a:t>    if parent is root: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createNewRoot</a:t>
            </a:r>
            <a:r>
              <a:rPr lang="en-US" sz="2000" dirty="0" smtClean="0"/>
              <a:t>(tree, parent, </a:t>
            </a:r>
            <a:r>
              <a:rPr lang="en-US" sz="2000" dirty="0" err="1" smtClean="0"/>
              <a:t>newParent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r>
              <a:rPr lang="en-US" sz="2000" dirty="0" smtClean="0"/>
              <a:t>    else:</a:t>
            </a:r>
            <a:br>
              <a:rPr lang="en-US" sz="2000" dirty="0" smtClean="0"/>
            </a:br>
            <a:r>
              <a:rPr lang="en-US" sz="2000" dirty="0" smtClean="0"/>
              <a:t>        </a:t>
            </a:r>
            <a:r>
              <a:rPr lang="en-US" sz="2000" dirty="0" err="1" smtClean="0"/>
              <a:t>updateParentNodes</a:t>
            </a:r>
            <a:r>
              <a:rPr lang="en-US" sz="2000" dirty="0" smtClean="0"/>
              <a:t>(tree, parent)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424936" cy="5589240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most common traversal in B+ Trees is an in-order traversal, which visits </a:t>
            </a:r>
            <a:r>
              <a:rPr lang="en-US" sz="2000" dirty="0" smtClean="0"/>
              <a:t>all </a:t>
            </a:r>
            <a:r>
              <a:rPr lang="en-US" sz="2000" dirty="0" smtClean="0"/>
              <a:t>the keys in ascending </a:t>
            </a:r>
            <a:r>
              <a:rPr lang="en-US" sz="2000" dirty="0" smtClean="0"/>
              <a:t>order</a:t>
            </a:r>
          </a:p>
          <a:p>
            <a:r>
              <a:rPr lang="en-US" sz="2000" b="1" dirty="0" smtClean="0"/>
              <a:t>In-Order Traversal in B+ Trees</a:t>
            </a:r>
          </a:p>
          <a:p>
            <a:r>
              <a:rPr lang="en-US" sz="2000" b="1" dirty="0" smtClean="0"/>
              <a:t>Start at the Leftmost Leaf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Begin the traversal at the leftmost leaf node. In B+ Trees, all leaf nodes are linked together in a linked list, making it straightforward to traverse from the leftmost leaf to the rightmost leaf.</a:t>
            </a:r>
          </a:p>
          <a:p>
            <a:r>
              <a:rPr lang="en-US" sz="2000" b="1" dirty="0" smtClean="0"/>
              <a:t>Traverse the Leaf Nodes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Once at the leftmost leaf node, visit all the keys in this node in order.</a:t>
            </a:r>
          </a:p>
          <a:p>
            <a:pPr lvl="1"/>
            <a:r>
              <a:rPr lang="en-US" sz="2000" dirty="0" smtClean="0"/>
              <a:t>Follow the linked list pointer to the next leaf node.</a:t>
            </a:r>
          </a:p>
          <a:p>
            <a:pPr lvl="1"/>
            <a:r>
              <a:rPr lang="en-US" sz="2000" dirty="0" smtClean="0"/>
              <a:t>Repeat this process for each leaf node, visiting all keys in order until the rightmost leaf node is reached.</a:t>
            </a:r>
          </a:p>
          <a:p>
            <a:r>
              <a:rPr lang="en-US" sz="2000" b="1" dirty="0" smtClean="0"/>
              <a:t>Accessing Data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If the leaf nodes store pointers to data rather than the data itself, the traversal will yield these pointers, which can then be used to access the actual data.</a:t>
            </a:r>
          </a:p>
          <a:p>
            <a:endParaRPr lang="en-US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785395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Start at the Root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Begin the search at the root node of the B+ Tree.</a:t>
            </a:r>
          </a:p>
          <a:p>
            <a:r>
              <a:rPr lang="en-US" sz="2400" b="1" dirty="0" smtClean="0"/>
              <a:t>Traverse Down to the Leaf Level</a:t>
            </a:r>
            <a:r>
              <a:rPr lang="en-US" sz="2400" dirty="0" smtClean="0"/>
              <a:t>:</a:t>
            </a:r>
          </a:p>
          <a:p>
            <a:r>
              <a:rPr lang="en-US" sz="2400" b="1" dirty="0" smtClean="0"/>
              <a:t>Node Search</a:t>
            </a:r>
            <a:r>
              <a:rPr lang="en-US" sz="2400" dirty="0" smtClean="0"/>
              <a:t>: Within the current node, perform a binary search (or linear search) to find the largest key that is less than or equal to the target key. This determines the child pointer to follow.</a:t>
            </a:r>
          </a:p>
          <a:p>
            <a:r>
              <a:rPr lang="en-US" sz="2400" b="1" dirty="0" smtClean="0"/>
              <a:t>Move to the Child Node</a:t>
            </a:r>
            <a:r>
              <a:rPr lang="en-US" sz="2400" dirty="0" smtClean="0"/>
              <a:t>: Use the appropriate child pointer to move to the next node in the tree. This could be another internal node or a leaf node.</a:t>
            </a:r>
          </a:p>
          <a:p>
            <a:r>
              <a:rPr lang="en-US" sz="2400" b="1" dirty="0" smtClean="0"/>
              <a:t>Repeat</a:t>
            </a:r>
            <a:r>
              <a:rPr lang="en-US" sz="2400" dirty="0" smtClean="0"/>
              <a:t>: Repeat the search process within each node you encounter, moving from the root down through internal nodes until you reach a leaf node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Search </a:t>
            </a:r>
            <a:r>
              <a:rPr lang="en-US" b="1" dirty="0" smtClean="0"/>
              <a:t>in the Leaf Node</a:t>
            </a:r>
            <a:r>
              <a:rPr lang="en-US" dirty="0" smtClean="0"/>
              <a:t>:</a:t>
            </a:r>
          </a:p>
          <a:p>
            <a:r>
              <a:rPr lang="en-US" dirty="0" smtClean="0"/>
              <a:t>Once you reach a leaf node, perform a final search within this node to locate the target key. Since all actual data entries are stored at the leaf level in B+ Trees, the leaf node contains the complete keys (and associated pointers to data if the data itself isn't stored directly).</a:t>
            </a:r>
          </a:p>
          <a:p>
            <a:r>
              <a:rPr lang="en-US" b="1" dirty="0" smtClean="0"/>
              <a:t>Return the Result</a:t>
            </a:r>
            <a:r>
              <a:rPr lang="en-US" dirty="0" smtClean="0"/>
              <a:t>:</a:t>
            </a:r>
          </a:p>
          <a:p>
            <a:r>
              <a:rPr lang="en-US" dirty="0" smtClean="0"/>
              <a:t>If the key is found in the leaf node, return the associated data or a pointer to the data.</a:t>
            </a:r>
          </a:p>
          <a:p>
            <a:r>
              <a:rPr lang="en-US" dirty="0" smtClean="0"/>
              <a:t>If the key is not found, the search concludes with a result indicating the key does not exist in the tree.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Deletion in B+ Trees is just not deletion but it is a combined process of Searching, Deletion, and Balancing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In the last step of the Deletion Process, it is mandatory to balance the B+ Trees, otherwise, it fails in the property of B+ Trees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Steps for deletion:</a:t>
            </a:r>
          </a:p>
          <a:p>
            <a:pPr fontAlgn="base"/>
            <a:r>
              <a:rPr lang="en-US" sz="2600" i="1" dirty="0" smtClean="0"/>
              <a:t>Look to </a:t>
            </a:r>
            <a:r>
              <a:rPr lang="en-US" sz="2600" b="1" i="1" dirty="0" smtClean="0"/>
              <a:t>locate</a:t>
            </a:r>
            <a:r>
              <a:rPr lang="en-US" sz="2600" i="1" dirty="0" smtClean="0"/>
              <a:t> the deleted key in the leaf nodes.</a:t>
            </a:r>
          </a:p>
          <a:p>
            <a:pPr fontAlgn="base"/>
            <a:r>
              <a:rPr lang="en-US" sz="2600" i="1" dirty="0" smtClean="0"/>
              <a:t>Delete the </a:t>
            </a:r>
            <a:r>
              <a:rPr lang="en-US" sz="2600" b="1" i="1" dirty="0" smtClean="0"/>
              <a:t>key </a:t>
            </a:r>
            <a:r>
              <a:rPr lang="en-US" sz="2600" i="1" dirty="0" smtClean="0"/>
              <a:t>and its associated value if the key is discovered in a leaf node</a:t>
            </a:r>
            <a:r>
              <a:rPr lang="en-US" sz="2600" i="1" dirty="0" smtClean="0"/>
              <a:t>.</a:t>
            </a:r>
            <a:endParaRPr lang="en-US" sz="2600" i="1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i="1" dirty="0" smtClean="0"/>
              <a:t>One </a:t>
            </a:r>
            <a:r>
              <a:rPr lang="en-US" i="1" dirty="0" smtClean="0"/>
              <a:t>of the following steps should be taken if the node underflows (number of keys is less than half the maximum allowed):</a:t>
            </a:r>
          </a:p>
          <a:p>
            <a:pPr lvl="1" fontAlgn="base"/>
            <a:r>
              <a:rPr lang="en-US" i="1" dirty="0" smtClean="0"/>
              <a:t>Get a key by borrowing it from a </a:t>
            </a:r>
            <a:r>
              <a:rPr lang="en-US" b="1" i="1" dirty="0" smtClean="0"/>
              <a:t>sibling </a:t>
            </a:r>
            <a:r>
              <a:rPr lang="en-US" i="1" dirty="0" smtClean="0"/>
              <a:t>node if it contains more keys than the required minimum.</a:t>
            </a:r>
          </a:p>
          <a:p>
            <a:pPr lvl="1" fontAlgn="base"/>
            <a:r>
              <a:rPr lang="en-US" i="1" dirty="0" smtClean="0"/>
              <a:t>If the minimal number of keys is met by all of the sibling nodes, merge the underflow node with one of its siblings and modify the parent node as necessary.</a:t>
            </a:r>
          </a:p>
          <a:p>
            <a:pPr fontAlgn="base"/>
            <a:r>
              <a:rPr lang="en-US" i="1" dirty="0" smtClean="0"/>
              <a:t>Remove all references to the deleted leaf node from the internal nodes of the tree.</a:t>
            </a:r>
          </a:p>
          <a:p>
            <a:pPr fontAlgn="base"/>
            <a:r>
              <a:rPr lang="en-US" b="1" i="1" dirty="0" smtClean="0"/>
              <a:t>Remove</a:t>
            </a:r>
            <a:r>
              <a:rPr lang="en-US" i="1" dirty="0" smtClean="0"/>
              <a:t> the old root node and </a:t>
            </a:r>
            <a:r>
              <a:rPr lang="en-US" b="1" i="1" dirty="0" smtClean="0"/>
              <a:t>update </a:t>
            </a:r>
            <a:r>
              <a:rPr lang="en-US" i="1" dirty="0" smtClean="0"/>
              <a:t>the new one if the root node is empty.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628800"/>
            <a:ext cx="5936686" cy="407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Database </a:t>
            </a:r>
            <a:r>
              <a:rPr lang="en-US" dirty="0" smtClean="0"/>
              <a:t>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File </a:t>
            </a:r>
            <a:r>
              <a:rPr lang="en-US" dirty="0" smtClean="0"/>
              <a:t>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</a:t>
            </a:r>
            <a:r>
              <a:rPr lang="en-US" dirty="0" smtClean="0"/>
              <a:t>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Storage </a:t>
            </a:r>
            <a:r>
              <a:rPr lang="en-US" dirty="0" smtClean="0"/>
              <a:t>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SQL Databases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In-Memory </a:t>
            </a:r>
            <a:r>
              <a:rPr lang="en-US" dirty="0" smtClean="0"/>
              <a:t>Databases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 +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B + tree is an extinction of B </a:t>
            </a:r>
            <a:r>
              <a:rPr lang="en-US" sz="2400" dirty="0" smtClean="0"/>
              <a:t>tree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The difference in B +Tree and B tree is that in B tree the keys and records can be stored as internal as well as leaf nodes whereas in B+ trees , the records are stored as leaf nodes and the keys are stored only in internal nodes </a:t>
            </a:r>
          </a:p>
          <a:p>
            <a:r>
              <a:rPr lang="en-US" sz="2400" dirty="0" smtClean="0"/>
              <a:t>In </a:t>
            </a:r>
            <a:r>
              <a:rPr lang="en-US" sz="2400" dirty="0" smtClean="0"/>
              <a:t>a B + tree, data pointers are stored only at the leaf nodes of the </a:t>
            </a:r>
            <a:r>
              <a:rPr lang="en-US" sz="2400" dirty="0" smtClean="0"/>
              <a:t>tree</a:t>
            </a:r>
          </a:p>
          <a:p>
            <a:r>
              <a:rPr lang="en-US" sz="2400" dirty="0" smtClean="0"/>
              <a:t> The leaf nodes of the B+ tree are linked together to provide ordered access to the search field to the </a:t>
            </a:r>
            <a:r>
              <a:rPr lang="en-US" sz="2400" dirty="0" smtClean="0"/>
              <a:t>records</a:t>
            </a:r>
          </a:p>
          <a:p>
            <a:r>
              <a:rPr lang="en-US" sz="2400" dirty="0" smtClean="0"/>
              <a:t>This arrangement makes the searches of B + trees faster and efficient</a:t>
            </a:r>
            <a:endParaRPr lang="en-US" sz="2400" dirty="0" smtClean="0"/>
          </a:p>
          <a:p>
            <a:r>
              <a:rPr lang="en-US" sz="2400" dirty="0" smtClean="0"/>
              <a:t>Some </a:t>
            </a:r>
            <a:r>
              <a:rPr lang="en-US" sz="2400" dirty="0" smtClean="0"/>
              <a:t>search field values from the leaf nodes are repeated in the internal nodes of the B+ tree</a:t>
            </a:r>
          </a:p>
          <a:p>
            <a:r>
              <a:rPr lang="en-US" dirty="0" smtClean="0"/>
              <a:t> </a:t>
            </a:r>
            <a:r>
              <a:rPr lang="en-US" sz="2400" dirty="0" smtClean="0"/>
              <a:t>It  follows bottom-up approach, self-balanced trees</a:t>
            </a:r>
            <a:endParaRPr lang="en-US" sz="2400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 Between B trees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 </a:t>
            </a:r>
            <a:r>
              <a:rPr lang="en-US" dirty="0" smtClean="0"/>
              <a:t>+ trees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700808"/>
            <a:ext cx="6048672" cy="485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4912" y="1758156"/>
            <a:ext cx="673417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</a:t>
            </a:r>
            <a:r>
              <a:rPr lang="en-US" dirty="0" smtClean="0"/>
              <a:t>of </a:t>
            </a:r>
            <a:r>
              <a:rPr lang="en-US" dirty="0" smtClean="0"/>
              <a:t>B + </a:t>
            </a:r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sz="2800" b="1" dirty="0" smtClean="0"/>
              <a:t>Balanced:</a:t>
            </a:r>
            <a:r>
              <a:rPr lang="en-US" sz="2800" dirty="0" smtClean="0"/>
              <a:t> B+ Trees are self-balancing, which means that as data is added or removed from the tree, it automatically adjusts itself to maintain a balanced structure. This ensures that the search time remains relatively constant, regardless of the size of the tree.</a:t>
            </a:r>
          </a:p>
          <a:p>
            <a:pPr fontAlgn="base"/>
            <a:r>
              <a:rPr lang="en-US" sz="2800" b="1" dirty="0" smtClean="0"/>
              <a:t>Multi-level:</a:t>
            </a:r>
            <a:r>
              <a:rPr lang="en-US" sz="2800" dirty="0" smtClean="0"/>
              <a:t> B+ Trees are multi-level data structures, with a root node at the top and one or more levels of internal nodes below it. The leaf nodes at the bottom level contain the actual data.</a:t>
            </a:r>
          </a:p>
          <a:p>
            <a:pPr fontAlgn="base"/>
            <a:r>
              <a:rPr lang="en-US" sz="2800" b="1" dirty="0" smtClean="0"/>
              <a:t>Ordered: </a:t>
            </a:r>
            <a:r>
              <a:rPr lang="en-US" sz="2800" dirty="0" smtClean="0"/>
              <a:t>B+ Trees maintain the order of the keys in the tree, which makes it easy to perform range queries and other operations that require sorted data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b="1" dirty="0" smtClean="0"/>
              <a:t>Disk-oriented</a:t>
            </a:r>
            <a:r>
              <a:rPr lang="en-US" sz="2400" b="1" dirty="0" smtClean="0"/>
              <a:t>:</a:t>
            </a:r>
            <a:r>
              <a:rPr lang="en-US" sz="2400" dirty="0" smtClean="0"/>
              <a:t> B+ Trees are often used for disk-based storage systems because they are efficient at storing and retrieving data from disk.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practic</a:t>
            </a:r>
            <a:r>
              <a:rPr lang="en-US" dirty="0" smtClean="0"/>
              <a:t>e of B Trees</a:t>
            </a:r>
          </a:p>
          <a:p>
            <a:r>
              <a:rPr lang="en-US" dirty="0" smtClean="0">
                <a:hlinkClick r:id="rId2"/>
              </a:rPr>
              <a:t>https://www.cs.usfca.edu/~</a:t>
            </a:r>
            <a:r>
              <a:rPr lang="en-US" dirty="0" smtClean="0">
                <a:hlinkClick r:id="rId2"/>
              </a:rPr>
              <a:t>galles/visualization/BTree.html</a:t>
            </a:r>
            <a:endParaRPr lang="en-US" dirty="0" smtClean="0"/>
          </a:p>
          <a:p>
            <a:r>
              <a:rPr lang="en-US" dirty="0" smtClean="0"/>
              <a:t>For the practice of B + Trees</a:t>
            </a:r>
          </a:p>
          <a:p>
            <a:r>
              <a:rPr lang="en-US" dirty="0" smtClean="0">
                <a:hlinkClick r:id="rId3"/>
              </a:rPr>
              <a:t>https://www.cs.usfca.edu/~</a:t>
            </a:r>
            <a:r>
              <a:rPr lang="en-US" dirty="0" smtClean="0">
                <a:hlinkClick r:id="rId3"/>
              </a:rPr>
              <a:t>galles/visualization/BPlusTree.html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 Tree Vs B + Trees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70199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77072"/>
            <a:ext cx="7031277" cy="18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ADT Operations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operations are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Deletion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Traversal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 B +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400" dirty="0" smtClean="0"/>
              <a:t>Insertion in B+ Trees is done via the following </a:t>
            </a:r>
            <a:r>
              <a:rPr lang="en-US" sz="2400" dirty="0" smtClean="0"/>
              <a:t>steps</a:t>
            </a:r>
            <a:r>
              <a:rPr lang="en-US" sz="2400" dirty="0" smtClean="0"/>
              <a:t> 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fontAlgn="base"/>
            <a:r>
              <a:rPr lang="en-US" sz="2400" dirty="0" smtClean="0"/>
              <a:t>Every element in the tree has to be inserted into a leaf node. Therefore, it is necessary to go to a proper leaf node.</a:t>
            </a:r>
          </a:p>
          <a:p>
            <a:pPr fontAlgn="base"/>
            <a:r>
              <a:rPr lang="en-US" sz="2400" dirty="0" smtClean="0"/>
              <a:t>Insert the key into the leaf node in increasing order if there is no overflow.</a:t>
            </a:r>
          </a:p>
          <a:p>
            <a:r>
              <a:rPr lang="en-US" sz="2400" dirty="0" smtClean="0"/>
              <a:t>Maximum number of keys per node =m-1</a:t>
            </a:r>
          </a:p>
          <a:p>
            <a:r>
              <a:rPr lang="en-US" sz="2400" dirty="0" smtClean="0"/>
              <a:t> Minimum </a:t>
            </a:r>
            <a:r>
              <a:rPr lang="en-US" sz="2400" dirty="0" smtClean="0"/>
              <a:t>number of keys per node </a:t>
            </a:r>
            <a:r>
              <a:rPr lang="en-US" sz="2400" dirty="0" smtClean="0"/>
              <a:t>=[m/2-1]</a:t>
            </a:r>
          </a:p>
          <a:p>
            <a:r>
              <a:rPr lang="en-US" sz="2400" dirty="0" smtClean="0"/>
              <a:t>Maximum number of children=m</a:t>
            </a:r>
          </a:p>
          <a:p>
            <a:r>
              <a:rPr lang="en-US" sz="2400" dirty="0" smtClean="0"/>
              <a:t>Minimum number of children=[m/2]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 + Tree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Elements : 7,10, 1,23,5,15,17,9,11,39,35,8,40,25</a:t>
            </a:r>
          </a:p>
          <a:p>
            <a:r>
              <a:rPr lang="en-US" sz="2400" dirty="0" smtClean="0"/>
              <a:t>M=5(order of the tree) </a:t>
            </a:r>
          </a:p>
          <a:p>
            <a:r>
              <a:rPr lang="en-US" sz="2400" dirty="0" smtClean="0"/>
              <a:t>max children=5 </a:t>
            </a:r>
          </a:p>
          <a:p>
            <a:r>
              <a:rPr lang="en-US" sz="2400" dirty="0" smtClean="0"/>
              <a:t> min children=[m/2]=3 </a:t>
            </a:r>
          </a:p>
          <a:p>
            <a:r>
              <a:rPr lang="en-US" sz="2400" dirty="0" smtClean="0"/>
              <a:t> max keys=m-1=4 </a:t>
            </a:r>
          </a:p>
          <a:p>
            <a:r>
              <a:rPr lang="en-US" sz="2400" dirty="0" smtClean="0"/>
              <a:t>min keys=2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creation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700808"/>
            <a:ext cx="298401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492896"/>
            <a:ext cx="334327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3861048"/>
            <a:ext cx="39433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5157192"/>
            <a:ext cx="471487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0"/>
            <a:ext cx="5314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628800"/>
            <a:ext cx="57912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212976"/>
            <a:ext cx="63627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869160"/>
            <a:ext cx="7086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80486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861048"/>
            <a:ext cx="85248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866</Words>
  <Application>Microsoft Office PowerPoint</Application>
  <PresentationFormat>On-screen Show (4:3)</PresentationFormat>
  <Paragraphs>93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B + TREES</vt:lpstr>
      <vt:lpstr>B + TREES</vt:lpstr>
      <vt:lpstr>B Tree Vs B + Trees</vt:lpstr>
      <vt:lpstr>ADT Operations </vt:lpstr>
      <vt:lpstr>Insertion  B + TREE</vt:lpstr>
      <vt:lpstr>B + Tree Creation</vt:lpstr>
      <vt:lpstr>Steps for creation</vt:lpstr>
      <vt:lpstr>Slide 8</vt:lpstr>
      <vt:lpstr>Slide 9</vt:lpstr>
      <vt:lpstr>Final B + Tree</vt:lpstr>
      <vt:lpstr>Algorithm for Insertion</vt:lpstr>
      <vt:lpstr>Slide 12</vt:lpstr>
      <vt:lpstr>Traversal</vt:lpstr>
      <vt:lpstr>Search Operation</vt:lpstr>
      <vt:lpstr>Slide 15</vt:lpstr>
      <vt:lpstr>Deletion</vt:lpstr>
      <vt:lpstr>Slide 17</vt:lpstr>
      <vt:lpstr>Example Problem</vt:lpstr>
      <vt:lpstr>Applications</vt:lpstr>
      <vt:lpstr>Differences Between B trees and  B + trees</vt:lpstr>
      <vt:lpstr>Slide 21</vt:lpstr>
      <vt:lpstr>Features of B + Trees</vt:lpstr>
      <vt:lpstr>Slide 23</vt:lpstr>
      <vt:lpstr>Useful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praharshitha kothuri</dc:creator>
  <cp:lastModifiedBy>praharshitha kothuri</cp:lastModifiedBy>
  <cp:revision>180</cp:revision>
  <dcterms:created xsi:type="dcterms:W3CDTF">2024-08-02T14:20:04Z</dcterms:created>
  <dcterms:modified xsi:type="dcterms:W3CDTF">2024-08-06T06:29:33Z</dcterms:modified>
</cp:coreProperties>
</file>