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094" r:id="rId1"/>
  </p:sldMasterIdLst>
  <p:notesMasterIdLst>
    <p:notesMasterId r:id="rId35"/>
  </p:notesMasterIdLst>
  <p:handoutMasterIdLst>
    <p:handoutMasterId r:id="rId36"/>
  </p:handoutMasterIdLst>
  <p:sldIdLst>
    <p:sldId id="256" r:id="rId2"/>
    <p:sldId id="367" r:id="rId3"/>
    <p:sldId id="769" r:id="rId4"/>
    <p:sldId id="770" r:id="rId5"/>
    <p:sldId id="771" r:id="rId6"/>
    <p:sldId id="772" r:id="rId7"/>
    <p:sldId id="773" r:id="rId8"/>
    <p:sldId id="774" r:id="rId9"/>
    <p:sldId id="775" r:id="rId10"/>
    <p:sldId id="776" r:id="rId11"/>
    <p:sldId id="777" r:id="rId12"/>
    <p:sldId id="798" r:id="rId13"/>
    <p:sldId id="778" r:id="rId14"/>
    <p:sldId id="779" r:id="rId15"/>
    <p:sldId id="780" r:id="rId16"/>
    <p:sldId id="781" r:id="rId17"/>
    <p:sldId id="782" r:id="rId18"/>
    <p:sldId id="783" r:id="rId19"/>
    <p:sldId id="784" r:id="rId20"/>
    <p:sldId id="785" r:id="rId21"/>
    <p:sldId id="786" r:id="rId22"/>
    <p:sldId id="787" r:id="rId23"/>
    <p:sldId id="788" r:id="rId24"/>
    <p:sldId id="789" r:id="rId25"/>
    <p:sldId id="790" r:id="rId26"/>
    <p:sldId id="791" r:id="rId27"/>
    <p:sldId id="792" r:id="rId28"/>
    <p:sldId id="793" r:id="rId29"/>
    <p:sldId id="794" r:id="rId30"/>
    <p:sldId id="795" r:id="rId31"/>
    <p:sldId id="796" r:id="rId32"/>
    <p:sldId id="797" r:id="rId33"/>
    <p:sldId id="754" r:id="rId3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FF0066"/>
    <a:srgbClr val="0000CC"/>
    <a:srgbClr val="870581"/>
    <a:srgbClr val="005024"/>
    <a:srgbClr val="990000"/>
    <a:srgbClr val="7166FC"/>
    <a:srgbClr val="EF73E0"/>
    <a:srgbClr val="BBF7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86380" autoAdjust="0"/>
  </p:normalViewPr>
  <p:slideViewPr>
    <p:cSldViewPr>
      <p:cViewPr>
        <p:scale>
          <a:sx n="66" d="100"/>
          <a:sy n="66" d="100"/>
        </p:scale>
        <p:origin x="-137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4/16/2025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4/16/2025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4/16/2025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4/16/2025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4/16/2025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4/16/2025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4/16/2025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4/16/2025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4/16/2025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4/16/2025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4/16/2025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4/16/2025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4/16/2025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4/16/2025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95" r:id="rId1"/>
    <p:sldLayoutId id="2147485096" r:id="rId2"/>
    <p:sldLayoutId id="2147485097" r:id="rId3"/>
    <p:sldLayoutId id="2147485098" r:id="rId4"/>
    <p:sldLayoutId id="2147485099" r:id="rId5"/>
    <p:sldLayoutId id="2147485100" r:id="rId6"/>
    <p:sldLayoutId id="2147485101" r:id="rId7"/>
    <p:sldLayoutId id="2147485102" r:id="rId8"/>
    <p:sldLayoutId id="2147485103" r:id="rId9"/>
    <p:sldLayoutId id="2147485104" r:id="rId10"/>
    <p:sldLayoutId id="214748510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447800"/>
            <a:ext cx="1828800" cy="3090862"/>
          </a:xfrm>
          <a:prstGeom prst="rect">
            <a:avLst/>
          </a:prstGeom>
          <a:noFill/>
          <a:ln>
            <a:noFill/>
          </a:ln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676400"/>
            <a:ext cx="7696200" cy="19812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7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UNIT-V</a:t>
            </a:r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4400" dirty="0" smtClean="0">
                <a:solidFill>
                  <a:srgbClr val="FF0066"/>
                </a:solidFill>
                <a:latin typeface="Book Antiqua" pitchFamily="18" charset="0"/>
                <a:ea typeface="+mn-ea"/>
                <a:cs typeface="Arial" pitchFamily="34" charset="0"/>
              </a:rPr>
              <a:t>(Density Based Clustering)</a:t>
            </a:r>
            <a:endParaRPr lang="en-US" sz="4000" dirty="0">
              <a:solidFill>
                <a:srgbClr val="FF0066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381000"/>
            <a:ext cx="8382000" cy="5486400"/>
          </a:xfrm>
        </p:spPr>
        <p:txBody>
          <a:bodyPr>
            <a:normAutofit/>
          </a:bodyPr>
          <a:lstStyle/>
          <a:p>
            <a:pPr marL="109728" indent="0" eaLnBrk="1" fontAlgn="auto" hangingPunct="1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en-US" sz="4000" b="1" u="sng" dirty="0" smtClean="0">
                <a:solidFill>
                  <a:srgbClr val="FF0000"/>
                </a:solidFill>
                <a:latin typeface="Baskerville Old Face" pitchFamily="18" charset="0"/>
              </a:rPr>
              <a:t>Topics 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DBSCAN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Algorithm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Example Problem</a:t>
            </a: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defRPr/>
            </a:pPr>
            <a:endParaRPr lang="en-US" sz="3600" b="1" dirty="0" smtClean="0">
              <a:solidFill>
                <a:srgbClr val="FF0000"/>
              </a:solidFill>
              <a:latin typeface="Baskerville Old Face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76200"/>
            <a:ext cx="9143999" cy="6096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Density based Clustering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997089"/>
            <a:ext cx="8603668" cy="507831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Density based clustering is also called as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“DBSCAN Clustering”.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DBSCAN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stands for </a:t>
            </a:r>
            <a:r>
              <a:rPr lang="en-US" sz="2400" b="1" dirty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“Density-Based Spatial Clustering of Applications with Noise</a:t>
            </a:r>
            <a:r>
              <a:rPr lang="en-US" sz="2400" b="1" dirty="0" smtClean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”.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It is a popular 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unsupervised learning Algorithm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It was proposed by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Martin Ester et al. in 1996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DBSCAN is a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clustering method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that is used in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machine learning to separate clusters of high density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from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clusters of low density. </a:t>
            </a:r>
          </a:p>
        </p:txBody>
      </p:sp>
    </p:spTree>
    <p:extLst>
      <p:ext uri="{BB962C8B-B14F-4D97-AF65-F5344CB8AC3E}">
        <p14:creationId xmlns:p14="http://schemas.microsoft.com/office/powerpoint/2010/main" val="212233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76200"/>
            <a:ext cx="9143999" cy="6096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17389" y="762000"/>
            <a:ext cx="8603668" cy="3360215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Here, DBSCAN identify the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distinctive groups/clusters in the data,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based on the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idea that a cluster in data space is a contiguous region of high point density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separated from other such clusters by contiguous regions of low point density.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08466"/>
            <a:ext cx="9143999" cy="5011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Why we need DBSCAN Algorithm?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311732" y="789087"/>
            <a:ext cx="8679868" cy="507831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Partitioning methods (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K-means)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hierarchical clustering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work for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finding spherical-shaped clusters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or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convex clusters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285750"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285750"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285750"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Partition-based and hierarchical clustering techniques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are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highly efficient with normal shaped clusters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However, when it comes to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arbitrary shaped clusters or detecting outliers, </a:t>
            </a:r>
            <a:r>
              <a:rPr lang="en-US" sz="2400" b="1" dirty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density-based techniques are </a:t>
            </a:r>
            <a:r>
              <a:rPr lang="en-US" sz="2400" b="1" dirty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more efficient</a:t>
            </a:r>
            <a:r>
              <a:rPr lang="en-US" sz="2400" b="1" dirty="0" smtClean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771" y="2133600"/>
            <a:ext cx="2835048" cy="137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326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533400"/>
            <a:ext cx="8730668" cy="4524315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K-Means and Hierarchical Clustering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both fail in creating clusters of arbitrary shapes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They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are not able to form clusters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based on varying densities.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That’s why we need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DBSCAN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clustering.</a:t>
            </a:r>
          </a:p>
          <a:p>
            <a:pPr marL="3429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For Eg: </a:t>
            </a:r>
            <a:r>
              <a:rPr lang="en-US" sz="2400" dirty="0"/>
              <a:t> 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Here we have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data points densely present in the form of concentric circles:</a:t>
            </a:r>
          </a:p>
          <a:p>
            <a:pPr marL="3429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276600"/>
            <a:ext cx="4013200" cy="3581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854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533400"/>
            <a:ext cx="8730668" cy="341632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We can see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three different dense clusters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the form of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concentric circles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with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some noise here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Now, let’s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run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K-Means and Hierarchical clustering algorithms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and </a:t>
            </a:r>
            <a:r>
              <a:rPr lang="en-US" sz="2400" b="1" dirty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see how they cluster these data points</a:t>
            </a:r>
            <a:r>
              <a:rPr lang="en-US" sz="2400" b="1" dirty="0" smtClean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005024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2971800"/>
            <a:ext cx="8730668" cy="3733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6396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228600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789087"/>
            <a:ext cx="8730668" cy="4524315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Q: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You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might be wondering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why there are four colors in the graph? </a:t>
            </a:r>
            <a:endParaRPr lang="en-US" sz="2400" b="1" dirty="0" smtClean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 said earlier, this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data contains noise too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therefore, I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have taken noise as a different cluster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which is represented by the 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purple color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Sadly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both of them failed to cluster the data points. </a:t>
            </a:r>
            <a:endParaRPr lang="en-US" sz="2400" b="1" dirty="0" smtClean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Also, they were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not able to properly detect the noise </a:t>
            </a:r>
            <a:r>
              <a:rPr lang="en-US" sz="2400" b="1" dirty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present in the dataset. </a:t>
            </a:r>
            <a:endParaRPr lang="en-US" sz="2400" b="1" dirty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136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228600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789087"/>
            <a:ext cx="8730668" cy="2862322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Now, let’s take a look at the results from </a:t>
            </a: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DBSCAN clustering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 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DBSCAN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is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not just able to cluster the data points correctly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but it also </a:t>
            </a:r>
            <a:r>
              <a:rPr lang="en-US" sz="2400" b="1" u="sng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perfectly detects noise in the dataset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0" lvl="1" indent="0" algn="just">
              <a:lnSpc>
                <a:spcPct val="150000"/>
              </a:lnSpc>
            </a:pPr>
            <a:endParaRPr lang="en-US" sz="2400" b="1" u="sng" dirty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3027328"/>
            <a:ext cx="4133850" cy="3841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453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228600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789087"/>
            <a:ext cx="8730668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most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exciting feature of DBSCAN clustering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that it is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robust to outliers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also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does not require the number of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clusters.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but in         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K-Means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where we have to 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specify the number of centroids</a:t>
            </a:r>
            <a:r>
              <a:rPr lang="en-US" sz="2400" b="1" dirty="0" smtClean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It can discover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clusters of different shapes and sizes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from a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large amount of data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which is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containing noise and outliers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DBSCAN can also be used for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Anomaly Detection (Outlier Detection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)</a:t>
            </a: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72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228600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789087"/>
            <a:ext cx="8730668" cy="507831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The DBSCAN algorithm uses two parameters: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1. minPts</a:t>
            </a: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: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The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minimum number of points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(a threshold) </a:t>
            </a:r>
            <a:r>
              <a:rPr lang="en-US" sz="2400" b="1" dirty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clustered together for a region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to be considered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dense.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2. eps (ε): 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distance measure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that will be used to locate the points in the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neighborhood of any point.</a:t>
            </a:r>
          </a:p>
          <a:p>
            <a:pPr marL="0" lvl="1" indent="0"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Three Main points  to form the clusters</a:t>
            </a:r>
          </a:p>
          <a:p>
            <a:pPr marL="0" lvl="1" indent="0"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870581"/>
                </a:solidFill>
              </a:rPr>
              <a:t>1. Core </a:t>
            </a:r>
            <a:r>
              <a:rPr lang="en-US" sz="2400" b="1" u="sng" dirty="0">
                <a:solidFill>
                  <a:srgbClr val="870581"/>
                </a:solidFill>
              </a:rPr>
              <a:t>point:</a:t>
            </a:r>
            <a:r>
              <a:rPr lang="en-US" sz="2400" dirty="0"/>
              <a:t> </a:t>
            </a:r>
            <a:r>
              <a:rPr lang="en-US" sz="2400" b="1" dirty="0"/>
              <a:t>A point is a core point if there are </a:t>
            </a:r>
            <a:r>
              <a:rPr lang="en-US" sz="2400" b="1" dirty="0">
                <a:solidFill>
                  <a:srgbClr val="0000CC"/>
                </a:solidFill>
              </a:rPr>
              <a:t>at least minPts number of points (including the point itself) in its surrounding area with radius eps</a:t>
            </a: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999630"/>
            <a:ext cx="1295400" cy="117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5763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228600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789087"/>
            <a:ext cx="8730668" cy="2862322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870581"/>
                </a:solidFill>
              </a:rPr>
              <a:t>2. Border point:</a:t>
            </a:r>
            <a:r>
              <a:rPr lang="en-US" sz="2400" dirty="0"/>
              <a:t> </a:t>
            </a:r>
            <a:r>
              <a:rPr lang="en-US" sz="2400" b="1" dirty="0">
                <a:solidFill>
                  <a:srgbClr val="FF0066"/>
                </a:solidFill>
              </a:rPr>
              <a:t>A point is a border point if it is reachable from a core point </a:t>
            </a:r>
            <a:r>
              <a:rPr lang="en-US" sz="2400" dirty="0"/>
              <a:t>and there are </a:t>
            </a:r>
            <a:r>
              <a:rPr lang="en-US" sz="2400" b="1" dirty="0">
                <a:solidFill>
                  <a:srgbClr val="0000FF"/>
                </a:solidFill>
              </a:rPr>
              <a:t>less than minPts number of points within its surrounding area.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/>
              <a:t>3</a:t>
            </a:r>
            <a:r>
              <a:rPr lang="en-US" sz="2400" b="1" u="sng" dirty="0">
                <a:solidFill>
                  <a:srgbClr val="870581"/>
                </a:solidFill>
              </a:rPr>
              <a:t>. </a:t>
            </a:r>
            <a:r>
              <a:rPr lang="en-US" sz="2400" b="1" u="sng" dirty="0" smtClean="0">
                <a:solidFill>
                  <a:srgbClr val="870581"/>
                </a:solidFill>
              </a:rPr>
              <a:t>Outlier or Noise Point:</a:t>
            </a:r>
            <a:r>
              <a:rPr lang="en-US" sz="2400" dirty="0"/>
              <a:t> A point is an outlier </a:t>
            </a:r>
            <a:r>
              <a:rPr lang="en-US" sz="2400" b="1" dirty="0">
                <a:solidFill>
                  <a:srgbClr val="FF0000"/>
                </a:solidFill>
              </a:rPr>
              <a:t>if it is not a core point and not reachable from any core points.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03" y="3886200"/>
            <a:ext cx="5048250" cy="266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718" y="3651409"/>
            <a:ext cx="2228850" cy="1295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568" y="3886200"/>
            <a:ext cx="2677432" cy="236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143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1" y="184666"/>
            <a:ext cx="8229600" cy="50113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Example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13056"/>
            <a:ext cx="7315200" cy="510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09800"/>
            <a:ext cx="2362200" cy="3352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48200" y="1687285"/>
            <a:ext cx="3962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Data Points: </a:t>
            </a:r>
            <a:endParaRPr lang="en-IN" b="1" u="sng" dirty="0">
              <a:solidFill>
                <a:srgbClr val="FF0000"/>
              </a:solidFill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50" y="2209800"/>
            <a:ext cx="5238750" cy="4267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238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228600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789087"/>
            <a:ext cx="8730668" cy="120032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Step-1: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First we need to calculate the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Euclidean Distance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between the Points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618" y="2286000"/>
            <a:ext cx="8730668" cy="3962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244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228600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789087"/>
            <a:ext cx="8730668" cy="590226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In this table, </a:t>
            </a: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53" y="1828800"/>
            <a:ext cx="8201025" cy="4114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879412"/>
            <a:ext cx="220980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430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366" y="-5834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609600"/>
            <a:ext cx="8730668" cy="1754326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Step-2: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Now starts with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Point A1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 we will check how many points are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with in this Epsilon.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In A1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we again check either a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Core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or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border or outlier.</a:t>
            </a: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29" y="2514600"/>
            <a:ext cx="8610600" cy="40029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215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366" y="-5834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609600"/>
            <a:ext cx="8730668" cy="156966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Step-3: 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Now starts with </a:t>
            </a:r>
            <a:r>
              <a:rPr lang="en-US" sz="20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Point A2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. we will check how many points are </a:t>
            </a:r>
            <a:r>
              <a:rPr lang="en-US" sz="20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with in this Epsilon. </a:t>
            </a:r>
            <a:r>
              <a:rPr lang="en-US" sz="20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In A2 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we again check either a </a:t>
            </a:r>
            <a:r>
              <a:rPr lang="en-US" sz="20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Core </a:t>
            </a:r>
            <a:r>
              <a:rPr lang="en-US" sz="20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or border or outlier.</a:t>
            </a:r>
            <a:endParaRPr lang="en-US" sz="20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54200"/>
            <a:ext cx="8610600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7050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366" y="-5834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609600"/>
            <a:ext cx="8730668" cy="156966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Step-4: 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Now starts with </a:t>
            </a:r>
            <a:r>
              <a:rPr lang="en-US" sz="20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Point A3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. we will check how many points are </a:t>
            </a:r>
            <a:r>
              <a:rPr lang="en-US" sz="20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with in this Epsilon. </a:t>
            </a:r>
            <a:r>
              <a:rPr lang="en-US" sz="20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In A3 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we again check either a </a:t>
            </a:r>
            <a:r>
              <a:rPr lang="en-US" sz="20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Core or </a:t>
            </a:r>
            <a:r>
              <a:rPr lang="en-US" sz="20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border or outlier.</a:t>
            </a:r>
            <a:endParaRPr lang="en-US" sz="20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179260"/>
            <a:ext cx="8382000" cy="43739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3555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366" y="-5834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609600"/>
            <a:ext cx="8730668" cy="156966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Step-5: 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Now starts with </a:t>
            </a:r>
            <a:r>
              <a:rPr lang="en-US" sz="20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Point A4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. we will check how many points are </a:t>
            </a:r>
            <a:r>
              <a:rPr lang="en-US" sz="20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with in this Epsilon. </a:t>
            </a:r>
            <a:r>
              <a:rPr lang="en-US" sz="20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In A4 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we again check either a </a:t>
            </a:r>
            <a:r>
              <a:rPr lang="en-US" sz="20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Core or </a:t>
            </a:r>
            <a:r>
              <a:rPr lang="en-US" sz="20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border or outlier.</a:t>
            </a:r>
            <a:endParaRPr lang="en-US" sz="20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89" y="2179260"/>
            <a:ext cx="8418611" cy="45958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7821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366" y="-5834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609600"/>
            <a:ext cx="8730668" cy="156966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Step-6: 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Now starts with </a:t>
            </a:r>
            <a:r>
              <a:rPr lang="en-US" sz="20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Point A5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. we will check how many points are </a:t>
            </a:r>
            <a:r>
              <a:rPr lang="en-US" sz="20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with in this Epsilon. </a:t>
            </a:r>
            <a:r>
              <a:rPr lang="en-US" sz="20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In A5 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we again check either a </a:t>
            </a:r>
            <a:r>
              <a:rPr lang="en-US" sz="20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Core or </a:t>
            </a:r>
            <a:r>
              <a:rPr lang="en-US" sz="20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border or outlier.</a:t>
            </a:r>
            <a:endParaRPr lang="en-US" sz="20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2057400"/>
            <a:ext cx="8730668" cy="4495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254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366" y="-5834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609600"/>
            <a:ext cx="8730668" cy="156966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Step-7: 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Now starts with </a:t>
            </a:r>
            <a:r>
              <a:rPr lang="en-US" sz="20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Point A6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. we will check how many points are </a:t>
            </a:r>
            <a:r>
              <a:rPr lang="en-US" sz="20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with in this Epsilon. </a:t>
            </a:r>
            <a:r>
              <a:rPr lang="en-US" sz="20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In A6 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we again check either a </a:t>
            </a:r>
            <a:r>
              <a:rPr lang="en-US" sz="20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Core or </a:t>
            </a:r>
            <a:r>
              <a:rPr lang="en-US" sz="20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border or outlier.</a:t>
            </a:r>
            <a:endParaRPr lang="en-US" sz="20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95" y="2161117"/>
            <a:ext cx="8610925" cy="46196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485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366" y="-5834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609600"/>
            <a:ext cx="8730668" cy="156966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Step-8: 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Now starts with </a:t>
            </a:r>
            <a:r>
              <a:rPr lang="en-US" sz="20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Point A7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. we will check how many points are </a:t>
            </a:r>
            <a:r>
              <a:rPr lang="en-US" sz="20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with in this Epsilon. </a:t>
            </a:r>
            <a:r>
              <a:rPr lang="en-US" sz="20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In A7 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we again check either a </a:t>
            </a:r>
            <a:r>
              <a:rPr lang="en-US" sz="20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Core or </a:t>
            </a:r>
            <a:r>
              <a:rPr lang="en-US" sz="20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border or outlier.</a:t>
            </a:r>
            <a:endParaRPr lang="en-US" sz="20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6" y="2133600"/>
            <a:ext cx="8823034" cy="4724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5010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366" y="-5834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609600"/>
            <a:ext cx="8730668" cy="156966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Step-9: 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Now starts with </a:t>
            </a:r>
            <a:r>
              <a:rPr lang="en-US" sz="20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Point A8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. we will check how many points are </a:t>
            </a:r>
            <a:r>
              <a:rPr lang="en-US" sz="20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with in this Epsilon. </a:t>
            </a:r>
            <a:r>
              <a:rPr lang="en-US" sz="20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In A8 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we again check either a </a:t>
            </a:r>
            <a:r>
              <a:rPr lang="en-US" sz="20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Core or </a:t>
            </a:r>
            <a:r>
              <a:rPr lang="en-US" sz="20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border or outlier.</a:t>
            </a:r>
            <a:endParaRPr lang="en-US" sz="20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6" y="2157489"/>
            <a:ext cx="8790377" cy="46434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8652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366" y="-5834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609600"/>
            <a:ext cx="8730668" cy="106125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Step-10: 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Finally we will check </a:t>
            </a:r>
            <a:r>
              <a:rPr lang="en-US" sz="20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how many outliers and how many clusters are formed in this example. </a:t>
            </a:r>
            <a:endParaRPr lang="en-US" sz="2000" b="1" dirty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6" y="1728788"/>
            <a:ext cx="8823034" cy="50530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5112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1" y="184666"/>
            <a:ext cx="8229600" cy="50113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Example-2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030514"/>
            <a:ext cx="6362700" cy="3352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4876800"/>
            <a:ext cx="2409826" cy="685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289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366" y="-5834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609600"/>
            <a:ext cx="8730668" cy="1754326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Step-2: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Now starts with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Point A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 we will check how many points are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with in this Epsilon.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In A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we again check either a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Core or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border or outlier.</a:t>
            </a: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2547257"/>
            <a:ext cx="6248400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5776686"/>
            <a:ext cx="8121068" cy="8527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971800"/>
            <a:ext cx="2409826" cy="685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807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366" y="-5834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609600"/>
            <a:ext cx="8730668" cy="1754326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Step-3: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Now starts with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Point B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 we will check how many points are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with in this Epsilon.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In B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we again check either a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Core or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border or outlier.</a:t>
            </a: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971800"/>
            <a:ext cx="2409826" cy="685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091" y="2483984"/>
            <a:ext cx="5917909" cy="30786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791200"/>
            <a:ext cx="8229599" cy="83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934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366" y="-5834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609600"/>
            <a:ext cx="8730668" cy="1754326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Step-4: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Now starts with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Point c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 we will check how many points are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with in this Epsilon.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In c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we again check either a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Core or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border or outlier.</a:t>
            </a: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971800"/>
            <a:ext cx="2409826" cy="685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2539320"/>
            <a:ext cx="6216068" cy="30994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9" y="5791200"/>
            <a:ext cx="8093691" cy="914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0645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366" y="-5834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609600"/>
            <a:ext cx="8730668" cy="1754326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Step-5: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Now starts with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Point D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 we will check how many points are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with in this Epsilon.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In D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we again check either a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Core or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border or outlier.</a:t>
            </a: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971800"/>
            <a:ext cx="2409826" cy="685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2486024"/>
            <a:ext cx="6292268" cy="30003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46" y="5638800"/>
            <a:ext cx="8208154" cy="99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0894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366" y="-5834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609600"/>
            <a:ext cx="8730668" cy="1754326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Step-6: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Now starts with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Point 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 we will check how many points are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with in this Epsilon.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In E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we again check either a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Core or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border or outlier.</a:t>
            </a: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971800"/>
            <a:ext cx="2409826" cy="685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05" y="2514600"/>
            <a:ext cx="6182795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94" y="5638800"/>
            <a:ext cx="8565405" cy="99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9739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366" y="-5834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609600"/>
            <a:ext cx="8730668" cy="1754326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Step-7: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Now starts with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Point F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 we will check how many points are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with in this Epsilon.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In F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we again check either a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Core or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border or outlier.</a:t>
            </a: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971800"/>
            <a:ext cx="2409826" cy="685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2558824"/>
            <a:ext cx="6216068" cy="27751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6" y="5486400"/>
            <a:ext cx="8289634" cy="1066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140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32</a:t>
            </a:fld>
            <a:r>
              <a:rPr lang="en-US" dirty="0" smtClean="0"/>
              <a:t> 	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366" y="-5834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669471"/>
            <a:ext cx="6477000" cy="3429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7474" y="4343400"/>
            <a:ext cx="4962525" cy="213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642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idx="1"/>
          </p:nvPr>
        </p:nvSpPr>
        <p:spPr>
          <a:xfrm>
            <a:off x="457201" y="1066800"/>
            <a:ext cx="6248400" cy="3733800"/>
          </a:xfrm>
        </p:spPr>
        <p:txBody>
          <a:bodyPr>
            <a:normAutofit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781175"/>
            <a:ext cx="2219325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8189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25152</TotalTime>
  <Words>964</Words>
  <Application>Microsoft Office PowerPoint</Application>
  <PresentationFormat>On-screen Show (4:3)</PresentationFormat>
  <Paragraphs>149</Paragraphs>
  <Slides>33</Slides>
  <Notes>30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Concourse</vt:lpstr>
      <vt:lpstr>  UNIT-V (Density Based Clustering)</vt:lpstr>
      <vt:lpstr>PowerPoint Presentation</vt:lpstr>
      <vt:lpstr>Density based Clustering</vt:lpstr>
      <vt:lpstr>Contd..</vt:lpstr>
      <vt:lpstr>Why we need DBSCAN Algorithm?</vt:lpstr>
      <vt:lpstr>Contd..</vt:lpstr>
      <vt:lpstr>Contd..</vt:lpstr>
      <vt:lpstr>Contd..</vt:lpstr>
      <vt:lpstr>Contd..</vt:lpstr>
      <vt:lpstr>Contd..</vt:lpstr>
      <vt:lpstr>Contd..</vt:lpstr>
      <vt:lpstr>Contd..</vt:lpstr>
      <vt:lpstr>Example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Example-2</vt:lpstr>
      <vt:lpstr>Contd..</vt:lpstr>
      <vt:lpstr>Contd..</vt:lpstr>
      <vt:lpstr>Contd..</vt:lpstr>
      <vt:lpstr>Contd..</vt:lpstr>
      <vt:lpstr>Contd..</vt:lpstr>
      <vt:lpstr>Contd..</vt:lpstr>
      <vt:lpstr>Contd..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Y.Surekha</cp:lastModifiedBy>
  <cp:revision>1900</cp:revision>
  <dcterms:created xsi:type="dcterms:W3CDTF">2013-11-07T06:07:38Z</dcterms:created>
  <dcterms:modified xsi:type="dcterms:W3CDTF">2025-04-16T02:34:51Z</dcterms:modified>
</cp:coreProperties>
</file>