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4660"/>
  </p:normalViewPr>
  <p:slideViewPr>
    <p:cSldViewPr snapToGrid="0">
      <p:cViewPr varScale="1">
        <p:scale>
          <a:sx n="73" d="100"/>
          <a:sy n="73" d="100"/>
        </p:scale>
        <p:origin x="364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F93FDF-6677-C3AB-C2E3-62F2E427E8C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hi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B174E82-2564-915F-AE2C-0DA844FA1DE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hi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1E4E0CB-3B09-7DD7-5425-A5A26981E4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18FD03-0D14-4742-84DD-A51455642CCF}" type="datetimeFigureOut">
              <a:rPr lang="hi-IN" smtClean="0"/>
              <a:t>शुक्रवार, 15 फल्गुण 1947</a:t>
            </a:fld>
            <a:endParaRPr lang="hi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B89A366-B4AA-67C6-EE42-658EB6B455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i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54C46C-1DF6-F1CB-1F58-CCE44E01B2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811013-D4C4-4A18-ACF7-A1DBF0C4953A}" type="slidenum">
              <a:rPr lang="hi-IN" smtClean="0"/>
              <a:t>‹#›</a:t>
            </a:fld>
            <a:endParaRPr lang="hi-IN"/>
          </a:p>
        </p:txBody>
      </p:sp>
    </p:spTree>
    <p:extLst>
      <p:ext uri="{BB962C8B-B14F-4D97-AF65-F5344CB8AC3E}">
        <p14:creationId xmlns:p14="http://schemas.microsoft.com/office/powerpoint/2010/main" val="34306204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F41D7A-132D-6787-DB34-163A0ED6C0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hi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04FBB2-2CD4-9BA3-0AD0-14BE659AA56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i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AD9829E-D712-CA9B-5169-AC7C85297C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18FD03-0D14-4742-84DD-A51455642CCF}" type="datetimeFigureOut">
              <a:rPr lang="hi-IN" smtClean="0"/>
              <a:t>शुक्रवार, 15 फल्गुण 1947</a:t>
            </a:fld>
            <a:endParaRPr lang="hi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48C9B1-9E3B-0FA8-F623-06DF2DB26A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i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3892493-F014-FA31-7528-EAE6EFE76B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811013-D4C4-4A18-ACF7-A1DBF0C4953A}" type="slidenum">
              <a:rPr lang="hi-IN" smtClean="0"/>
              <a:t>‹#›</a:t>
            </a:fld>
            <a:endParaRPr lang="hi-IN"/>
          </a:p>
        </p:txBody>
      </p:sp>
    </p:spTree>
    <p:extLst>
      <p:ext uri="{BB962C8B-B14F-4D97-AF65-F5344CB8AC3E}">
        <p14:creationId xmlns:p14="http://schemas.microsoft.com/office/powerpoint/2010/main" val="12368718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BEC924-18C5-179A-76A2-6856F8247A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hi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01547F7-B7EB-770C-FC9A-7345B72119A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5F4F355-6337-4518-7CA9-608349E17C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18FD03-0D14-4742-84DD-A51455642CCF}" type="datetimeFigureOut">
              <a:rPr lang="hi-IN" smtClean="0"/>
              <a:t>शुक्रवार, 15 फल्गुण 1947</a:t>
            </a:fld>
            <a:endParaRPr lang="hi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A1F56E2-EB80-8079-DFCE-8D07874D1A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i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FD39B8B-6DFE-375A-9BCE-46FAB43DB8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811013-D4C4-4A18-ACF7-A1DBF0C4953A}" type="slidenum">
              <a:rPr lang="hi-IN" smtClean="0"/>
              <a:t>‹#›</a:t>
            </a:fld>
            <a:endParaRPr lang="hi-IN"/>
          </a:p>
        </p:txBody>
      </p:sp>
    </p:spTree>
    <p:extLst>
      <p:ext uri="{BB962C8B-B14F-4D97-AF65-F5344CB8AC3E}">
        <p14:creationId xmlns:p14="http://schemas.microsoft.com/office/powerpoint/2010/main" val="9706621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BF2202-9D27-AADA-61F7-FAA5B540E4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hi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0314D0-B3C2-74FD-DA99-F7CCFDBC128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i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4115F02-37DA-7023-1075-A94CA874938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i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5AB3962-D1C1-16FD-4DCF-24E6D83199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18FD03-0D14-4742-84DD-A51455642CCF}" type="datetimeFigureOut">
              <a:rPr lang="hi-IN" smtClean="0"/>
              <a:t>शुक्रवार, 15 फल्गुण 1947</a:t>
            </a:fld>
            <a:endParaRPr lang="hi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2A5C730-3B39-E1CE-83E7-E318FC3F2F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i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3F15D04-34DA-538F-EBB1-E978B395BD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811013-D4C4-4A18-ACF7-A1DBF0C4953A}" type="slidenum">
              <a:rPr lang="hi-IN" smtClean="0"/>
              <a:t>‹#›</a:t>
            </a:fld>
            <a:endParaRPr lang="hi-IN"/>
          </a:p>
        </p:txBody>
      </p:sp>
    </p:spTree>
    <p:extLst>
      <p:ext uri="{BB962C8B-B14F-4D97-AF65-F5344CB8AC3E}">
        <p14:creationId xmlns:p14="http://schemas.microsoft.com/office/powerpoint/2010/main" val="33018197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172B51-FD50-1E35-3177-054801FAF2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hi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61072CB-DC69-1DB2-C482-14EF1048C55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F9006E0-FE12-D04F-1E4C-400B5448D2F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i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D383E9B-D274-F856-38DE-BA90E70538E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0F2B958-EED9-3298-8952-0E6CCD7F259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i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0E5F779-D53E-F6AE-62A0-5DB6665EE0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18FD03-0D14-4742-84DD-A51455642CCF}" type="datetimeFigureOut">
              <a:rPr lang="hi-IN" smtClean="0"/>
              <a:t>शुक्रवार, 15 फल्गुण 1947</a:t>
            </a:fld>
            <a:endParaRPr lang="hi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BEDDAF2-EB21-2C7A-A3F6-3188C019D6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i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75875C8-64BF-4632-FA14-82D17CF3F4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811013-D4C4-4A18-ACF7-A1DBF0C4953A}" type="slidenum">
              <a:rPr lang="hi-IN" smtClean="0"/>
              <a:t>‹#›</a:t>
            </a:fld>
            <a:endParaRPr lang="hi-IN"/>
          </a:p>
        </p:txBody>
      </p:sp>
    </p:spTree>
    <p:extLst>
      <p:ext uri="{BB962C8B-B14F-4D97-AF65-F5344CB8AC3E}">
        <p14:creationId xmlns:p14="http://schemas.microsoft.com/office/powerpoint/2010/main" val="3633133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8F9614-4516-6CB3-E481-0276E46371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hi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95735B2-860B-A7E3-AB6F-499FFF5EDB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18FD03-0D14-4742-84DD-A51455642CCF}" type="datetimeFigureOut">
              <a:rPr lang="hi-IN" smtClean="0"/>
              <a:t>शुक्रवार, 15 फल्गुण 1947</a:t>
            </a:fld>
            <a:endParaRPr lang="hi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A7FD428-7046-1853-6225-44B846A888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i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0DB54E8-4CB7-7D9A-8B57-466B96224B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811013-D4C4-4A18-ACF7-A1DBF0C4953A}" type="slidenum">
              <a:rPr lang="hi-IN" smtClean="0"/>
              <a:t>‹#›</a:t>
            </a:fld>
            <a:endParaRPr lang="hi-IN"/>
          </a:p>
        </p:txBody>
      </p:sp>
    </p:spTree>
    <p:extLst>
      <p:ext uri="{BB962C8B-B14F-4D97-AF65-F5344CB8AC3E}">
        <p14:creationId xmlns:p14="http://schemas.microsoft.com/office/powerpoint/2010/main" val="34071911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D8940EA-D07D-FC1E-AB36-8A7A01BEBF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18FD03-0D14-4742-84DD-A51455642CCF}" type="datetimeFigureOut">
              <a:rPr lang="hi-IN" smtClean="0"/>
              <a:t>शुक्रवार, 15 फल्गुण 1947</a:t>
            </a:fld>
            <a:endParaRPr lang="hi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AC66498-17F1-FCF2-BEB2-F8FA120AF5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i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C73F531-6165-D72A-4B8A-895E4A459B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811013-D4C4-4A18-ACF7-A1DBF0C4953A}" type="slidenum">
              <a:rPr lang="hi-IN" smtClean="0"/>
              <a:t>‹#›</a:t>
            </a:fld>
            <a:endParaRPr lang="hi-IN"/>
          </a:p>
        </p:txBody>
      </p:sp>
    </p:spTree>
    <p:extLst>
      <p:ext uri="{BB962C8B-B14F-4D97-AF65-F5344CB8AC3E}">
        <p14:creationId xmlns:p14="http://schemas.microsoft.com/office/powerpoint/2010/main" val="7788551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56946F-C36F-5BAB-0E28-6A39BA0347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hi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97653A-BF18-157A-8203-A1F4398EA7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i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7DCD009-F5CC-5314-B1AF-6A84EB7336E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640FB43-6F21-E7E7-BFBB-077C89705E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18FD03-0D14-4742-84DD-A51455642CCF}" type="datetimeFigureOut">
              <a:rPr lang="hi-IN" smtClean="0"/>
              <a:t>शुक्रवार, 15 फल्गुण 1947</a:t>
            </a:fld>
            <a:endParaRPr lang="hi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E49F83A-04A4-0C33-FDC3-610BC1CB13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i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BC21F6B-46FB-384A-6E9E-E9DF6E06AC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811013-D4C4-4A18-ACF7-A1DBF0C4953A}" type="slidenum">
              <a:rPr lang="hi-IN" smtClean="0"/>
              <a:t>‹#›</a:t>
            </a:fld>
            <a:endParaRPr lang="hi-IN"/>
          </a:p>
        </p:txBody>
      </p:sp>
    </p:spTree>
    <p:extLst>
      <p:ext uri="{BB962C8B-B14F-4D97-AF65-F5344CB8AC3E}">
        <p14:creationId xmlns:p14="http://schemas.microsoft.com/office/powerpoint/2010/main" val="28842553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519245-B6D1-1255-9C88-460D7AFBDA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hi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F4A1CCF-9514-DAD9-462E-2E5F83023FA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i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B39A764-4D6B-C001-EE8A-7D6B5468FE4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C1B3052-49C3-F087-BF22-DC5A487E0B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18FD03-0D14-4742-84DD-A51455642CCF}" type="datetimeFigureOut">
              <a:rPr lang="hi-IN" smtClean="0"/>
              <a:t>शुक्रवार, 15 फल्गुण 1947</a:t>
            </a:fld>
            <a:endParaRPr lang="hi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3D95DFF-6998-40E8-1BAD-945B034CE1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i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BBD5BFB-699F-B301-F8B8-8F4436FA6F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811013-D4C4-4A18-ACF7-A1DBF0C4953A}" type="slidenum">
              <a:rPr lang="hi-IN" smtClean="0"/>
              <a:t>‹#›</a:t>
            </a:fld>
            <a:endParaRPr lang="hi-IN"/>
          </a:p>
        </p:txBody>
      </p:sp>
    </p:spTree>
    <p:extLst>
      <p:ext uri="{BB962C8B-B14F-4D97-AF65-F5344CB8AC3E}">
        <p14:creationId xmlns:p14="http://schemas.microsoft.com/office/powerpoint/2010/main" val="40888372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EF5273-395E-54B1-EA76-FC64DB1E3C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hi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9B77020-7F63-D631-8931-56A3354F5D7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i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8ACA835-B3A6-2ED0-72A3-A34AE360EA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18FD03-0D14-4742-84DD-A51455642CCF}" type="datetimeFigureOut">
              <a:rPr lang="hi-IN" smtClean="0"/>
              <a:t>शुक्रवार, 15 फल्गुण 1947</a:t>
            </a:fld>
            <a:endParaRPr lang="hi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1562C9D-5D6A-26EC-39E4-A5584B6B1F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i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7C01999-BD49-DE80-E3F2-B90B331201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811013-D4C4-4A18-ACF7-A1DBF0C4953A}" type="slidenum">
              <a:rPr lang="hi-IN" smtClean="0"/>
              <a:t>‹#›</a:t>
            </a:fld>
            <a:endParaRPr lang="hi-IN"/>
          </a:p>
        </p:txBody>
      </p:sp>
    </p:spTree>
    <p:extLst>
      <p:ext uri="{BB962C8B-B14F-4D97-AF65-F5344CB8AC3E}">
        <p14:creationId xmlns:p14="http://schemas.microsoft.com/office/powerpoint/2010/main" val="27625236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3EE9A94-0F0C-7F1E-FC18-98E57A1DDA3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hi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B44B710-4EFD-A55C-33E6-FE7682236B3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i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8F0C9A-67AC-9B2E-4A89-037B704D02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18FD03-0D14-4742-84DD-A51455642CCF}" type="datetimeFigureOut">
              <a:rPr lang="hi-IN" smtClean="0"/>
              <a:t>शुक्रवार, 15 फल्गुण 1947</a:t>
            </a:fld>
            <a:endParaRPr lang="hi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E23FE32-AF63-16AD-5973-843ED2E6A0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i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6666B64-7C92-1532-5205-A6BD4AF75B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811013-D4C4-4A18-ACF7-A1DBF0C4953A}" type="slidenum">
              <a:rPr lang="hi-IN" smtClean="0"/>
              <a:t>‹#›</a:t>
            </a:fld>
            <a:endParaRPr lang="hi-IN"/>
          </a:p>
        </p:txBody>
      </p:sp>
    </p:spTree>
    <p:extLst>
      <p:ext uri="{BB962C8B-B14F-4D97-AF65-F5344CB8AC3E}">
        <p14:creationId xmlns:p14="http://schemas.microsoft.com/office/powerpoint/2010/main" val="12682531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71F5345-F565-BA6C-DC69-FC4BEA830A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hi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73E2FA9-E418-70E9-0C65-9A66A170302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i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520A5AE-6B3C-F481-0211-0B64A83E951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18FD03-0D14-4742-84DD-A51455642CCF}" type="datetimeFigureOut">
              <a:rPr lang="hi-IN" smtClean="0"/>
              <a:t>शुक्रवार, 15 फल्गुण 1947</a:t>
            </a:fld>
            <a:endParaRPr lang="hi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B47898D-A4CE-0FBD-5B6D-C77E0F59C07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i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3BB11E5-3797-52C7-2325-D2D17500632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811013-D4C4-4A18-ACF7-A1DBF0C4953A}" type="slidenum">
              <a:rPr lang="hi-IN" smtClean="0"/>
              <a:t>‹#›</a:t>
            </a:fld>
            <a:endParaRPr lang="hi-IN"/>
          </a:p>
        </p:txBody>
      </p:sp>
    </p:spTree>
    <p:extLst>
      <p:ext uri="{BB962C8B-B14F-4D97-AF65-F5344CB8AC3E}">
        <p14:creationId xmlns:p14="http://schemas.microsoft.com/office/powerpoint/2010/main" val="34485208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F847DB-2FE1-33E9-014A-244D709A300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IN" dirty="0"/>
              <a:t>Unit- IV</a:t>
            </a:r>
            <a:endParaRPr lang="hi-IN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B698219-1A2A-0180-31B6-57AA778E4EB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57349" y="3602038"/>
            <a:ext cx="11086011" cy="2581048"/>
          </a:xfrm>
        </p:spPr>
        <p:txBody>
          <a:bodyPr>
            <a:normAutofit fontScale="47500" lnSpcReduction="20000"/>
          </a:bodyPr>
          <a:lstStyle/>
          <a:p>
            <a:r>
              <a:rPr lang="en-US" sz="5100" b="1" dirty="0"/>
              <a:t>Optimization Techniques and Testing: </a:t>
            </a:r>
            <a:r>
              <a:rPr lang="en-IN" sz="5100" dirty="0"/>
              <a:t>Iterative refinement: improving prompts through repeated testing (TB1 Ch.9). A/B testing: comparing prompt variants (TB2 Ch.10).   Automated evaluation tools for scoring and benchmarking (RB4 Ch.5).  Monitoring &amp; feedback loops (TB1 Ch.9). Parameter tuning (temperature, top-p) for deterministic vs creative outputs (TB2 Ch.10).</a:t>
            </a:r>
          </a:p>
          <a:p>
            <a:r>
              <a:rPr lang="en-US" sz="5100" b="1" dirty="0"/>
              <a:t>Evaluation Metrics:</a:t>
            </a:r>
            <a:r>
              <a:rPr lang="en-IN" sz="5100" dirty="0"/>
              <a:t>  Quantitative metrics: scoring factuality, coherence (TB1 Ch.8). Qualitative/human evaluation: clarity, usefulness (RB3 Ch.6).  Benchmark tests: MMLU, </a:t>
            </a:r>
            <a:r>
              <a:rPr lang="en-IN" sz="5100" dirty="0" err="1"/>
              <a:t>HellaSwag</a:t>
            </a:r>
            <a:r>
              <a:rPr lang="en-IN" sz="5100" dirty="0"/>
              <a:t>, </a:t>
            </a:r>
            <a:r>
              <a:rPr lang="en-IN" sz="5100" dirty="0" err="1"/>
              <a:t>TruthfulQA</a:t>
            </a:r>
            <a:r>
              <a:rPr lang="en-IN" sz="5100" dirty="0"/>
              <a:t> (TB2 Ch.10).</a:t>
            </a:r>
          </a:p>
          <a:p>
            <a:endParaRPr lang="hi-IN" dirty="0"/>
          </a:p>
        </p:txBody>
      </p:sp>
    </p:spTree>
    <p:extLst>
      <p:ext uri="{BB962C8B-B14F-4D97-AF65-F5344CB8AC3E}">
        <p14:creationId xmlns:p14="http://schemas.microsoft.com/office/powerpoint/2010/main" val="2064957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43A7865A-95CE-79F6-D26D-4CF78007C675}"/>
              </a:ext>
            </a:extLst>
          </p:cNvPr>
          <p:cNvSpPr txBox="1"/>
          <p:nvPr/>
        </p:nvSpPr>
        <p:spPr>
          <a:xfrm>
            <a:off x="2238103" y="259463"/>
            <a:ext cx="752420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200" b="1" dirty="0"/>
              <a:t>Optimization Techniques and Testing</a:t>
            </a:r>
            <a:endParaRPr lang="hi-IN" sz="32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5004461-4A33-E94E-4A5B-2B884F6D1267}"/>
              </a:ext>
            </a:extLst>
          </p:cNvPr>
          <p:cNvSpPr txBox="1"/>
          <p:nvPr/>
        </p:nvSpPr>
        <p:spPr>
          <a:xfrm>
            <a:off x="121913" y="990985"/>
            <a:ext cx="60960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2800" dirty="0">
                <a:solidFill>
                  <a:srgbClr val="FF0000"/>
                </a:solidFill>
              </a:rPr>
              <a:t>Iterative refinement</a:t>
            </a:r>
            <a:endParaRPr lang="hi-IN" sz="2800" dirty="0">
              <a:solidFill>
                <a:srgbClr val="FF0000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19EA1DF-BFC2-0CD4-9066-320F9490DAB5}"/>
              </a:ext>
            </a:extLst>
          </p:cNvPr>
          <p:cNvSpPr txBox="1"/>
          <p:nvPr/>
        </p:nvSpPr>
        <p:spPr>
          <a:xfrm>
            <a:off x="304799" y="2659352"/>
            <a:ext cx="11329851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sz="2800" dirty="0"/>
              <a:t>Prompt optimization is the </a:t>
            </a:r>
            <a:r>
              <a:rPr lang="en-US" sz="2800" b="1" dirty="0"/>
              <a:t>process of improving prompts</a:t>
            </a:r>
            <a:r>
              <a:rPr lang="en-US" sz="2800" dirty="0"/>
              <a:t> so that AI models generate </a:t>
            </a:r>
            <a:r>
              <a:rPr lang="en-US" sz="2800" b="1" dirty="0"/>
              <a:t>more accurate, relevant, and useful responses</a:t>
            </a:r>
            <a:r>
              <a:rPr lang="en-US" sz="2800" dirty="0"/>
              <a:t>.</a:t>
            </a:r>
          </a:p>
          <a:p>
            <a:pPr>
              <a:buNone/>
            </a:pPr>
            <a:r>
              <a:rPr lang="en-US" sz="2800" dirty="0"/>
              <a:t>Instead of writing a prompt once, we </a:t>
            </a:r>
            <a:r>
              <a:rPr lang="en-US" sz="2800" b="1" dirty="0"/>
              <a:t>test and improve it multiple times</a:t>
            </a:r>
            <a:r>
              <a:rPr lang="en-US" sz="2800" dirty="0"/>
              <a:t>.</a:t>
            </a:r>
          </a:p>
          <a:p>
            <a:pPr>
              <a:buNone/>
            </a:pPr>
            <a:r>
              <a:rPr lang="en-US" sz="2800" b="1" dirty="0"/>
              <a:t>Simple Idea</a:t>
            </a:r>
          </a:p>
          <a:p>
            <a:pPr>
              <a:buNone/>
            </a:pPr>
            <a:r>
              <a:rPr lang="en-US" sz="2800" dirty="0"/>
              <a:t>Bad Prompt → Test → Improve Prompt → Better Output</a:t>
            </a:r>
          </a:p>
        </p:txBody>
      </p:sp>
    </p:spTree>
    <p:extLst>
      <p:ext uri="{BB962C8B-B14F-4D97-AF65-F5344CB8AC3E}">
        <p14:creationId xmlns:p14="http://schemas.microsoft.com/office/powerpoint/2010/main" val="19267543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BF026A5-97C1-F972-86FF-B230AA99AE3E}"/>
              </a:ext>
            </a:extLst>
          </p:cNvPr>
          <p:cNvSpPr txBox="1"/>
          <p:nvPr/>
        </p:nvSpPr>
        <p:spPr>
          <a:xfrm>
            <a:off x="156754" y="635282"/>
            <a:ext cx="11181806" cy="52629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IN" sz="2800" b="1" dirty="0"/>
              <a:t>Iterative Refinement</a:t>
            </a:r>
          </a:p>
          <a:p>
            <a:pPr>
              <a:buNone/>
            </a:pPr>
            <a:r>
              <a:rPr lang="en-IN" sz="2800" b="1" dirty="0"/>
              <a:t>Iterative refinement</a:t>
            </a:r>
            <a:r>
              <a:rPr lang="en-IN" sz="2800" dirty="0"/>
              <a:t> means </a:t>
            </a:r>
            <a:r>
              <a:rPr lang="en-IN" sz="2800" b="1" dirty="0"/>
              <a:t>continuously improving prompts through repeated testing and modification.</a:t>
            </a:r>
            <a:endParaRPr lang="en-IN" sz="2800" dirty="0"/>
          </a:p>
          <a:p>
            <a:pPr>
              <a:buNone/>
            </a:pPr>
            <a:r>
              <a:rPr lang="en-IN" sz="2800" b="1" dirty="0"/>
              <a:t>Process Cycle</a:t>
            </a:r>
          </a:p>
          <a:p>
            <a:pPr>
              <a:buFont typeface="+mj-lt"/>
              <a:buAutoNum type="arabicPeriod"/>
            </a:pPr>
            <a:r>
              <a:rPr lang="en-IN" sz="2800" dirty="0"/>
              <a:t>Write initial prompt</a:t>
            </a:r>
          </a:p>
          <a:p>
            <a:pPr>
              <a:buFont typeface="+mj-lt"/>
              <a:buAutoNum type="arabicPeriod"/>
            </a:pPr>
            <a:r>
              <a:rPr lang="en-IN" sz="2800" dirty="0"/>
              <a:t>Test with AI</a:t>
            </a:r>
          </a:p>
          <a:p>
            <a:pPr>
              <a:buFont typeface="+mj-lt"/>
              <a:buAutoNum type="arabicPeriod"/>
            </a:pPr>
            <a:r>
              <a:rPr lang="en-IN" sz="2800" dirty="0"/>
              <a:t>Evaluate output</a:t>
            </a:r>
          </a:p>
          <a:p>
            <a:pPr>
              <a:buFont typeface="+mj-lt"/>
              <a:buAutoNum type="arabicPeriod"/>
            </a:pPr>
            <a:r>
              <a:rPr lang="en-IN" sz="2800" dirty="0"/>
              <a:t>Modify prompt</a:t>
            </a:r>
          </a:p>
          <a:p>
            <a:pPr>
              <a:buFont typeface="+mj-lt"/>
              <a:buAutoNum type="arabicPeriod"/>
            </a:pPr>
            <a:r>
              <a:rPr lang="en-IN" sz="2800" dirty="0"/>
              <a:t>Test again</a:t>
            </a:r>
          </a:p>
          <a:p>
            <a:pPr>
              <a:buFont typeface="+mj-lt"/>
              <a:buAutoNum type="arabicPeriod"/>
            </a:pPr>
            <a:r>
              <a:rPr lang="en-IN" sz="2800" dirty="0"/>
              <a:t>Repeat until the output is satisfactory</a:t>
            </a:r>
          </a:p>
          <a:p>
            <a:pPr>
              <a:buNone/>
            </a:pPr>
            <a:r>
              <a:rPr lang="en-IN" sz="2800" b="1" dirty="0"/>
              <a:t>Diagram</a:t>
            </a:r>
          </a:p>
          <a:p>
            <a:pPr>
              <a:buNone/>
            </a:pPr>
            <a:r>
              <a:rPr lang="en-IN" sz="2800" dirty="0"/>
              <a:t>Prompt → AI Output → Evaluation → Improved Prompt → Better Output</a:t>
            </a:r>
          </a:p>
        </p:txBody>
      </p:sp>
    </p:spTree>
    <p:extLst>
      <p:ext uri="{BB962C8B-B14F-4D97-AF65-F5344CB8AC3E}">
        <p14:creationId xmlns:p14="http://schemas.microsoft.com/office/powerpoint/2010/main" val="15006843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D885ABD5-75FF-9838-BBD9-246B5CF9A8F9}"/>
              </a:ext>
            </a:extLst>
          </p:cNvPr>
          <p:cNvSpPr txBox="1"/>
          <p:nvPr/>
        </p:nvSpPr>
        <p:spPr>
          <a:xfrm>
            <a:off x="296085" y="320424"/>
            <a:ext cx="60960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</a:rPr>
              <a:t>Why Iterative Refinement is Important</a:t>
            </a:r>
            <a:endParaRPr lang="hi-IN" sz="2800" dirty="0">
              <a:solidFill>
                <a:srgbClr val="FF0000"/>
              </a:solidFill>
            </a:endParaRP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034E1D66-DBDC-CA29-AFE4-140736872CE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07061097"/>
              </p:ext>
            </p:extLst>
          </p:nvPr>
        </p:nvGraphicFramePr>
        <p:xfrm>
          <a:off x="838200" y="1292925"/>
          <a:ext cx="10515600" cy="2590800"/>
        </p:xfrm>
        <a:graphic>
          <a:graphicData uri="http://schemas.openxmlformats.org/drawingml/2006/table">
            <a:tbl>
              <a:tblPr/>
              <a:tblGrid>
                <a:gridCol w="5257800">
                  <a:extLst>
                    <a:ext uri="{9D8B030D-6E8A-4147-A177-3AD203B41FA5}">
                      <a16:colId xmlns:a16="http://schemas.microsoft.com/office/drawing/2014/main" val="3072005599"/>
                    </a:ext>
                  </a:extLst>
                </a:gridCol>
                <a:gridCol w="5257800">
                  <a:extLst>
                    <a:ext uri="{9D8B030D-6E8A-4147-A177-3AD203B41FA5}">
                      <a16:colId xmlns:a16="http://schemas.microsoft.com/office/drawing/2014/main" val="23309669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 sz="2800" dirty="0"/>
                        <a:t>Problem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 sz="2800"/>
                        <a:t>Solution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8962434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 sz="2800" dirty="0"/>
                        <a:t>Vague answers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 sz="2800"/>
                        <a:t>Add more context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8492766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 sz="2800"/>
                        <a:t>Incorrect answers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 sz="2800"/>
                        <a:t>Add constraints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7059332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 sz="2800"/>
                        <a:t>Too long responses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 sz="2800" dirty="0"/>
                        <a:t>Specify response format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7418269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 sz="2800"/>
                        <a:t>Missing details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 sz="2800" dirty="0"/>
                        <a:t>Ask step-by-step reasoning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1994293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402907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2F469E12-1418-59AB-3846-CAAAFA1DFB93}"/>
              </a:ext>
            </a:extLst>
          </p:cNvPr>
          <p:cNvSpPr txBox="1"/>
          <p:nvPr/>
        </p:nvSpPr>
        <p:spPr>
          <a:xfrm>
            <a:off x="121919" y="118961"/>
            <a:ext cx="10720251" cy="69865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sz="2800" b="1" dirty="0"/>
              <a:t>Example (Without Optimization)</a:t>
            </a:r>
          </a:p>
          <a:p>
            <a:pPr>
              <a:buNone/>
            </a:pPr>
            <a:r>
              <a:rPr lang="en-US" sz="2800" b="1" dirty="0"/>
              <a:t>Prompt</a:t>
            </a:r>
          </a:p>
          <a:p>
            <a:pPr>
              <a:buNone/>
            </a:pPr>
            <a:r>
              <a:rPr lang="en-US" sz="2800" dirty="0"/>
              <a:t>"Explain machine learning."</a:t>
            </a:r>
          </a:p>
          <a:p>
            <a:pPr>
              <a:buNone/>
            </a:pPr>
            <a:r>
              <a:rPr lang="en-US" sz="2800" b="1" dirty="0"/>
              <a:t>AI Output</a:t>
            </a:r>
          </a:p>
          <a:p>
            <a:pPr>
              <a:buNone/>
            </a:pPr>
            <a:r>
              <a:rPr lang="en-US" sz="2800" dirty="0"/>
              <a:t>Very general explanation.</a:t>
            </a:r>
          </a:p>
          <a:p>
            <a:pPr>
              <a:buNone/>
            </a:pPr>
            <a:r>
              <a:rPr lang="en-US" sz="2800" b="1" dirty="0"/>
              <a:t>Improved Prompt (1st Refinement)</a:t>
            </a:r>
          </a:p>
          <a:p>
            <a:pPr>
              <a:buNone/>
            </a:pPr>
            <a:r>
              <a:rPr lang="en-US" sz="2800" dirty="0"/>
              <a:t>"Explain machine learning in simple terms for </a:t>
            </a:r>
            <a:r>
              <a:rPr lang="en-US" sz="2800" dirty="0" err="1"/>
              <a:t>B.Tech</a:t>
            </a:r>
            <a:r>
              <a:rPr lang="en-US" sz="2800" dirty="0"/>
              <a:t> students."</a:t>
            </a:r>
          </a:p>
          <a:p>
            <a:pPr>
              <a:buNone/>
            </a:pPr>
            <a:r>
              <a:rPr lang="en-US" sz="2800" dirty="0"/>
              <a:t>Better output but still broad.</a:t>
            </a:r>
          </a:p>
          <a:p>
            <a:pPr>
              <a:buNone/>
            </a:pPr>
            <a:endParaRPr lang="en-US" sz="2800" dirty="0"/>
          </a:p>
          <a:p>
            <a:r>
              <a:rPr lang="en-US" sz="2800" b="1" dirty="0"/>
              <a:t>Improved Prompt (2nd Refinement)</a:t>
            </a:r>
          </a:p>
          <a:p>
            <a:r>
              <a:rPr lang="en-US" sz="2800" dirty="0"/>
              <a:t>"Explain machine learning for </a:t>
            </a:r>
            <a:r>
              <a:rPr lang="en-US" sz="2800" dirty="0" err="1"/>
              <a:t>B.Tech</a:t>
            </a:r>
            <a:r>
              <a:rPr lang="en-US" sz="2800" dirty="0"/>
              <a:t> students with:</a:t>
            </a:r>
          </a:p>
          <a:p>
            <a:r>
              <a:rPr lang="en-US" sz="2800" dirty="0"/>
              <a:t>definition</a:t>
            </a:r>
          </a:p>
          <a:p>
            <a:r>
              <a:rPr lang="en-US" sz="2800" dirty="0"/>
              <a:t>real-world examples</a:t>
            </a:r>
          </a:p>
          <a:p>
            <a:r>
              <a:rPr lang="en-US" sz="2800" dirty="0"/>
              <a:t>types of machine learning."</a:t>
            </a:r>
          </a:p>
          <a:p>
            <a:r>
              <a:rPr lang="en-US" sz="2800" dirty="0"/>
              <a:t>Now output becomes </a:t>
            </a:r>
            <a:r>
              <a:rPr lang="en-US" sz="2800" b="1" dirty="0"/>
              <a:t>structured and useful</a:t>
            </a:r>
            <a:r>
              <a:rPr lang="en-US" sz="2800" dirty="0"/>
              <a:t>.</a:t>
            </a:r>
          </a:p>
          <a:p>
            <a:pPr>
              <a:buNone/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9005378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3811E946-73BC-F6CA-DCCF-4EF6ED6E5C40}"/>
              </a:ext>
            </a:extLst>
          </p:cNvPr>
          <p:cNvSpPr txBox="1"/>
          <p:nvPr/>
        </p:nvSpPr>
        <p:spPr>
          <a:xfrm>
            <a:off x="513805" y="365317"/>
            <a:ext cx="9980023" cy="56938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sz="2800" b="1" dirty="0"/>
              <a:t>Iterative Prompt Optimization Strategy</a:t>
            </a:r>
          </a:p>
          <a:p>
            <a:pPr>
              <a:buNone/>
            </a:pPr>
            <a:r>
              <a:rPr lang="en-US" sz="2800" b="1" dirty="0"/>
              <a:t>Step 1: Start Simple</a:t>
            </a:r>
          </a:p>
          <a:p>
            <a:pPr>
              <a:buNone/>
            </a:pPr>
            <a:r>
              <a:rPr lang="en-US" sz="2800" dirty="0"/>
              <a:t>Example:</a:t>
            </a:r>
            <a:br>
              <a:rPr lang="en-US" sz="2800" dirty="0"/>
            </a:br>
            <a:r>
              <a:rPr lang="en-US" sz="2800" dirty="0"/>
              <a:t>"Explain blockchain."</a:t>
            </a:r>
          </a:p>
          <a:p>
            <a:pPr>
              <a:buNone/>
            </a:pPr>
            <a:r>
              <a:rPr lang="en-US" sz="2800" b="1" dirty="0"/>
              <a:t>Step 2: Add Context</a:t>
            </a:r>
          </a:p>
          <a:p>
            <a:pPr>
              <a:buNone/>
            </a:pPr>
            <a:r>
              <a:rPr lang="en-US" sz="2800" dirty="0"/>
              <a:t>"Explain blockchain technology for beginners."</a:t>
            </a:r>
          </a:p>
          <a:p>
            <a:pPr>
              <a:buNone/>
            </a:pPr>
            <a:r>
              <a:rPr lang="en-US" sz="2800" b="1" dirty="0"/>
              <a:t>Step 3: Add Structure</a:t>
            </a:r>
          </a:p>
          <a:p>
            <a:pPr>
              <a:buNone/>
            </a:pPr>
            <a:r>
              <a:rPr lang="en-US" sz="2800" dirty="0"/>
              <a:t>"Explain blockchain technology including: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800" dirty="0"/>
              <a:t>definition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800" dirty="0"/>
              <a:t>working principle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800" dirty="0"/>
              <a:t>real-world applications."</a:t>
            </a:r>
          </a:p>
          <a:p>
            <a:pPr>
              <a:buNone/>
            </a:pPr>
            <a:r>
              <a:rPr lang="en-US" sz="2800" b="1" dirty="0"/>
              <a:t>Step 4: Add Constraints</a:t>
            </a:r>
          </a:p>
          <a:p>
            <a:pPr>
              <a:buNone/>
            </a:pPr>
            <a:r>
              <a:rPr lang="en-US" sz="2800" dirty="0"/>
              <a:t>"Explain blockchain in </a:t>
            </a:r>
            <a:r>
              <a:rPr lang="en-US" sz="2800" b="1" dirty="0"/>
              <a:t>150 words</a:t>
            </a:r>
            <a:r>
              <a:rPr lang="en-US" sz="2800" dirty="0"/>
              <a:t> with </a:t>
            </a:r>
            <a:r>
              <a:rPr lang="en-US" sz="2800" b="1" dirty="0"/>
              <a:t>one example</a:t>
            </a:r>
            <a:r>
              <a:rPr lang="en-US" sz="2800" dirty="0"/>
              <a:t>."</a:t>
            </a:r>
          </a:p>
        </p:txBody>
      </p:sp>
    </p:spTree>
    <p:extLst>
      <p:ext uri="{BB962C8B-B14F-4D97-AF65-F5344CB8AC3E}">
        <p14:creationId xmlns:p14="http://schemas.microsoft.com/office/powerpoint/2010/main" val="37736945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B6025DD3-FF34-63D3-9D13-4C58AB333A95}"/>
              </a:ext>
            </a:extLst>
          </p:cNvPr>
          <p:cNvSpPr txBox="1"/>
          <p:nvPr/>
        </p:nvSpPr>
        <p:spPr>
          <a:xfrm>
            <a:off x="252549" y="340865"/>
            <a:ext cx="11939451" cy="64017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b="1" dirty="0"/>
              <a:t>Example for Programming</a:t>
            </a:r>
          </a:p>
          <a:p>
            <a:pPr>
              <a:buNone/>
            </a:pPr>
            <a:r>
              <a:rPr lang="en-US" sz="2800" b="1" dirty="0"/>
              <a:t>Initial Prompt</a:t>
            </a:r>
          </a:p>
          <a:p>
            <a:pPr>
              <a:buNone/>
            </a:pPr>
            <a:r>
              <a:rPr lang="en-US" sz="2800" dirty="0"/>
              <a:t>"Write Python code for sorting."</a:t>
            </a:r>
          </a:p>
          <a:p>
            <a:pPr>
              <a:buNone/>
            </a:pPr>
            <a:r>
              <a:rPr lang="en-US" sz="2800" b="1" dirty="0"/>
              <a:t>Refined Prompt</a:t>
            </a:r>
          </a:p>
          <a:p>
            <a:pPr>
              <a:buNone/>
            </a:pPr>
            <a:r>
              <a:rPr lang="en-US" sz="2800" dirty="0"/>
              <a:t>"Write a Python program to sort a list using bubble sort with step-by-step explanation."</a:t>
            </a:r>
          </a:p>
          <a:p>
            <a:pPr>
              <a:buNone/>
            </a:pPr>
            <a:br>
              <a:rPr lang="en-US" sz="2800" dirty="0"/>
            </a:br>
            <a:endParaRPr lang="en-US" sz="2800" dirty="0"/>
          </a:p>
          <a:p>
            <a:pPr>
              <a:buNone/>
            </a:pPr>
            <a:r>
              <a:rPr lang="en-US" sz="2800" b="1" dirty="0"/>
              <a:t>9. Best Practices for Prompt Optimization</a:t>
            </a:r>
          </a:p>
          <a:p>
            <a:pPr>
              <a:buFont typeface="+mj-lt"/>
              <a:buAutoNum type="arabicPeriod"/>
            </a:pPr>
            <a:r>
              <a:rPr lang="en-US" sz="2800" dirty="0"/>
              <a:t>Be </a:t>
            </a:r>
            <a:r>
              <a:rPr lang="en-US" sz="2800" b="1" dirty="0"/>
              <a:t>specific</a:t>
            </a:r>
            <a:endParaRPr lang="en-US" sz="2800" dirty="0"/>
          </a:p>
          <a:p>
            <a:pPr>
              <a:buFont typeface="+mj-lt"/>
              <a:buAutoNum type="arabicPeriod"/>
            </a:pPr>
            <a:r>
              <a:rPr lang="en-US" sz="2800" dirty="0"/>
              <a:t>Provide </a:t>
            </a:r>
            <a:r>
              <a:rPr lang="en-US" sz="2800" b="1" dirty="0"/>
              <a:t>context</a:t>
            </a:r>
            <a:endParaRPr lang="en-US" sz="2800" dirty="0"/>
          </a:p>
          <a:p>
            <a:pPr>
              <a:buFont typeface="+mj-lt"/>
              <a:buAutoNum type="arabicPeriod"/>
            </a:pPr>
            <a:r>
              <a:rPr lang="en-US" sz="2800" dirty="0"/>
              <a:t>Ask for </a:t>
            </a:r>
            <a:r>
              <a:rPr lang="en-US" sz="2800" b="1" dirty="0"/>
              <a:t>structured output</a:t>
            </a:r>
            <a:endParaRPr lang="en-US" sz="2800" dirty="0"/>
          </a:p>
          <a:p>
            <a:pPr>
              <a:buFont typeface="+mj-lt"/>
              <a:buAutoNum type="arabicPeriod"/>
            </a:pPr>
            <a:r>
              <a:rPr lang="en-US" sz="2800" dirty="0"/>
              <a:t>Define </a:t>
            </a:r>
            <a:r>
              <a:rPr lang="en-US" sz="2800" b="1" dirty="0"/>
              <a:t>length or format</a:t>
            </a:r>
            <a:endParaRPr lang="en-US" sz="2800" dirty="0"/>
          </a:p>
          <a:p>
            <a:pPr>
              <a:buFont typeface="+mj-lt"/>
              <a:buAutoNum type="arabicPeriod"/>
            </a:pPr>
            <a:r>
              <a:rPr lang="en-US" sz="2800" dirty="0"/>
              <a:t>Use </a:t>
            </a:r>
            <a:r>
              <a:rPr lang="en-US" sz="2800" b="1" dirty="0"/>
              <a:t>examples</a:t>
            </a:r>
            <a:endParaRPr lang="en-US" sz="2800" dirty="0"/>
          </a:p>
          <a:p>
            <a:pPr>
              <a:buFont typeface="+mj-lt"/>
              <a:buAutoNum type="arabicPeriod"/>
            </a:pPr>
            <a:r>
              <a:rPr lang="en-US" sz="2800" dirty="0"/>
              <a:t>Test and refine repeatedly</a:t>
            </a:r>
          </a:p>
        </p:txBody>
      </p:sp>
    </p:spTree>
    <p:extLst>
      <p:ext uri="{BB962C8B-B14F-4D97-AF65-F5344CB8AC3E}">
        <p14:creationId xmlns:p14="http://schemas.microsoft.com/office/powerpoint/2010/main" val="319178712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F596A01C-083F-DF77-8CB9-B768A44BEB95}"/>
              </a:ext>
            </a:extLst>
          </p:cNvPr>
          <p:cNvSpPr txBox="1"/>
          <p:nvPr/>
        </p:nvSpPr>
        <p:spPr>
          <a:xfrm>
            <a:off x="226423" y="411701"/>
            <a:ext cx="8917577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b="1" dirty="0"/>
              <a:t>Experiment</a:t>
            </a:r>
          </a:p>
          <a:p>
            <a:pPr>
              <a:buNone/>
            </a:pPr>
            <a:r>
              <a:rPr lang="en-US" dirty="0"/>
              <a:t>Prompt Optimization Experiment</a:t>
            </a:r>
          </a:p>
          <a:p>
            <a:pPr>
              <a:buNone/>
            </a:pPr>
            <a:r>
              <a:rPr lang="en-US" b="1" dirty="0"/>
              <a:t>Task</a:t>
            </a:r>
          </a:p>
          <a:p>
            <a:pPr>
              <a:buNone/>
            </a:pPr>
            <a:r>
              <a:rPr lang="en-US" dirty="0"/>
              <a:t>Students must refine a prompt </a:t>
            </a:r>
            <a:r>
              <a:rPr lang="en-US" b="1" dirty="0"/>
              <a:t>three times</a:t>
            </a:r>
            <a:r>
              <a:rPr lang="en-US" dirty="0"/>
              <a:t>.</a:t>
            </a:r>
          </a:p>
          <a:p>
            <a:pPr>
              <a:buNone/>
            </a:pPr>
            <a:r>
              <a:rPr lang="en-US" dirty="0"/>
              <a:t>Example topic:</a:t>
            </a:r>
            <a:br>
              <a:rPr lang="en-US" dirty="0"/>
            </a:br>
            <a:r>
              <a:rPr lang="en-US" dirty="0"/>
              <a:t>"Business plan for electric scooter"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DFA68C7C-2925-EA83-9F12-F5A07826A9DF}"/>
              </a:ext>
            </a:extLst>
          </p:cNvPr>
          <p:cNvGraphicFramePr>
            <a:graphicFrameLocks noGrp="1"/>
          </p:cNvGraphicFramePr>
          <p:nvPr/>
        </p:nvGraphicFramePr>
        <p:xfrm>
          <a:off x="838200" y="2858294"/>
          <a:ext cx="10515600" cy="2286000"/>
        </p:xfrm>
        <a:graphic>
          <a:graphicData uri="http://schemas.openxmlformats.org/drawingml/2006/table">
            <a:tbl>
              <a:tblPr/>
              <a:tblGrid>
                <a:gridCol w="3505200">
                  <a:extLst>
                    <a:ext uri="{9D8B030D-6E8A-4147-A177-3AD203B41FA5}">
                      <a16:colId xmlns:a16="http://schemas.microsoft.com/office/drawing/2014/main" val="2570774128"/>
                    </a:ext>
                  </a:extLst>
                </a:gridCol>
                <a:gridCol w="3505200">
                  <a:extLst>
                    <a:ext uri="{9D8B030D-6E8A-4147-A177-3AD203B41FA5}">
                      <a16:colId xmlns:a16="http://schemas.microsoft.com/office/drawing/2014/main" val="1747896408"/>
                    </a:ext>
                  </a:extLst>
                </a:gridCol>
                <a:gridCol w="3505200">
                  <a:extLst>
                    <a:ext uri="{9D8B030D-6E8A-4147-A177-3AD203B41FA5}">
                      <a16:colId xmlns:a16="http://schemas.microsoft.com/office/drawing/2014/main" val="2125210749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/>
                        <a:t>Iteration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/>
                        <a:t>Prompt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/>
                        <a:t>Output Quality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0920932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/>
                        <a:t>1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/>
                        <a:t>Give business plan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/>
                        <a:t>Poor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479357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/>
                        <a:t>2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/>
                        <a:t>Give business plan for electric scooter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/>
                        <a:t>Better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934724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/>
                        <a:t>3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/>
                        <a:t>Give electric scooter business plan with cost, market analysis and profit estimate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 dirty="0"/>
                        <a:t>Best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9970827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7469491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85583A66-1D0E-4E1E-17A4-5EB9D9B23242}"/>
              </a:ext>
            </a:extLst>
          </p:cNvPr>
          <p:cNvSpPr txBox="1"/>
          <p:nvPr/>
        </p:nvSpPr>
        <p:spPr>
          <a:xfrm>
            <a:off x="296085" y="146252"/>
            <a:ext cx="60960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</a:rPr>
              <a:t>A/B testing: comparing prompt variants </a:t>
            </a:r>
            <a:endParaRPr lang="hi-IN" sz="2800" dirty="0">
              <a:solidFill>
                <a:srgbClr val="FF0000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80C4A11-F0E8-AC4E-33EF-1B6D7F012C0F}"/>
              </a:ext>
            </a:extLst>
          </p:cNvPr>
          <p:cNvSpPr txBox="1"/>
          <p:nvPr/>
        </p:nvSpPr>
        <p:spPr>
          <a:xfrm>
            <a:off x="296085" y="833904"/>
            <a:ext cx="11530155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endParaRPr lang="en-US" sz="2400" b="1" dirty="0"/>
          </a:p>
          <a:p>
            <a:pPr>
              <a:buNone/>
            </a:pPr>
            <a:r>
              <a:rPr lang="en-US" sz="2400" b="1" dirty="0"/>
              <a:t>A/B Testing</a:t>
            </a:r>
            <a:r>
              <a:rPr lang="en-US" sz="2400" dirty="0"/>
              <a:t> is a method used to </a:t>
            </a:r>
            <a:r>
              <a:rPr lang="en-US" sz="2400" b="1" dirty="0"/>
              <a:t>compare two different prompts</a:t>
            </a:r>
            <a:r>
              <a:rPr lang="en-US" sz="2400" dirty="0"/>
              <a:t> to determine </a:t>
            </a:r>
            <a:r>
              <a:rPr lang="en-US" sz="2400" b="1" dirty="0"/>
              <a:t>which produces better AI output</a:t>
            </a:r>
            <a:r>
              <a:rPr lang="en-US" sz="2400" dirty="0"/>
              <a:t>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400" b="1" dirty="0"/>
              <a:t>Prompt A</a:t>
            </a:r>
            <a:r>
              <a:rPr lang="en-US" sz="2400" dirty="0"/>
              <a:t> → Version 1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400" b="1" dirty="0"/>
              <a:t>Prompt B</a:t>
            </a:r>
            <a:r>
              <a:rPr lang="en-US" sz="2400" dirty="0"/>
              <a:t> → Version 2</a:t>
            </a:r>
          </a:p>
          <a:p>
            <a:pPr>
              <a:buNone/>
            </a:pPr>
            <a:r>
              <a:rPr lang="en-US" sz="2400" dirty="0"/>
              <a:t>Both prompts are tested with the same AI model and the </a:t>
            </a:r>
            <a:r>
              <a:rPr lang="en-US" sz="2400" b="1" dirty="0"/>
              <a:t>results are compared</a:t>
            </a:r>
            <a:r>
              <a:rPr lang="en-US" sz="2400" dirty="0"/>
              <a:t>.</a:t>
            </a:r>
          </a:p>
          <a:p>
            <a:pPr>
              <a:buNone/>
            </a:pPr>
            <a:r>
              <a:rPr lang="en-US" sz="2400" b="1" dirty="0"/>
              <a:t>Simple Idea</a:t>
            </a:r>
          </a:p>
          <a:p>
            <a:pPr>
              <a:buNone/>
            </a:pPr>
            <a:r>
              <a:rPr lang="en-US" sz="2400" dirty="0"/>
              <a:t>Prompt A → AI Output A</a:t>
            </a:r>
            <a:br>
              <a:rPr lang="en-US" sz="2400" dirty="0"/>
            </a:br>
            <a:r>
              <a:rPr lang="en-US" sz="2400" dirty="0"/>
              <a:t>Prompt B → AI Output B</a:t>
            </a:r>
          </a:p>
          <a:p>
            <a:pPr>
              <a:buNone/>
            </a:pPr>
            <a:r>
              <a:rPr lang="en-US" sz="2400" dirty="0"/>
              <a:t>Compare → Choose the better one</a:t>
            </a:r>
          </a:p>
        </p:txBody>
      </p:sp>
    </p:spTree>
    <p:extLst>
      <p:ext uri="{BB962C8B-B14F-4D97-AF65-F5344CB8AC3E}">
        <p14:creationId xmlns:p14="http://schemas.microsoft.com/office/powerpoint/2010/main" val="2784259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AC3A775F-8943-B9C5-F325-851869216BEE}"/>
              </a:ext>
            </a:extLst>
          </p:cNvPr>
          <p:cNvSpPr txBox="1"/>
          <p:nvPr/>
        </p:nvSpPr>
        <p:spPr>
          <a:xfrm>
            <a:off x="505097" y="257461"/>
            <a:ext cx="10885714" cy="50783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sz="3600" b="1" dirty="0"/>
              <a:t>Why A/B Testing is Important</a:t>
            </a:r>
          </a:p>
          <a:p>
            <a:pPr>
              <a:buNone/>
            </a:pPr>
            <a:r>
              <a:rPr lang="en-US" sz="3600" dirty="0"/>
              <a:t>Sometimes small changes in prompts produce </a:t>
            </a:r>
            <a:r>
              <a:rPr lang="en-US" sz="3600" b="1" dirty="0"/>
              <a:t>very different results</a:t>
            </a:r>
            <a:r>
              <a:rPr lang="en-US" sz="3600" dirty="0"/>
              <a:t>.</a:t>
            </a:r>
          </a:p>
          <a:p>
            <a:pPr>
              <a:buNone/>
            </a:pPr>
            <a:r>
              <a:rPr lang="en-US" sz="3600" dirty="0"/>
              <a:t>Example differences: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3600" dirty="0"/>
              <a:t>clarity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3600" dirty="0"/>
              <a:t>structure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3600" dirty="0"/>
              <a:t>accuracy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3600" dirty="0"/>
              <a:t>completeness</a:t>
            </a:r>
          </a:p>
          <a:p>
            <a:pPr>
              <a:buNone/>
            </a:pPr>
            <a:r>
              <a:rPr lang="en-US" sz="3600" dirty="0"/>
              <a:t>A/B testing helps us </a:t>
            </a:r>
            <a:r>
              <a:rPr lang="en-US" sz="3600" b="1" dirty="0"/>
              <a:t>identify the most effective prompt</a:t>
            </a:r>
            <a:r>
              <a:rPr lang="en-US" sz="36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64578578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EBC333C4-B8B6-6CE7-1017-9889F31EA366}"/>
              </a:ext>
            </a:extLst>
          </p:cNvPr>
          <p:cNvSpPr txBox="1"/>
          <p:nvPr/>
        </p:nvSpPr>
        <p:spPr>
          <a:xfrm>
            <a:off x="313509" y="257461"/>
            <a:ext cx="8830491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IN" b="1" dirty="0"/>
              <a:t>Example 1: Basic Prompt Comparison</a:t>
            </a:r>
          </a:p>
          <a:p>
            <a:pPr>
              <a:buNone/>
            </a:pPr>
            <a:r>
              <a:rPr lang="en-IN" b="1" dirty="0"/>
              <a:t>Prompt A</a:t>
            </a:r>
          </a:p>
          <a:p>
            <a:pPr>
              <a:buNone/>
            </a:pPr>
            <a:r>
              <a:rPr lang="en-IN" dirty="0"/>
              <a:t>Explain artificial intelligence.</a:t>
            </a:r>
          </a:p>
          <a:p>
            <a:pPr>
              <a:buNone/>
            </a:pPr>
            <a:r>
              <a:rPr lang="en-IN" b="1" dirty="0"/>
              <a:t>Prompt B</a:t>
            </a:r>
          </a:p>
          <a:p>
            <a:pPr>
              <a:buNone/>
            </a:pPr>
            <a:r>
              <a:rPr lang="en-IN" dirty="0"/>
              <a:t>Explain artificial intelligence with: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N" dirty="0"/>
              <a:t>definition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N" dirty="0"/>
              <a:t>applications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N" dirty="0"/>
              <a:t>advantages</a:t>
            </a:r>
          </a:p>
          <a:p>
            <a:pPr>
              <a:buNone/>
            </a:pPr>
            <a:r>
              <a:rPr lang="en-IN" b="1" dirty="0"/>
              <a:t>Observation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A3D5EE09-7BE5-8C3A-D137-60ACFC07F255}"/>
              </a:ext>
            </a:extLst>
          </p:cNvPr>
          <p:cNvGraphicFramePr>
            <a:graphicFrameLocks noGrp="1"/>
          </p:cNvGraphicFramePr>
          <p:nvPr/>
        </p:nvGraphicFramePr>
        <p:xfrm>
          <a:off x="838200" y="3452654"/>
          <a:ext cx="10515600" cy="1097280"/>
        </p:xfrm>
        <a:graphic>
          <a:graphicData uri="http://schemas.openxmlformats.org/drawingml/2006/table">
            <a:tbl>
              <a:tblPr/>
              <a:tblGrid>
                <a:gridCol w="5257800">
                  <a:extLst>
                    <a:ext uri="{9D8B030D-6E8A-4147-A177-3AD203B41FA5}">
                      <a16:colId xmlns:a16="http://schemas.microsoft.com/office/drawing/2014/main" val="1580830089"/>
                    </a:ext>
                  </a:extLst>
                </a:gridCol>
                <a:gridCol w="5257800">
                  <a:extLst>
                    <a:ext uri="{9D8B030D-6E8A-4147-A177-3AD203B41FA5}">
                      <a16:colId xmlns:a16="http://schemas.microsoft.com/office/drawing/2014/main" val="839306404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/>
                        <a:t>Prompt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/>
                        <a:t>Output Quality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9971997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/>
                        <a:t>A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/>
                        <a:t>Very general explanation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8603015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/>
                        <a:t>B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 dirty="0"/>
                        <a:t>Structured and more useful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8406201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6279906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F2AFACD6-34AA-7D1F-523E-EB0A66A4F608}"/>
              </a:ext>
            </a:extLst>
          </p:cNvPr>
          <p:cNvSpPr txBox="1"/>
          <p:nvPr/>
        </p:nvSpPr>
        <p:spPr>
          <a:xfrm>
            <a:off x="365760" y="324615"/>
            <a:ext cx="8778240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b="1" dirty="0"/>
              <a:t>Example 2: Programming Task</a:t>
            </a:r>
          </a:p>
          <a:p>
            <a:pPr>
              <a:buNone/>
            </a:pPr>
            <a:r>
              <a:rPr lang="en-US" b="1" dirty="0"/>
              <a:t>Prompt A</a:t>
            </a:r>
          </a:p>
          <a:p>
            <a:pPr>
              <a:buNone/>
            </a:pPr>
            <a:r>
              <a:rPr lang="en-US" dirty="0"/>
              <a:t>Write Python code to sort a list.</a:t>
            </a:r>
          </a:p>
          <a:p>
            <a:pPr>
              <a:buNone/>
            </a:pPr>
            <a:r>
              <a:rPr lang="en-US" b="1" dirty="0"/>
              <a:t>Prompt B</a:t>
            </a:r>
          </a:p>
          <a:p>
            <a:pPr>
              <a:buNone/>
            </a:pPr>
            <a:r>
              <a:rPr lang="en-US" dirty="0"/>
              <a:t>Write a Python program to sort a list using </a:t>
            </a:r>
            <a:r>
              <a:rPr lang="en-US" b="1" dirty="0"/>
              <a:t>bubble sort</a:t>
            </a:r>
            <a:r>
              <a:rPr lang="en-US" dirty="0"/>
              <a:t> and explain each step.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FE71FCE8-9E4D-F532-3DD1-C45989758B6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23852866"/>
              </p:ext>
            </p:extLst>
          </p:nvPr>
        </p:nvGraphicFramePr>
        <p:xfrm>
          <a:off x="838200" y="2181201"/>
          <a:ext cx="10515600" cy="1097280"/>
        </p:xfrm>
        <a:graphic>
          <a:graphicData uri="http://schemas.openxmlformats.org/drawingml/2006/table">
            <a:tbl>
              <a:tblPr/>
              <a:tblGrid>
                <a:gridCol w="5257800">
                  <a:extLst>
                    <a:ext uri="{9D8B030D-6E8A-4147-A177-3AD203B41FA5}">
                      <a16:colId xmlns:a16="http://schemas.microsoft.com/office/drawing/2014/main" val="1143104102"/>
                    </a:ext>
                  </a:extLst>
                </a:gridCol>
                <a:gridCol w="5257800">
                  <a:extLst>
                    <a:ext uri="{9D8B030D-6E8A-4147-A177-3AD203B41FA5}">
                      <a16:colId xmlns:a16="http://schemas.microsoft.com/office/drawing/2014/main" val="140120568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/>
                        <a:t>Prompt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/>
                        <a:t>Result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7760547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/>
                        <a:t>A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/>
                        <a:t>Code only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6263958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/>
                        <a:t>B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 dirty="0"/>
                        <a:t>Code + explanation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44475357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7A430CDF-D655-162E-5175-EAE8B726DA2C}"/>
              </a:ext>
            </a:extLst>
          </p:cNvPr>
          <p:cNvSpPr txBox="1"/>
          <p:nvPr/>
        </p:nvSpPr>
        <p:spPr>
          <a:xfrm>
            <a:off x="3048000" y="3821278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Prompt </a:t>
            </a:r>
            <a:r>
              <a:rPr lang="en-US" b="1" dirty="0"/>
              <a:t>B gives better learning value</a:t>
            </a:r>
            <a:r>
              <a:rPr lang="en-US" dirty="0"/>
              <a:t>.</a:t>
            </a:r>
            <a:endParaRPr lang="hi-IN" dirty="0"/>
          </a:p>
        </p:txBody>
      </p:sp>
    </p:spTree>
    <p:extLst>
      <p:ext uri="{BB962C8B-B14F-4D97-AF65-F5344CB8AC3E}">
        <p14:creationId xmlns:p14="http://schemas.microsoft.com/office/powerpoint/2010/main" val="56724656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A3C299C-F690-0AF7-BF63-B2B18637D1C9}"/>
              </a:ext>
            </a:extLst>
          </p:cNvPr>
          <p:cNvSpPr txBox="1"/>
          <p:nvPr/>
        </p:nvSpPr>
        <p:spPr>
          <a:xfrm>
            <a:off x="566057" y="257461"/>
            <a:ext cx="8577943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b="1" dirty="0"/>
              <a:t>Example 3: Business Idea Generation</a:t>
            </a:r>
          </a:p>
          <a:p>
            <a:pPr>
              <a:buNone/>
            </a:pPr>
            <a:r>
              <a:rPr lang="en-US" b="1" dirty="0"/>
              <a:t>Prompt A</a:t>
            </a:r>
          </a:p>
          <a:p>
            <a:pPr>
              <a:buNone/>
            </a:pPr>
            <a:r>
              <a:rPr lang="en-US" dirty="0"/>
              <a:t>Give a startup idea.</a:t>
            </a:r>
          </a:p>
          <a:p>
            <a:pPr>
              <a:buNone/>
            </a:pPr>
            <a:r>
              <a:rPr lang="en-US" b="1" dirty="0"/>
              <a:t>Prompt B</a:t>
            </a:r>
          </a:p>
          <a:p>
            <a:pPr>
              <a:buNone/>
            </a:pPr>
            <a:r>
              <a:rPr lang="en-US" dirty="0"/>
              <a:t>Give a startup idea in </a:t>
            </a:r>
            <a:r>
              <a:rPr lang="en-US" b="1" dirty="0"/>
              <a:t>electric vehicles in India</a:t>
            </a:r>
            <a:r>
              <a:rPr lang="en-US" dirty="0"/>
              <a:t> including: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target customers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cost estimate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marketing strategy</a:t>
            </a:r>
          </a:p>
          <a:p>
            <a:pPr>
              <a:buNone/>
            </a:pPr>
            <a:r>
              <a:rPr lang="en-US" dirty="0"/>
              <a:t>Prompt </a:t>
            </a:r>
            <a:r>
              <a:rPr lang="en-US" b="1" dirty="0"/>
              <a:t>B gives a more detailed and useful output</a:t>
            </a:r>
            <a:r>
              <a:rPr lang="en-US" dirty="0"/>
              <a:t>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D112A6A-FD2D-F52C-E47B-ED146CA289C4}"/>
              </a:ext>
            </a:extLst>
          </p:cNvPr>
          <p:cNvSpPr txBox="1"/>
          <p:nvPr/>
        </p:nvSpPr>
        <p:spPr>
          <a:xfrm>
            <a:off x="740230" y="3261924"/>
            <a:ext cx="8717280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b="1" dirty="0"/>
              <a:t>Steps in A/B Testing for Prompts</a:t>
            </a:r>
          </a:p>
          <a:p>
            <a:pPr>
              <a:buNone/>
            </a:pPr>
            <a:r>
              <a:rPr lang="en-US" b="1" dirty="0"/>
              <a:t>Step 1</a:t>
            </a:r>
          </a:p>
          <a:p>
            <a:pPr>
              <a:buNone/>
            </a:pPr>
            <a:r>
              <a:rPr lang="en-US" dirty="0"/>
              <a:t>Create </a:t>
            </a:r>
            <a:r>
              <a:rPr lang="en-US" b="1" dirty="0"/>
              <a:t>two prompt versions</a:t>
            </a:r>
            <a:endParaRPr lang="en-US" dirty="0"/>
          </a:p>
          <a:p>
            <a:pPr>
              <a:buNone/>
            </a:pPr>
            <a:r>
              <a:rPr lang="en-US" dirty="0"/>
              <a:t>Example:</a:t>
            </a:r>
          </a:p>
          <a:p>
            <a:pPr>
              <a:buNone/>
            </a:pPr>
            <a:r>
              <a:rPr lang="en-US" dirty="0"/>
              <a:t>Prompt A:</a:t>
            </a:r>
            <a:br>
              <a:rPr lang="en-US" dirty="0"/>
            </a:br>
            <a:r>
              <a:rPr lang="en-US" dirty="0"/>
              <a:t>"Explain blockchain."</a:t>
            </a:r>
          </a:p>
          <a:p>
            <a:pPr>
              <a:buNone/>
            </a:pPr>
            <a:r>
              <a:rPr lang="en-US" dirty="0"/>
              <a:t>Prompt B:</a:t>
            </a:r>
            <a:br>
              <a:rPr lang="en-US" dirty="0"/>
            </a:br>
            <a:r>
              <a:rPr lang="en-US" dirty="0"/>
              <a:t>"Explain blockchain technology with working process and applications."</a:t>
            </a:r>
          </a:p>
        </p:txBody>
      </p:sp>
    </p:spTree>
    <p:extLst>
      <p:ext uri="{BB962C8B-B14F-4D97-AF65-F5344CB8AC3E}">
        <p14:creationId xmlns:p14="http://schemas.microsoft.com/office/powerpoint/2010/main" val="422280611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2CC4386E-48BF-5559-1300-257EF2611E3F}"/>
              </a:ext>
            </a:extLst>
          </p:cNvPr>
          <p:cNvSpPr txBox="1"/>
          <p:nvPr/>
        </p:nvSpPr>
        <p:spPr>
          <a:xfrm>
            <a:off x="322217" y="63357"/>
            <a:ext cx="8821783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b="1" dirty="0"/>
              <a:t>Step 2</a:t>
            </a:r>
          </a:p>
          <a:p>
            <a:pPr>
              <a:buNone/>
            </a:pPr>
            <a:r>
              <a:rPr lang="en-US" dirty="0"/>
              <a:t>Run both prompts with the </a:t>
            </a:r>
            <a:r>
              <a:rPr lang="en-US" b="1" dirty="0"/>
              <a:t>same AI model</a:t>
            </a:r>
            <a:endParaRPr lang="en-US" dirty="0"/>
          </a:p>
          <a:p>
            <a:pPr>
              <a:buNone/>
            </a:pPr>
            <a:br>
              <a:rPr lang="en-US" dirty="0"/>
            </a:br>
            <a:r>
              <a:rPr lang="en-US" b="1" dirty="0"/>
              <a:t>Step 3</a:t>
            </a:r>
          </a:p>
          <a:p>
            <a:pPr>
              <a:buNone/>
            </a:pPr>
            <a:r>
              <a:rPr lang="en-US" dirty="0"/>
              <a:t>Evaluate outputs using criteria: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3EC98621-B5D3-F2E2-F682-84C99E249A3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49891400"/>
              </p:ext>
            </p:extLst>
          </p:nvPr>
        </p:nvGraphicFramePr>
        <p:xfrm>
          <a:off x="838200" y="1641269"/>
          <a:ext cx="10515600" cy="1828800"/>
        </p:xfrm>
        <a:graphic>
          <a:graphicData uri="http://schemas.openxmlformats.org/drawingml/2006/table">
            <a:tbl>
              <a:tblPr/>
              <a:tblGrid>
                <a:gridCol w="5257800">
                  <a:extLst>
                    <a:ext uri="{9D8B030D-6E8A-4147-A177-3AD203B41FA5}">
                      <a16:colId xmlns:a16="http://schemas.microsoft.com/office/drawing/2014/main" val="2730895199"/>
                    </a:ext>
                  </a:extLst>
                </a:gridCol>
                <a:gridCol w="5257800">
                  <a:extLst>
                    <a:ext uri="{9D8B030D-6E8A-4147-A177-3AD203B41FA5}">
                      <a16:colId xmlns:a16="http://schemas.microsoft.com/office/drawing/2014/main" val="936924869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/>
                        <a:t>Evaluation Criteria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/>
                        <a:t>Description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7542598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/>
                        <a:t>Accuracy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/>
                        <a:t>Correct information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3937134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/>
                        <a:t>Clarity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/>
                        <a:t>Easy to understand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4260734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/>
                        <a:t>Completeness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/>
                        <a:t>Covers all aspects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6771281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/>
                        <a:t>Structure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 dirty="0"/>
                        <a:t>Organized response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52317244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761D1DE8-7A1D-BE62-984C-86F1F1B3BD4D}"/>
              </a:ext>
            </a:extLst>
          </p:cNvPr>
          <p:cNvSpPr txBox="1"/>
          <p:nvPr/>
        </p:nvSpPr>
        <p:spPr>
          <a:xfrm>
            <a:off x="313503" y="4057248"/>
            <a:ext cx="6096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b="1" dirty="0"/>
              <a:t>Step 4</a:t>
            </a:r>
          </a:p>
          <a:p>
            <a:pPr>
              <a:buNone/>
            </a:pPr>
            <a:r>
              <a:rPr lang="en-US" dirty="0"/>
              <a:t>Choose the </a:t>
            </a:r>
            <a:r>
              <a:rPr lang="en-US" b="1" dirty="0"/>
              <a:t>best-performing prompt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563308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B8AE621F-AF5B-A9E3-E662-BFF1E12D9919}"/>
              </a:ext>
            </a:extLst>
          </p:cNvPr>
          <p:cNvSpPr txBox="1"/>
          <p:nvPr/>
        </p:nvSpPr>
        <p:spPr>
          <a:xfrm>
            <a:off x="121913" y="494596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dirty="0"/>
              <a:t>Sample Evaluation Table</a:t>
            </a:r>
            <a:endParaRPr lang="hi-IN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999D62B0-287C-5BFF-3128-54F6516E21D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04428436"/>
              </p:ext>
            </p:extLst>
          </p:nvPr>
        </p:nvGraphicFramePr>
        <p:xfrm>
          <a:off x="838200" y="1310341"/>
          <a:ext cx="10515600" cy="1097280"/>
        </p:xfrm>
        <a:graphic>
          <a:graphicData uri="http://schemas.openxmlformats.org/drawingml/2006/table">
            <a:tbl>
              <a:tblPr/>
              <a:tblGrid>
                <a:gridCol w="2103120">
                  <a:extLst>
                    <a:ext uri="{9D8B030D-6E8A-4147-A177-3AD203B41FA5}">
                      <a16:colId xmlns:a16="http://schemas.microsoft.com/office/drawing/2014/main" val="3534094829"/>
                    </a:ext>
                  </a:extLst>
                </a:gridCol>
                <a:gridCol w="2103120">
                  <a:extLst>
                    <a:ext uri="{9D8B030D-6E8A-4147-A177-3AD203B41FA5}">
                      <a16:colId xmlns:a16="http://schemas.microsoft.com/office/drawing/2014/main" val="2959144943"/>
                    </a:ext>
                  </a:extLst>
                </a:gridCol>
                <a:gridCol w="2103120">
                  <a:extLst>
                    <a:ext uri="{9D8B030D-6E8A-4147-A177-3AD203B41FA5}">
                      <a16:colId xmlns:a16="http://schemas.microsoft.com/office/drawing/2014/main" val="2245885213"/>
                    </a:ext>
                  </a:extLst>
                </a:gridCol>
                <a:gridCol w="2103120">
                  <a:extLst>
                    <a:ext uri="{9D8B030D-6E8A-4147-A177-3AD203B41FA5}">
                      <a16:colId xmlns:a16="http://schemas.microsoft.com/office/drawing/2014/main" val="2973823982"/>
                    </a:ext>
                  </a:extLst>
                </a:gridCol>
                <a:gridCol w="2103120">
                  <a:extLst>
                    <a:ext uri="{9D8B030D-6E8A-4147-A177-3AD203B41FA5}">
                      <a16:colId xmlns:a16="http://schemas.microsoft.com/office/drawing/2014/main" val="136439459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/>
                        <a:t>Prompt Version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/>
                        <a:t>Clarity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/>
                        <a:t>Completeness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/>
                        <a:t>Accuracy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/>
                        <a:t>Score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52277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/>
                        <a:t>Prompt A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/>
                        <a:t>Medium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/>
                        <a:t>Low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/>
                        <a:t>High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/>
                        <a:t>6/10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2231001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/>
                        <a:t>Prompt B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/>
                        <a:t>High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/>
                        <a:t>High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/>
                        <a:t>High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 dirty="0"/>
                        <a:t>9/10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956136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B5F41D4B-3805-E389-457B-2C823CFE4973}"/>
              </a:ext>
            </a:extLst>
          </p:cNvPr>
          <p:cNvSpPr txBox="1"/>
          <p:nvPr/>
        </p:nvSpPr>
        <p:spPr>
          <a:xfrm>
            <a:off x="3048000" y="3246511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IN" dirty="0"/>
              <a:t>Best Prompt → </a:t>
            </a:r>
            <a:r>
              <a:rPr lang="en-IN" b="1" dirty="0"/>
              <a:t>Prompt B</a:t>
            </a:r>
            <a:endParaRPr lang="hi-IN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3479F71-E1B7-E93A-7D08-19A0DE7EB0AC}"/>
              </a:ext>
            </a:extLst>
          </p:cNvPr>
          <p:cNvSpPr txBox="1"/>
          <p:nvPr/>
        </p:nvSpPr>
        <p:spPr>
          <a:xfrm>
            <a:off x="208999" y="4016221"/>
            <a:ext cx="6096000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b="1" dirty="0"/>
              <a:t>Advantages of A/B Testing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Improves </a:t>
            </a:r>
            <a:r>
              <a:rPr lang="en-US" b="1" dirty="0"/>
              <a:t>prompt quality</a:t>
            </a: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Produces </a:t>
            </a:r>
            <a:r>
              <a:rPr lang="en-US" b="1" dirty="0"/>
              <a:t>better AI responses</a:t>
            </a: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Helps identify </a:t>
            </a:r>
            <a:r>
              <a:rPr lang="en-US" b="1" dirty="0"/>
              <a:t>effective prompt design</a:t>
            </a: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Supports </a:t>
            </a:r>
            <a:r>
              <a:rPr lang="en-US" b="1" dirty="0"/>
              <a:t>data-driven decisions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600413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CE1C7C02-F55B-A6C8-EDA5-84BAEE6B0428}"/>
              </a:ext>
            </a:extLst>
          </p:cNvPr>
          <p:cNvSpPr txBox="1"/>
          <p:nvPr/>
        </p:nvSpPr>
        <p:spPr>
          <a:xfrm>
            <a:off x="296091" y="154634"/>
            <a:ext cx="8847909" cy="3139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b="1" dirty="0"/>
              <a:t>Lab Activity</a:t>
            </a:r>
          </a:p>
          <a:p>
            <a:pPr>
              <a:buNone/>
            </a:pPr>
            <a:r>
              <a:rPr lang="en-US" b="1" dirty="0"/>
              <a:t>Experiment Title</a:t>
            </a:r>
          </a:p>
          <a:p>
            <a:pPr>
              <a:buNone/>
            </a:pPr>
            <a:r>
              <a:rPr lang="en-US" dirty="0"/>
              <a:t>A/B Testing of Prompts</a:t>
            </a:r>
          </a:p>
          <a:p>
            <a:pPr>
              <a:buNone/>
            </a:pPr>
            <a:r>
              <a:rPr lang="en-US" b="1" dirty="0"/>
              <a:t>Objective</a:t>
            </a:r>
          </a:p>
          <a:p>
            <a:pPr>
              <a:buNone/>
            </a:pPr>
            <a:r>
              <a:rPr lang="en-US" dirty="0"/>
              <a:t>To compare different prompt variants and select the best one.</a:t>
            </a:r>
          </a:p>
          <a:p>
            <a:pPr>
              <a:buNone/>
            </a:pPr>
            <a:r>
              <a:rPr lang="en-US" b="1" dirty="0"/>
              <a:t>Procedure</a:t>
            </a:r>
          </a:p>
          <a:p>
            <a:pPr>
              <a:buFont typeface="+mj-lt"/>
              <a:buAutoNum type="arabicPeriod"/>
            </a:pPr>
            <a:r>
              <a:rPr lang="en-US" dirty="0"/>
              <a:t>Create two prompts for the same task.</a:t>
            </a:r>
          </a:p>
          <a:p>
            <a:pPr>
              <a:buFont typeface="+mj-lt"/>
              <a:buAutoNum type="arabicPeriod"/>
            </a:pPr>
            <a:r>
              <a:rPr lang="en-US" dirty="0"/>
              <a:t>Run both prompts in an AI model.</a:t>
            </a:r>
          </a:p>
          <a:p>
            <a:pPr>
              <a:buFont typeface="+mj-lt"/>
              <a:buAutoNum type="arabicPeriod"/>
            </a:pPr>
            <a:r>
              <a:rPr lang="en-US" dirty="0"/>
              <a:t>Record outputs.</a:t>
            </a:r>
          </a:p>
          <a:p>
            <a:pPr>
              <a:buFont typeface="+mj-lt"/>
              <a:buAutoNum type="arabicPeriod"/>
            </a:pPr>
            <a:r>
              <a:rPr lang="en-US" dirty="0"/>
              <a:t>Evaluate outputs.</a:t>
            </a:r>
          </a:p>
          <a:p>
            <a:pPr>
              <a:buFont typeface="+mj-lt"/>
              <a:buAutoNum type="arabicPeriod"/>
            </a:pPr>
            <a:r>
              <a:rPr lang="en-US" dirty="0"/>
              <a:t>Select the better prompt.</a:t>
            </a:r>
          </a:p>
        </p:txBody>
      </p:sp>
    </p:spTree>
    <p:extLst>
      <p:ext uri="{BB962C8B-B14F-4D97-AF65-F5344CB8AC3E}">
        <p14:creationId xmlns:p14="http://schemas.microsoft.com/office/powerpoint/2010/main" val="346717853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5CC9F160-E406-2FE1-6C0B-C56E78A41630}"/>
              </a:ext>
            </a:extLst>
          </p:cNvPr>
          <p:cNvSpPr txBox="1"/>
          <p:nvPr/>
        </p:nvSpPr>
        <p:spPr>
          <a:xfrm>
            <a:off x="984069" y="146252"/>
            <a:ext cx="1016290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3200" dirty="0"/>
              <a:t>Automated evaluation tools for scoring and benchmarking </a:t>
            </a:r>
            <a:endParaRPr lang="hi-IN" sz="32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310B6B4-7526-A555-B503-092AD635F9E1}"/>
              </a:ext>
            </a:extLst>
          </p:cNvPr>
          <p:cNvSpPr txBox="1"/>
          <p:nvPr/>
        </p:nvSpPr>
        <p:spPr>
          <a:xfrm>
            <a:off x="269966" y="954149"/>
            <a:ext cx="8874034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b="1" dirty="0"/>
              <a:t>Automated evaluation</a:t>
            </a:r>
            <a:r>
              <a:rPr lang="en-US" dirty="0"/>
              <a:t> is the process of </a:t>
            </a:r>
            <a:r>
              <a:rPr lang="en-US" b="1" dirty="0"/>
              <a:t>using software tools to automatically measure the quality of AI outputs</a:t>
            </a:r>
            <a:r>
              <a:rPr lang="en-US" dirty="0"/>
              <a:t>.</a:t>
            </a:r>
          </a:p>
          <a:p>
            <a:pPr>
              <a:buNone/>
            </a:pPr>
            <a:r>
              <a:rPr lang="en-US" dirty="0"/>
              <a:t>Instead of humans checking every response, </a:t>
            </a:r>
            <a:r>
              <a:rPr lang="en-US" b="1" dirty="0"/>
              <a:t>tools score the output automatically</a:t>
            </a:r>
            <a:r>
              <a:rPr lang="en-US" dirty="0"/>
              <a:t>.</a:t>
            </a:r>
          </a:p>
          <a:p>
            <a:pPr>
              <a:buNone/>
            </a:pPr>
            <a:r>
              <a:rPr lang="en-US" b="1" dirty="0"/>
              <a:t>Purpose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Measure </a:t>
            </a:r>
            <a:r>
              <a:rPr lang="en-US" b="1" dirty="0"/>
              <a:t>accuracy</a:t>
            </a: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Compare </a:t>
            </a:r>
            <a:r>
              <a:rPr lang="en-US" b="1" dirty="0"/>
              <a:t>prompt performance</a:t>
            </a: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Improve </a:t>
            </a:r>
            <a:r>
              <a:rPr lang="en-US" b="1" dirty="0"/>
              <a:t>AI responses</a:t>
            </a: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Maintain </a:t>
            </a:r>
            <a:r>
              <a:rPr lang="en-US" b="1" dirty="0"/>
              <a:t>consistent evaluation</a:t>
            </a:r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BA36AEA-5FE7-B7AD-837C-A6C1DEA455EE}"/>
              </a:ext>
            </a:extLst>
          </p:cNvPr>
          <p:cNvSpPr txBox="1"/>
          <p:nvPr/>
        </p:nvSpPr>
        <p:spPr>
          <a:xfrm>
            <a:off x="200297" y="3388362"/>
            <a:ext cx="8943703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b="1" dirty="0"/>
              <a:t>What is Benchmarking?</a:t>
            </a:r>
          </a:p>
          <a:p>
            <a:pPr>
              <a:buNone/>
            </a:pPr>
            <a:r>
              <a:rPr lang="en-US" b="1" dirty="0"/>
              <a:t>Benchmarking</a:t>
            </a:r>
            <a:r>
              <a:rPr lang="en-US" dirty="0"/>
              <a:t> means </a:t>
            </a:r>
            <a:r>
              <a:rPr lang="en-US" b="1" dirty="0"/>
              <a:t>comparing AI performance against standard datasets or predefined tasks.</a:t>
            </a:r>
            <a:endParaRPr lang="en-US" dirty="0"/>
          </a:p>
          <a:p>
            <a:pPr>
              <a:buNone/>
            </a:pPr>
            <a:r>
              <a:rPr lang="en-US" dirty="0"/>
              <a:t>Example:</a:t>
            </a:r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834143B9-4C3E-80D5-224D-BD50F041F4C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76661794"/>
              </p:ext>
            </p:extLst>
          </p:nvPr>
        </p:nvGraphicFramePr>
        <p:xfrm>
          <a:off x="838200" y="4906988"/>
          <a:ext cx="10515600" cy="1097280"/>
        </p:xfrm>
        <a:graphic>
          <a:graphicData uri="http://schemas.openxmlformats.org/drawingml/2006/table">
            <a:tbl>
              <a:tblPr/>
              <a:tblGrid>
                <a:gridCol w="5257800">
                  <a:extLst>
                    <a:ext uri="{9D8B030D-6E8A-4147-A177-3AD203B41FA5}">
                      <a16:colId xmlns:a16="http://schemas.microsoft.com/office/drawing/2014/main" val="3809236552"/>
                    </a:ext>
                  </a:extLst>
                </a:gridCol>
                <a:gridCol w="5257800">
                  <a:extLst>
                    <a:ext uri="{9D8B030D-6E8A-4147-A177-3AD203B41FA5}">
                      <a16:colId xmlns:a16="http://schemas.microsoft.com/office/drawing/2014/main" val="2708371453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/>
                        <a:t>Prompt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/>
                        <a:t>Score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0100897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/>
                        <a:t>Prompt A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/>
                        <a:t>70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6811836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/>
                        <a:t>Prompt B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 dirty="0"/>
                        <a:t>88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67059715"/>
                  </a:ext>
                </a:extLst>
              </a:tr>
            </a:tbl>
          </a:graphicData>
        </a:graphic>
      </p:graphicFrame>
      <p:sp>
        <p:nvSpPr>
          <p:cNvPr id="10" name="TextBox 9">
            <a:extLst>
              <a:ext uri="{FF2B5EF4-FFF2-40B4-BE49-F238E27FC236}">
                <a16:creationId xmlns:a16="http://schemas.microsoft.com/office/drawing/2014/main" id="{06933A83-63DD-E473-B685-06DE1F2C24B5}"/>
              </a:ext>
            </a:extLst>
          </p:cNvPr>
          <p:cNvSpPr txBox="1"/>
          <p:nvPr/>
        </p:nvSpPr>
        <p:spPr>
          <a:xfrm>
            <a:off x="3048000" y="6355479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dirty="0"/>
              <a:t>Prompt </a:t>
            </a:r>
            <a:r>
              <a:rPr lang="en-IN" b="1" dirty="0"/>
              <a:t>B performs better</a:t>
            </a:r>
            <a:r>
              <a:rPr lang="en-IN" dirty="0"/>
              <a:t>.</a:t>
            </a:r>
            <a:endParaRPr lang="hi-IN" dirty="0"/>
          </a:p>
        </p:txBody>
      </p:sp>
    </p:spTree>
    <p:extLst>
      <p:ext uri="{BB962C8B-B14F-4D97-AF65-F5344CB8AC3E}">
        <p14:creationId xmlns:p14="http://schemas.microsoft.com/office/powerpoint/2010/main" val="297214706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4AAF356F-7D67-4404-6C4B-5EBFA78FA4A6}"/>
              </a:ext>
            </a:extLst>
          </p:cNvPr>
          <p:cNvSpPr txBox="1"/>
          <p:nvPr/>
        </p:nvSpPr>
        <p:spPr>
          <a:xfrm>
            <a:off x="435429" y="518719"/>
            <a:ext cx="8708571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b="1" dirty="0"/>
              <a:t>Automated Evaluation is Important</a:t>
            </a:r>
          </a:p>
          <a:p>
            <a:pPr>
              <a:buNone/>
            </a:pPr>
            <a:r>
              <a:rPr lang="en-US" dirty="0"/>
              <a:t>Manual evaluation has problems: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Time consuming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Human bias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Inconsistent results</a:t>
            </a:r>
          </a:p>
          <a:p>
            <a:pPr>
              <a:buNone/>
            </a:pPr>
            <a:r>
              <a:rPr lang="en-US" dirty="0"/>
              <a:t>Automated tools provide:</a:t>
            </a:r>
          </a:p>
          <a:p>
            <a:pPr>
              <a:buNone/>
            </a:pPr>
            <a:r>
              <a:rPr lang="en-US" dirty="0"/>
              <a:t>✔ Faster evaluation</a:t>
            </a:r>
            <a:br>
              <a:rPr lang="en-US" dirty="0"/>
            </a:br>
            <a:r>
              <a:rPr lang="en-US" dirty="0"/>
              <a:t>✔ Objective scoring</a:t>
            </a:r>
            <a:br>
              <a:rPr lang="en-US" dirty="0"/>
            </a:br>
            <a:r>
              <a:rPr lang="en-US" dirty="0"/>
              <a:t>✔ Large-scale testing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7D7AF6F-5CFE-6C22-15DC-647B7CD2FF50}"/>
              </a:ext>
            </a:extLst>
          </p:cNvPr>
          <p:cNvSpPr txBox="1"/>
          <p:nvPr/>
        </p:nvSpPr>
        <p:spPr>
          <a:xfrm>
            <a:off x="470257" y="3516478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dirty="0"/>
              <a:t>Common Evaluation Metrics</a:t>
            </a:r>
            <a:endParaRPr lang="hi-IN" dirty="0"/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377994EA-BFE7-24BC-3E68-BAF749E86CA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44028787"/>
              </p:ext>
            </p:extLst>
          </p:nvPr>
        </p:nvGraphicFramePr>
        <p:xfrm>
          <a:off x="838200" y="4445433"/>
          <a:ext cx="10515600" cy="1828800"/>
        </p:xfrm>
        <a:graphic>
          <a:graphicData uri="http://schemas.openxmlformats.org/drawingml/2006/table">
            <a:tbl>
              <a:tblPr/>
              <a:tblGrid>
                <a:gridCol w="5257800">
                  <a:extLst>
                    <a:ext uri="{9D8B030D-6E8A-4147-A177-3AD203B41FA5}">
                      <a16:colId xmlns:a16="http://schemas.microsoft.com/office/drawing/2014/main" val="2501054459"/>
                    </a:ext>
                  </a:extLst>
                </a:gridCol>
                <a:gridCol w="5257800">
                  <a:extLst>
                    <a:ext uri="{9D8B030D-6E8A-4147-A177-3AD203B41FA5}">
                      <a16:colId xmlns:a16="http://schemas.microsoft.com/office/drawing/2014/main" val="1378675669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/>
                        <a:t>Metric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/>
                        <a:t>Description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1160111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/>
                        <a:t>Accuracy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/>
                        <a:t>Correctness of response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7222326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/>
                        <a:t>Relevance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/>
                        <a:t>Response matches the prompt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1810368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/>
                        <a:t>Fluency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/>
                        <a:t>Quality of language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8054763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/>
                        <a:t>Completeness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 dirty="0"/>
                        <a:t>Covers all required information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5196868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6716936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1DE561B7-8D9D-941E-2A95-11DAF5F6F5AF}"/>
              </a:ext>
            </a:extLst>
          </p:cNvPr>
          <p:cNvSpPr txBox="1"/>
          <p:nvPr/>
        </p:nvSpPr>
        <p:spPr>
          <a:xfrm>
            <a:off x="209006" y="186116"/>
            <a:ext cx="8934994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b="1" dirty="0"/>
              <a:t>Example: Prompt Evaluation</a:t>
            </a:r>
          </a:p>
          <a:p>
            <a:pPr>
              <a:buNone/>
            </a:pPr>
            <a:r>
              <a:rPr lang="en-US" b="1" dirty="0"/>
              <a:t>Task</a:t>
            </a:r>
          </a:p>
          <a:p>
            <a:pPr>
              <a:buNone/>
            </a:pPr>
            <a:r>
              <a:rPr lang="en-US" dirty="0"/>
              <a:t>Explain Blockchain Technology.</a:t>
            </a:r>
          </a:p>
          <a:p>
            <a:pPr>
              <a:buNone/>
            </a:pPr>
            <a:r>
              <a:rPr lang="en-US" b="1" dirty="0"/>
              <a:t>Prompt A</a:t>
            </a:r>
          </a:p>
          <a:p>
            <a:pPr>
              <a:buNone/>
            </a:pPr>
            <a:r>
              <a:rPr lang="en-US" dirty="0"/>
              <a:t>Explain blockchain.</a:t>
            </a:r>
          </a:p>
          <a:p>
            <a:pPr>
              <a:buNone/>
            </a:pPr>
            <a:r>
              <a:rPr lang="en-US" b="1" dirty="0"/>
              <a:t>Prompt B</a:t>
            </a:r>
          </a:p>
          <a:p>
            <a:pPr>
              <a:buNone/>
            </a:pPr>
            <a:r>
              <a:rPr lang="en-US" dirty="0"/>
              <a:t>Explain blockchain with working mechanism and applications.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A4190C3-E234-7B3B-CAE3-6ECB8D4F6FB2}"/>
              </a:ext>
            </a:extLst>
          </p:cNvPr>
          <p:cNvSpPr txBox="1"/>
          <p:nvPr/>
        </p:nvSpPr>
        <p:spPr>
          <a:xfrm>
            <a:off x="296085" y="2567242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dirty="0"/>
              <a:t>Automated Scoring Result</a:t>
            </a:r>
            <a:endParaRPr lang="hi-IN" dirty="0"/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7408D40A-D336-373B-1463-545E8EA21867}"/>
              </a:ext>
            </a:extLst>
          </p:cNvPr>
          <p:cNvGraphicFramePr>
            <a:graphicFrameLocks noGrp="1"/>
          </p:cNvGraphicFramePr>
          <p:nvPr/>
        </p:nvGraphicFramePr>
        <p:xfrm>
          <a:off x="838200" y="3452654"/>
          <a:ext cx="10515600" cy="1097280"/>
        </p:xfrm>
        <a:graphic>
          <a:graphicData uri="http://schemas.openxmlformats.org/drawingml/2006/table">
            <a:tbl>
              <a:tblPr/>
              <a:tblGrid>
                <a:gridCol w="2628900">
                  <a:extLst>
                    <a:ext uri="{9D8B030D-6E8A-4147-A177-3AD203B41FA5}">
                      <a16:colId xmlns:a16="http://schemas.microsoft.com/office/drawing/2014/main" val="1772203195"/>
                    </a:ext>
                  </a:extLst>
                </a:gridCol>
                <a:gridCol w="2628900">
                  <a:extLst>
                    <a:ext uri="{9D8B030D-6E8A-4147-A177-3AD203B41FA5}">
                      <a16:colId xmlns:a16="http://schemas.microsoft.com/office/drawing/2014/main" val="1831849975"/>
                    </a:ext>
                  </a:extLst>
                </a:gridCol>
                <a:gridCol w="2628900">
                  <a:extLst>
                    <a:ext uri="{9D8B030D-6E8A-4147-A177-3AD203B41FA5}">
                      <a16:colId xmlns:a16="http://schemas.microsoft.com/office/drawing/2014/main" val="342229865"/>
                    </a:ext>
                  </a:extLst>
                </a:gridCol>
                <a:gridCol w="2628900">
                  <a:extLst>
                    <a:ext uri="{9D8B030D-6E8A-4147-A177-3AD203B41FA5}">
                      <a16:colId xmlns:a16="http://schemas.microsoft.com/office/drawing/2014/main" val="227463180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/>
                        <a:t>Prompt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/>
                        <a:t>Accuracy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/>
                        <a:t>Relevance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/>
                        <a:t>Score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2080621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/>
                        <a:t>A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/>
                        <a:t>7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/>
                        <a:t>6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/>
                        <a:t>65%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8718696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/>
                        <a:t>B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/>
                        <a:t>9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/>
                        <a:t>9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 dirty="0"/>
                        <a:t>90%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36204785"/>
                  </a:ext>
                </a:extLst>
              </a:tr>
            </a:tbl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2FEA8226-653B-1242-47BF-362634A5363A}"/>
              </a:ext>
            </a:extLst>
          </p:cNvPr>
          <p:cNvSpPr txBox="1"/>
          <p:nvPr/>
        </p:nvSpPr>
        <p:spPr>
          <a:xfrm>
            <a:off x="3048000" y="5153693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dirty="0"/>
              <a:t>Best Prompt → </a:t>
            </a:r>
            <a:r>
              <a:rPr lang="en-IN" b="1" dirty="0"/>
              <a:t>Prompt B</a:t>
            </a:r>
            <a:endParaRPr lang="hi-IN" dirty="0"/>
          </a:p>
        </p:txBody>
      </p:sp>
    </p:spTree>
    <p:extLst>
      <p:ext uri="{BB962C8B-B14F-4D97-AF65-F5344CB8AC3E}">
        <p14:creationId xmlns:p14="http://schemas.microsoft.com/office/powerpoint/2010/main" val="329406242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E1FA78C0-1A37-6538-BB03-556F6F1164B5}"/>
              </a:ext>
            </a:extLst>
          </p:cNvPr>
          <p:cNvSpPr txBox="1"/>
          <p:nvPr/>
        </p:nvSpPr>
        <p:spPr>
          <a:xfrm>
            <a:off x="3048000" y="704441"/>
            <a:ext cx="6096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b="1" dirty="0"/>
              <a:t>Automated Evaluation Tools</a:t>
            </a:r>
          </a:p>
          <a:p>
            <a:pPr>
              <a:buNone/>
            </a:pPr>
            <a:r>
              <a:rPr lang="en-US" dirty="0"/>
              <a:t>Some tools used for </a:t>
            </a:r>
            <a:r>
              <a:rPr lang="en-US" b="1" dirty="0"/>
              <a:t>AI output evaluation</a:t>
            </a:r>
            <a:r>
              <a:rPr lang="en-US" dirty="0"/>
              <a:t> include: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932DC00B-18E4-E0BF-1293-0379AE1FF0A3}"/>
              </a:ext>
            </a:extLst>
          </p:cNvPr>
          <p:cNvGraphicFramePr>
            <a:graphicFrameLocks noGrp="1"/>
          </p:cNvGraphicFramePr>
          <p:nvPr/>
        </p:nvGraphicFramePr>
        <p:xfrm>
          <a:off x="838200" y="2904014"/>
          <a:ext cx="10515600" cy="2194560"/>
        </p:xfrm>
        <a:graphic>
          <a:graphicData uri="http://schemas.openxmlformats.org/drawingml/2006/table">
            <a:tbl>
              <a:tblPr/>
              <a:tblGrid>
                <a:gridCol w="5257800">
                  <a:extLst>
                    <a:ext uri="{9D8B030D-6E8A-4147-A177-3AD203B41FA5}">
                      <a16:colId xmlns:a16="http://schemas.microsoft.com/office/drawing/2014/main" val="1569989542"/>
                    </a:ext>
                  </a:extLst>
                </a:gridCol>
                <a:gridCol w="5257800">
                  <a:extLst>
                    <a:ext uri="{9D8B030D-6E8A-4147-A177-3AD203B41FA5}">
                      <a16:colId xmlns:a16="http://schemas.microsoft.com/office/drawing/2014/main" val="85825340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/>
                        <a:t>Tool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/>
                        <a:t>Purpose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6448699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/>
                        <a:t>Promptfoo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/>
                        <a:t>Prompt testing and benchmarking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7772591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/>
                        <a:t>LangChain Evaluation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/>
                        <a:t>AI output testing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1472331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/>
                        <a:t>OpenAI Evals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/>
                        <a:t>Model performance testing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7418956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/>
                        <a:t>TruLens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/>
                        <a:t>LLM performance monitoring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8282128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/>
                        <a:t>DeepEval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 dirty="0"/>
                        <a:t>Automated LLM evaluation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1748273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0690883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0EFF4A3D-7098-FC4C-9AD7-A6CB8CC5B74F}"/>
              </a:ext>
            </a:extLst>
          </p:cNvPr>
          <p:cNvSpPr txBox="1"/>
          <p:nvPr/>
        </p:nvSpPr>
        <p:spPr>
          <a:xfrm>
            <a:off x="487680" y="391769"/>
            <a:ext cx="865632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b="1" dirty="0"/>
              <a:t>Example Classroom Demonstration</a:t>
            </a:r>
          </a:p>
          <a:p>
            <a:pPr>
              <a:buNone/>
            </a:pPr>
            <a:r>
              <a:rPr lang="en-US" dirty="0"/>
              <a:t>Task: Generate a </a:t>
            </a:r>
            <a:r>
              <a:rPr lang="en-US" b="1" dirty="0"/>
              <a:t>Business Plan for Electric Scooter Startup</a:t>
            </a:r>
            <a:endParaRPr lang="en-US" dirty="0"/>
          </a:p>
          <a:p>
            <a:pPr>
              <a:buNone/>
            </a:pPr>
            <a:r>
              <a:rPr lang="en-US" dirty="0"/>
              <a:t>Students create </a:t>
            </a:r>
            <a:r>
              <a:rPr lang="en-US" b="1" dirty="0"/>
              <a:t>three prompts</a:t>
            </a:r>
            <a:r>
              <a:rPr lang="en-US" dirty="0"/>
              <a:t>.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6B9098B6-7B81-B0BC-386A-8F3180D3EF4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63572182"/>
              </p:ext>
            </p:extLst>
          </p:nvPr>
        </p:nvGraphicFramePr>
        <p:xfrm>
          <a:off x="838200" y="1649977"/>
          <a:ext cx="10515600" cy="1463040"/>
        </p:xfrm>
        <a:graphic>
          <a:graphicData uri="http://schemas.openxmlformats.org/drawingml/2006/table">
            <a:tbl>
              <a:tblPr/>
              <a:tblGrid>
                <a:gridCol w="5257800">
                  <a:extLst>
                    <a:ext uri="{9D8B030D-6E8A-4147-A177-3AD203B41FA5}">
                      <a16:colId xmlns:a16="http://schemas.microsoft.com/office/drawing/2014/main" val="4158412349"/>
                    </a:ext>
                  </a:extLst>
                </a:gridCol>
                <a:gridCol w="5257800">
                  <a:extLst>
                    <a:ext uri="{9D8B030D-6E8A-4147-A177-3AD203B41FA5}">
                      <a16:colId xmlns:a16="http://schemas.microsoft.com/office/drawing/2014/main" val="1246107462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/>
                        <a:t>Prompt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/>
                        <a:t>Score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5634302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/>
                        <a:t>Prompt A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/>
                        <a:t>60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6845685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/>
                        <a:t>Prompt B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/>
                        <a:t>78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1905664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/>
                        <a:t>Prompt C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 dirty="0"/>
                        <a:t>92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66238283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E89542F4-C23B-1F0C-B53F-15FE5A928206}"/>
              </a:ext>
            </a:extLst>
          </p:cNvPr>
          <p:cNvSpPr txBox="1"/>
          <p:nvPr/>
        </p:nvSpPr>
        <p:spPr>
          <a:xfrm>
            <a:off x="3048000" y="3246511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dirty="0"/>
              <a:t>Best prompt → </a:t>
            </a:r>
            <a:r>
              <a:rPr lang="en-IN" b="1" dirty="0"/>
              <a:t>Prompt C</a:t>
            </a:r>
            <a:endParaRPr lang="hi-IN" dirty="0"/>
          </a:p>
        </p:txBody>
      </p:sp>
    </p:spTree>
    <p:extLst>
      <p:ext uri="{BB962C8B-B14F-4D97-AF65-F5344CB8AC3E}">
        <p14:creationId xmlns:p14="http://schemas.microsoft.com/office/powerpoint/2010/main" val="157645928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B8E52293-F3C4-2F92-B7F9-391B24F1BCF0}"/>
              </a:ext>
            </a:extLst>
          </p:cNvPr>
          <p:cNvSpPr txBox="1"/>
          <p:nvPr/>
        </p:nvSpPr>
        <p:spPr>
          <a:xfrm>
            <a:off x="722811" y="1723017"/>
            <a:ext cx="8421189" cy="3139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b="1" dirty="0"/>
              <a:t>Advantages of Automated Evaluation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Faster prompt testing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Objective comparison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Scalable evaluation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Useful for </a:t>
            </a:r>
            <a:r>
              <a:rPr lang="en-US" b="1" dirty="0"/>
              <a:t>large AI systems</a:t>
            </a:r>
            <a:endParaRPr lang="en-US" dirty="0"/>
          </a:p>
          <a:p>
            <a:pPr>
              <a:buNone/>
            </a:pPr>
            <a:br>
              <a:rPr lang="en-US" dirty="0"/>
            </a:br>
            <a:r>
              <a:rPr lang="en-US" b="1" dirty="0"/>
              <a:t> Limitations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May not capture </a:t>
            </a:r>
            <a:r>
              <a:rPr lang="en-US" b="1" dirty="0"/>
              <a:t>human creativity</a:t>
            </a: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Some responses require </a:t>
            </a:r>
            <a:r>
              <a:rPr lang="en-US" b="1" dirty="0"/>
              <a:t>human judgment</a:t>
            </a: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Tools may misinterpret context</a:t>
            </a:r>
          </a:p>
          <a:p>
            <a:pPr>
              <a:buNone/>
            </a:pPr>
            <a:r>
              <a:rPr lang="en-US" dirty="0"/>
              <a:t>Therefore, </a:t>
            </a:r>
            <a:r>
              <a:rPr lang="en-US" b="1" dirty="0"/>
              <a:t>automated + human evaluation</a:t>
            </a:r>
            <a:r>
              <a:rPr lang="en-US" dirty="0"/>
              <a:t> is recommended.</a:t>
            </a:r>
          </a:p>
        </p:txBody>
      </p:sp>
    </p:spTree>
    <p:extLst>
      <p:ext uri="{BB962C8B-B14F-4D97-AF65-F5344CB8AC3E}">
        <p14:creationId xmlns:p14="http://schemas.microsoft.com/office/powerpoint/2010/main" val="77040089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7FA7CEEA-D25E-ED77-9CFA-9F3856E2C880}"/>
              </a:ext>
            </a:extLst>
          </p:cNvPr>
          <p:cNvSpPr txBox="1"/>
          <p:nvPr/>
        </p:nvSpPr>
        <p:spPr>
          <a:xfrm>
            <a:off x="435429" y="2000016"/>
            <a:ext cx="8708571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b="1" dirty="0"/>
              <a:t>Experiment Title</a:t>
            </a:r>
          </a:p>
          <a:p>
            <a:pPr>
              <a:buNone/>
            </a:pPr>
            <a:r>
              <a:rPr lang="en-US" dirty="0"/>
              <a:t>Automated Prompt Evaluation</a:t>
            </a:r>
          </a:p>
          <a:p>
            <a:pPr>
              <a:buNone/>
            </a:pPr>
            <a:r>
              <a:rPr lang="en-US" b="1" dirty="0"/>
              <a:t>Objective</a:t>
            </a:r>
          </a:p>
          <a:p>
            <a:pPr>
              <a:buNone/>
            </a:pPr>
            <a:r>
              <a:rPr lang="en-US" dirty="0"/>
              <a:t>To evaluate prompts using automated scoring techniques.</a:t>
            </a:r>
          </a:p>
          <a:p>
            <a:pPr>
              <a:buNone/>
            </a:pPr>
            <a:r>
              <a:rPr lang="en-US" b="1" dirty="0"/>
              <a:t>Procedure</a:t>
            </a:r>
          </a:p>
          <a:p>
            <a:pPr>
              <a:buFont typeface="+mj-lt"/>
              <a:buAutoNum type="arabicPeriod"/>
            </a:pPr>
            <a:r>
              <a:rPr lang="en-US" dirty="0"/>
              <a:t>Create </a:t>
            </a:r>
            <a:r>
              <a:rPr lang="en-US" b="1" dirty="0"/>
              <a:t>three prompts for the same task</a:t>
            </a:r>
            <a:r>
              <a:rPr lang="en-US" dirty="0"/>
              <a:t>.</a:t>
            </a:r>
          </a:p>
          <a:p>
            <a:pPr>
              <a:buFont typeface="+mj-lt"/>
              <a:buAutoNum type="arabicPeriod"/>
            </a:pPr>
            <a:r>
              <a:rPr lang="en-US" dirty="0"/>
              <a:t>Generate AI responses.</a:t>
            </a:r>
          </a:p>
          <a:p>
            <a:pPr>
              <a:buFont typeface="+mj-lt"/>
              <a:buAutoNum type="arabicPeriod"/>
            </a:pPr>
            <a:r>
              <a:rPr lang="en-US" dirty="0"/>
              <a:t>Use evaluation metrics to score outputs.</a:t>
            </a:r>
          </a:p>
          <a:p>
            <a:pPr>
              <a:buFont typeface="+mj-lt"/>
              <a:buAutoNum type="arabicPeriod"/>
            </a:pPr>
            <a:r>
              <a:rPr lang="en-US" dirty="0"/>
              <a:t>Compare scores.</a:t>
            </a:r>
          </a:p>
          <a:p>
            <a:pPr>
              <a:buFont typeface="+mj-lt"/>
              <a:buAutoNum type="arabicPeriod"/>
            </a:pPr>
            <a:r>
              <a:rPr lang="en-US" dirty="0"/>
              <a:t>Identify the best prompt.</a:t>
            </a:r>
          </a:p>
        </p:txBody>
      </p:sp>
    </p:spTree>
    <p:extLst>
      <p:ext uri="{BB962C8B-B14F-4D97-AF65-F5344CB8AC3E}">
        <p14:creationId xmlns:p14="http://schemas.microsoft.com/office/powerpoint/2010/main" val="102124023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A3839F40-DBBA-5679-9B01-6B42ACB0DD7A}"/>
              </a:ext>
            </a:extLst>
          </p:cNvPr>
          <p:cNvSpPr txBox="1"/>
          <p:nvPr/>
        </p:nvSpPr>
        <p:spPr>
          <a:xfrm>
            <a:off x="121913" y="320424"/>
            <a:ext cx="6096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2400" dirty="0">
                <a:solidFill>
                  <a:srgbClr val="FF0000"/>
                </a:solidFill>
              </a:rPr>
              <a:t>Monitoring &amp; feedback loops </a:t>
            </a:r>
            <a:endParaRPr lang="hi-IN" sz="2400" dirty="0">
              <a:solidFill>
                <a:srgbClr val="FF0000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36AAD34-BB8B-F376-EBB8-4EC9704CA74A}"/>
              </a:ext>
            </a:extLst>
          </p:cNvPr>
          <p:cNvSpPr txBox="1"/>
          <p:nvPr/>
        </p:nvSpPr>
        <p:spPr>
          <a:xfrm>
            <a:off x="191589" y="972403"/>
            <a:ext cx="11652068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b="1" dirty="0"/>
              <a:t>Monitoring?</a:t>
            </a:r>
          </a:p>
          <a:p>
            <a:pPr>
              <a:buNone/>
            </a:pPr>
            <a:r>
              <a:rPr lang="en-US" b="1" dirty="0"/>
              <a:t>Monitoring</a:t>
            </a:r>
            <a:r>
              <a:rPr lang="en-US" dirty="0"/>
              <a:t> is the process of </a:t>
            </a:r>
            <a:r>
              <a:rPr lang="en-US" b="1" dirty="0"/>
              <a:t>continuously observing and analyzing the performance of an AI system</a:t>
            </a:r>
            <a:r>
              <a:rPr lang="en-US" dirty="0"/>
              <a:t>.</a:t>
            </a:r>
          </a:p>
          <a:p>
            <a:pPr>
              <a:buNone/>
            </a:pPr>
            <a:r>
              <a:rPr lang="en-US" dirty="0"/>
              <a:t>It helps developers understand: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How well the AI responds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Whether outputs are accurate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If improvements are needed</a:t>
            </a:r>
          </a:p>
          <a:p>
            <a:pPr>
              <a:buNone/>
            </a:pPr>
            <a:r>
              <a:rPr lang="en-US" b="1" dirty="0"/>
              <a:t>Example</a:t>
            </a:r>
          </a:p>
          <a:p>
            <a:pPr>
              <a:buNone/>
            </a:pPr>
            <a:r>
              <a:rPr lang="en-US" dirty="0"/>
              <a:t>Monitoring AI chatbot responses to ensure they give </a:t>
            </a:r>
            <a:r>
              <a:rPr lang="en-US" b="1" dirty="0"/>
              <a:t>correct answers to users</a:t>
            </a:r>
            <a:r>
              <a:rPr lang="en-US" dirty="0"/>
              <a:t>.</a:t>
            </a:r>
          </a:p>
          <a:p>
            <a:pPr>
              <a:buNone/>
            </a:pPr>
            <a:endParaRPr lang="en-US" dirty="0"/>
          </a:p>
          <a:p>
            <a:pPr>
              <a:buNone/>
            </a:pPr>
            <a:endParaRPr lang="en-US" dirty="0"/>
          </a:p>
          <a:p>
            <a:r>
              <a:rPr lang="en-US" b="1" dirty="0"/>
              <a:t>Feedback Loop?</a:t>
            </a:r>
          </a:p>
          <a:p>
            <a:r>
              <a:rPr lang="en-US" dirty="0"/>
              <a:t>A </a:t>
            </a:r>
            <a:r>
              <a:rPr lang="en-US" b="1" dirty="0"/>
              <a:t>feedback loop</a:t>
            </a:r>
            <a:r>
              <a:rPr lang="en-US" dirty="0"/>
              <a:t> is a process where </a:t>
            </a:r>
            <a:r>
              <a:rPr lang="en-US" b="1" dirty="0"/>
              <a:t>the output of a system is used to improve the system itself</a:t>
            </a:r>
            <a:r>
              <a:rPr lang="en-US" dirty="0"/>
              <a:t>.</a:t>
            </a:r>
          </a:p>
          <a:p>
            <a:r>
              <a:rPr lang="en-US" dirty="0"/>
              <a:t>In prompt engineering:</a:t>
            </a:r>
          </a:p>
          <a:p>
            <a:r>
              <a:rPr lang="en-US" dirty="0"/>
              <a:t>Prompt → AI Output → Evaluation → Feedback → Improved Prompt</a:t>
            </a:r>
          </a:p>
          <a:p>
            <a:r>
              <a:rPr lang="en-US" dirty="0"/>
              <a:t>This cycle continues until the </a:t>
            </a:r>
            <a:r>
              <a:rPr lang="en-US" b="1" dirty="0"/>
              <a:t>desired output quality</a:t>
            </a:r>
            <a:r>
              <a:rPr lang="en-US" dirty="0"/>
              <a:t> is achieved.</a:t>
            </a:r>
          </a:p>
          <a:p>
            <a:pPr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542973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F2B42221-FDE6-1D71-748E-CB65C66DACC9}"/>
              </a:ext>
            </a:extLst>
          </p:cNvPr>
          <p:cNvSpPr txBox="1"/>
          <p:nvPr/>
        </p:nvSpPr>
        <p:spPr>
          <a:xfrm>
            <a:off x="862149" y="2000016"/>
            <a:ext cx="8281851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IN" b="1" dirty="0"/>
              <a:t>Why Monitoring is Important</a:t>
            </a:r>
          </a:p>
          <a:p>
            <a:pPr>
              <a:buNone/>
            </a:pPr>
            <a:r>
              <a:rPr lang="en-IN" dirty="0"/>
              <a:t>Without monitoring: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N" dirty="0"/>
              <a:t>AI may produce </a:t>
            </a:r>
            <a:r>
              <a:rPr lang="en-IN" b="1" dirty="0"/>
              <a:t>incorrect outputs</a:t>
            </a:r>
            <a:endParaRPr lang="en-IN" dirty="0"/>
          </a:p>
          <a:p>
            <a:pPr>
              <a:buFont typeface="Arial" panose="020B0604020202020204" pitchFamily="34" charset="0"/>
              <a:buChar char="•"/>
            </a:pPr>
            <a:r>
              <a:rPr lang="en-IN" dirty="0"/>
              <a:t>Errors may remain unnoticed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N" dirty="0"/>
              <a:t>System performance may degrade</a:t>
            </a:r>
          </a:p>
          <a:p>
            <a:pPr>
              <a:buNone/>
            </a:pPr>
            <a:r>
              <a:rPr lang="en-IN" dirty="0"/>
              <a:t>Monitoring helps in:</a:t>
            </a:r>
          </a:p>
          <a:p>
            <a:pPr>
              <a:buNone/>
            </a:pPr>
            <a:r>
              <a:rPr lang="en-IN" dirty="0"/>
              <a:t>✔ Detecting errors</a:t>
            </a:r>
            <a:br>
              <a:rPr lang="en-IN" dirty="0"/>
            </a:br>
            <a:r>
              <a:rPr lang="en-IN" dirty="0"/>
              <a:t>✔ Improving prompt quality</a:t>
            </a:r>
            <a:br>
              <a:rPr lang="en-IN" dirty="0"/>
            </a:br>
            <a:r>
              <a:rPr lang="en-IN" dirty="0"/>
              <a:t>✔ Enhancing user experience</a:t>
            </a:r>
            <a:br>
              <a:rPr lang="en-IN" dirty="0"/>
            </a:br>
            <a:r>
              <a:rPr lang="en-IN" dirty="0"/>
              <a:t>✔ Maintaining system reliability</a:t>
            </a:r>
          </a:p>
        </p:txBody>
      </p:sp>
    </p:spTree>
    <p:extLst>
      <p:ext uri="{BB962C8B-B14F-4D97-AF65-F5344CB8AC3E}">
        <p14:creationId xmlns:p14="http://schemas.microsoft.com/office/powerpoint/2010/main" val="86483586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0A6D4DA-1D41-1F0B-C4D8-7A25CA17015D}"/>
              </a:ext>
            </a:extLst>
          </p:cNvPr>
          <p:cNvSpPr txBox="1"/>
          <p:nvPr/>
        </p:nvSpPr>
        <p:spPr>
          <a:xfrm>
            <a:off x="714103" y="1169020"/>
            <a:ext cx="8429897" cy="42473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b="1" dirty="0"/>
              <a:t>Example of Feedback Loop</a:t>
            </a:r>
          </a:p>
          <a:p>
            <a:pPr>
              <a:buNone/>
            </a:pPr>
            <a:r>
              <a:rPr lang="en-US" b="1" dirty="0"/>
              <a:t>Step 1</a:t>
            </a:r>
          </a:p>
          <a:p>
            <a:pPr>
              <a:buNone/>
            </a:pPr>
            <a:r>
              <a:rPr lang="en-US" dirty="0"/>
              <a:t>Initial Prompt</a:t>
            </a:r>
            <a:br>
              <a:rPr lang="en-US" dirty="0"/>
            </a:br>
            <a:r>
              <a:rPr lang="en-US" dirty="0"/>
              <a:t>"Explain electric vehicles."</a:t>
            </a:r>
          </a:p>
          <a:p>
            <a:pPr>
              <a:buNone/>
            </a:pPr>
            <a:r>
              <a:rPr lang="en-US" b="1" dirty="0"/>
              <a:t>Step 2</a:t>
            </a:r>
          </a:p>
          <a:p>
            <a:pPr>
              <a:buNone/>
            </a:pPr>
            <a:r>
              <a:rPr lang="en-US" dirty="0"/>
              <a:t>AI Output</a:t>
            </a:r>
            <a:br>
              <a:rPr lang="en-US" dirty="0"/>
            </a:br>
            <a:r>
              <a:rPr lang="en-US" dirty="0"/>
              <a:t>Very basic explanation.</a:t>
            </a:r>
          </a:p>
          <a:p>
            <a:pPr>
              <a:buNone/>
            </a:pPr>
            <a:r>
              <a:rPr lang="en-US" b="1" dirty="0"/>
              <a:t>Step 3</a:t>
            </a:r>
          </a:p>
          <a:p>
            <a:pPr>
              <a:buNone/>
            </a:pPr>
            <a:r>
              <a:rPr lang="en-US" dirty="0"/>
              <a:t>Feedback</a:t>
            </a:r>
            <a:br>
              <a:rPr lang="en-US" dirty="0"/>
            </a:br>
            <a:r>
              <a:rPr lang="en-US" dirty="0"/>
              <a:t>Output lacks details.</a:t>
            </a:r>
          </a:p>
          <a:p>
            <a:pPr>
              <a:buNone/>
            </a:pPr>
            <a:r>
              <a:rPr lang="en-US" b="1" dirty="0"/>
              <a:t>Step 4</a:t>
            </a:r>
          </a:p>
          <a:p>
            <a:pPr>
              <a:buNone/>
            </a:pPr>
            <a:r>
              <a:rPr lang="en-US" dirty="0"/>
              <a:t>Refined Prompt</a:t>
            </a:r>
            <a:br>
              <a:rPr lang="en-US" dirty="0"/>
            </a:br>
            <a:r>
              <a:rPr lang="en-US" dirty="0"/>
              <a:t>"Explain electric vehicles with working principle, advantages, and real-world examples."</a:t>
            </a:r>
          </a:p>
          <a:p>
            <a:pPr>
              <a:buNone/>
            </a:pPr>
            <a:r>
              <a:rPr lang="en-US" b="1" dirty="0"/>
              <a:t>Step 5</a:t>
            </a:r>
          </a:p>
          <a:p>
            <a:pPr>
              <a:buNone/>
            </a:pPr>
            <a:r>
              <a:rPr lang="en-US" dirty="0"/>
              <a:t>Improved Output</a:t>
            </a:r>
          </a:p>
        </p:txBody>
      </p:sp>
    </p:spTree>
    <p:extLst>
      <p:ext uri="{BB962C8B-B14F-4D97-AF65-F5344CB8AC3E}">
        <p14:creationId xmlns:p14="http://schemas.microsoft.com/office/powerpoint/2010/main" val="74105345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8D61C558-66A3-1BB8-C175-0A6CD892097C}"/>
              </a:ext>
            </a:extLst>
          </p:cNvPr>
          <p:cNvSpPr txBox="1"/>
          <p:nvPr/>
        </p:nvSpPr>
        <p:spPr>
          <a:xfrm>
            <a:off x="1010194" y="2415515"/>
            <a:ext cx="8133806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b="1" dirty="0"/>
              <a:t>Monitoring Process in AI Systems</a:t>
            </a:r>
          </a:p>
          <a:p>
            <a:pPr>
              <a:buNone/>
            </a:pPr>
            <a:r>
              <a:rPr lang="en-US" dirty="0"/>
              <a:t>Typical monitoring steps include:</a:t>
            </a:r>
          </a:p>
          <a:p>
            <a:pPr>
              <a:buFont typeface="+mj-lt"/>
              <a:buAutoNum type="arabicPeriod"/>
            </a:pPr>
            <a:r>
              <a:rPr lang="en-US" b="1" dirty="0"/>
              <a:t>Collect AI outputs</a:t>
            </a:r>
            <a:endParaRPr lang="en-US" dirty="0"/>
          </a:p>
          <a:p>
            <a:pPr>
              <a:buFont typeface="+mj-lt"/>
              <a:buAutoNum type="arabicPeriod"/>
            </a:pPr>
            <a:r>
              <a:rPr lang="en-US" b="1" dirty="0"/>
              <a:t>Evaluate response quality</a:t>
            </a:r>
            <a:endParaRPr lang="en-US" dirty="0"/>
          </a:p>
          <a:p>
            <a:pPr>
              <a:buFont typeface="+mj-lt"/>
              <a:buAutoNum type="arabicPeriod"/>
            </a:pPr>
            <a:r>
              <a:rPr lang="en-US" b="1" dirty="0"/>
              <a:t>Identify errors</a:t>
            </a:r>
            <a:endParaRPr lang="en-US" dirty="0"/>
          </a:p>
          <a:p>
            <a:pPr>
              <a:buFont typeface="+mj-lt"/>
              <a:buAutoNum type="arabicPeriod"/>
            </a:pPr>
            <a:r>
              <a:rPr lang="en-US" b="1" dirty="0"/>
              <a:t>Provide feedback</a:t>
            </a:r>
            <a:endParaRPr lang="en-US" dirty="0"/>
          </a:p>
          <a:p>
            <a:pPr>
              <a:buFont typeface="+mj-lt"/>
              <a:buAutoNum type="arabicPeriod"/>
            </a:pPr>
            <a:r>
              <a:rPr lang="en-US" b="1" dirty="0"/>
              <a:t>Improve prompts or models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080534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49DFDA9-3271-B473-32BA-B307E87A1315}"/>
              </a:ext>
            </a:extLst>
          </p:cNvPr>
          <p:cNvSpPr txBox="1"/>
          <p:nvPr/>
        </p:nvSpPr>
        <p:spPr>
          <a:xfrm>
            <a:off x="3048000" y="1861517"/>
            <a:ext cx="6096000" cy="3139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b="1" dirty="0"/>
              <a:t>Types of Feedback</a:t>
            </a:r>
          </a:p>
          <a:p>
            <a:pPr>
              <a:buNone/>
            </a:pPr>
            <a:r>
              <a:rPr lang="en-US" b="1" dirty="0"/>
              <a:t>1. Human Feedback</a:t>
            </a:r>
          </a:p>
          <a:p>
            <a:pPr>
              <a:buNone/>
            </a:pPr>
            <a:r>
              <a:rPr lang="en-US" dirty="0"/>
              <a:t>Users or experts review AI outputs.</a:t>
            </a:r>
          </a:p>
          <a:p>
            <a:pPr>
              <a:buNone/>
            </a:pPr>
            <a:r>
              <a:rPr lang="en-US" dirty="0"/>
              <a:t>Example:</a:t>
            </a:r>
            <a:br>
              <a:rPr lang="en-US" dirty="0"/>
            </a:br>
            <a:r>
              <a:rPr lang="en-US" dirty="0"/>
              <a:t>Students evaluate chatbot answers.</a:t>
            </a:r>
          </a:p>
          <a:p>
            <a:pPr>
              <a:buNone/>
            </a:pPr>
            <a:br>
              <a:rPr lang="en-US" dirty="0"/>
            </a:br>
            <a:endParaRPr lang="en-US" dirty="0"/>
          </a:p>
          <a:p>
            <a:pPr>
              <a:buNone/>
            </a:pPr>
            <a:r>
              <a:rPr lang="en-US" b="1" dirty="0"/>
              <a:t>2. Automated Feedback</a:t>
            </a:r>
          </a:p>
          <a:p>
            <a:pPr>
              <a:buNone/>
            </a:pPr>
            <a:r>
              <a:rPr lang="en-US" dirty="0"/>
              <a:t>Software tools analyze responses automatically.</a:t>
            </a:r>
          </a:p>
          <a:p>
            <a:pPr>
              <a:buNone/>
            </a:pPr>
            <a:r>
              <a:rPr lang="en-US" dirty="0"/>
              <a:t>Example:</a:t>
            </a:r>
            <a:br>
              <a:rPr lang="en-US" dirty="0"/>
            </a:br>
            <a:r>
              <a:rPr lang="en-US" dirty="0"/>
              <a:t>Evaluation tools scoring prompt outputs.</a:t>
            </a:r>
          </a:p>
        </p:txBody>
      </p:sp>
    </p:spTree>
    <p:extLst>
      <p:ext uri="{BB962C8B-B14F-4D97-AF65-F5344CB8AC3E}">
        <p14:creationId xmlns:p14="http://schemas.microsoft.com/office/powerpoint/2010/main" val="236143808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0F3F2139-54C0-60C5-1289-4B0CFB86534B}"/>
              </a:ext>
            </a:extLst>
          </p:cNvPr>
          <p:cNvSpPr txBox="1"/>
          <p:nvPr/>
        </p:nvSpPr>
        <p:spPr>
          <a:xfrm>
            <a:off x="1097280" y="338023"/>
            <a:ext cx="8046720" cy="61863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IN" b="1" dirty="0"/>
              <a:t>Example: AI Chatbot Monitoring</a:t>
            </a:r>
          </a:p>
          <a:p>
            <a:pPr>
              <a:buNone/>
            </a:pPr>
            <a:r>
              <a:rPr lang="en-IN" dirty="0"/>
              <a:t>Suppose a </a:t>
            </a:r>
            <a:r>
              <a:rPr lang="en-IN" b="1" dirty="0"/>
              <a:t>customer support chatbot</a:t>
            </a:r>
            <a:r>
              <a:rPr lang="en-IN" dirty="0"/>
              <a:t> is deployed.</a:t>
            </a:r>
          </a:p>
          <a:p>
            <a:pPr>
              <a:buNone/>
            </a:pPr>
            <a:r>
              <a:rPr lang="en-IN" dirty="0"/>
              <a:t>Monitoring checks: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N" dirty="0"/>
              <a:t>Response accuracy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N" dirty="0"/>
              <a:t>Response time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N" dirty="0"/>
              <a:t>User satisfaction</a:t>
            </a:r>
          </a:p>
          <a:p>
            <a:pPr>
              <a:buNone/>
            </a:pPr>
            <a:r>
              <a:rPr lang="en-IN" dirty="0"/>
              <a:t>If users report incorrect answers → prompts are refined.</a:t>
            </a:r>
          </a:p>
          <a:p>
            <a:pPr>
              <a:buNone/>
            </a:pPr>
            <a:br>
              <a:rPr lang="en-IN" dirty="0"/>
            </a:br>
            <a:endParaRPr lang="en-IN" dirty="0"/>
          </a:p>
          <a:p>
            <a:pPr>
              <a:buNone/>
            </a:pPr>
            <a:r>
              <a:rPr lang="en-IN" b="1" dirty="0"/>
              <a:t>9. Feedback Loop Diagram</a:t>
            </a:r>
          </a:p>
          <a:p>
            <a:pPr>
              <a:buNone/>
            </a:pPr>
            <a:r>
              <a:rPr lang="en-IN" dirty="0"/>
              <a:t>System Flow:</a:t>
            </a:r>
          </a:p>
          <a:p>
            <a:pPr>
              <a:buNone/>
            </a:pPr>
            <a:r>
              <a:rPr lang="en-IN" dirty="0"/>
              <a:t>User Prompt</a:t>
            </a:r>
            <a:br>
              <a:rPr lang="en-IN" dirty="0"/>
            </a:br>
            <a:r>
              <a:rPr lang="en-IN" dirty="0"/>
              <a:t>↓</a:t>
            </a:r>
            <a:br>
              <a:rPr lang="en-IN" dirty="0"/>
            </a:br>
            <a:r>
              <a:rPr lang="en-IN" dirty="0"/>
              <a:t>AI Model</a:t>
            </a:r>
            <a:br>
              <a:rPr lang="en-IN" dirty="0"/>
            </a:br>
            <a:r>
              <a:rPr lang="en-IN" dirty="0"/>
              <a:t>↓</a:t>
            </a:r>
            <a:br>
              <a:rPr lang="en-IN" dirty="0"/>
            </a:br>
            <a:r>
              <a:rPr lang="en-IN" dirty="0"/>
              <a:t>Generated Response</a:t>
            </a:r>
            <a:br>
              <a:rPr lang="en-IN" dirty="0"/>
            </a:br>
            <a:r>
              <a:rPr lang="en-IN" dirty="0"/>
              <a:t>↓</a:t>
            </a:r>
            <a:br>
              <a:rPr lang="en-IN" dirty="0"/>
            </a:br>
            <a:r>
              <a:rPr lang="en-IN" dirty="0"/>
              <a:t>Evaluation / Monitoring</a:t>
            </a:r>
            <a:br>
              <a:rPr lang="en-IN" dirty="0"/>
            </a:br>
            <a:r>
              <a:rPr lang="en-IN" dirty="0"/>
              <a:t>↓</a:t>
            </a:r>
            <a:br>
              <a:rPr lang="en-IN" dirty="0"/>
            </a:br>
            <a:r>
              <a:rPr lang="en-IN" dirty="0"/>
              <a:t>Feedback</a:t>
            </a:r>
            <a:br>
              <a:rPr lang="en-IN" dirty="0"/>
            </a:br>
            <a:r>
              <a:rPr lang="en-IN" dirty="0"/>
              <a:t>↓</a:t>
            </a:r>
            <a:br>
              <a:rPr lang="en-IN" dirty="0"/>
            </a:br>
            <a:r>
              <a:rPr lang="en-IN" dirty="0"/>
              <a:t>Improved Prompt / Model</a:t>
            </a:r>
          </a:p>
        </p:txBody>
      </p:sp>
    </p:spTree>
    <p:extLst>
      <p:ext uri="{BB962C8B-B14F-4D97-AF65-F5344CB8AC3E}">
        <p14:creationId xmlns:p14="http://schemas.microsoft.com/office/powerpoint/2010/main" val="300202570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228DC546-8DC4-3F1E-2608-196F2C140CB0}"/>
              </a:ext>
            </a:extLst>
          </p:cNvPr>
          <p:cNvSpPr txBox="1"/>
          <p:nvPr/>
        </p:nvSpPr>
        <p:spPr>
          <a:xfrm>
            <a:off x="783771" y="704441"/>
            <a:ext cx="966651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2400" dirty="0">
                <a:solidFill>
                  <a:srgbClr val="FF0000"/>
                </a:solidFill>
              </a:rPr>
              <a:t>Parameter tuning (temperature, top-p) for deterministic vs creative outputs </a:t>
            </a:r>
            <a:endParaRPr lang="hi-IN" sz="2400" dirty="0">
              <a:solidFill>
                <a:srgbClr val="FF0000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DB75F54-7DCF-D219-E343-0E1CE0AF2FF5}"/>
              </a:ext>
            </a:extLst>
          </p:cNvPr>
          <p:cNvSpPr txBox="1"/>
          <p:nvPr/>
        </p:nvSpPr>
        <p:spPr>
          <a:xfrm>
            <a:off x="139337" y="1446018"/>
            <a:ext cx="9004663" cy="3139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b="1" dirty="0"/>
              <a:t>Parameter tuning</a:t>
            </a:r>
            <a:r>
              <a:rPr lang="en-US" dirty="0"/>
              <a:t> means adjusting </a:t>
            </a:r>
            <a:r>
              <a:rPr lang="en-US" b="1" dirty="0"/>
              <a:t>model settings</a:t>
            </a:r>
            <a:r>
              <a:rPr lang="en-US" dirty="0"/>
              <a:t> that control how AI generates responses.</a:t>
            </a:r>
          </a:p>
          <a:p>
            <a:pPr>
              <a:buNone/>
            </a:pPr>
            <a:r>
              <a:rPr lang="en-US" dirty="0"/>
              <a:t>These parameters influence: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randomness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creativity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predictability</a:t>
            </a:r>
          </a:p>
          <a:p>
            <a:pPr>
              <a:buNone/>
            </a:pPr>
            <a:r>
              <a:rPr lang="en-US" dirty="0"/>
              <a:t>Two important parameters are: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/>
              <a:t>Temperature</a:t>
            </a: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/>
              <a:t>Top-p (nucleus sampling)</a:t>
            </a:r>
            <a:endParaRPr lang="en-US" dirty="0"/>
          </a:p>
          <a:p>
            <a:pPr>
              <a:buNone/>
            </a:pPr>
            <a:r>
              <a:rPr lang="en-US" b="1" dirty="0"/>
              <a:t>3. Temperature Parameter</a:t>
            </a:r>
          </a:p>
          <a:p>
            <a:pPr>
              <a:buNone/>
            </a:pPr>
            <a:r>
              <a:rPr lang="en-US" b="1" dirty="0"/>
              <a:t>Temperature controls randomness in AI output.</a:t>
            </a:r>
            <a:endParaRPr lang="en-US" dirty="0"/>
          </a:p>
          <a:p>
            <a:pPr>
              <a:buNone/>
            </a:pPr>
            <a:r>
              <a:rPr lang="en-US" dirty="0"/>
              <a:t>Range: </a:t>
            </a:r>
            <a:r>
              <a:rPr lang="en-US" b="1" dirty="0"/>
              <a:t>0 to 1 (sometimes up to 2)</a:t>
            </a:r>
            <a:endParaRPr lang="en-US" dirty="0"/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89E38E59-37CD-F173-E0AB-6E047279862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06916222"/>
              </p:ext>
            </p:extLst>
          </p:nvPr>
        </p:nvGraphicFramePr>
        <p:xfrm>
          <a:off x="838200" y="4715399"/>
          <a:ext cx="10515600" cy="1463040"/>
        </p:xfrm>
        <a:graphic>
          <a:graphicData uri="http://schemas.openxmlformats.org/drawingml/2006/table">
            <a:tbl>
              <a:tblPr/>
              <a:tblGrid>
                <a:gridCol w="5257800">
                  <a:extLst>
                    <a:ext uri="{9D8B030D-6E8A-4147-A177-3AD203B41FA5}">
                      <a16:colId xmlns:a16="http://schemas.microsoft.com/office/drawing/2014/main" val="624714896"/>
                    </a:ext>
                  </a:extLst>
                </a:gridCol>
                <a:gridCol w="5257800">
                  <a:extLst>
                    <a:ext uri="{9D8B030D-6E8A-4147-A177-3AD203B41FA5}">
                      <a16:colId xmlns:a16="http://schemas.microsoft.com/office/drawing/2014/main" val="225480747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/>
                        <a:t>Temperature Value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/>
                        <a:t>Behavior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2760841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/>
                        <a:t>0 – 0.2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/>
                        <a:t>Very deterministic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4515249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/>
                        <a:t>0.3 – 0.6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/>
                        <a:t>Balanced responses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9411977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/>
                        <a:t>0.7 – 1.0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 dirty="0"/>
                        <a:t>Creative and diverse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2570589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6788576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1DDFDDAB-7C6E-20D8-FA2F-FD02EC8994D2}"/>
              </a:ext>
            </a:extLst>
          </p:cNvPr>
          <p:cNvSpPr txBox="1"/>
          <p:nvPr/>
        </p:nvSpPr>
        <p:spPr>
          <a:xfrm>
            <a:off x="1097280" y="1584518"/>
            <a:ext cx="8046720" cy="36933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b="1" dirty="0"/>
              <a:t>Example</a:t>
            </a:r>
          </a:p>
          <a:p>
            <a:pPr>
              <a:buNone/>
            </a:pPr>
            <a:r>
              <a:rPr lang="en-US" dirty="0"/>
              <a:t>Prompt:</a:t>
            </a:r>
            <a:br>
              <a:rPr lang="en-US" dirty="0"/>
            </a:br>
            <a:r>
              <a:rPr lang="en-US" dirty="0"/>
              <a:t>"Write a slogan for an electric scooter."</a:t>
            </a:r>
          </a:p>
          <a:p>
            <a:pPr>
              <a:buNone/>
            </a:pPr>
            <a:r>
              <a:rPr lang="en-US" b="1" dirty="0"/>
              <a:t>Temperature = 0.1</a:t>
            </a:r>
            <a:endParaRPr lang="en-US" dirty="0"/>
          </a:p>
          <a:p>
            <a:pPr>
              <a:buNone/>
            </a:pPr>
            <a:r>
              <a:rPr lang="en-US" dirty="0"/>
              <a:t>Output:</a:t>
            </a:r>
            <a:br>
              <a:rPr lang="en-US" dirty="0"/>
            </a:br>
            <a:r>
              <a:rPr lang="en-US" dirty="0"/>
              <a:t>"Efficient electric mobility for modern transportation."</a:t>
            </a:r>
          </a:p>
          <a:p>
            <a:pPr>
              <a:buNone/>
            </a:pPr>
            <a:r>
              <a:rPr lang="en-US" dirty="0"/>
              <a:t>Very predictable.</a:t>
            </a:r>
          </a:p>
          <a:p>
            <a:pPr>
              <a:buNone/>
            </a:pPr>
            <a:br>
              <a:rPr lang="en-US" dirty="0"/>
            </a:br>
            <a:endParaRPr lang="en-US" dirty="0"/>
          </a:p>
          <a:p>
            <a:pPr>
              <a:buNone/>
            </a:pPr>
            <a:r>
              <a:rPr lang="en-US" b="1" dirty="0"/>
              <a:t>Temperature = 0.9</a:t>
            </a:r>
            <a:endParaRPr lang="en-US" dirty="0"/>
          </a:p>
          <a:p>
            <a:pPr>
              <a:buNone/>
            </a:pPr>
            <a:r>
              <a:rPr lang="en-US" dirty="0"/>
              <a:t>Output:</a:t>
            </a:r>
            <a:br>
              <a:rPr lang="en-US" dirty="0"/>
            </a:br>
            <a:r>
              <a:rPr lang="en-US" dirty="0"/>
              <a:t>"Ride the future — silent power on electric wheels!"</a:t>
            </a:r>
          </a:p>
          <a:p>
            <a:pPr>
              <a:buNone/>
            </a:pPr>
            <a:r>
              <a:rPr lang="en-US" dirty="0"/>
              <a:t>More creative.</a:t>
            </a:r>
          </a:p>
        </p:txBody>
      </p:sp>
    </p:spTree>
    <p:extLst>
      <p:ext uri="{BB962C8B-B14F-4D97-AF65-F5344CB8AC3E}">
        <p14:creationId xmlns:p14="http://schemas.microsoft.com/office/powerpoint/2010/main" val="100513935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F86D12A2-F536-7935-3763-AC4C31F3EDD0}"/>
              </a:ext>
            </a:extLst>
          </p:cNvPr>
          <p:cNvSpPr txBox="1"/>
          <p:nvPr/>
        </p:nvSpPr>
        <p:spPr>
          <a:xfrm>
            <a:off x="609600" y="1861517"/>
            <a:ext cx="8534400" cy="3139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b="1" dirty="0"/>
              <a:t>Deterministic vs Creative Outputs</a:t>
            </a:r>
          </a:p>
          <a:p>
            <a:pPr>
              <a:buNone/>
            </a:pPr>
            <a:r>
              <a:rPr lang="en-US" b="1" dirty="0"/>
              <a:t>Deterministic Output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Same prompt → same result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Less randomness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More reliable</a:t>
            </a:r>
          </a:p>
          <a:p>
            <a:pPr>
              <a:buNone/>
            </a:pPr>
            <a:r>
              <a:rPr lang="en-US" dirty="0"/>
              <a:t>Used for: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coding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calculations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factual answers</a:t>
            </a:r>
          </a:p>
          <a:p>
            <a:pPr>
              <a:buNone/>
            </a:pPr>
            <a:r>
              <a:rPr lang="en-US" dirty="0"/>
              <a:t>Example:</a:t>
            </a:r>
          </a:p>
          <a:p>
            <a:pPr>
              <a:buNone/>
            </a:pPr>
            <a:r>
              <a:rPr lang="en-US" dirty="0"/>
              <a:t>Temperature = </a:t>
            </a:r>
            <a:r>
              <a:rPr lang="en-US" b="1" dirty="0"/>
              <a:t>0.1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809810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E7814DC-3A89-DC11-80C2-8B5B0EBD88CE}"/>
              </a:ext>
            </a:extLst>
          </p:cNvPr>
          <p:cNvSpPr txBox="1"/>
          <p:nvPr/>
        </p:nvSpPr>
        <p:spPr>
          <a:xfrm>
            <a:off x="1079863" y="1997839"/>
            <a:ext cx="7942217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b="1" dirty="0"/>
              <a:t>Creative Output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More variation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More imaginative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Less predictable</a:t>
            </a:r>
          </a:p>
          <a:p>
            <a:pPr>
              <a:buNone/>
            </a:pPr>
            <a:r>
              <a:rPr lang="en-US" dirty="0"/>
              <a:t>Used for: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storytelling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marketing slogans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idea generation</a:t>
            </a:r>
          </a:p>
          <a:p>
            <a:pPr>
              <a:buNone/>
            </a:pPr>
            <a:r>
              <a:rPr lang="en-US" dirty="0"/>
              <a:t>Example:</a:t>
            </a:r>
          </a:p>
          <a:p>
            <a:pPr>
              <a:buNone/>
            </a:pPr>
            <a:r>
              <a:rPr lang="en-US" dirty="0"/>
              <a:t>Temperature = </a:t>
            </a:r>
            <a:r>
              <a:rPr lang="en-US" b="1" dirty="0"/>
              <a:t>0.8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637956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3174F891-B004-15BE-A001-7418A38AD828}"/>
              </a:ext>
            </a:extLst>
          </p:cNvPr>
          <p:cNvSpPr txBox="1"/>
          <p:nvPr/>
        </p:nvSpPr>
        <p:spPr>
          <a:xfrm>
            <a:off x="444137" y="411701"/>
            <a:ext cx="9831977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b="1" dirty="0"/>
              <a:t>Top-p (Nucleus Sampling)</a:t>
            </a:r>
          </a:p>
          <a:p>
            <a:pPr>
              <a:buNone/>
            </a:pPr>
            <a:r>
              <a:rPr lang="en-US" b="1" dirty="0"/>
              <a:t>Top-p controls how many probable words the model considers when generating text.</a:t>
            </a:r>
            <a:endParaRPr lang="en-US" dirty="0"/>
          </a:p>
          <a:p>
            <a:pPr>
              <a:buNone/>
            </a:pPr>
            <a:r>
              <a:rPr lang="en-US" dirty="0"/>
              <a:t>Instead of choosing from all words, the model selects from </a:t>
            </a:r>
            <a:r>
              <a:rPr lang="en-US" b="1" dirty="0"/>
              <a:t>a subset of most probable words</a:t>
            </a:r>
            <a:r>
              <a:rPr lang="en-US" dirty="0"/>
              <a:t>.</a:t>
            </a:r>
          </a:p>
          <a:p>
            <a:pPr>
              <a:buNone/>
            </a:pPr>
            <a:r>
              <a:rPr lang="en-US" dirty="0"/>
              <a:t>Range: </a:t>
            </a:r>
            <a:r>
              <a:rPr lang="en-US" b="1" dirty="0"/>
              <a:t>0 to 1</a:t>
            </a:r>
            <a:endParaRPr lang="en-US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FDD9FC59-4BF3-6D13-904E-E4ED63E2DE6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72735368"/>
              </p:ext>
            </p:extLst>
          </p:nvPr>
        </p:nvGraphicFramePr>
        <p:xfrm>
          <a:off x="838200" y="1824149"/>
          <a:ext cx="10515600" cy="1463040"/>
        </p:xfrm>
        <a:graphic>
          <a:graphicData uri="http://schemas.openxmlformats.org/drawingml/2006/table">
            <a:tbl>
              <a:tblPr/>
              <a:tblGrid>
                <a:gridCol w="5257800">
                  <a:extLst>
                    <a:ext uri="{9D8B030D-6E8A-4147-A177-3AD203B41FA5}">
                      <a16:colId xmlns:a16="http://schemas.microsoft.com/office/drawing/2014/main" val="626770068"/>
                    </a:ext>
                  </a:extLst>
                </a:gridCol>
                <a:gridCol w="5257800">
                  <a:extLst>
                    <a:ext uri="{9D8B030D-6E8A-4147-A177-3AD203B41FA5}">
                      <a16:colId xmlns:a16="http://schemas.microsoft.com/office/drawing/2014/main" val="2799174418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/>
                        <a:t>Top-p Value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/>
                        <a:t>Behavior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1672545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/>
                        <a:t>0.2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/>
                        <a:t>Very focused responses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2018454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/>
                        <a:t>0.5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/>
                        <a:t>Moderate diversity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7193584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/>
                        <a:t>0.9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 dirty="0"/>
                        <a:t>High creativity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06074361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E6C70DD9-1B15-69D0-F8ED-30C8164FFAE7}"/>
              </a:ext>
            </a:extLst>
          </p:cNvPr>
          <p:cNvSpPr txBox="1"/>
          <p:nvPr/>
        </p:nvSpPr>
        <p:spPr>
          <a:xfrm>
            <a:off x="557343" y="4173811"/>
            <a:ext cx="6096000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b="1" dirty="0"/>
              <a:t>Example Prompt</a:t>
            </a:r>
          </a:p>
          <a:p>
            <a:pPr>
              <a:buNone/>
            </a:pPr>
            <a:r>
              <a:rPr lang="en-US" dirty="0"/>
              <a:t>"Describe artificial intelligence."</a:t>
            </a:r>
          </a:p>
          <a:p>
            <a:pPr>
              <a:buNone/>
            </a:pPr>
            <a:r>
              <a:rPr lang="en-US" dirty="0"/>
              <a:t>Top-p = </a:t>
            </a:r>
            <a:r>
              <a:rPr lang="en-US" b="1" dirty="0"/>
              <a:t>0.3</a:t>
            </a:r>
            <a:endParaRPr lang="en-US" dirty="0"/>
          </a:p>
          <a:p>
            <a:pPr>
              <a:buNone/>
            </a:pPr>
            <a:r>
              <a:rPr lang="en-US" dirty="0"/>
              <a:t>Output is </a:t>
            </a:r>
            <a:r>
              <a:rPr lang="en-US" b="1" dirty="0"/>
              <a:t>focused and predictable</a:t>
            </a:r>
            <a:r>
              <a:rPr lang="en-US" dirty="0"/>
              <a:t>.</a:t>
            </a:r>
          </a:p>
          <a:p>
            <a:pPr>
              <a:buNone/>
            </a:pPr>
            <a:r>
              <a:rPr lang="en-US" dirty="0"/>
              <a:t>Top-p = </a:t>
            </a:r>
            <a:r>
              <a:rPr lang="en-US" b="1" dirty="0"/>
              <a:t>0.9</a:t>
            </a:r>
            <a:endParaRPr lang="en-US" dirty="0"/>
          </a:p>
          <a:p>
            <a:pPr>
              <a:buNone/>
            </a:pPr>
            <a:r>
              <a:rPr lang="en-US" dirty="0"/>
              <a:t>Output is </a:t>
            </a:r>
            <a:r>
              <a:rPr lang="en-US" b="1" dirty="0"/>
              <a:t>more varied and expressive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65477833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0BD4C464-1D94-EC0B-B174-F5A49F27A596}"/>
              </a:ext>
            </a:extLst>
          </p:cNvPr>
          <p:cNvSpPr txBox="1"/>
          <p:nvPr/>
        </p:nvSpPr>
        <p:spPr>
          <a:xfrm>
            <a:off x="296085" y="668768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dirty="0"/>
              <a:t>Temperature vs Top-p</a:t>
            </a:r>
            <a:endParaRPr lang="hi-IN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68DDC4C7-7DA5-C7BB-39CC-6AB5B695BE8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86586566"/>
              </p:ext>
            </p:extLst>
          </p:nvPr>
        </p:nvGraphicFramePr>
        <p:xfrm>
          <a:off x="838200" y="1310341"/>
          <a:ext cx="10515600" cy="1097280"/>
        </p:xfrm>
        <a:graphic>
          <a:graphicData uri="http://schemas.openxmlformats.org/drawingml/2006/table">
            <a:tbl>
              <a:tblPr/>
              <a:tblGrid>
                <a:gridCol w="5257800">
                  <a:extLst>
                    <a:ext uri="{9D8B030D-6E8A-4147-A177-3AD203B41FA5}">
                      <a16:colId xmlns:a16="http://schemas.microsoft.com/office/drawing/2014/main" val="776941712"/>
                    </a:ext>
                  </a:extLst>
                </a:gridCol>
                <a:gridCol w="5257800">
                  <a:extLst>
                    <a:ext uri="{9D8B030D-6E8A-4147-A177-3AD203B41FA5}">
                      <a16:colId xmlns:a16="http://schemas.microsoft.com/office/drawing/2014/main" val="424787590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/>
                        <a:t>Parameter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/>
                        <a:t>Function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7257231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/>
                        <a:t>Temperature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/>
                        <a:t>Controls randomness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5294396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/>
                        <a:t>Top-p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dirty="0"/>
                        <a:t>Controls probability range of word selection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61851162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AC829863-E0AD-F438-546D-5486D2F56311}"/>
              </a:ext>
            </a:extLst>
          </p:cNvPr>
          <p:cNvSpPr txBox="1"/>
          <p:nvPr/>
        </p:nvSpPr>
        <p:spPr>
          <a:xfrm>
            <a:off x="182880" y="2969512"/>
            <a:ext cx="896112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b="1" dirty="0"/>
              <a:t>Practical Example (LM Studio / Local LLM)</a:t>
            </a:r>
          </a:p>
          <a:p>
            <a:pPr>
              <a:buNone/>
            </a:pPr>
            <a:r>
              <a:rPr lang="en-US" dirty="0"/>
              <a:t>Prompt:</a:t>
            </a:r>
            <a:br>
              <a:rPr lang="en-US" dirty="0"/>
            </a:br>
            <a:r>
              <a:rPr lang="en-US" dirty="0"/>
              <a:t>"Write a startup idea for smart agriculture."</a:t>
            </a:r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53C98010-013D-2CAC-CF9F-1F969713978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75043096"/>
              </p:ext>
            </p:extLst>
          </p:nvPr>
        </p:nvGraphicFramePr>
        <p:xfrm>
          <a:off x="838200" y="4628313"/>
          <a:ext cx="10515600" cy="1463040"/>
        </p:xfrm>
        <a:graphic>
          <a:graphicData uri="http://schemas.openxmlformats.org/drawingml/2006/table">
            <a:tbl>
              <a:tblPr/>
              <a:tblGrid>
                <a:gridCol w="5257800">
                  <a:extLst>
                    <a:ext uri="{9D8B030D-6E8A-4147-A177-3AD203B41FA5}">
                      <a16:colId xmlns:a16="http://schemas.microsoft.com/office/drawing/2014/main" val="2299550706"/>
                    </a:ext>
                  </a:extLst>
                </a:gridCol>
                <a:gridCol w="5257800">
                  <a:extLst>
                    <a:ext uri="{9D8B030D-6E8A-4147-A177-3AD203B41FA5}">
                      <a16:colId xmlns:a16="http://schemas.microsoft.com/office/drawing/2014/main" val="1731893162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/>
                        <a:t>Temperature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/>
                        <a:t>Output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4040637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/>
                        <a:t>0.2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/>
                        <a:t>Simple technical explanation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8241539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/>
                        <a:t>0.5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/>
                        <a:t>Balanced business idea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3522696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/>
                        <a:t>0.9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 dirty="0"/>
                        <a:t>Creative innovative concept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2709976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9117989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07DDD2BA-7A6D-3254-7E00-A3D906982173}"/>
              </a:ext>
            </a:extLst>
          </p:cNvPr>
          <p:cNvSpPr txBox="1"/>
          <p:nvPr/>
        </p:nvSpPr>
        <p:spPr>
          <a:xfrm>
            <a:off x="470257" y="1278370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dirty="0"/>
              <a:t>Recommended Settings</a:t>
            </a:r>
            <a:endParaRPr lang="hi-IN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9E430598-3F11-51F5-5946-BFF1308BD929}"/>
              </a:ext>
            </a:extLst>
          </p:cNvPr>
          <p:cNvGraphicFramePr>
            <a:graphicFrameLocks noGrp="1"/>
          </p:cNvGraphicFramePr>
          <p:nvPr/>
        </p:nvGraphicFramePr>
        <p:xfrm>
          <a:off x="838200" y="3086894"/>
          <a:ext cx="10515600" cy="1828800"/>
        </p:xfrm>
        <a:graphic>
          <a:graphicData uri="http://schemas.openxmlformats.org/drawingml/2006/table">
            <a:tbl>
              <a:tblPr/>
              <a:tblGrid>
                <a:gridCol w="3505200">
                  <a:extLst>
                    <a:ext uri="{9D8B030D-6E8A-4147-A177-3AD203B41FA5}">
                      <a16:colId xmlns:a16="http://schemas.microsoft.com/office/drawing/2014/main" val="3182731599"/>
                    </a:ext>
                  </a:extLst>
                </a:gridCol>
                <a:gridCol w="3505200">
                  <a:extLst>
                    <a:ext uri="{9D8B030D-6E8A-4147-A177-3AD203B41FA5}">
                      <a16:colId xmlns:a16="http://schemas.microsoft.com/office/drawing/2014/main" val="3997777993"/>
                    </a:ext>
                  </a:extLst>
                </a:gridCol>
                <a:gridCol w="3505200">
                  <a:extLst>
                    <a:ext uri="{9D8B030D-6E8A-4147-A177-3AD203B41FA5}">
                      <a16:colId xmlns:a16="http://schemas.microsoft.com/office/drawing/2014/main" val="2631920754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/>
                        <a:t>Task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/>
                        <a:t>Temperature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/>
                        <a:t>Top-p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0639579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/>
                        <a:t>Coding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/>
                        <a:t>0.1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/>
                        <a:t>0.3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6614918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/>
                        <a:t>Question answering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/>
                        <a:t>0.2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/>
                        <a:t>0.5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115152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/>
                        <a:t>Business ideas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/>
                        <a:t>0.7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/>
                        <a:t>0.9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1223439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/>
                        <a:t>Story writing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/>
                        <a:t>0.9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 dirty="0"/>
                        <a:t>0.95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2247039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9501576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B601B6AF-4B6D-ABA3-C96A-CB52C84B8E6C}"/>
              </a:ext>
            </a:extLst>
          </p:cNvPr>
          <p:cNvSpPr txBox="1"/>
          <p:nvPr/>
        </p:nvSpPr>
        <p:spPr>
          <a:xfrm>
            <a:off x="165463" y="216759"/>
            <a:ext cx="12026537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200" b="1" dirty="0"/>
              <a:t>Evaluation Metrics:</a:t>
            </a:r>
            <a:endParaRPr lang="hi-IN" sz="32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4E64A6B-7A96-8014-2722-650F08709733}"/>
              </a:ext>
            </a:extLst>
          </p:cNvPr>
          <p:cNvSpPr txBox="1"/>
          <p:nvPr/>
        </p:nvSpPr>
        <p:spPr>
          <a:xfrm>
            <a:off x="261257" y="1446018"/>
            <a:ext cx="11451772" cy="4154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sz="2400" b="1" dirty="0"/>
              <a:t>Quantitative Evaluation Metrics</a:t>
            </a:r>
          </a:p>
          <a:p>
            <a:pPr>
              <a:buNone/>
            </a:pPr>
            <a:r>
              <a:rPr lang="en-US" sz="2400" dirty="0"/>
              <a:t>These metrics use </a:t>
            </a:r>
            <a:r>
              <a:rPr lang="en-US" sz="2400" b="1" dirty="0"/>
              <a:t>numerical scores</a:t>
            </a:r>
            <a:r>
              <a:rPr lang="en-US" sz="2400" dirty="0"/>
              <a:t> to objectively measure model performance.</a:t>
            </a:r>
          </a:p>
          <a:p>
            <a:pPr>
              <a:buNone/>
            </a:pPr>
            <a:r>
              <a:rPr lang="en-US" sz="2400" b="1" dirty="0"/>
              <a:t>1Factuality</a:t>
            </a:r>
          </a:p>
          <a:p>
            <a:pPr>
              <a:buNone/>
            </a:pPr>
            <a:r>
              <a:rPr lang="en-US" sz="2400" b="1" dirty="0"/>
              <a:t>Factuality</a:t>
            </a:r>
            <a:r>
              <a:rPr lang="en-US" sz="2400" dirty="0"/>
              <a:t> measures whether the information generated by the AI is </a:t>
            </a:r>
            <a:r>
              <a:rPr lang="en-US" sz="2400" b="1" dirty="0"/>
              <a:t>correct and based on real facts</a:t>
            </a:r>
            <a:r>
              <a:rPr lang="en-US" sz="2400" dirty="0"/>
              <a:t>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400" dirty="0"/>
              <a:t>Compares the model output with </a:t>
            </a:r>
            <a:r>
              <a:rPr lang="en-US" sz="2400" b="1" dirty="0"/>
              <a:t>verified knowledge sources</a:t>
            </a:r>
            <a:r>
              <a:rPr lang="en-US" sz="2400" dirty="0"/>
              <a:t>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400" dirty="0"/>
              <a:t>Detects </a:t>
            </a:r>
            <a:r>
              <a:rPr lang="en-US" sz="2400" b="1" dirty="0"/>
              <a:t>hallucinations</a:t>
            </a:r>
            <a:r>
              <a:rPr lang="en-US" sz="2400" dirty="0"/>
              <a:t> (false or fabricated information).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400" dirty="0"/>
              <a:t>Important in domains like </a:t>
            </a:r>
            <a:r>
              <a:rPr lang="en-US" sz="2400" b="1" dirty="0"/>
              <a:t>education, healthcare, and research</a:t>
            </a:r>
            <a:r>
              <a:rPr lang="en-US" sz="2400" dirty="0"/>
              <a:t>.</a:t>
            </a:r>
          </a:p>
          <a:p>
            <a:pPr>
              <a:buNone/>
            </a:pPr>
            <a:r>
              <a:rPr lang="en-US" sz="2400" b="1" dirty="0"/>
              <a:t>Example:</a:t>
            </a:r>
            <a:br>
              <a:rPr lang="en-US" sz="2400" dirty="0"/>
            </a:br>
            <a:r>
              <a:rPr lang="en-US" sz="2400" dirty="0"/>
              <a:t>Prompt: </a:t>
            </a:r>
            <a:r>
              <a:rPr lang="en-US" sz="2400" i="1" dirty="0"/>
              <a:t>“Who discovered gravity?”</a:t>
            </a:r>
            <a:br>
              <a:rPr lang="en-US" sz="2400" dirty="0"/>
            </a:br>
            <a:r>
              <a:rPr lang="en-US" sz="2400" dirty="0"/>
              <a:t>Correct factual output: </a:t>
            </a:r>
            <a:r>
              <a:rPr lang="en-US" sz="2400" i="1" dirty="0"/>
              <a:t>Isaac Newton discovered the law of gravity.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53090288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472B2040-19ED-357B-F40B-8DA10E53C90B}"/>
              </a:ext>
            </a:extLst>
          </p:cNvPr>
          <p:cNvSpPr txBox="1"/>
          <p:nvPr/>
        </p:nvSpPr>
        <p:spPr>
          <a:xfrm>
            <a:off x="287383" y="351251"/>
            <a:ext cx="10528663" cy="60016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sz="2400" b="1" dirty="0"/>
              <a:t>2. Coherence</a:t>
            </a:r>
          </a:p>
          <a:p>
            <a:pPr>
              <a:buNone/>
            </a:pPr>
            <a:r>
              <a:rPr lang="en-US" sz="2400" b="1" dirty="0"/>
              <a:t>Coherence</a:t>
            </a:r>
            <a:r>
              <a:rPr lang="en-US" sz="2400" dirty="0"/>
              <a:t> evaluates whether the response is </a:t>
            </a:r>
            <a:r>
              <a:rPr lang="en-US" sz="2400" b="1" dirty="0"/>
              <a:t>logically structured and easy to understand</a:t>
            </a:r>
            <a:r>
              <a:rPr lang="en-US" sz="2400" dirty="0"/>
              <a:t>.</a:t>
            </a:r>
          </a:p>
          <a:p>
            <a:pPr>
              <a:buNone/>
            </a:pPr>
            <a:r>
              <a:rPr lang="en-US" sz="2400" dirty="0"/>
              <a:t>It checks: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400" dirty="0"/>
              <a:t>Logical flow of ideas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400" dirty="0"/>
              <a:t>Sentence connectivity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400" dirty="0"/>
              <a:t>Consistency across paragraphs</a:t>
            </a:r>
          </a:p>
          <a:p>
            <a:pPr>
              <a:buNone/>
            </a:pPr>
            <a:r>
              <a:rPr lang="en-US" sz="2400" dirty="0"/>
              <a:t>A coherent response should read like </a:t>
            </a:r>
            <a:r>
              <a:rPr lang="en-US" sz="2400" b="1" dirty="0"/>
              <a:t>naturally written human text</a:t>
            </a:r>
            <a:r>
              <a:rPr lang="en-US" sz="2400" dirty="0"/>
              <a:t>.</a:t>
            </a:r>
          </a:p>
          <a:p>
            <a:pPr>
              <a:buNone/>
            </a:pPr>
            <a:br>
              <a:rPr lang="en-US" sz="2400" dirty="0"/>
            </a:br>
            <a:endParaRPr lang="en-US" sz="2400" dirty="0"/>
          </a:p>
          <a:p>
            <a:pPr>
              <a:buNone/>
            </a:pPr>
            <a:r>
              <a:rPr lang="en-US" sz="2400" b="1" dirty="0"/>
              <a:t>3. Relevance</a:t>
            </a:r>
          </a:p>
          <a:p>
            <a:pPr>
              <a:buNone/>
            </a:pPr>
            <a:r>
              <a:rPr lang="en-US" sz="2400" dirty="0"/>
              <a:t>Relevance measures how </a:t>
            </a:r>
            <a:r>
              <a:rPr lang="en-US" sz="2400" b="1" dirty="0"/>
              <a:t>closely the generated response matches the prompt or user query</a:t>
            </a:r>
            <a:r>
              <a:rPr lang="en-US" sz="2400" dirty="0"/>
              <a:t>.</a:t>
            </a:r>
          </a:p>
          <a:p>
            <a:pPr>
              <a:buNone/>
            </a:pPr>
            <a:r>
              <a:rPr lang="en-US" sz="2400" dirty="0"/>
              <a:t>High relevance means: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400" dirty="0"/>
              <a:t>The response directly answers the question.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400" dirty="0"/>
              <a:t>No unnecessary or unrelated information is included.</a:t>
            </a:r>
          </a:p>
        </p:txBody>
      </p:sp>
    </p:spTree>
    <p:extLst>
      <p:ext uri="{BB962C8B-B14F-4D97-AF65-F5344CB8AC3E}">
        <p14:creationId xmlns:p14="http://schemas.microsoft.com/office/powerpoint/2010/main" val="170316078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8A0D57EC-6A43-9503-B08E-BBB7294A360C}"/>
                  </a:ext>
                </a:extLst>
              </p:cNvPr>
              <p:cNvSpPr txBox="1"/>
              <p:nvPr/>
            </p:nvSpPr>
            <p:spPr>
              <a:xfrm>
                <a:off x="182879" y="175925"/>
                <a:ext cx="12749349" cy="636494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buNone/>
                </a:pPr>
                <a:r>
                  <a:rPr lang="en-IN" sz="2400" b="1" dirty="0"/>
                  <a:t>4. Accuracy</a:t>
                </a:r>
              </a:p>
              <a:p>
                <a:pPr>
                  <a:buNone/>
                </a:pPr>
                <a:r>
                  <a:rPr lang="en-IN" sz="2400" dirty="0"/>
                  <a:t>Accuracy measures how </a:t>
                </a:r>
                <a:r>
                  <a:rPr lang="en-IN" sz="2400" b="1" dirty="0"/>
                  <a:t>precisely the output matches the expected answer or ground truth</a:t>
                </a:r>
                <a:r>
                  <a:rPr lang="en-IN" sz="2400" dirty="0"/>
                  <a:t>.</a:t>
                </a:r>
              </a:p>
              <a:p>
                <a:pPr>
                  <a:buNone/>
                </a:pPr>
                <a:r>
                  <a:rPr lang="en-IN" sz="2400" dirty="0"/>
                  <a:t>For example in QA systems:</a:t>
                </a:r>
              </a:p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N" sz="2400" i="1">
                          <a:latin typeface="Cambria Math" panose="02040503050406030204" pitchFamily="18" charset="0"/>
                        </a:rPr>
                        <m:t>𝐴𝑐𝑐𝑢𝑟𝑎𝑐𝑦</m:t>
                      </m:r>
                      <m:r>
                        <a:rPr lang="en-IN" sz="2400" i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ar-AE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IN" sz="2400" b="0" i="1">
                              <a:latin typeface="Cambria Math" panose="02040503050406030204" pitchFamily="18" charset="0"/>
                            </a:rPr>
                            <m:t>Correct</m:t>
                          </m:r>
                          <m:r>
                            <m:rPr>
                              <m:nor/>
                            </m:rPr>
                            <a:rPr lang="en-IN" sz="2400" b="0" i="1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nor/>
                            </m:rPr>
                            <a:rPr lang="en-IN" sz="2400" b="0" i="1">
                              <a:latin typeface="Cambria Math" panose="02040503050406030204" pitchFamily="18" charset="0"/>
                            </a:rPr>
                            <m:t>Outputs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IN" sz="2400" b="0" i="1">
                              <a:latin typeface="Cambria Math" panose="02040503050406030204" pitchFamily="18" charset="0"/>
                            </a:rPr>
                            <m:t>Total</m:t>
                          </m:r>
                          <m:r>
                            <m:rPr>
                              <m:nor/>
                            </m:rPr>
                            <a:rPr lang="en-IN" sz="2400" b="0" i="1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nor/>
                            </m:rPr>
                            <a:rPr lang="en-IN" sz="2400" b="0" i="1">
                              <a:latin typeface="Cambria Math" panose="02040503050406030204" pitchFamily="18" charset="0"/>
                            </a:rPr>
                            <m:t>Outputs</m:t>
                          </m:r>
                        </m:den>
                      </m:f>
                    </m:oMath>
                  </m:oMathPara>
                </a14:m>
                <a:endParaRPr lang="ar-AE" sz="2400" b="0" dirty="0"/>
              </a:p>
              <a:p>
                <a:pPr>
                  <a:buNone/>
                </a:pPr>
                <a:r>
                  <a:rPr lang="en-IN" sz="2400" dirty="0"/>
                  <a:t>Higher accuracy indicates better prompt effectiveness.</a:t>
                </a:r>
              </a:p>
              <a:p>
                <a:pPr>
                  <a:buNone/>
                </a:pPr>
                <a:r>
                  <a:rPr lang="en-IN" sz="2400" b="1" dirty="0"/>
                  <a:t>5 Precision and Recall</a:t>
                </a:r>
              </a:p>
              <a:p>
                <a:pPr>
                  <a:buNone/>
                </a:pPr>
                <a:r>
                  <a:rPr lang="en-IN" sz="2400" dirty="0"/>
                  <a:t>These metrics are often used when evaluating </a:t>
                </a:r>
                <a:r>
                  <a:rPr lang="en-IN" sz="2400" b="1" dirty="0"/>
                  <a:t>information extraction or classification tasks</a:t>
                </a:r>
                <a:r>
                  <a:rPr lang="en-IN" sz="2400" dirty="0"/>
                  <a:t>.</a:t>
                </a:r>
              </a:p>
              <a:p>
                <a:r>
                  <a:rPr lang="en-IN" sz="2400" b="1" dirty="0"/>
                  <a:t>Precision</a:t>
                </a:r>
                <a:endParaRPr lang="en-IN" sz="2400" dirty="0"/>
              </a:p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N" sz="2400" i="1"/>
                        <m:t>𝑃𝑟𝑒𝑐𝑖𝑠𝑖𝑜𝑛</m:t>
                      </m:r>
                      <m:r>
                        <a:rPr lang="en-IN" sz="2400"/>
                        <m:t>=</m:t>
                      </m:r>
                      <m:f>
                        <m:fPr>
                          <m:ctrlPr>
                            <a:rPr lang="ar-AE" sz="2400" i="1"/>
                          </m:ctrlPr>
                        </m:fPr>
                        <m:num>
                          <m:r>
                            <a:rPr lang="ar-AE" sz="2400" i="1"/>
                            <m:t>𝑇𝑟𝑢𝑒</m:t>
                          </m:r>
                          <m:r>
                            <m:rPr>
                              <m:nor/>
                            </m:rPr>
                            <a:rPr lang="ar-AE" sz="2400" i="1"/>
                            <m:t> </m:t>
                          </m:r>
                          <m:r>
                            <a:rPr lang="ar-AE" sz="2400" i="1"/>
                            <m:t>𝑃𝑜𝑠𝑖𝑡𝑖𝑣𝑒𝑠</m:t>
                          </m:r>
                        </m:num>
                        <m:den>
                          <m:r>
                            <a:rPr lang="ar-AE" sz="2400" i="1"/>
                            <m:t>𝑇𝑟𝑢𝑒</m:t>
                          </m:r>
                          <m:r>
                            <m:rPr>
                              <m:nor/>
                            </m:rPr>
                            <a:rPr lang="ar-AE" sz="2400" i="1"/>
                            <m:t> </m:t>
                          </m:r>
                          <m:r>
                            <a:rPr lang="ar-AE" sz="2400" i="1"/>
                            <m:t>𝑃𝑜𝑠𝑖𝑡𝑖𝑣𝑒𝑠</m:t>
                          </m:r>
                          <m:r>
                            <a:rPr lang="ar-AE" sz="2400"/>
                            <m:t>+</m:t>
                          </m:r>
                          <m:r>
                            <a:rPr lang="ar-AE" sz="2400" i="1"/>
                            <m:t>𝐹𝑎𝑙𝑠𝑒</m:t>
                          </m:r>
                          <m:r>
                            <m:rPr>
                              <m:nor/>
                            </m:rPr>
                            <a:rPr lang="ar-AE" sz="2400" i="1"/>
                            <m:t> </m:t>
                          </m:r>
                          <m:r>
                            <a:rPr lang="ar-AE" sz="2400" i="1"/>
                            <m:t>𝑃𝑜𝑠𝑖𝑡𝑖𝑣𝑒𝑠</m:t>
                          </m:r>
                        </m:den>
                      </m:f>
                    </m:oMath>
                  </m:oMathPara>
                </a14:m>
                <a:endParaRPr lang="ar-AE" sz="2400" b="0" dirty="0"/>
              </a:p>
              <a:p>
                <a:r>
                  <a:rPr lang="en-IN" sz="2400" dirty="0"/>
                  <a:t>Measures how many predicted results are </a:t>
                </a:r>
                <a:r>
                  <a:rPr lang="en-IN" sz="2400" b="1" dirty="0"/>
                  <a:t>actually correct</a:t>
                </a:r>
                <a:r>
                  <a:rPr lang="en-IN" sz="2400" dirty="0"/>
                  <a:t>.</a:t>
                </a:r>
              </a:p>
              <a:p>
                <a:r>
                  <a:rPr lang="en-IN" sz="2400" b="1" dirty="0"/>
                  <a:t>Recall</a:t>
                </a:r>
                <a:endParaRPr lang="en-IN" sz="2400" dirty="0"/>
              </a:p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N" sz="2400" i="1"/>
                        <m:t>𝑅𝑒𝑐𝑎𝑙𝑙</m:t>
                      </m:r>
                      <m:r>
                        <a:rPr lang="en-IN" sz="2400"/>
                        <m:t>=</m:t>
                      </m:r>
                      <m:f>
                        <m:fPr>
                          <m:ctrlPr>
                            <a:rPr lang="ar-AE" sz="2400" i="1"/>
                          </m:ctrlPr>
                        </m:fPr>
                        <m:num>
                          <m:r>
                            <a:rPr lang="ar-AE" sz="2400" i="1"/>
                            <m:t>𝑇𝑟𝑢𝑒</m:t>
                          </m:r>
                          <m:r>
                            <m:rPr>
                              <m:nor/>
                            </m:rPr>
                            <a:rPr lang="ar-AE" sz="2400" i="1"/>
                            <m:t> </m:t>
                          </m:r>
                          <m:r>
                            <a:rPr lang="ar-AE" sz="2400" i="1"/>
                            <m:t>𝑃𝑜𝑠𝑖𝑡𝑖𝑣𝑒𝑠</m:t>
                          </m:r>
                        </m:num>
                        <m:den>
                          <m:r>
                            <a:rPr lang="ar-AE" sz="2400" i="1"/>
                            <m:t>𝑇𝑟𝑢𝑒</m:t>
                          </m:r>
                          <m:r>
                            <m:rPr>
                              <m:nor/>
                            </m:rPr>
                            <a:rPr lang="ar-AE" sz="2400" i="1"/>
                            <m:t> </m:t>
                          </m:r>
                          <m:r>
                            <a:rPr lang="ar-AE" sz="2400" i="1"/>
                            <m:t>𝑃𝑜𝑠𝑖𝑡𝑖𝑣𝑒𝑠</m:t>
                          </m:r>
                          <m:r>
                            <a:rPr lang="ar-AE" sz="2400"/>
                            <m:t>+</m:t>
                          </m:r>
                          <m:r>
                            <a:rPr lang="ar-AE" sz="2400" i="1"/>
                            <m:t>𝐹𝑎𝑙𝑠𝑒</m:t>
                          </m:r>
                          <m:r>
                            <m:rPr>
                              <m:nor/>
                            </m:rPr>
                            <a:rPr lang="ar-AE" sz="2400" i="1"/>
                            <m:t> </m:t>
                          </m:r>
                          <m:r>
                            <a:rPr lang="ar-AE" sz="2400" i="1"/>
                            <m:t>𝑁𝑒𝑔𝑎𝑡𝑖𝑣𝑒𝑠</m:t>
                          </m:r>
                        </m:den>
                      </m:f>
                    </m:oMath>
                  </m:oMathPara>
                </a14:m>
                <a:endParaRPr lang="ar-AE" sz="2400" b="0" dirty="0"/>
              </a:p>
              <a:p>
                <a:r>
                  <a:rPr lang="en-IN" sz="2400" dirty="0"/>
                  <a:t>Measures how many </a:t>
                </a:r>
                <a:r>
                  <a:rPr lang="en-IN" sz="2400" b="1" dirty="0"/>
                  <a:t>correct results the model successfully identified</a:t>
                </a:r>
                <a:r>
                  <a:rPr lang="en-IN" sz="2400" dirty="0"/>
                  <a:t>.</a:t>
                </a:r>
              </a:p>
              <a:p>
                <a:pPr>
                  <a:buNone/>
                </a:pPr>
                <a:endParaRPr lang="en-IN" sz="2400" dirty="0"/>
              </a:p>
            </p:txBody>
          </p:sp>
        </mc:Choice>
        <mc:Fallback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8A0D57EC-6A43-9503-B08E-BBB7294A360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2879" y="175925"/>
                <a:ext cx="12749349" cy="6364948"/>
              </a:xfrm>
              <a:prstGeom prst="rect">
                <a:avLst/>
              </a:prstGeom>
              <a:blipFill>
                <a:blip r:embed="rId2"/>
                <a:stretch>
                  <a:fillRect l="-717" t="-766"/>
                </a:stretch>
              </a:blipFill>
            </p:spPr>
            <p:txBody>
              <a:bodyPr/>
              <a:lstStyle/>
              <a:p>
                <a:r>
                  <a:rPr lang="hi-IN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63828809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CDF43CBE-4BE8-2504-3D98-2B42FB6FBC6F}"/>
                  </a:ext>
                </a:extLst>
              </p:cNvPr>
              <p:cNvSpPr txBox="1"/>
              <p:nvPr/>
            </p:nvSpPr>
            <p:spPr>
              <a:xfrm>
                <a:off x="478971" y="2704247"/>
                <a:ext cx="11225349" cy="251286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buNone/>
                </a:pPr>
                <a:r>
                  <a:rPr lang="en-IN" b="1" dirty="0"/>
                  <a:t>6</a:t>
                </a:r>
                <a:r>
                  <a:rPr lang="en-IN" sz="3200" b="1" dirty="0"/>
                  <a:t>. F1 Score</a:t>
                </a:r>
              </a:p>
              <a:p>
                <a:pPr>
                  <a:buNone/>
                </a:pPr>
                <a:r>
                  <a:rPr lang="en-IN" sz="3200" dirty="0"/>
                  <a:t>The </a:t>
                </a:r>
                <a:r>
                  <a:rPr lang="en-IN" sz="3200" b="1" dirty="0"/>
                  <a:t>F1-score</a:t>
                </a:r>
                <a:r>
                  <a:rPr lang="en-IN" sz="3200" dirty="0"/>
                  <a:t> balances precision and recall.</a:t>
                </a:r>
              </a:p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N" sz="3200" i="1">
                          <a:latin typeface="Cambria Math" panose="02040503050406030204" pitchFamily="18" charset="0"/>
                        </a:rPr>
                        <m:t>𝐹</m:t>
                      </m:r>
                      <m:r>
                        <a:rPr lang="en-IN" sz="3200" i="0"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en-IN" sz="3200" i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IN" sz="3200" i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IN" sz="3200" i="0">
                          <a:latin typeface="Cambria Math" panose="02040503050406030204" pitchFamily="18" charset="0"/>
                        </a:rPr>
                        <m:t>×</m:t>
                      </m:r>
                      <m:f>
                        <m:fPr>
                          <m:ctrlPr>
                            <a:rPr lang="ar-AE" sz="32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ar-AE" sz="3200" i="1">
                              <a:latin typeface="Cambria Math" panose="02040503050406030204" pitchFamily="18" charset="0"/>
                            </a:rPr>
                            <m:t>𝑃𝑟𝑒𝑐𝑖𝑠𝑖𝑜𝑛</m:t>
                          </m:r>
                          <m:r>
                            <a:rPr lang="ar-AE" sz="3200" i="0">
                              <a:latin typeface="Cambria Math" panose="02040503050406030204" pitchFamily="18" charset="0"/>
                            </a:rPr>
                            <m:t>×</m:t>
                          </m:r>
                          <m:r>
                            <a:rPr lang="ar-AE" sz="3200" i="1">
                              <a:latin typeface="Cambria Math" panose="02040503050406030204" pitchFamily="18" charset="0"/>
                            </a:rPr>
                            <m:t>𝑅𝑒𝑐𝑎𝑙𝑙</m:t>
                          </m:r>
                        </m:num>
                        <m:den>
                          <m:r>
                            <a:rPr lang="ar-AE" sz="3200" i="1">
                              <a:latin typeface="Cambria Math" panose="02040503050406030204" pitchFamily="18" charset="0"/>
                            </a:rPr>
                            <m:t>𝑃𝑟𝑒𝑐𝑖𝑠𝑖𝑜𝑛</m:t>
                          </m:r>
                          <m:r>
                            <a:rPr lang="ar-AE" sz="3200" i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ar-AE" sz="3200" i="1">
                              <a:latin typeface="Cambria Math" panose="02040503050406030204" pitchFamily="18" charset="0"/>
                            </a:rPr>
                            <m:t>𝑅𝑒𝑐𝑎𝑙𝑙</m:t>
                          </m:r>
                        </m:den>
                      </m:f>
                    </m:oMath>
                  </m:oMathPara>
                </a14:m>
                <a:endParaRPr lang="ar-AE" sz="3200" dirty="0"/>
              </a:p>
              <a:p>
                <a:pPr>
                  <a:buNone/>
                </a:pPr>
                <a:r>
                  <a:rPr lang="en-IN" sz="3200" dirty="0"/>
                  <a:t>It is widely used when </a:t>
                </a:r>
                <a:r>
                  <a:rPr lang="en-IN" sz="3200" b="1" dirty="0"/>
                  <a:t>both precision and recall are important</a:t>
                </a:r>
                <a:r>
                  <a:rPr lang="en-IN" sz="3200" dirty="0"/>
                  <a:t>.</a:t>
                </a:r>
              </a:p>
            </p:txBody>
          </p:sp>
        </mc:Choice>
        <mc:Fallback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CDF43CBE-4BE8-2504-3D98-2B42FB6FBC6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8971" y="2704247"/>
                <a:ext cx="11225349" cy="2512867"/>
              </a:xfrm>
              <a:prstGeom prst="rect">
                <a:avLst/>
              </a:prstGeom>
              <a:blipFill>
                <a:blip r:embed="rId2"/>
                <a:stretch>
                  <a:fillRect l="-1412" t="-3155" b="-7282"/>
                </a:stretch>
              </a:blipFill>
            </p:spPr>
            <p:txBody>
              <a:bodyPr/>
              <a:lstStyle/>
              <a:p>
                <a:r>
                  <a:rPr lang="hi-IN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4945469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4C6961E-49FE-5ADC-DF8B-ED9AC911865A}"/>
              </a:ext>
            </a:extLst>
          </p:cNvPr>
          <p:cNvSpPr txBox="1"/>
          <p:nvPr/>
        </p:nvSpPr>
        <p:spPr>
          <a:xfrm>
            <a:off x="-1" y="190306"/>
            <a:ext cx="11538857" cy="69865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b="1" dirty="0"/>
              <a:t>2</a:t>
            </a:r>
            <a:r>
              <a:rPr lang="en-US" sz="2800" b="1" dirty="0"/>
              <a:t>. Qualitative Evaluation Metrics</a:t>
            </a:r>
          </a:p>
          <a:p>
            <a:pPr>
              <a:buNone/>
            </a:pPr>
            <a:r>
              <a:rPr lang="en-US" sz="2800" dirty="0"/>
              <a:t>These metrics rely on </a:t>
            </a:r>
            <a:r>
              <a:rPr lang="en-US" sz="2800" b="1" dirty="0"/>
              <a:t>human judgment rather than numerical scoring</a:t>
            </a:r>
            <a:r>
              <a:rPr lang="en-US" sz="2800" dirty="0"/>
              <a:t>.</a:t>
            </a:r>
          </a:p>
          <a:p>
            <a:pPr>
              <a:buNone/>
            </a:pPr>
            <a:r>
              <a:rPr lang="en-US" sz="2800" b="1" dirty="0"/>
              <a:t>Fluency</a:t>
            </a:r>
          </a:p>
          <a:p>
            <a:pPr>
              <a:buNone/>
            </a:pPr>
            <a:r>
              <a:rPr lang="en-US" sz="2800" dirty="0"/>
              <a:t>Evaluates how </a:t>
            </a:r>
            <a:r>
              <a:rPr lang="en-US" sz="2800" b="1" dirty="0"/>
              <a:t>natural and grammatically correct</a:t>
            </a:r>
            <a:r>
              <a:rPr lang="en-US" sz="2800" dirty="0"/>
              <a:t> the text sounds.</a:t>
            </a:r>
          </a:p>
          <a:p>
            <a:pPr>
              <a:buNone/>
            </a:pPr>
            <a:r>
              <a:rPr lang="en-US" sz="2800" b="1" dirty="0"/>
              <a:t>Consistency</a:t>
            </a:r>
          </a:p>
          <a:p>
            <a:pPr>
              <a:buNone/>
            </a:pPr>
            <a:r>
              <a:rPr lang="en-US" sz="2800" dirty="0"/>
              <a:t>Checks whether the model </a:t>
            </a:r>
            <a:r>
              <a:rPr lang="en-US" sz="2800" b="1" dirty="0"/>
              <a:t>contradicts itself</a:t>
            </a:r>
            <a:r>
              <a:rPr lang="en-US" sz="2800" dirty="0"/>
              <a:t> in the same response.</a:t>
            </a:r>
          </a:p>
          <a:p>
            <a:pPr>
              <a:buNone/>
            </a:pPr>
            <a:r>
              <a:rPr lang="en-US" sz="2800" b="1" dirty="0"/>
              <a:t>Usefulness</a:t>
            </a:r>
          </a:p>
          <a:p>
            <a:pPr>
              <a:buNone/>
            </a:pPr>
            <a:r>
              <a:rPr lang="en-US" sz="2800" dirty="0"/>
              <a:t>Determines whether the answer </a:t>
            </a:r>
            <a:r>
              <a:rPr lang="en-US" sz="2800" b="1" dirty="0"/>
              <a:t>helps the user accomplish their task</a:t>
            </a:r>
            <a:r>
              <a:rPr lang="en-US" sz="2800" dirty="0"/>
              <a:t>.</a:t>
            </a:r>
          </a:p>
          <a:p>
            <a:pPr>
              <a:buNone/>
            </a:pPr>
            <a:endParaRPr lang="en-US" sz="2800" dirty="0"/>
          </a:p>
          <a:p>
            <a:r>
              <a:rPr lang="en-US" sz="2800" b="1" dirty="0"/>
              <a:t>3. Prompt-Level Evaluation</a:t>
            </a:r>
          </a:p>
          <a:p>
            <a:r>
              <a:rPr lang="en-US" sz="2800" dirty="0"/>
              <a:t>Both books emphasize that prompt engineering should also evaluate:</a:t>
            </a:r>
          </a:p>
          <a:p>
            <a:r>
              <a:rPr lang="en-US" sz="2800" b="1" dirty="0"/>
              <a:t>Prompt robustness</a:t>
            </a:r>
            <a:r>
              <a:rPr lang="en-US" sz="2800" dirty="0"/>
              <a:t> – whether the prompt works across different inputs.</a:t>
            </a:r>
          </a:p>
          <a:p>
            <a:r>
              <a:rPr lang="en-US" sz="2800" b="1" dirty="0"/>
              <a:t>Prompt stability</a:t>
            </a:r>
            <a:r>
              <a:rPr lang="en-US" sz="2800" dirty="0"/>
              <a:t> – whether repeated runs produce consistent answers.</a:t>
            </a:r>
          </a:p>
          <a:p>
            <a:r>
              <a:rPr lang="en-US" sz="2800" b="1" dirty="0"/>
              <a:t>Prompt efficiency</a:t>
            </a:r>
            <a:r>
              <a:rPr lang="en-US" sz="2800" dirty="0"/>
              <a:t> – whether the prompt produces useful responses with minimal tokens.</a:t>
            </a:r>
          </a:p>
          <a:p>
            <a:pPr>
              <a:buNone/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51083652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6BCFC046-EF45-6332-103F-7E0987B3E3D2}"/>
              </a:ext>
            </a:extLst>
          </p:cNvPr>
          <p:cNvGraphicFramePr>
            <a:graphicFrameLocks noGrp="1"/>
          </p:cNvGraphicFramePr>
          <p:nvPr/>
        </p:nvGraphicFramePr>
        <p:xfrm>
          <a:off x="838200" y="2355374"/>
          <a:ext cx="10515600" cy="3291840"/>
        </p:xfrm>
        <a:graphic>
          <a:graphicData uri="http://schemas.openxmlformats.org/drawingml/2006/table">
            <a:tbl>
              <a:tblPr/>
              <a:tblGrid>
                <a:gridCol w="5257800">
                  <a:extLst>
                    <a:ext uri="{9D8B030D-6E8A-4147-A177-3AD203B41FA5}">
                      <a16:colId xmlns:a16="http://schemas.microsoft.com/office/drawing/2014/main" val="2208894835"/>
                    </a:ext>
                  </a:extLst>
                </a:gridCol>
                <a:gridCol w="5257800">
                  <a:extLst>
                    <a:ext uri="{9D8B030D-6E8A-4147-A177-3AD203B41FA5}">
                      <a16:colId xmlns:a16="http://schemas.microsoft.com/office/drawing/2014/main" val="4235445970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/>
                        <a:t>Metric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/>
                        <a:t>Purpose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7456823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/>
                        <a:t>Factuality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/>
                        <a:t>Checks correctness of information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6817206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/>
                        <a:t>Coherence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/>
                        <a:t>Ensures logical flow of text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7170075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/>
                        <a:t>Relevance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/>
                        <a:t>Measures alignment with prompt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4438616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/>
                        <a:t>Accuracy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/>
                        <a:t>Measures correct outputs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3279053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/>
                        <a:t>Precision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/>
                        <a:t>Correct positive predictions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9210448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/>
                        <a:t>Recall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/>
                        <a:t>Coverage of correct answers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6643097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/>
                        <a:t>F1-score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/>
                        <a:t>Balance of precision and recall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2374964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/>
                        <a:t>Fluency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 dirty="0"/>
                        <a:t>Natural language quality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6322115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3551901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FD579AF3-A6BC-E4FB-7BFC-412D2335E200}"/>
              </a:ext>
            </a:extLst>
          </p:cNvPr>
          <p:cNvSpPr txBox="1"/>
          <p:nvPr/>
        </p:nvSpPr>
        <p:spPr>
          <a:xfrm>
            <a:off x="670559" y="1584518"/>
            <a:ext cx="11173097" cy="4154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sz="2400" b="1" dirty="0"/>
              <a:t>Qualitative / Human Evaluation Metrics</a:t>
            </a:r>
          </a:p>
          <a:p>
            <a:pPr>
              <a:buNone/>
            </a:pPr>
            <a:r>
              <a:rPr lang="en-US" sz="2400" b="1" dirty="0"/>
              <a:t>Qualitative evaluation</a:t>
            </a:r>
            <a:r>
              <a:rPr lang="en-US" sz="2400" dirty="0"/>
              <a:t> involves </a:t>
            </a:r>
            <a:r>
              <a:rPr lang="en-US" sz="2400" b="1" dirty="0"/>
              <a:t>human judgment</a:t>
            </a:r>
            <a:r>
              <a:rPr lang="en-US" sz="2400" dirty="0"/>
              <a:t> to assess the quality of responses generated by AI models. Instead of numerical scores, evaluators examine how well the output satisfies user expectations and communication quality.</a:t>
            </a:r>
          </a:p>
          <a:p>
            <a:pPr>
              <a:buNone/>
            </a:pPr>
            <a:r>
              <a:rPr lang="en-US" sz="2400" b="1" dirty="0"/>
              <a:t>Key qualitative metrics include:</a:t>
            </a:r>
            <a:endParaRPr lang="en-US" sz="2400" dirty="0"/>
          </a:p>
          <a:p>
            <a:pPr>
              <a:buNone/>
            </a:pPr>
            <a:r>
              <a:rPr lang="en-US" sz="2400" b="1" dirty="0"/>
              <a:t>1. Clarity</a:t>
            </a:r>
            <a:br>
              <a:rPr lang="en-US" sz="2400" dirty="0"/>
            </a:br>
            <a:r>
              <a:rPr lang="en-US" sz="2400" dirty="0" err="1"/>
              <a:t>Clarity</a:t>
            </a:r>
            <a:r>
              <a:rPr lang="en-US" sz="2400" dirty="0"/>
              <a:t> measures how </a:t>
            </a:r>
            <a:r>
              <a:rPr lang="en-US" sz="2400" b="1" dirty="0"/>
              <a:t>clear, understandable, and well-structured</a:t>
            </a:r>
            <a:r>
              <a:rPr lang="en-US" sz="2400" dirty="0"/>
              <a:t> the response is.</a:t>
            </a:r>
            <a:br>
              <a:rPr lang="en-US" sz="2400" dirty="0"/>
            </a:br>
            <a:r>
              <a:rPr lang="en-US" sz="2400" dirty="0"/>
              <a:t>A clear response: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400" dirty="0"/>
              <a:t>Uses simple and precise language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400" dirty="0"/>
              <a:t>Avoids ambiguity or confusing statements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400" dirty="0"/>
              <a:t>Presents ideas in a logical order</a:t>
            </a:r>
          </a:p>
        </p:txBody>
      </p:sp>
    </p:spTree>
    <p:extLst>
      <p:ext uri="{BB962C8B-B14F-4D97-AF65-F5344CB8AC3E}">
        <p14:creationId xmlns:p14="http://schemas.microsoft.com/office/powerpoint/2010/main" val="1037668388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7C9BB841-15C4-85A2-8E99-EBDBBFD7BD8E}"/>
              </a:ext>
            </a:extLst>
          </p:cNvPr>
          <p:cNvSpPr txBox="1"/>
          <p:nvPr/>
        </p:nvSpPr>
        <p:spPr>
          <a:xfrm>
            <a:off x="470263" y="2277015"/>
            <a:ext cx="11512731" cy="40318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sz="3200" b="1" dirty="0"/>
              <a:t>2. Usefulness</a:t>
            </a:r>
            <a:br>
              <a:rPr lang="en-US" sz="3200" dirty="0"/>
            </a:br>
            <a:r>
              <a:rPr lang="en-US" sz="3200" dirty="0" err="1"/>
              <a:t>Usefulness</a:t>
            </a:r>
            <a:r>
              <a:rPr lang="en-US" sz="3200" dirty="0"/>
              <a:t> evaluates whether the response </a:t>
            </a:r>
            <a:r>
              <a:rPr lang="en-US" sz="3200" b="1" dirty="0"/>
              <a:t>effectively helps the user accomplish their goal or solve the problem posed in the prompt</a:t>
            </a:r>
            <a:r>
              <a:rPr lang="en-US" sz="3200" dirty="0"/>
              <a:t>.</a:t>
            </a:r>
            <a:br>
              <a:rPr lang="en-US" sz="3200" dirty="0"/>
            </a:br>
            <a:r>
              <a:rPr lang="en-US" sz="3200" dirty="0"/>
              <a:t>A useful response: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3200" dirty="0"/>
              <a:t>Directly addresses the user’s query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3200" dirty="0"/>
              <a:t>Provides actionable or informative content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3200" dirty="0"/>
              <a:t>Adds value to the user’s task or understanding</a:t>
            </a:r>
          </a:p>
        </p:txBody>
      </p:sp>
    </p:spTree>
    <p:extLst>
      <p:ext uri="{BB962C8B-B14F-4D97-AF65-F5344CB8AC3E}">
        <p14:creationId xmlns:p14="http://schemas.microsoft.com/office/powerpoint/2010/main" val="293099871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A8E08DED-CA46-DBB2-21CF-085BDFEE0783}"/>
              </a:ext>
            </a:extLst>
          </p:cNvPr>
          <p:cNvSpPr txBox="1"/>
          <p:nvPr/>
        </p:nvSpPr>
        <p:spPr>
          <a:xfrm>
            <a:off x="3048000" y="407510"/>
            <a:ext cx="60960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IN" sz="2800" dirty="0">
                <a:solidFill>
                  <a:srgbClr val="FF0000"/>
                </a:solidFill>
              </a:rPr>
              <a:t>Benchmark tests: 1. MMLU</a:t>
            </a:r>
            <a:endParaRPr lang="hi-IN" sz="2800" dirty="0">
              <a:solidFill>
                <a:srgbClr val="FF0000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BB6DF26-9EAA-0AA7-08F2-6BA61FED2BE9}"/>
              </a:ext>
            </a:extLst>
          </p:cNvPr>
          <p:cNvSpPr txBox="1"/>
          <p:nvPr/>
        </p:nvSpPr>
        <p:spPr>
          <a:xfrm>
            <a:off x="217714" y="1084447"/>
            <a:ext cx="11974286" cy="52629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sz="2400" b="1" dirty="0"/>
              <a:t>MMLU (Massive Multitask Language Understanding)</a:t>
            </a:r>
            <a:r>
              <a:rPr lang="en-US" sz="2400" dirty="0"/>
              <a:t> is a widely used </a:t>
            </a:r>
            <a:r>
              <a:rPr lang="en-US" sz="2400" b="1" dirty="0"/>
              <a:t>benchmark test</a:t>
            </a:r>
            <a:r>
              <a:rPr lang="en-US" sz="2400" dirty="0"/>
              <a:t> for evaluating the performance of large language models in prompt engineering and AI research.</a:t>
            </a:r>
          </a:p>
          <a:p>
            <a:pPr>
              <a:buNone/>
            </a:pPr>
            <a:r>
              <a:rPr lang="en-US" sz="2400" b="1" dirty="0"/>
              <a:t>Definition:</a:t>
            </a:r>
            <a:br>
              <a:rPr lang="en-US" sz="2400" dirty="0"/>
            </a:br>
            <a:r>
              <a:rPr lang="en-US" sz="2400" dirty="0"/>
              <a:t>MMLU measures how well a language model can </a:t>
            </a:r>
            <a:r>
              <a:rPr lang="en-US" sz="2400" b="1" dirty="0"/>
              <a:t>understand and solve problems across multiple academic and professional subjects</a:t>
            </a:r>
            <a:r>
              <a:rPr lang="en-US" sz="2400" dirty="0"/>
              <a:t>.</a:t>
            </a:r>
          </a:p>
          <a:p>
            <a:pPr>
              <a:buNone/>
            </a:pPr>
            <a:r>
              <a:rPr lang="en-US" sz="2400" b="1" dirty="0"/>
              <a:t>Key Features of MMLU:</a:t>
            </a:r>
            <a:endParaRPr lang="en-US" sz="2400" dirty="0"/>
          </a:p>
          <a:p>
            <a:pPr>
              <a:buFont typeface="Arial" panose="020B0604020202020204" pitchFamily="34" charset="0"/>
              <a:buChar char="•"/>
            </a:pPr>
            <a:r>
              <a:rPr lang="en-US" sz="2400" b="1" dirty="0"/>
              <a:t>Multidisciplinary Evaluation:</a:t>
            </a:r>
            <a:br>
              <a:rPr lang="en-US" sz="2400" dirty="0"/>
            </a:br>
            <a:r>
              <a:rPr lang="en-US" sz="2400" dirty="0"/>
              <a:t>The benchmark includes questions from </a:t>
            </a:r>
            <a:r>
              <a:rPr lang="en-US" sz="2400" b="1" dirty="0"/>
              <a:t>over 50 different subjects</a:t>
            </a:r>
            <a:r>
              <a:rPr lang="en-US" sz="2400" dirty="0"/>
              <a:t>, such as mathematics, computer science, history, law, medicine, and physics.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400" b="1" dirty="0"/>
              <a:t>Knowledge and Reasoning Assessment:</a:t>
            </a:r>
            <a:br>
              <a:rPr lang="en-US" sz="2400" dirty="0"/>
            </a:br>
            <a:r>
              <a:rPr lang="en-US" sz="2400" dirty="0"/>
              <a:t>It tests both </a:t>
            </a:r>
            <a:r>
              <a:rPr lang="en-US" sz="2400" b="1" dirty="0"/>
              <a:t>factual knowledge</a:t>
            </a:r>
            <a:r>
              <a:rPr lang="en-US" sz="2400" dirty="0"/>
              <a:t> and the model’s </a:t>
            </a:r>
            <a:r>
              <a:rPr lang="en-US" sz="2400" b="1" dirty="0"/>
              <a:t>reasoning ability</a:t>
            </a:r>
            <a:r>
              <a:rPr lang="en-US" sz="2400" dirty="0"/>
              <a:t>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400" b="1" dirty="0"/>
              <a:t>Multiple-Choice Format:</a:t>
            </a:r>
            <a:br>
              <a:rPr lang="en-US" sz="2400" dirty="0"/>
            </a:br>
            <a:r>
              <a:rPr lang="en-US" sz="2400" dirty="0"/>
              <a:t>Most questions are presented in </a:t>
            </a:r>
            <a:r>
              <a:rPr lang="en-US" sz="2400" b="1" dirty="0"/>
              <a:t>multiple-choice format</a:t>
            </a:r>
            <a:r>
              <a:rPr lang="en-US" sz="2400" dirty="0"/>
              <a:t>, making it easier to quantitatively evaluate the model’s performance.</a:t>
            </a:r>
          </a:p>
        </p:txBody>
      </p:sp>
    </p:spTree>
    <p:extLst>
      <p:ext uri="{BB962C8B-B14F-4D97-AF65-F5344CB8AC3E}">
        <p14:creationId xmlns:p14="http://schemas.microsoft.com/office/powerpoint/2010/main" val="3557569749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C77FE052-D5E4-AB98-10D3-1283E119BDF6}"/>
              </a:ext>
            </a:extLst>
          </p:cNvPr>
          <p:cNvSpPr txBox="1"/>
          <p:nvPr/>
        </p:nvSpPr>
        <p:spPr>
          <a:xfrm>
            <a:off x="505097" y="1446018"/>
            <a:ext cx="11155680" cy="4154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sz="2400" b="1" dirty="0"/>
              <a:t>Purpose of MMLU:</a:t>
            </a:r>
            <a:endParaRPr lang="en-US" sz="2400" dirty="0"/>
          </a:p>
          <a:p>
            <a:pPr>
              <a:buFont typeface="Arial" panose="020B0604020202020204" pitchFamily="34" charset="0"/>
              <a:buChar char="•"/>
            </a:pPr>
            <a:r>
              <a:rPr lang="en-US" sz="2400" dirty="0"/>
              <a:t>To compare the </a:t>
            </a:r>
            <a:r>
              <a:rPr lang="en-US" sz="2400" b="1" dirty="0"/>
              <a:t>capabilities of different AI models</a:t>
            </a:r>
            <a:endParaRPr lang="en-US" sz="2400" dirty="0"/>
          </a:p>
          <a:p>
            <a:pPr>
              <a:buFont typeface="Arial" panose="020B0604020202020204" pitchFamily="34" charset="0"/>
              <a:buChar char="•"/>
            </a:pPr>
            <a:r>
              <a:rPr lang="en-US" sz="2400" dirty="0"/>
              <a:t>To evaluate </a:t>
            </a:r>
            <a:r>
              <a:rPr lang="en-US" sz="2400" b="1" dirty="0"/>
              <a:t>general knowledge and reasoning performance</a:t>
            </a:r>
            <a:endParaRPr lang="en-US" sz="2400" dirty="0"/>
          </a:p>
          <a:p>
            <a:pPr>
              <a:buFont typeface="Arial" panose="020B0604020202020204" pitchFamily="34" charset="0"/>
              <a:buChar char="•"/>
            </a:pPr>
            <a:r>
              <a:rPr lang="en-US" sz="2400" dirty="0"/>
              <a:t>To assess how well </a:t>
            </a:r>
            <a:r>
              <a:rPr lang="en-US" sz="2400" b="1" dirty="0"/>
              <a:t>prompt engineering techniques improve model responses</a:t>
            </a:r>
            <a:endParaRPr lang="en-US" sz="2400" dirty="0"/>
          </a:p>
          <a:p>
            <a:pPr>
              <a:buNone/>
            </a:pPr>
            <a:r>
              <a:rPr lang="en-US" sz="2400" b="1" dirty="0"/>
              <a:t>Example:</a:t>
            </a:r>
            <a:br>
              <a:rPr lang="en-US" sz="2400" dirty="0"/>
            </a:br>
            <a:r>
              <a:rPr lang="en-US" sz="2400" dirty="0"/>
              <a:t>A question in the MMLU benchmark might test knowledge in subjects such as: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400" dirty="0"/>
              <a:t>College mathematics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400" dirty="0"/>
              <a:t>Machine learning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400" dirty="0"/>
              <a:t>World history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400" dirty="0"/>
              <a:t>Professional law</a:t>
            </a:r>
          </a:p>
          <a:p>
            <a:pPr>
              <a:buNone/>
            </a:pPr>
            <a:r>
              <a:rPr lang="en-US" sz="2400" dirty="0"/>
              <a:t>The model’s </a:t>
            </a:r>
            <a:r>
              <a:rPr lang="en-US" sz="2400" b="1" dirty="0"/>
              <a:t>accuracy score</a:t>
            </a:r>
            <a:r>
              <a:rPr lang="en-US" sz="2400" dirty="0"/>
              <a:t> is calculated based on the percentage of correct answers.</a:t>
            </a:r>
          </a:p>
        </p:txBody>
      </p:sp>
    </p:spTree>
    <p:extLst>
      <p:ext uri="{BB962C8B-B14F-4D97-AF65-F5344CB8AC3E}">
        <p14:creationId xmlns:p14="http://schemas.microsoft.com/office/powerpoint/2010/main" val="3445292718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D7E0B58D-D52A-43F2-CDDA-6852678FEFBE}"/>
              </a:ext>
            </a:extLst>
          </p:cNvPr>
          <p:cNvSpPr txBox="1"/>
          <p:nvPr/>
        </p:nvSpPr>
        <p:spPr>
          <a:xfrm>
            <a:off x="3048000" y="233338"/>
            <a:ext cx="60960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IN" sz="3200" dirty="0" err="1">
                <a:solidFill>
                  <a:srgbClr val="FF0000"/>
                </a:solidFill>
              </a:rPr>
              <a:t>HellaSwag</a:t>
            </a:r>
            <a:endParaRPr lang="hi-IN" sz="3200" dirty="0">
              <a:solidFill>
                <a:srgbClr val="FF0000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DE18A44-0037-0403-DB7C-87ED8E909853}"/>
              </a:ext>
            </a:extLst>
          </p:cNvPr>
          <p:cNvSpPr txBox="1"/>
          <p:nvPr/>
        </p:nvSpPr>
        <p:spPr>
          <a:xfrm>
            <a:off x="400594" y="839770"/>
            <a:ext cx="11573692" cy="5632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sz="2400" b="1" dirty="0" err="1"/>
              <a:t>HellaSwag</a:t>
            </a:r>
            <a:r>
              <a:rPr lang="en-US" sz="2400" dirty="0"/>
              <a:t> is a benchmark dataset used to evaluate the </a:t>
            </a:r>
            <a:r>
              <a:rPr lang="en-US" sz="2400" b="1" dirty="0"/>
              <a:t>commonsense reasoning ability</a:t>
            </a:r>
            <a:r>
              <a:rPr lang="en-US" sz="2400" dirty="0"/>
              <a:t> of large language models.</a:t>
            </a:r>
          </a:p>
          <a:p>
            <a:pPr>
              <a:buNone/>
            </a:pPr>
            <a:r>
              <a:rPr lang="en-US" sz="2400" b="1" dirty="0"/>
              <a:t>Definition:</a:t>
            </a:r>
            <a:br>
              <a:rPr lang="en-US" sz="2400" dirty="0"/>
            </a:br>
            <a:r>
              <a:rPr lang="en-US" sz="2400" dirty="0" err="1"/>
              <a:t>HellaSwag</a:t>
            </a:r>
            <a:r>
              <a:rPr lang="en-US" sz="2400" dirty="0"/>
              <a:t> tests whether an AI model can </a:t>
            </a:r>
            <a:r>
              <a:rPr lang="en-US" sz="2400" b="1" dirty="0"/>
              <a:t>select the most logical continuation of a given sentence or situation</a:t>
            </a:r>
            <a:r>
              <a:rPr lang="en-US" sz="2400" dirty="0"/>
              <a:t> based on real-world understanding and reasoning.</a:t>
            </a:r>
          </a:p>
          <a:p>
            <a:pPr>
              <a:buNone/>
            </a:pPr>
            <a:r>
              <a:rPr lang="en-US" sz="2400" b="1" dirty="0"/>
              <a:t>Key Characteristics:</a:t>
            </a:r>
            <a:endParaRPr lang="en-US" sz="2400" dirty="0"/>
          </a:p>
          <a:p>
            <a:pPr>
              <a:buFont typeface="Arial" panose="020B0604020202020204" pitchFamily="34" charset="0"/>
              <a:buChar char="•"/>
            </a:pPr>
            <a:r>
              <a:rPr lang="en-US" sz="2400" b="1" dirty="0"/>
              <a:t>Commonsense Reasoning:</a:t>
            </a:r>
            <a:br>
              <a:rPr lang="en-US" sz="2400" dirty="0"/>
            </a:br>
            <a:r>
              <a:rPr lang="en-US" sz="2400" dirty="0"/>
              <a:t>The benchmark evaluates the model’s ability to apply </a:t>
            </a:r>
            <a:r>
              <a:rPr lang="en-US" sz="2400" b="1" dirty="0"/>
              <a:t>everyday knowledge and logical reasoning</a:t>
            </a:r>
            <a:r>
              <a:rPr lang="en-US" sz="2400" dirty="0"/>
              <a:t>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400" b="1" dirty="0"/>
              <a:t>Sentence Completion Task:</a:t>
            </a:r>
            <a:br>
              <a:rPr lang="en-US" sz="2400" dirty="0"/>
            </a:br>
            <a:r>
              <a:rPr lang="en-US" sz="2400" dirty="0"/>
              <a:t>A short context or situation is given, followed by </a:t>
            </a:r>
            <a:r>
              <a:rPr lang="en-US" sz="2400" b="1" dirty="0"/>
              <a:t>multiple possible endings</a:t>
            </a:r>
            <a:r>
              <a:rPr lang="en-US" sz="2400" dirty="0"/>
              <a:t>, and the model must choose the </a:t>
            </a:r>
            <a:r>
              <a:rPr lang="en-US" sz="2400" b="1" dirty="0"/>
              <a:t>most plausible continuation</a:t>
            </a:r>
            <a:r>
              <a:rPr lang="en-US" sz="2400" dirty="0"/>
              <a:t>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400" b="1" dirty="0"/>
              <a:t>Adversarial Dataset:</a:t>
            </a:r>
            <a:br>
              <a:rPr lang="en-US" sz="2400" dirty="0"/>
            </a:br>
            <a:r>
              <a:rPr lang="en-US" sz="2400" dirty="0"/>
              <a:t>The incorrect options are carefully designed to be </a:t>
            </a:r>
            <a:r>
              <a:rPr lang="en-US" sz="2400" b="1" dirty="0"/>
              <a:t>confusing and similar to the correct answer</a:t>
            </a:r>
            <a:r>
              <a:rPr lang="en-US" sz="2400" dirty="0"/>
              <a:t>, making the task challenging even for advanced AI systems.</a:t>
            </a:r>
          </a:p>
        </p:txBody>
      </p:sp>
    </p:spTree>
    <p:extLst>
      <p:ext uri="{BB962C8B-B14F-4D97-AF65-F5344CB8AC3E}">
        <p14:creationId xmlns:p14="http://schemas.microsoft.com/office/powerpoint/2010/main" val="1332198749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4D9D9C2C-FA84-45AE-EA70-FCFCA5DAD32F}"/>
              </a:ext>
            </a:extLst>
          </p:cNvPr>
          <p:cNvSpPr txBox="1"/>
          <p:nvPr/>
        </p:nvSpPr>
        <p:spPr>
          <a:xfrm>
            <a:off x="330925" y="844289"/>
            <a:ext cx="10816045" cy="56938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sz="2800" b="1" dirty="0"/>
              <a:t>Example Format:</a:t>
            </a:r>
            <a:endParaRPr lang="en-US" sz="2800" dirty="0"/>
          </a:p>
          <a:p>
            <a:pPr>
              <a:buNone/>
            </a:pPr>
            <a:r>
              <a:rPr lang="en-US" sz="2800" dirty="0"/>
              <a:t>Context:</a:t>
            </a:r>
            <a:br>
              <a:rPr lang="en-US" sz="2800" dirty="0"/>
            </a:br>
            <a:r>
              <a:rPr lang="en-US" sz="2800" i="1" dirty="0"/>
              <a:t>A person is cooking vegetables in a pan.</a:t>
            </a:r>
            <a:endParaRPr lang="en-US" sz="2800" dirty="0"/>
          </a:p>
          <a:p>
            <a:pPr>
              <a:buNone/>
            </a:pPr>
            <a:r>
              <a:rPr lang="en-US" sz="2800" dirty="0"/>
              <a:t>Options:</a:t>
            </a:r>
            <a:br>
              <a:rPr lang="en-US" sz="2800" dirty="0"/>
            </a:br>
            <a:r>
              <a:rPr lang="en-US" sz="2800" dirty="0"/>
              <a:t>A. The person adds spices and continues stirring.</a:t>
            </a:r>
            <a:br>
              <a:rPr lang="en-US" sz="2800" dirty="0"/>
            </a:br>
            <a:r>
              <a:rPr lang="en-US" sz="2800" dirty="0"/>
              <a:t>B. The person drives a car to work.</a:t>
            </a:r>
            <a:br>
              <a:rPr lang="en-US" sz="2800" dirty="0"/>
            </a:br>
            <a:r>
              <a:rPr lang="en-US" sz="2800" dirty="0"/>
              <a:t>C. The person closes a laptop.</a:t>
            </a:r>
            <a:br>
              <a:rPr lang="en-US" sz="2800" dirty="0"/>
            </a:br>
            <a:r>
              <a:rPr lang="en-US" sz="2800" dirty="0"/>
              <a:t>D. The person turns off a television.</a:t>
            </a:r>
          </a:p>
          <a:p>
            <a:pPr>
              <a:buNone/>
            </a:pPr>
            <a:r>
              <a:rPr lang="en-US" sz="2800" dirty="0"/>
              <a:t>Correct Answer: </a:t>
            </a:r>
            <a:r>
              <a:rPr lang="en-US" sz="2800" b="1" dirty="0"/>
              <a:t>A</a:t>
            </a:r>
            <a:endParaRPr lang="en-US" sz="2800" dirty="0"/>
          </a:p>
          <a:p>
            <a:pPr>
              <a:buNone/>
            </a:pPr>
            <a:r>
              <a:rPr lang="en-US" sz="2800" b="1" dirty="0"/>
              <a:t>Purpose of </a:t>
            </a:r>
            <a:r>
              <a:rPr lang="en-US" sz="2800" b="1" dirty="0" err="1"/>
              <a:t>HellaSwag</a:t>
            </a:r>
            <a:r>
              <a:rPr lang="en-US" sz="2800" b="1" dirty="0"/>
              <a:t>:</a:t>
            </a:r>
            <a:endParaRPr lang="en-US" sz="2800" dirty="0"/>
          </a:p>
          <a:p>
            <a:pPr>
              <a:buFont typeface="Arial" panose="020B0604020202020204" pitchFamily="34" charset="0"/>
              <a:buChar char="•"/>
            </a:pPr>
            <a:r>
              <a:rPr lang="en-US" sz="2800" dirty="0"/>
              <a:t>To measure </a:t>
            </a:r>
            <a:r>
              <a:rPr lang="en-US" sz="2800" b="1" dirty="0"/>
              <a:t>commonsense reasoning ability</a:t>
            </a:r>
            <a:endParaRPr lang="en-US" sz="2800" dirty="0"/>
          </a:p>
          <a:p>
            <a:pPr>
              <a:buFont typeface="Arial" panose="020B0604020202020204" pitchFamily="34" charset="0"/>
              <a:buChar char="•"/>
            </a:pPr>
            <a:r>
              <a:rPr lang="en-US" sz="2800" dirty="0"/>
              <a:t>To test </a:t>
            </a:r>
            <a:r>
              <a:rPr lang="en-US" sz="2800" b="1" dirty="0"/>
              <a:t>context understanding</a:t>
            </a:r>
            <a:endParaRPr lang="en-US" sz="2800" dirty="0"/>
          </a:p>
          <a:p>
            <a:pPr>
              <a:buFont typeface="Arial" panose="020B0604020202020204" pitchFamily="34" charset="0"/>
              <a:buChar char="•"/>
            </a:pPr>
            <a:r>
              <a:rPr lang="en-US" sz="2800" dirty="0"/>
              <a:t>To evaluate </a:t>
            </a:r>
            <a:r>
              <a:rPr lang="en-US" sz="2800" b="1" dirty="0"/>
              <a:t>natural language comprehension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4225009970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740B7809-B97E-EB49-13C1-B78DC45C5404}"/>
              </a:ext>
            </a:extLst>
          </p:cNvPr>
          <p:cNvSpPr txBox="1"/>
          <p:nvPr/>
        </p:nvSpPr>
        <p:spPr>
          <a:xfrm>
            <a:off x="3048000" y="50457"/>
            <a:ext cx="60960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IN" sz="3200" dirty="0"/>
              <a:t>3. </a:t>
            </a:r>
            <a:r>
              <a:rPr lang="en-IN" sz="3200" dirty="0" err="1"/>
              <a:t>TruthfulQA</a:t>
            </a:r>
            <a:endParaRPr lang="hi-IN" sz="32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4413F28-BC69-0317-1CF4-4C9AB159A863}"/>
              </a:ext>
            </a:extLst>
          </p:cNvPr>
          <p:cNvSpPr txBox="1"/>
          <p:nvPr/>
        </p:nvSpPr>
        <p:spPr>
          <a:xfrm>
            <a:off x="0" y="1148759"/>
            <a:ext cx="12035246" cy="52629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sz="2400" b="1" dirty="0" err="1"/>
              <a:t>TruthfulQA</a:t>
            </a:r>
            <a:r>
              <a:rPr lang="en-US" sz="2400" dirty="0"/>
              <a:t> is a benchmark dataset used to evaluate whether large language models generate </a:t>
            </a:r>
            <a:r>
              <a:rPr lang="en-US" sz="2400" b="1" dirty="0"/>
              <a:t>truthful and factually correct answers</a:t>
            </a:r>
            <a:r>
              <a:rPr lang="en-US" sz="2400" dirty="0"/>
              <a:t>, especially when questions are designed to trigger </a:t>
            </a:r>
            <a:r>
              <a:rPr lang="en-US" sz="2400" b="1" dirty="0"/>
              <a:t>common misconceptions or false beliefs</a:t>
            </a:r>
            <a:r>
              <a:rPr lang="en-US" sz="2400" dirty="0"/>
              <a:t>.</a:t>
            </a:r>
          </a:p>
          <a:p>
            <a:pPr>
              <a:buNone/>
            </a:pPr>
            <a:r>
              <a:rPr lang="en-US" sz="2400" b="1" dirty="0"/>
              <a:t>Definition:</a:t>
            </a:r>
            <a:br>
              <a:rPr lang="en-US" sz="2400" dirty="0"/>
            </a:br>
            <a:r>
              <a:rPr lang="en-US" sz="2400" dirty="0" err="1"/>
              <a:t>TruthfulQA</a:t>
            </a:r>
            <a:r>
              <a:rPr lang="en-US" sz="2400" dirty="0"/>
              <a:t> measures the ability of AI models to </a:t>
            </a:r>
            <a:r>
              <a:rPr lang="en-US" sz="2400" b="1" dirty="0"/>
              <a:t>avoid producing false or misleading information</a:t>
            </a:r>
            <a:r>
              <a:rPr lang="en-US" sz="2400" dirty="0"/>
              <a:t> and instead provide answers that align with </a:t>
            </a:r>
            <a:r>
              <a:rPr lang="en-US" sz="2400" b="1" dirty="0"/>
              <a:t>verified facts and reliable knowledge</a:t>
            </a:r>
            <a:r>
              <a:rPr lang="en-US" sz="2400" dirty="0"/>
              <a:t>.</a:t>
            </a:r>
          </a:p>
          <a:p>
            <a:pPr>
              <a:buNone/>
            </a:pPr>
            <a:r>
              <a:rPr lang="en-US" sz="2400" b="1" dirty="0"/>
              <a:t>Key Characteristics</a:t>
            </a:r>
          </a:p>
          <a:p>
            <a:pPr>
              <a:buNone/>
            </a:pPr>
            <a:r>
              <a:rPr lang="en-US" sz="2400" b="1" dirty="0"/>
              <a:t>1. Focus on Truthfulness</a:t>
            </a:r>
            <a:br>
              <a:rPr lang="en-US" sz="2400" dirty="0"/>
            </a:br>
            <a:r>
              <a:rPr lang="en-US" sz="2400" dirty="0"/>
              <a:t>The benchmark checks whether the model gives </a:t>
            </a:r>
            <a:r>
              <a:rPr lang="en-US" sz="2400" b="1" dirty="0"/>
              <a:t>accurate answers instead of repeating common myths or misconceptions</a:t>
            </a:r>
            <a:r>
              <a:rPr lang="en-US" sz="2400" dirty="0"/>
              <a:t>.</a:t>
            </a:r>
          </a:p>
          <a:p>
            <a:pPr>
              <a:buNone/>
            </a:pPr>
            <a:r>
              <a:rPr lang="en-US" sz="2400" b="1" dirty="0"/>
              <a:t>2. Misconception-Based Questions</a:t>
            </a:r>
            <a:br>
              <a:rPr lang="en-US" sz="2400" dirty="0"/>
            </a:br>
            <a:r>
              <a:rPr lang="en-US" sz="2400" dirty="0"/>
              <a:t>Many questions are intentionally written to </a:t>
            </a:r>
            <a:r>
              <a:rPr lang="en-US" sz="2400" b="1" dirty="0"/>
              <a:t>tempt models to give incorrect but popular answers</a:t>
            </a:r>
            <a:r>
              <a:rPr lang="en-US" sz="2400" dirty="0"/>
              <a:t>.</a:t>
            </a:r>
          </a:p>
          <a:p>
            <a:pPr>
              <a:buNone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882513219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E5F3E344-EAF8-DE47-5319-9331EEC66994}"/>
              </a:ext>
            </a:extLst>
          </p:cNvPr>
          <p:cNvSpPr txBox="1"/>
          <p:nvPr/>
        </p:nvSpPr>
        <p:spPr>
          <a:xfrm>
            <a:off x="235131" y="273202"/>
            <a:ext cx="11634652" cy="35394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sz="2800" b="1" dirty="0"/>
              <a:t>3. Diverse Question Domains</a:t>
            </a:r>
            <a:br>
              <a:rPr lang="en-US" sz="2800" dirty="0"/>
            </a:br>
            <a:r>
              <a:rPr lang="en-US" sz="2800" dirty="0"/>
              <a:t>Questions cover multiple areas such as: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800" dirty="0"/>
              <a:t>Health and medicine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800" dirty="0"/>
              <a:t>Science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800" dirty="0"/>
              <a:t>History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800" dirty="0"/>
              <a:t>Politics and culture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800" dirty="0"/>
              <a:t>Common myths and beliefs</a:t>
            </a:r>
          </a:p>
          <a:p>
            <a:endParaRPr lang="hi-IN" sz="2800" dirty="0"/>
          </a:p>
        </p:txBody>
      </p:sp>
    </p:spTree>
    <p:extLst>
      <p:ext uri="{BB962C8B-B14F-4D97-AF65-F5344CB8AC3E}">
        <p14:creationId xmlns:p14="http://schemas.microsoft.com/office/powerpoint/2010/main" val="3318869352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12B35633-6DDC-554C-D1F3-FEB17CD59DCB}"/>
              </a:ext>
            </a:extLst>
          </p:cNvPr>
          <p:cNvSpPr txBox="1"/>
          <p:nvPr/>
        </p:nvSpPr>
        <p:spPr>
          <a:xfrm>
            <a:off x="0" y="1104708"/>
            <a:ext cx="12192000" cy="48320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 dirty="0"/>
              <a:t>Example</a:t>
            </a:r>
          </a:p>
          <a:p>
            <a:r>
              <a:rPr lang="en-US" sz="2800" b="1" dirty="0"/>
              <a:t>Question:</a:t>
            </a:r>
            <a:br>
              <a:rPr lang="en-US" sz="2800" dirty="0"/>
            </a:br>
            <a:r>
              <a:rPr lang="en-US" sz="2800" i="1" dirty="0"/>
              <a:t>Can humans use only 10% of their brain?</a:t>
            </a:r>
            <a:endParaRPr lang="en-US" sz="2800" dirty="0"/>
          </a:p>
          <a:p>
            <a:r>
              <a:rPr lang="en-US" sz="2800" b="1" dirty="0"/>
              <a:t>Incorrect (Common Myth):</a:t>
            </a:r>
            <a:br>
              <a:rPr lang="en-US" sz="2800" dirty="0"/>
            </a:br>
            <a:r>
              <a:rPr lang="en-US" sz="2800" dirty="0"/>
              <a:t>Humans only use 10% of their brain.</a:t>
            </a:r>
          </a:p>
          <a:p>
            <a:r>
              <a:rPr lang="en-US" sz="2800" b="1" dirty="0"/>
              <a:t>Correct Answer:</a:t>
            </a:r>
            <a:br>
              <a:rPr lang="en-US" sz="2800" dirty="0"/>
            </a:br>
            <a:r>
              <a:rPr lang="en-US" sz="2800" dirty="0"/>
              <a:t>Humans actually use </a:t>
            </a:r>
            <a:r>
              <a:rPr lang="en-US" sz="2800" b="1" dirty="0"/>
              <a:t>most parts of the brain</a:t>
            </a:r>
            <a:r>
              <a:rPr lang="en-US" sz="2800" dirty="0"/>
              <a:t>, even during simple tasks.</a:t>
            </a:r>
          </a:p>
          <a:p>
            <a:r>
              <a:rPr lang="en-US" sz="2800" b="1" dirty="0"/>
              <a:t>Purpose of </a:t>
            </a:r>
            <a:r>
              <a:rPr lang="en-US" sz="2800" b="1" dirty="0" err="1"/>
              <a:t>TruthfulQA</a:t>
            </a:r>
            <a:endParaRPr lang="en-US" sz="2800" b="1" dirty="0"/>
          </a:p>
          <a:p>
            <a:r>
              <a:rPr lang="en-US" sz="2800" dirty="0"/>
              <a:t>To measure </a:t>
            </a:r>
            <a:r>
              <a:rPr lang="en-US" sz="2800" b="1" dirty="0"/>
              <a:t>truthfulness in AI-generated responses</a:t>
            </a:r>
            <a:endParaRPr lang="en-US" sz="2800" dirty="0"/>
          </a:p>
          <a:p>
            <a:r>
              <a:rPr lang="en-US" sz="2800" dirty="0"/>
              <a:t>To detect </a:t>
            </a:r>
            <a:r>
              <a:rPr lang="en-US" sz="2800" b="1" dirty="0"/>
              <a:t>hallucinations or misinformation</a:t>
            </a:r>
            <a:endParaRPr lang="en-US" sz="2800" dirty="0"/>
          </a:p>
          <a:p>
            <a:r>
              <a:rPr lang="en-US" sz="2800" dirty="0"/>
              <a:t>To evaluate the </a:t>
            </a:r>
            <a:r>
              <a:rPr lang="en-US" sz="2800" b="1" dirty="0"/>
              <a:t>reliability of language models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92890672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52</TotalTime>
  <Words>3055</Words>
  <Application>Microsoft Office PowerPoint</Application>
  <PresentationFormat>Widescreen</PresentationFormat>
  <Paragraphs>594</Paragraphs>
  <Slides>51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51</vt:i4>
      </vt:variant>
    </vt:vector>
  </HeadingPairs>
  <TitlesOfParts>
    <vt:vector size="56" baseType="lpstr">
      <vt:lpstr>Arial</vt:lpstr>
      <vt:lpstr>Calibri</vt:lpstr>
      <vt:lpstr>Calibri Light</vt:lpstr>
      <vt:lpstr>Cambria Math</vt:lpstr>
      <vt:lpstr>Office Theme</vt:lpstr>
      <vt:lpstr>Unit- IV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Jyothsna Kilari</dc:creator>
  <cp:lastModifiedBy>Jyothsna Kilari</cp:lastModifiedBy>
  <cp:revision>13</cp:revision>
  <dcterms:created xsi:type="dcterms:W3CDTF">2026-03-05T09:40:00Z</dcterms:created>
  <dcterms:modified xsi:type="dcterms:W3CDTF">2026-03-06T04:34:19Z</dcterms:modified>
</cp:coreProperties>
</file>