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5" r:id="rId3"/>
    <p:sldId id="267" r:id="rId4"/>
    <p:sldId id="268" r:id="rId5"/>
    <p:sldId id="269" r:id="rId6"/>
    <p:sldId id="258" r:id="rId7"/>
    <p:sldId id="265" r:id="rId8"/>
    <p:sldId id="266" r:id="rId9"/>
    <p:sldId id="259" r:id="rId10"/>
    <p:sldId id="260" r:id="rId11"/>
    <p:sldId id="261" r:id="rId12"/>
    <p:sldId id="262" r:id="rId13"/>
    <p:sldId id="263" r:id="rId14"/>
    <p:sldId id="264" r:id="rId15"/>
    <p:sldId id="274" r:id="rId16"/>
    <p:sldId id="276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889A092-B0F8-4425-8499-F0CA9EA1D0BA}" type="datetimeFigureOut">
              <a:rPr lang="en-US" smtClean="0"/>
              <a:pPr/>
              <a:t>4/10/2020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87B4CEA-274D-4987-B886-A19A507181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8156448" cy="121920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Cambria" pitchFamily="18" charset="0"/>
              </a:rPr>
              <a:t>FILE SYSTEMS</a:t>
            </a:r>
            <a:br>
              <a:rPr lang="en-US" sz="40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Cambria" pitchFamily="18" charset="0"/>
              </a:rPr>
            </a:br>
            <a:endParaRPr lang="en-US" sz="4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2209800"/>
            <a:ext cx="2514600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cs typeface="+mn-cs"/>
              </a:rPr>
              <a:t>UNIT - 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cs typeface="+mn-cs"/>
              </a:rPr>
              <a:t>6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132298" cy="4591928"/>
          </a:xfrm>
        </p:spPr>
        <p:txBody>
          <a:bodyPr>
            <a:normAutofit/>
          </a:bodyPr>
          <a:lstStyle/>
          <a:p>
            <a:pPr marL="512064" indent="-457200">
              <a:buAutoNum type="arabicPeriod"/>
            </a:pPr>
            <a:r>
              <a:rPr lang="en-US" sz="3200" dirty="0" smtClean="0">
                <a:solidFill>
                  <a:srgbClr val="FFFF00"/>
                </a:solidFill>
              </a:rPr>
              <a:t>File system mounting</a:t>
            </a:r>
          </a:p>
          <a:p>
            <a:pPr marL="512064" indent="-457200">
              <a:buAutoNum type="arabicPeriod"/>
            </a:pPr>
            <a:r>
              <a:rPr lang="en-US" sz="3200" dirty="0" smtClean="0">
                <a:solidFill>
                  <a:srgbClr val="FF0000"/>
                </a:solidFill>
              </a:rPr>
              <a:t>File sharing</a:t>
            </a:r>
          </a:p>
          <a:p>
            <a:pPr marL="512064" indent="-457200">
              <a:buAutoNum type="arabicPeriod"/>
            </a:pPr>
            <a:r>
              <a:rPr lang="en-US" sz="3200" dirty="0" smtClean="0">
                <a:solidFill>
                  <a:srgbClr val="00B0F0"/>
                </a:solidFill>
              </a:rPr>
              <a:t>Protection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dirty="0" smtClean="0"/>
              <a:t>ontents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28600" y="1351672"/>
            <a:ext cx="8915400" cy="6115928"/>
          </a:xfrm>
        </p:spPr>
        <p:txBody>
          <a:bodyPr>
            <a:normAutofit/>
          </a:bodyPr>
          <a:lstStyle/>
          <a:p>
            <a:pPr marL="723900" lvl="0" indent="-279400" algn="just">
              <a:buFont typeface="Arial" pitchFamily="34" charset="0"/>
              <a:buChar char="•"/>
            </a:pPr>
            <a:r>
              <a:rPr lang="en-IN" sz="1900" dirty="0" smtClean="0">
                <a:solidFill>
                  <a:srgbClr val="FFFF00"/>
                </a:solidFill>
              </a:rPr>
              <a:t>Combining </a:t>
            </a:r>
            <a:r>
              <a:rPr lang="en-IN" sz="1900" dirty="0" smtClean="0">
                <a:solidFill>
                  <a:srgbClr val="FFFF00"/>
                </a:solidFill>
              </a:rPr>
              <a:t>two or more number of files </a:t>
            </a:r>
            <a:r>
              <a:rPr lang="en-IN" sz="1900" dirty="0" smtClean="0"/>
              <a:t>into a </a:t>
            </a:r>
            <a:r>
              <a:rPr lang="en-IN" sz="1900" dirty="0" smtClean="0">
                <a:solidFill>
                  <a:srgbClr val="FFFF00"/>
                </a:solidFill>
              </a:rPr>
              <a:t>large tree structure </a:t>
            </a:r>
            <a:r>
              <a:rPr lang="en-IN" sz="1900" dirty="0" smtClean="0"/>
              <a:t>is the basic idea of file system </a:t>
            </a:r>
            <a:r>
              <a:rPr lang="en-IN" sz="1900" dirty="0" smtClean="0"/>
              <a:t>mounting.</a:t>
            </a:r>
            <a:endParaRPr lang="en-US" sz="19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IN" sz="1900" dirty="0" smtClean="0"/>
              <a:t>In </a:t>
            </a:r>
            <a:r>
              <a:rPr lang="en-IN" sz="1900" dirty="0" smtClean="0"/>
              <a:t>the file system we are using </a:t>
            </a:r>
            <a:r>
              <a:rPr lang="en-IN" sz="1900" dirty="0" smtClean="0">
                <a:solidFill>
                  <a:srgbClr val="00B0F0"/>
                </a:solidFill>
              </a:rPr>
              <a:t>mount command </a:t>
            </a:r>
            <a:r>
              <a:rPr lang="en-IN" sz="1900" dirty="0" smtClean="0"/>
              <a:t>for the purpose of at which point file has to </a:t>
            </a:r>
            <a:r>
              <a:rPr lang="en-IN" sz="1900" dirty="0" smtClean="0"/>
              <a:t>mount.</a:t>
            </a:r>
          </a:p>
          <a:p>
            <a:pPr lvl="1" algn="just">
              <a:buFont typeface="Arial" pitchFamily="34" charset="0"/>
              <a:buChar char="•"/>
            </a:pPr>
            <a:r>
              <a:rPr lang="en-IN" sz="1900" dirty="0" smtClean="0"/>
              <a:t>That </a:t>
            </a:r>
            <a:r>
              <a:rPr lang="en-IN" sz="1900" dirty="0" smtClean="0"/>
              <a:t>means it provide a mount point (directory) on which to attach </a:t>
            </a:r>
            <a:r>
              <a:rPr lang="en-IN" sz="1900" dirty="0" smtClean="0"/>
              <a:t>it.</a:t>
            </a:r>
            <a:endParaRPr lang="en-US" sz="19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IN" sz="1900" dirty="0" smtClean="0"/>
              <a:t>Once </a:t>
            </a:r>
            <a:r>
              <a:rPr lang="en-IN" sz="1900" dirty="0" smtClean="0"/>
              <a:t>a file system is mounted onto a mount point, any further references to that directory actually refer to the root of the mounted file system. </a:t>
            </a:r>
            <a:endParaRPr lang="en-US" sz="19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IN" sz="1900" dirty="0" smtClean="0"/>
              <a:t>Any </a:t>
            </a:r>
            <a:r>
              <a:rPr lang="en-IN" sz="1900" dirty="0" smtClean="0"/>
              <a:t>files (or sub-directories) that had been stored in the mount point directory prior to mounting the new file system are now hidden by the mounted file system, and are no longer available. </a:t>
            </a:r>
            <a:endParaRPr lang="en-US" sz="19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IN" sz="1900" dirty="0" smtClean="0"/>
              <a:t>For </a:t>
            </a:r>
            <a:r>
              <a:rPr lang="en-IN" sz="1900" dirty="0" smtClean="0"/>
              <a:t>this reason some systems only allow mounting onto empty </a:t>
            </a:r>
            <a:r>
              <a:rPr lang="en-IN" sz="1900" dirty="0" smtClean="0"/>
              <a:t>directories.</a:t>
            </a:r>
            <a:endParaRPr lang="en-US" sz="19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IN" sz="1900" dirty="0" smtClean="0"/>
              <a:t>File </a:t>
            </a:r>
            <a:r>
              <a:rPr lang="en-IN" sz="1900" dirty="0" smtClean="0"/>
              <a:t>systems can only be mounted by root, unless root has previously configured certain file system to be mountable onto certain pre-determined mount </a:t>
            </a:r>
            <a:r>
              <a:rPr lang="en-IN" sz="1900" dirty="0" smtClean="0"/>
              <a:t>points.</a:t>
            </a:r>
          </a:p>
          <a:p>
            <a:pPr lvl="1" algn="just">
              <a:buFont typeface="Arial" pitchFamily="34" charset="0"/>
              <a:buChar char="•"/>
            </a:pPr>
            <a:r>
              <a:rPr lang="en-IN" sz="1900" dirty="0" smtClean="0"/>
              <a:t>Anyone </a:t>
            </a:r>
            <a:r>
              <a:rPr lang="en-IN" sz="1900" dirty="0" smtClean="0"/>
              <a:t>can run the mount command to see what file systems is currently mounted. </a:t>
            </a:r>
            <a:endParaRPr lang="en-IN" sz="19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IN" sz="1900" dirty="0" smtClean="0"/>
              <a:t>File </a:t>
            </a:r>
            <a:r>
              <a:rPr lang="en-IN" sz="1900" dirty="0" smtClean="0"/>
              <a:t>systems may be mounted read-only, or have other restrictions imposed</a:t>
            </a:r>
            <a:r>
              <a:rPr lang="en-IN" sz="1900" dirty="0" smtClean="0"/>
              <a:t>.</a:t>
            </a:r>
            <a:endParaRPr lang="en-US" sz="19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File System Mounting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132298" cy="5277728"/>
          </a:xfrm>
        </p:spPr>
        <p:txBody>
          <a:bodyPr>
            <a:normAutofit fontScale="62500" lnSpcReduction="20000"/>
          </a:bodyPr>
          <a:lstStyle/>
          <a:p>
            <a:pPr lvl="0"/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r>
              <a:rPr lang="en-US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	</a:t>
            </a:r>
            <a:r>
              <a:rPr lang="en-US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	</a:t>
            </a:r>
            <a:r>
              <a:rPr lang="en-US" sz="29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(a) Existing</a:t>
            </a:r>
            <a:r>
              <a:rPr lang="en-US" sz="29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.  (b) </a:t>
            </a:r>
            <a:r>
              <a:rPr lang="en-US" sz="2900" b="1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Unmounted</a:t>
            </a:r>
            <a:r>
              <a:rPr lang="en-US" sz="29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Partition</a:t>
            </a:r>
            <a:endParaRPr lang="en-US" sz="4800" b="1" dirty="0" smtClean="0"/>
          </a:p>
          <a:p>
            <a:r>
              <a:rPr lang="en-US" dirty="0" smtClean="0"/>
              <a:t> </a:t>
            </a:r>
            <a:endParaRPr lang="en-US" sz="1800" dirty="0" smtClean="0"/>
          </a:p>
          <a:p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b="1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8"/>
            <a:r>
              <a:rPr lang="en-US" sz="29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                                                                                      Mount </a:t>
            </a:r>
            <a:r>
              <a:rPr lang="en-US" sz="29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Point</a:t>
            </a:r>
            <a:endParaRPr lang="en-US" sz="2900" b="1" dirty="0" smtClean="0"/>
          </a:p>
          <a:p>
            <a:r>
              <a:rPr lang="en-US" dirty="0" smtClean="0"/>
              <a:t> </a:t>
            </a:r>
            <a:r>
              <a:rPr lang="en-US" dirty="0" smtClean="0"/>
              <a:t>	 </a:t>
            </a:r>
            <a:endParaRPr lang="en-US" sz="1800" dirty="0" smtClean="0"/>
          </a:p>
          <a:p>
            <a:pPr lvl="0"/>
            <a:endParaRPr lang="en-US" sz="36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19032" t="616" r="19032" b="616"/>
          <a:stretch>
            <a:fillRect/>
          </a:stretch>
        </p:blipFill>
        <p:spPr bwMode="auto">
          <a:xfrm>
            <a:off x="2286000" y="4038600"/>
            <a:ext cx="4495800" cy="28194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</p:spPr>
      </p:pic>
      <p:pic>
        <p:nvPicPr>
          <p:cNvPr id="5" name="Picture 4"/>
          <p:cNvPicPr/>
          <p:nvPr/>
        </p:nvPicPr>
        <p:blipFill>
          <a:blip r:embed="rId3" cstate="print"/>
          <a:srcRect l="821" t="11902" r="1035" b="12450"/>
          <a:stretch>
            <a:fillRect/>
          </a:stretch>
        </p:blipFill>
        <p:spPr bwMode="auto">
          <a:xfrm>
            <a:off x="2133600" y="609600"/>
            <a:ext cx="4524375" cy="268605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08498" cy="5506328"/>
          </a:xfrm>
        </p:spPr>
        <p:txBody>
          <a:bodyPr>
            <a:normAutofit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IN" sz="2000" dirty="0" smtClean="0"/>
              <a:t>The traditional </a:t>
            </a:r>
            <a:r>
              <a:rPr lang="en-IN" sz="2000" dirty="0" smtClean="0">
                <a:solidFill>
                  <a:srgbClr val="00B0F0"/>
                </a:solidFill>
              </a:rPr>
              <a:t>Windows OS </a:t>
            </a:r>
            <a:r>
              <a:rPr lang="en-IN" sz="2000" dirty="0" smtClean="0"/>
              <a:t>runs an extended </a:t>
            </a:r>
            <a:r>
              <a:rPr lang="en-IN" sz="2000" dirty="0" smtClean="0">
                <a:solidFill>
                  <a:srgbClr val="FFFF00"/>
                </a:solidFill>
              </a:rPr>
              <a:t>two-tier directory </a:t>
            </a:r>
            <a:r>
              <a:rPr lang="en-IN" sz="2000" dirty="0" smtClean="0"/>
              <a:t>structure, where the first tier of the structure separates volumes by drive letters, and a tree structure is implemented below that </a:t>
            </a:r>
            <a:r>
              <a:rPr lang="en-IN" sz="2000" dirty="0" smtClean="0"/>
              <a:t>level.</a:t>
            </a:r>
            <a:endParaRPr lang="en-US" sz="20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IN" sz="2000" dirty="0" smtClean="0">
                <a:solidFill>
                  <a:srgbClr val="00B0F0"/>
                </a:solidFill>
              </a:rPr>
              <a:t>Macintosh</a:t>
            </a:r>
            <a:r>
              <a:rPr lang="en-IN" sz="2000" dirty="0" smtClean="0"/>
              <a:t> </a:t>
            </a:r>
            <a:r>
              <a:rPr lang="en-IN" sz="2000" dirty="0" smtClean="0"/>
              <a:t>runs a similar system, where each new volume that is found is automatically mounted and added to the desktop when it is </a:t>
            </a:r>
            <a:r>
              <a:rPr lang="en-IN" sz="2000" dirty="0" smtClean="0"/>
              <a:t>found.</a:t>
            </a:r>
            <a:endParaRPr lang="en-US" sz="20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IN" sz="2000" dirty="0" smtClean="0">
                <a:solidFill>
                  <a:srgbClr val="00B0F0"/>
                </a:solidFill>
              </a:rPr>
              <a:t>More </a:t>
            </a:r>
            <a:r>
              <a:rPr lang="en-IN" sz="2000" dirty="0" smtClean="0">
                <a:solidFill>
                  <a:srgbClr val="00B0F0"/>
                </a:solidFill>
              </a:rPr>
              <a:t>recent Windows systems </a:t>
            </a:r>
            <a:r>
              <a:rPr lang="en-IN" sz="2000" dirty="0" smtClean="0"/>
              <a:t>allow file systems to be mounted to any directory in the file system, much like UNIX.</a:t>
            </a:r>
            <a:endParaRPr lang="en-US" sz="2000" dirty="0" smtClean="0"/>
          </a:p>
          <a:p>
            <a:pPr algn="just"/>
            <a:r>
              <a:rPr lang="en-IN" dirty="0" smtClean="0"/>
              <a:t> 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7903698" cy="5201528"/>
          </a:xfrm>
        </p:spPr>
        <p:txBody>
          <a:bodyPr>
            <a:no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accent2"/>
                </a:solidFill>
              </a:rPr>
              <a:t>Multiple users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B050"/>
                </a:solidFill>
              </a:rPr>
              <a:t>Remote File systems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The Client-Server model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Distributed Information systems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Failure modes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Consistency Semantics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UNIX semantics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Session semantics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Immutable-Shared-Files semantics</a:t>
            </a:r>
            <a:endParaRPr lang="en-US" sz="2600" dirty="0" smtClean="0"/>
          </a:p>
          <a:p>
            <a:r>
              <a:rPr lang="en-US" sz="2600" dirty="0" smtClean="0"/>
              <a:t>	</a:t>
            </a:r>
          </a:p>
          <a:p>
            <a:r>
              <a:rPr lang="en-US" sz="2600" dirty="0" smtClean="0"/>
              <a:t>	</a:t>
            </a:r>
            <a:endParaRPr lang="en-US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sharing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7903698" cy="5125328"/>
          </a:xfrm>
        </p:spPr>
        <p:txBody>
          <a:bodyPr>
            <a:normAutofit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When an operating system accommodates multiple users, the issues of file sharing, file naming, and file protection become preeminent.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Given a directory structure that allows files to be shared by users, the system must mediate the file sharing.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The system can either allow a user to access the files of other users by default or require that a user specifically grant access to the files.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To implement sharing and protection, the system must maintain more file and directory attributes than are needed on a single-user system.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Although many approaches have been taken to meet this requirement,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 most systems have evolved to use the concepts of file (or directory) owner (or user) and group.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The owner is the user who can change attributes and grant access and who has the most control over the file.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The group attribute defines a subset of users who can share access to the file.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Multiple users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7979898" cy="4896728"/>
          </a:xfrm>
        </p:spPr>
        <p:txBody>
          <a:bodyPr>
            <a:normAutofit lnSpcReduction="10000"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 For example, the owner of a file on a UNIX system can issue all operations on a file, while members of the file's group can execute one subset of those operations, and all other users can execute another subset of operations.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Exactly which operations can be executed by group members and other users is definable by the file's owner.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The owner and group IDs of a given file (or directory) are stored with the other file attributes.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When a user requests an operation on a file, the user ID can be compared with the owner attribute to determine if the requesting user is the owner of the file. Likewise, the group IDs can be compared. 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The result indicates which permissions are applicable.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 The system then applies those permissions to the requested operation and allows or denies it.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 Many systems have multiple local file systems, including volumes of a single disk or multiple volumes on multiple attached disks.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dirty="0" smtClean="0"/>
              <a:t> In these cases, the ID checking and permission matching are straightforward, once the file systems are mounted.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08498" cy="451572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Uses networking to allow file system access between systems</a:t>
            </a:r>
          </a:p>
          <a:p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Manually via programs like </a:t>
            </a:r>
            <a:r>
              <a:rPr lang="en-US" sz="2400" dirty="0" smtClean="0">
                <a:solidFill>
                  <a:srgbClr val="FFFF00"/>
                </a:solidFill>
              </a:rPr>
              <a:t>FTP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ftp is used for both </a:t>
            </a:r>
            <a:r>
              <a:rPr lang="en-US" sz="2000" i="1" u="sng" dirty="0" smtClean="0"/>
              <a:t>anonymous</a:t>
            </a:r>
            <a:r>
              <a:rPr lang="en-US" sz="2000" dirty="0" smtClean="0"/>
              <a:t> and </a:t>
            </a:r>
            <a:r>
              <a:rPr lang="en-US" sz="2000" i="1" u="sng" dirty="0" smtClean="0"/>
              <a:t>authenticated</a:t>
            </a:r>
            <a:r>
              <a:rPr lang="en-US" sz="2000" dirty="0" smtClean="0"/>
              <a:t> access</a:t>
            </a:r>
          </a:p>
          <a:p>
            <a:pPr lvl="2">
              <a:buFont typeface="Arial" pitchFamily="34" charset="0"/>
              <a:buChar char="•"/>
            </a:pPr>
            <a:r>
              <a:rPr lang="en-US" sz="2000" u="sng" dirty="0" smtClean="0">
                <a:solidFill>
                  <a:srgbClr val="FFC000"/>
                </a:solidFill>
              </a:rPr>
              <a:t>Anonymous access</a:t>
            </a:r>
            <a:r>
              <a:rPr lang="en-US" sz="2000" dirty="0" smtClean="0"/>
              <a:t>: it allows user to transfer files without having account on to the remote system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WWW uses </a:t>
            </a:r>
            <a:r>
              <a:rPr lang="en-US" sz="2000" dirty="0" smtClean="0">
                <a:solidFill>
                  <a:srgbClr val="FFC000"/>
                </a:solidFill>
              </a:rPr>
              <a:t>anonymous</a:t>
            </a:r>
            <a:r>
              <a:rPr lang="en-US" sz="2000" dirty="0" smtClean="0"/>
              <a:t> file exchange</a:t>
            </a:r>
            <a:endParaRPr lang="en-US" sz="2000" dirty="0" smtClean="0">
              <a:solidFill>
                <a:srgbClr val="FFFF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Automatically using </a:t>
            </a:r>
            <a:r>
              <a:rPr lang="en-US" sz="2400" b="1" dirty="0" smtClean="0">
                <a:solidFill>
                  <a:schemeClr val="accent2"/>
                </a:solidFill>
              </a:rPr>
              <a:t>distributed file systems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Semi automatically via the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world wide web</a:t>
            </a:r>
          </a:p>
          <a:p>
            <a:pPr lvl="2">
              <a:buFont typeface="Arial" pitchFamily="34" charset="0"/>
              <a:buChar char="•"/>
            </a:pPr>
            <a:endParaRPr lang="en-US" sz="2200" b="1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Remote Files systems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85800" y="1371600"/>
            <a:ext cx="8153400" cy="4953000"/>
          </a:xfrm>
        </p:spPr>
        <p:txBody>
          <a:bodyPr>
            <a:no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The machine containing the file is server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The machine seeking access to the files is the client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The client-server relationship is common with networked machines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The server declares that a resource is available to clients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Specifies exactly which resource and exactly which clients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 server can serve multiple clients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 client can use multiple servers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The server specifies the available files on a volume or directory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   Client identification is  more difficult: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 client can be specified by a network name or with IP address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But these can be spoofed or imitated-unauthorized client could be 	allowed to access to the server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security is provided via encrypted keys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en-US" sz="2400" dirty="0" smtClean="0">
                <a:solidFill>
                  <a:schemeClr val="accent2"/>
                </a:solidFill>
              </a:rPr>
              <a:t>The Client-Server </a:t>
            </a:r>
            <a:r>
              <a:rPr lang="en-US" sz="2400" dirty="0" smtClean="0">
                <a:solidFill>
                  <a:schemeClr val="accent2"/>
                </a:solidFill>
              </a:rPr>
              <a:t>model</a:t>
            </a:r>
            <a:br>
              <a:rPr lang="en-US" sz="2400" dirty="0" smtClean="0">
                <a:solidFill>
                  <a:schemeClr val="accent2"/>
                </a:solidFill>
              </a:rPr>
            </a:br>
            <a:r>
              <a:rPr lang="en-US" sz="2400" dirty="0" smtClean="0">
                <a:solidFill>
                  <a:schemeClr val="accent2"/>
                </a:solidFill>
              </a:rPr>
              <a:t/>
            </a:r>
            <a:br>
              <a:rPr lang="en-US" sz="2400" dirty="0" smtClean="0">
                <a:solidFill>
                  <a:schemeClr val="accent2"/>
                </a:solidFill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437098" cy="5506328"/>
          </a:xfrm>
        </p:spPr>
        <p:txBody>
          <a:bodyPr>
            <a:normAutofit lnSpcReduction="1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There are many problems with secured method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Solution: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Unsecured authentication methods are most commonly used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UNIX:</a:t>
            </a:r>
          </a:p>
          <a:p>
            <a:r>
              <a:rPr lang="en-US" sz="2000" dirty="0" smtClean="0"/>
              <a:t>It uses </a:t>
            </a:r>
            <a:r>
              <a:rPr lang="en-US" sz="2000" dirty="0" smtClean="0">
                <a:solidFill>
                  <a:schemeClr val="accent2"/>
                </a:solidFill>
              </a:rPr>
              <a:t>NFS </a:t>
            </a:r>
            <a:r>
              <a:rPr lang="en-US" sz="2000" dirty="0" smtClean="0"/>
              <a:t>file system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NFS protocols allow many-many relationships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Many servers can provide files to many servers</a:t>
            </a:r>
            <a:endParaRPr lang="en-US" sz="1800" dirty="0" smtClean="0"/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Authentication takes place via the client networking information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In this </a:t>
            </a:r>
            <a:r>
              <a:rPr lang="en-US" sz="2000" dirty="0" smtClean="0">
                <a:solidFill>
                  <a:srgbClr val="FFFF00"/>
                </a:solidFill>
              </a:rPr>
              <a:t>user’s ID </a:t>
            </a:r>
            <a:r>
              <a:rPr lang="en-US" sz="2000" dirty="0" smtClean="0"/>
              <a:t>on </a:t>
            </a:r>
            <a:r>
              <a:rPr lang="en-US" sz="2000" dirty="0" smtClean="0">
                <a:solidFill>
                  <a:schemeClr val="accent2"/>
                </a:solidFill>
              </a:rPr>
              <a:t>the client and server must match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If they do not , the server will be unable to determine access rights to files</a:t>
            </a:r>
          </a:p>
          <a:p>
            <a:r>
              <a:rPr lang="en-US" dirty="0" smtClean="0">
                <a:solidFill>
                  <a:srgbClr val="92D050"/>
                </a:solidFill>
              </a:rPr>
              <a:t>Example: consider one user</a:t>
            </a:r>
          </a:p>
          <a:p>
            <a:pPr lvl="3">
              <a:buFont typeface="Arial" pitchFamily="34" charset="0"/>
              <a:buChar char="•"/>
            </a:pPr>
            <a:r>
              <a:rPr lang="en-US" sz="2000" dirty="0" smtClean="0"/>
              <a:t>on client-user ID is 1000	on server user ID 2000</a:t>
            </a:r>
          </a:p>
          <a:p>
            <a:pPr lvl="3">
              <a:buFont typeface="Arial" pitchFamily="34" charset="0"/>
              <a:buChar char="•"/>
            </a:pPr>
            <a:r>
              <a:rPr lang="en-US" sz="2000" dirty="0" smtClean="0"/>
              <a:t>Request from client to server will not be handled properly</a:t>
            </a:r>
          </a:p>
          <a:p>
            <a:pPr lvl="3">
              <a:buFont typeface="Arial" pitchFamily="34" charset="0"/>
              <a:buChar char="•"/>
            </a:pPr>
            <a:r>
              <a:rPr lang="en-US" sz="2000" dirty="0" smtClean="0"/>
              <a:t>Access is granted or denied based on incorrect authentication information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056098" cy="5201528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To make client-server systems easier to manage ,DIS also known as </a:t>
            </a:r>
            <a:r>
              <a:rPr lang="en-US" sz="2000" dirty="0" smtClean="0">
                <a:solidFill>
                  <a:schemeClr val="accent2"/>
                </a:solidFill>
              </a:rPr>
              <a:t>Distributed naming services</a:t>
            </a:r>
            <a:r>
              <a:rPr lang="en-US" sz="2000" dirty="0" smtClean="0"/>
              <a:t>-Provide uniform access to the information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B050"/>
                </a:solidFill>
              </a:rPr>
              <a:t>DNS-Domain name system </a:t>
            </a:r>
            <a:r>
              <a:rPr lang="en-US" sz="2000" dirty="0" smtClean="0"/>
              <a:t>–Provides host-name to network address translation for the entire internet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Other DNS provide username/password/</a:t>
            </a:r>
            <a:r>
              <a:rPr lang="en-US" sz="2000" dirty="0" err="1" smtClean="0"/>
              <a:t>userID</a:t>
            </a:r>
            <a:r>
              <a:rPr lang="en-US" sz="2000" dirty="0" smtClean="0"/>
              <a:t>/</a:t>
            </a:r>
            <a:r>
              <a:rPr lang="en-US" sz="2000" dirty="0" err="1" smtClean="0"/>
              <a:t>GroupID</a:t>
            </a:r>
            <a:r>
              <a:rPr lang="en-US" sz="2000" dirty="0" smtClean="0"/>
              <a:t> space for a distributed facility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Sun micro systems</a:t>
            </a:r>
            <a:r>
              <a:rPr lang="en-US" sz="2000" dirty="0" smtClean="0"/>
              <a:t>: yellow pages(Network information service)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It centralizes storage if user names, host names, printer 	information</a:t>
            </a:r>
          </a:p>
          <a:p>
            <a:pPr lvl="3">
              <a:buFont typeface="Arial" pitchFamily="34" charset="0"/>
              <a:buChar char="•"/>
            </a:pPr>
            <a:r>
              <a:rPr lang="en-US" sz="2000" u="sng" dirty="0" smtClean="0"/>
              <a:t>Drawbacks</a:t>
            </a:r>
            <a:r>
              <a:rPr lang="en-US" sz="2000" dirty="0" smtClean="0"/>
              <a:t>: it uses unsecure authentication methods </a:t>
            </a:r>
          </a:p>
          <a:p>
            <a:pPr lvl="3">
              <a:buFont typeface="Arial" pitchFamily="34" charset="0"/>
              <a:buChar char="•"/>
            </a:pPr>
            <a:r>
              <a:rPr lang="en-US" sz="2000" dirty="0" smtClean="0"/>
              <a:t> It send unencrypted user passwords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Sun’ NIS + </a:t>
            </a:r>
            <a:r>
              <a:rPr lang="en-US" sz="2000" dirty="0" smtClean="0"/>
              <a:t>is secure replacement for NIS</a:t>
            </a:r>
          </a:p>
          <a:p>
            <a:pPr lvl="2">
              <a:buFont typeface="Arial" pitchFamily="34" charset="0"/>
              <a:buChar char="•"/>
            </a:pPr>
            <a:r>
              <a:rPr lang="en-US" sz="2000" u="sng" dirty="0" smtClean="0"/>
              <a:t>Drawbacks</a:t>
            </a:r>
            <a:r>
              <a:rPr lang="en-US" sz="2000" dirty="0" smtClean="0"/>
              <a:t>: It is much more complicated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 Not widely adopted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Distributed Information systems</a:t>
            </a:r>
            <a:br>
              <a:rPr lang="en-US" sz="2400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08498" cy="520152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Microsoft</a:t>
            </a:r>
            <a:r>
              <a:rPr lang="en-US" dirty="0" smtClean="0"/>
              <a:t>: uses Common internet file system(CIFS)</a:t>
            </a:r>
          </a:p>
          <a:p>
            <a:r>
              <a:rPr lang="en-US" dirty="0" smtClean="0"/>
              <a:t>Create network login=network information + user authentication </a:t>
            </a:r>
          </a:p>
          <a:p>
            <a:r>
              <a:rPr lang="en-US" dirty="0" smtClean="0"/>
              <a:t>						(user name , password)</a:t>
            </a:r>
          </a:p>
          <a:p>
            <a:r>
              <a:rPr lang="en-US" dirty="0" smtClean="0"/>
              <a:t>The server uses this login and decide whether to allow or deny access to a requested file system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Microsoft uses two Distributed naming structures</a:t>
            </a:r>
          </a:p>
          <a:p>
            <a:r>
              <a:rPr lang="en-US" dirty="0" smtClean="0"/>
              <a:t>	1. </a:t>
            </a:r>
            <a:r>
              <a:rPr lang="en-US" dirty="0" smtClean="0">
                <a:solidFill>
                  <a:schemeClr val="accent2"/>
                </a:solidFill>
              </a:rPr>
              <a:t>domains</a:t>
            </a:r>
          </a:p>
          <a:p>
            <a:r>
              <a:rPr lang="en-US" dirty="0" smtClean="0"/>
              <a:t>	2. </a:t>
            </a:r>
            <a:r>
              <a:rPr lang="en-US" dirty="0" smtClean="0">
                <a:solidFill>
                  <a:srgbClr val="00B050"/>
                </a:solidFill>
              </a:rPr>
              <a:t>active directory ( </a:t>
            </a:r>
            <a:r>
              <a:rPr lang="en-US" dirty="0" smtClean="0"/>
              <a:t>windows XP, 2000)</a:t>
            </a:r>
          </a:p>
          <a:p>
            <a:r>
              <a:rPr lang="en-US" dirty="0" smtClean="0"/>
              <a:t>LDAP(Lightweight directory access protocol)</a:t>
            </a:r>
          </a:p>
          <a:p>
            <a:r>
              <a:rPr lang="en-US" dirty="0" smtClean="0"/>
              <a:t>	It is a secure distributed naming mechanism</a:t>
            </a:r>
          </a:p>
          <a:p>
            <a:r>
              <a:rPr lang="en-US" dirty="0" smtClean="0"/>
              <a:t>	active directory is based on LDAP</a:t>
            </a:r>
          </a:p>
          <a:p>
            <a:r>
              <a:rPr lang="en-US" dirty="0" smtClean="0"/>
              <a:t>	Sun micro systems include LDAP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One distributed LDAP</a:t>
            </a:r>
            <a:r>
              <a:rPr lang="en-US" dirty="0" smtClean="0"/>
              <a:t>-stores all user and resource information for all the organization’s computers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1219200"/>
            <a:ext cx="8589498" cy="4972928"/>
          </a:xfrm>
        </p:spPr>
        <p:txBody>
          <a:bodyPr>
            <a:no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Local file systems can fail for a variety of reasons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failure of the disk containing file system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Corruption of the directory structure (or) disk management information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disk controller failure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Cable failure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Host-adapter failure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User or systems –administrator failure cause 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files to be lost 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entire directories or volumes to be deleted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Remote file systems have even more failure modes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Because of the complexity of network systems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interactions between remote machine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problems with proper operation of remote file systems</a:t>
            </a:r>
          </a:p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Failure modes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81000" y="1219200"/>
            <a:ext cx="8382000" cy="5638800"/>
          </a:xfrm>
        </p:spPr>
        <p:txBody>
          <a:bodyPr>
            <a:no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1600" b="1" dirty="0" smtClean="0"/>
              <a:t>Consistency Semantics</a:t>
            </a:r>
            <a:r>
              <a:rPr lang="en-US" sz="1600" dirty="0" smtClean="0"/>
              <a:t> deals with the </a:t>
            </a:r>
            <a:r>
              <a:rPr lang="en-US" sz="1600" dirty="0" smtClean="0">
                <a:solidFill>
                  <a:srgbClr val="FF0000"/>
                </a:solidFill>
              </a:rPr>
              <a:t>consistency between the views of shared files </a:t>
            </a:r>
            <a:r>
              <a:rPr lang="en-US" sz="1600" dirty="0" smtClean="0"/>
              <a:t>on a networked system. When one user changes the file, when do other users see the </a:t>
            </a:r>
            <a:r>
              <a:rPr lang="en-US" sz="1600" dirty="0" smtClean="0"/>
              <a:t>changes?</a:t>
            </a:r>
          </a:p>
          <a:p>
            <a:r>
              <a:rPr lang="en-US" sz="1600" b="1" dirty="0" smtClean="0"/>
              <a:t>1</a:t>
            </a:r>
            <a:r>
              <a:rPr lang="en-US" sz="1600" b="1" dirty="0" smtClean="0">
                <a:solidFill>
                  <a:srgbClr val="FFFF00"/>
                </a:solidFill>
              </a:rPr>
              <a:t>. UNIX </a:t>
            </a:r>
            <a:r>
              <a:rPr lang="en-US" sz="1600" b="1" dirty="0" smtClean="0">
                <a:solidFill>
                  <a:srgbClr val="FFFF00"/>
                </a:solidFill>
              </a:rPr>
              <a:t>Semantics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The UNIX file system uses the following semantics: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Writes to an open file are immediately visible to any other user who has the file </a:t>
            </a:r>
            <a:r>
              <a:rPr lang="en-US" dirty="0" smtClean="0"/>
              <a:t>open.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One </a:t>
            </a:r>
            <a:r>
              <a:rPr lang="en-US" dirty="0" smtClean="0"/>
              <a:t>implementation uses a shared location pointer, which is adjusted for all sharing </a:t>
            </a:r>
            <a:r>
              <a:rPr lang="en-US" dirty="0" smtClean="0"/>
              <a:t>users.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 smtClean="0"/>
              <a:t>file is associated with a single exclusive physical resource, which may delay some accesses.</a:t>
            </a:r>
          </a:p>
          <a:p>
            <a:r>
              <a:rPr lang="en-US" sz="1600" b="1" dirty="0" smtClean="0"/>
              <a:t>2. </a:t>
            </a:r>
            <a:r>
              <a:rPr lang="en-US" sz="1600" b="1" dirty="0" smtClean="0">
                <a:solidFill>
                  <a:srgbClr val="FFFF00"/>
                </a:solidFill>
              </a:rPr>
              <a:t>Session </a:t>
            </a:r>
            <a:r>
              <a:rPr lang="en-US" sz="1600" b="1" dirty="0" smtClean="0">
                <a:solidFill>
                  <a:srgbClr val="FFFF00"/>
                </a:solidFill>
              </a:rPr>
              <a:t>Semantics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The Andrew File System, AFS uses the following semantics: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Writes to an open file are not immediately visible to other </a:t>
            </a:r>
            <a:r>
              <a:rPr lang="en-US" dirty="0" smtClean="0"/>
              <a:t>users.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When </a:t>
            </a:r>
            <a:r>
              <a:rPr lang="en-US" dirty="0" smtClean="0"/>
              <a:t>a file is closed, any changes made become available only to users who open the file at a later </a:t>
            </a:r>
            <a:r>
              <a:rPr lang="en-US" dirty="0" smtClean="0"/>
              <a:t>time.</a:t>
            </a:r>
          </a:p>
          <a:p>
            <a:r>
              <a:rPr lang="en-US" sz="1600" b="1" dirty="0" smtClean="0"/>
              <a:t>3</a:t>
            </a:r>
            <a:r>
              <a:rPr lang="en-US" sz="1600" b="1" dirty="0" smtClean="0">
                <a:solidFill>
                  <a:srgbClr val="FFFF00"/>
                </a:solidFill>
              </a:rPr>
              <a:t>. Immutable-Shared-Files </a:t>
            </a:r>
            <a:r>
              <a:rPr lang="en-US" sz="1600" b="1" dirty="0" smtClean="0">
                <a:solidFill>
                  <a:srgbClr val="FFFF00"/>
                </a:solidFill>
              </a:rPr>
              <a:t>Semantics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Under this system, when a file is declared as </a:t>
            </a:r>
            <a:r>
              <a:rPr lang="en-US" sz="1600" b="1" i="1" dirty="0" smtClean="0"/>
              <a:t>shared</a:t>
            </a:r>
            <a:r>
              <a:rPr lang="en-US" sz="1600" dirty="0" smtClean="0"/>
              <a:t> by its creator, it becomes immutable and the name cannot be re-used for any other resource. Hence it becomes read-only, and shared access is simple.</a:t>
            </a:r>
          </a:p>
          <a:p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457200"/>
            <a:ext cx="8156448" cy="777240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Consistency semantics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7370298" cy="3906128"/>
          </a:xfrm>
        </p:spPr>
        <p:txBody>
          <a:bodyPr>
            <a:normAutofit/>
          </a:bodyPr>
          <a:lstStyle/>
          <a:p>
            <a:pPr marL="512064" indent="-457200"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Types of access</a:t>
            </a:r>
          </a:p>
          <a:p>
            <a:pPr marL="512064" indent="-457200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Access control</a:t>
            </a:r>
          </a:p>
          <a:p>
            <a:pPr marL="512064" indent="-4572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Other protection mechanisms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Protection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284698" cy="5506328"/>
          </a:xfrm>
        </p:spPr>
        <p:txBody>
          <a:bodyPr>
            <a:noAutofit/>
          </a:bodyPr>
          <a:lstStyle/>
          <a:p>
            <a:pPr lvl="1">
              <a:buFont typeface="Arial" pitchFamily="34" charset="0"/>
              <a:buChar char="•"/>
            </a:pPr>
            <a:r>
              <a:rPr lang="en-IN" dirty="0" smtClean="0"/>
              <a:t>Files </a:t>
            </a:r>
            <a:r>
              <a:rPr lang="en-IN" dirty="0" smtClean="0"/>
              <a:t>must be kept safe for reliability and </a:t>
            </a:r>
            <a:r>
              <a:rPr lang="en-IN" dirty="0" smtClean="0"/>
              <a:t>protection.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IN" dirty="0" smtClean="0"/>
              <a:t>The </a:t>
            </a:r>
            <a:r>
              <a:rPr lang="en-IN" dirty="0" smtClean="0"/>
              <a:t>former is usually managed with backup copies. 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IN" dirty="0" smtClean="0"/>
              <a:t>One </a:t>
            </a:r>
            <a:r>
              <a:rPr lang="en-IN" dirty="0" smtClean="0"/>
              <a:t>simple protection scheme is to remove all access to a file. However this makes the file unusable, so some sort of controlled access must be </a:t>
            </a:r>
            <a:r>
              <a:rPr lang="en-IN" dirty="0" smtClean="0"/>
              <a:t>arranged.</a:t>
            </a:r>
            <a:endParaRPr lang="en-US" dirty="0" smtClean="0"/>
          </a:p>
          <a:p>
            <a:pPr lvl="1"/>
            <a:r>
              <a:rPr lang="en-US" sz="1800" b="1" dirty="0" smtClean="0">
                <a:solidFill>
                  <a:srgbClr val="FF0000"/>
                </a:solidFill>
              </a:rPr>
              <a:t>Types </a:t>
            </a:r>
            <a:r>
              <a:rPr lang="en-US" sz="1800" b="1" dirty="0" smtClean="0">
                <a:solidFill>
                  <a:srgbClr val="FF0000"/>
                </a:solidFill>
              </a:rPr>
              <a:t>of </a:t>
            </a:r>
            <a:r>
              <a:rPr lang="en-US" sz="1800" b="1" dirty="0" smtClean="0">
                <a:solidFill>
                  <a:srgbClr val="FF0000"/>
                </a:solidFill>
              </a:rPr>
              <a:t>Access</a:t>
            </a:r>
          </a:p>
          <a:p>
            <a:pPr lvl="3">
              <a:buFont typeface="Arial" pitchFamily="34" charset="0"/>
              <a:buChar char="•"/>
            </a:pPr>
            <a:r>
              <a:rPr lang="en-IN" sz="1800" dirty="0" smtClean="0"/>
              <a:t>The </a:t>
            </a:r>
            <a:r>
              <a:rPr lang="en-IN" sz="1800" dirty="0" smtClean="0"/>
              <a:t>following low-level operations are often </a:t>
            </a:r>
            <a:r>
              <a:rPr lang="en-IN" sz="1800" dirty="0" smtClean="0"/>
              <a:t>controlled:</a:t>
            </a:r>
          </a:p>
          <a:p>
            <a:pPr lvl="4">
              <a:buFont typeface="Arial" pitchFamily="34" charset="0"/>
              <a:buChar char="•"/>
            </a:pPr>
            <a:r>
              <a:rPr lang="en-IN" sz="1800" dirty="0" smtClean="0"/>
              <a:t>Read - View the contents of the file</a:t>
            </a:r>
            <a:endParaRPr lang="en-US" sz="1800" dirty="0" smtClean="0"/>
          </a:p>
          <a:p>
            <a:pPr lvl="4">
              <a:buFont typeface="Arial" pitchFamily="34" charset="0"/>
              <a:buChar char="•"/>
            </a:pPr>
            <a:r>
              <a:rPr lang="en-IN" sz="1800" dirty="0" smtClean="0"/>
              <a:t>Write - Change the contents of the file.</a:t>
            </a:r>
            <a:endParaRPr lang="en-US" sz="1800" dirty="0" smtClean="0"/>
          </a:p>
          <a:p>
            <a:pPr lvl="4">
              <a:buFont typeface="Arial" pitchFamily="34" charset="0"/>
              <a:buChar char="•"/>
            </a:pPr>
            <a:r>
              <a:rPr lang="en-IN" sz="1800" dirty="0" smtClean="0"/>
              <a:t>Execute - Load the file onto the CPU and follow the instructions contained therein.</a:t>
            </a:r>
            <a:endParaRPr lang="en-US" sz="1800" dirty="0" smtClean="0"/>
          </a:p>
          <a:p>
            <a:pPr lvl="4">
              <a:buFont typeface="Arial" pitchFamily="34" charset="0"/>
              <a:buChar char="•"/>
            </a:pPr>
            <a:r>
              <a:rPr lang="en-IN" sz="1800" dirty="0" smtClean="0"/>
              <a:t>Append - Add to the end of an existing file.</a:t>
            </a:r>
            <a:endParaRPr lang="en-US" sz="1800" dirty="0" smtClean="0"/>
          </a:p>
          <a:p>
            <a:pPr lvl="4">
              <a:buFont typeface="Arial" pitchFamily="34" charset="0"/>
              <a:buChar char="•"/>
            </a:pPr>
            <a:r>
              <a:rPr lang="en-IN" sz="1800" dirty="0" smtClean="0"/>
              <a:t>Delete - Remove a file from the system.</a:t>
            </a:r>
            <a:endParaRPr lang="en-US" sz="1800" dirty="0" smtClean="0"/>
          </a:p>
          <a:p>
            <a:pPr lvl="4">
              <a:buFont typeface="Arial" pitchFamily="34" charset="0"/>
              <a:buChar char="•"/>
            </a:pPr>
            <a:r>
              <a:rPr lang="en-IN" sz="1800" dirty="0" smtClean="0"/>
              <a:t>List -View the name and other attributes of files on the system</a:t>
            </a:r>
            <a:r>
              <a:rPr lang="en-IN" sz="1800" dirty="0" smtClean="0"/>
              <a:t>.</a:t>
            </a:r>
          </a:p>
          <a:p>
            <a:pPr lvl="3">
              <a:buFont typeface="Arial" pitchFamily="34" charset="0"/>
              <a:buChar char="•"/>
            </a:pPr>
            <a:r>
              <a:rPr lang="en-IN" sz="1800" dirty="0" smtClean="0"/>
              <a:t>Higher-level operations, such as copy, can generally be performed through </a:t>
            </a:r>
            <a:r>
              <a:rPr lang="en-IN" sz="1800" dirty="0" smtClean="0"/>
              <a:t>combinations </a:t>
            </a:r>
            <a:r>
              <a:rPr lang="en-IN" sz="1800" dirty="0" smtClean="0"/>
              <a:t>of the above.</a:t>
            </a:r>
            <a:endParaRPr lang="en-US" sz="1800" dirty="0" smtClean="0"/>
          </a:p>
          <a:p>
            <a:pPr lvl="3">
              <a:buFont typeface="Arial" pitchFamily="34" charset="0"/>
              <a:buChar char="•"/>
            </a:pPr>
            <a:endParaRPr lang="en-US" sz="1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457200"/>
            <a:ext cx="8156448" cy="777240"/>
          </a:xfrm>
        </p:spPr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en-US" sz="3600" dirty="0" smtClean="0">
                <a:solidFill>
                  <a:srgbClr val="FFFF00"/>
                </a:solidFill>
              </a:rPr>
              <a:t>Protection</a:t>
            </a:r>
            <a:br>
              <a:rPr lang="en-US" sz="3600" dirty="0" smtClean="0">
                <a:solidFill>
                  <a:srgbClr val="FFFF00"/>
                </a:solidFill>
              </a:rPr>
            </a:br>
            <a:endParaRPr lang="en-US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8229600" cy="6096000"/>
          </a:xfrm>
        </p:spPr>
        <p:txBody>
          <a:bodyPr>
            <a:noAutofit/>
          </a:bodyPr>
          <a:lstStyle/>
          <a:p>
            <a:pPr marL="995363" lvl="2" indent="-817563"/>
            <a:r>
              <a:rPr lang="en-US" sz="2400" b="1" dirty="0" smtClean="0">
                <a:solidFill>
                  <a:srgbClr val="FF0000"/>
                </a:solidFill>
              </a:rPr>
              <a:t>Access </a:t>
            </a:r>
            <a:r>
              <a:rPr lang="en-US" sz="2400" b="1" dirty="0" smtClean="0">
                <a:solidFill>
                  <a:srgbClr val="FF0000"/>
                </a:solidFill>
              </a:rPr>
              <a:t>Control</a:t>
            </a:r>
          </a:p>
          <a:p>
            <a:pPr lvl="2"/>
            <a:endParaRPr lang="en-US" sz="2000" b="1" dirty="0" smtClean="0">
              <a:solidFill>
                <a:srgbClr val="FF0000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en-IN" sz="1800" dirty="0" smtClean="0"/>
              <a:t>One approach </a:t>
            </a:r>
            <a:r>
              <a:rPr lang="en-IN" sz="1800" dirty="0" smtClean="0"/>
              <a:t>is to have complicated Access Control Lists, ACL, which specify exactly what access is allowed or denied for specific users or </a:t>
            </a:r>
            <a:r>
              <a:rPr lang="en-IN" sz="1800" dirty="0" smtClean="0"/>
              <a:t>groups.</a:t>
            </a:r>
            <a:endParaRPr lang="en-US" sz="1800" dirty="0" smtClean="0"/>
          </a:p>
          <a:p>
            <a:pPr lvl="2">
              <a:buFont typeface="Arial" pitchFamily="34" charset="0"/>
              <a:buChar char="•"/>
            </a:pPr>
            <a:r>
              <a:rPr lang="en-IN" sz="1800" dirty="0" smtClean="0"/>
              <a:t>The </a:t>
            </a:r>
            <a:r>
              <a:rPr lang="en-IN" sz="1800" dirty="0" smtClean="0"/>
              <a:t>AFS uses this system for distributed </a:t>
            </a:r>
            <a:r>
              <a:rPr lang="en-IN" sz="1800" dirty="0" smtClean="0"/>
              <a:t>access.</a:t>
            </a:r>
            <a:endParaRPr lang="en-US" sz="1800" dirty="0" smtClean="0"/>
          </a:p>
          <a:p>
            <a:pPr lvl="2">
              <a:buFont typeface="Arial" pitchFamily="34" charset="0"/>
              <a:buChar char="•"/>
            </a:pPr>
            <a:r>
              <a:rPr lang="en-IN" sz="1800" dirty="0" smtClean="0"/>
              <a:t>Control </a:t>
            </a:r>
            <a:r>
              <a:rPr lang="en-IN" sz="1800" dirty="0" smtClean="0"/>
              <a:t>is very finely adjustable, but may be complicated, particularly when the specific users involved are unknown. </a:t>
            </a:r>
            <a:endParaRPr lang="en-US" sz="1800" dirty="0" smtClean="0"/>
          </a:p>
          <a:p>
            <a:pPr lvl="2">
              <a:buFont typeface="Arial" pitchFamily="34" charset="0"/>
              <a:buChar char="•"/>
            </a:pPr>
            <a:r>
              <a:rPr lang="en-IN" sz="1800" dirty="0" smtClean="0"/>
              <a:t>UNIX </a:t>
            </a:r>
            <a:r>
              <a:rPr lang="en-IN" sz="1800" dirty="0" smtClean="0"/>
              <a:t>uses a set of 9 access control bits, in three groups of three. </a:t>
            </a:r>
            <a:endParaRPr lang="en-US" sz="1800" dirty="0" smtClean="0"/>
          </a:p>
          <a:p>
            <a:pPr lvl="2">
              <a:buFont typeface="Arial" pitchFamily="34" charset="0"/>
              <a:buChar char="•"/>
            </a:pPr>
            <a:r>
              <a:rPr lang="en-IN" sz="1800" dirty="0" smtClean="0"/>
              <a:t>These </a:t>
            </a:r>
            <a:r>
              <a:rPr lang="en-IN" sz="1800" dirty="0" smtClean="0"/>
              <a:t>correspond to R, W, and X permissions for each of the Owner, Group, and Others. </a:t>
            </a:r>
            <a:endParaRPr lang="en-IN" sz="1800" dirty="0" smtClean="0"/>
          </a:p>
          <a:p>
            <a:pPr lvl="2">
              <a:buFont typeface="Arial" pitchFamily="34" charset="0"/>
              <a:buChar char="•"/>
            </a:pPr>
            <a:r>
              <a:rPr lang="en-IN" sz="1800" dirty="0" smtClean="0"/>
              <a:t>The </a:t>
            </a:r>
            <a:r>
              <a:rPr lang="en-IN" sz="1800" dirty="0" smtClean="0"/>
              <a:t>RWX bits control the following privileges for ordinary files and </a:t>
            </a:r>
            <a:r>
              <a:rPr lang="en-IN" sz="1800" dirty="0" smtClean="0"/>
              <a:t>directories:</a:t>
            </a:r>
            <a:endParaRPr lang="en-US" sz="1800" dirty="0" smtClean="0"/>
          </a:p>
          <a:p>
            <a:endParaRPr lang="en-US" sz="1800" dirty="0"/>
          </a:p>
        </p:txBody>
      </p:sp>
      <p:pic>
        <p:nvPicPr>
          <p:cNvPr id="4" name="Picture 3" descr="12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4648200"/>
            <a:ext cx="7924800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04800" y="1219200"/>
            <a:ext cx="8686800" cy="6172200"/>
          </a:xfrm>
        </p:spPr>
        <p:txBody>
          <a:bodyPr>
            <a:normAutofit/>
          </a:bodyPr>
          <a:lstStyle/>
          <a:p>
            <a:pPr lvl="2"/>
            <a:endParaRPr lang="en-US" sz="1000" b="1" dirty="0" smtClean="0"/>
          </a:p>
          <a:p>
            <a:pPr lvl="2">
              <a:buFont typeface="Arial" pitchFamily="34" charset="0"/>
              <a:buChar char="•"/>
            </a:pPr>
            <a:r>
              <a:rPr lang="en-IN" sz="1800" dirty="0" smtClean="0"/>
              <a:t>In addition there are some special bits that can also be applied:</a:t>
            </a:r>
            <a:endParaRPr lang="en-US" sz="1800" dirty="0" smtClean="0"/>
          </a:p>
          <a:p>
            <a:pPr lvl="3">
              <a:buFont typeface="Arial" pitchFamily="34" charset="0"/>
              <a:buChar char="•"/>
            </a:pPr>
            <a:r>
              <a:rPr lang="en-IN" sz="1800" dirty="0" smtClean="0"/>
              <a:t>The set </a:t>
            </a:r>
            <a:r>
              <a:rPr lang="en-IN" sz="1800" b="1" dirty="0" smtClean="0">
                <a:solidFill>
                  <a:srgbClr val="FF0000"/>
                </a:solidFill>
              </a:rPr>
              <a:t>user ID (SUID ) </a:t>
            </a:r>
            <a:r>
              <a:rPr lang="en-IN" sz="1800" b="1" dirty="0" smtClean="0"/>
              <a:t>bit</a:t>
            </a:r>
            <a:r>
              <a:rPr lang="en-IN" sz="1800" dirty="0" smtClean="0"/>
              <a:t> and/or the </a:t>
            </a:r>
            <a:r>
              <a:rPr lang="en-IN" sz="1800" dirty="0" smtClean="0">
                <a:solidFill>
                  <a:srgbClr val="FF0000"/>
                </a:solidFill>
              </a:rPr>
              <a:t>set group ID ( SGID )</a:t>
            </a:r>
            <a:r>
              <a:rPr lang="en-IN" sz="1800" dirty="0" smtClean="0"/>
              <a:t> bits applied to executable files temporarily change the identity of whoever runs the program to match that of the owner / group of the executable program. </a:t>
            </a:r>
            <a:endParaRPr lang="en-US" sz="1800" dirty="0" smtClean="0"/>
          </a:p>
          <a:p>
            <a:pPr lvl="3">
              <a:buFont typeface="Arial" pitchFamily="34" charset="0"/>
              <a:buChar char="•"/>
            </a:pPr>
            <a:r>
              <a:rPr lang="en-IN" sz="1800" dirty="0" smtClean="0"/>
              <a:t>The </a:t>
            </a:r>
            <a:r>
              <a:rPr lang="en-IN" sz="1800" b="1" dirty="0" smtClean="0">
                <a:solidFill>
                  <a:srgbClr val="FF0000"/>
                </a:solidFill>
              </a:rPr>
              <a:t>sticky bit</a:t>
            </a:r>
            <a:r>
              <a:rPr lang="en-IN" sz="1800" dirty="0" smtClean="0">
                <a:solidFill>
                  <a:srgbClr val="FF0000"/>
                </a:solidFill>
              </a:rPr>
              <a:t> </a:t>
            </a:r>
            <a:r>
              <a:rPr lang="en-IN" sz="1800" dirty="0" smtClean="0"/>
              <a:t>on a directory modifies write permission, allowing users to only delete files for which they are the owner. </a:t>
            </a:r>
            <a:r>
              <a:rPr lang="en-IN" sz="1800" dirty="0" smtClean="0"/>
              <a:t>This </a:t>
            </a:r>
            <a:r>
              <a:rPr lang="en-IN" sz="1800" dirty="0" smtClean="0"/>
              <a:t>allows everyone to create files in /</a:t>
            </a:r>
            <a:r>
              <a:rPr lang="en-IN" sz="1800" dirty="0" err="1" smtClean="0"/>
              <a:t>tmp</a:t>
            </a:r>
            <a:r>
              <a:rPr lang="en-IN" sz="1800" dirty="0" smtClean="0"/>
              <a:t>, for example, but to only delete files which they have created, and not anyone </a:t>
            </a:r>
            <a:r>
              <a:rPr lang="en-IN" sz="1800" dirty="0" smtClean="0"/>
              <a:t>else's.</a:t>
            </a:r>
          </a:p>
          <a:p>
            <a:pPr lvl="3">
              <a:buFont typeface="Arial" pitchFamily="34" charset="0"/>
              <a:buChar char="•"/>
            </a:pPr>
            <a:r>
              <a:rPr lang="en-IN" sz="1800" dirty="0" smtClean="0"/>
              <a:t>The </a:t>
            </a:r>
            <a:r>
              <a:rPr lang="en-IN" sz="1800" dirty="0" smtClean="0">
                <a:solidFill>
                  <a:srgbClr val="FF0000"/>
                </a:solidFill>
              </a:rPr>
              <a:t>SUID, SGID</a:t>
            </a:r>
            <a:r>
              <a:rPr lang="en-IN" sz="1800" dirty="0" smtClean="0"/>
              <a:t>, and sticky bits are indicated with an S, S, and T in the positions for executes permission for the user, group, and others, </a:t>
            </a:r>
            <a:r>
              <a:rPr lang="en-IN" sz="1800" dirty="0" smtClean="0"/>
              <a:t>respectively.</a:t>
            </a:r>
            <a:endParaRPr lang="en-US" sz="1800" dirty="0" smtClean="0"/>
          </a:p>
          <a:p>
            <a:pPr lvl="4">
              <a:buFont typeface="Arial" pitchFamily="34" charset="0"/>
              <a:buChar char="•"/>
            </a:pPr>
            <a:r>
              <a:rPr lang="en-IN" sz="1800" dirty="0" smtClean="0"/>
              <a:t>If </a:t>
            </a:r>
            <a:r>
              <a:rPr lang="en-IN" sz="1800" dirty="0" smtClean="0"/>
              <a:t>the letter is lower case, (s, s, t), then the corresponding execute permission is not also </a:t>
            </a:r>
            <a:r>
              <a:rPr lang="en-IN" sz="1800" dirty="0" smtClean="0"/>
              <a:t>given.</a:t>
            </a:r>
            <a:endParaRPr lang="en-US" sz="1800" dirty="0" smtClean="0"/>
          </a:p>
          <a:p>
            <a:pPr lvl="4">
              <a:buFont typeface="Arial" pitchFamily="34" charset="0"/>
              <a:buChar char="•"/>
            </a:pPr>
            <a:r>
              <a:rPr lang="en-IN" sz="1800" dirty="0" smtClean="0"/>
              <a:t>If </a:t>
            </a:r>
            <a:r>
              <a:rPr lang="en-IN" sz="1800" dirty="0" smtClean="0"/>
              <a:t>it is upper case, (S, S, T), then the corresponding execute permission is </a:t>
            </a:r>
            <a:r>
              <a:rPr lang="en-IN" sz="1800" dirty="0" smtClean="0"/>
              <a:t>given</a:t>
            </a:r>
            <a:r>
              <a:rPr lang="en-IN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33400" y="457200"/>
            <a:ext cx="8305800" cy="4876800"/>
          </a:xfrm>
        </p:spPr>
        <p:txBody>
          <a:bodyPr>
            <a:normAutofit/>
          </a:bodyPr>
          <a:lstStyle/>
          <a:p>
            <a:pPr marL="1481138" lvl="4" indent="-1125538"/>
            <a:r>
              <a:rPr lang="en-US" sz="2400" b="1" dirty="0" smtClean="0">
                <a:solidFill>
                  <a:srgbClr val="FF0000"/>
                </a:solidFill>
              </a:rPr>
              <a:t>Other Protection Approaches and </a:t>
            </a:r>
            <a:r>
              <a:rPr lang="en-US" sz="2400" b="1" dirty="0" smtClean="0">
                <a:solidFill>
                  <a:srgbClr val="FF0000"/>
                </a:solidFill>
              </a:rPr>
              <a:t>Issues</a:t>
            </a:r>
          </a:p>
          <a:p>
            <a:pPr marL="1481138" lvl="4" indent="-1125538"/>
            <a:endParaRPr lang="en-US" sz="1800" b="1" dirty="0" smtClean="0">
              <a:solidFill>
                <a:srgbClr val="FF0000"/>
              </a:solidFill>
            </a:endParaRPr>
          </a:p>
          <a:p>
            <a:pPr marL="1481138" lvl="4" indent="-1125538"/>
            <a:endParaRPr lang="en-US" sz="1800" b="1" dirty="0" smtClean="0">
              <a:solidFill>
                <a:srgbClr val="FF0000"/>
              </a:solidFill>
            </a:endParaRPr>
          </a:p>
          <a:p>
            <a:pPr marL="812800" lvl="4" indent="-279400">
              <a:buFont typeface="Arial" pitchFamily="34" charset="0"/>
              <a:buChar char="•"/>
            </a:pPr>
            <a:r>
              <a:rPr lang="en-IN" sz="1800" dirty="0" smtClean="0"/>
              <a:t>Some systems can apply passwords, either to individual files, or to specific sub-directories, or to the entire system. </a:t>
            </a:r>
            <a:endParaRPr lang="en-US" sz="1800" dirty="0" smtClean="0"/>
          </a:p>
          <a:p>
            <a:pPr marL="812800" lvl="4" indent="-279400">
              <a:buFont typeface="Arial" pitchFamily="34" charset="0"/>
              <a:buChar char="•"/>
            </a:pPr>
            <a:r>
              <a:rPr lang="en-IN" sz="1800" dirty="0" smtClean="0"/>
              <a:t>There is a trade-off between the number of passwords that must be maintained and the amount of information that is vulnerable to a lost or forgotten password.</a:t>
            </a:r>
            <a:endParaRPr lang="en-US" sz="1800" dirty="0" smtClean="0"/>
          </a:p>
          <a:p>
            <a:pPr marL="812800" lvl="4" indent="-279400">
              <a:buFont typeface="Arial" pitchFamily="34" charset="0"/>
              <a:buChar char="•"/>
            </a:pPr>
            <a:r>
              <a:rPr lang="en-IN" sz="1800" dirty="0" smtClean="0"/>
              <a:t>Access to a file requires access to all the files along its path as well. </a:t>
            </a:r>
            <a:endParaRPr lang="en-US" sz="1800" dirty="0" smtClean="0"/>
          </a:p>
          <a:p>
            <a:pPr marL="812800" lvl="4" indent="-279400">
              <a:buFont typeface="Arial" pitchFamily="34" charset="0"/>
              <a:buChar char="•"/>
            </a:pPr>
            <a:r>
              <a:rPr lang="en-IN" sz="1800" dirty="0" smtClean="0"/>
              <a:t>In </a:t>
            </a:r>
            <a:r>
              <a:rPr lang="en-IN" sz="1800" dirty="0" smtClean="0"/>
              <a:t>a cyclic directory structure, users may have different access to the same file accessed through different paths.</a:t>
            </a:r>
            <a:endParaRPr lang="en-US" sz="18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740</TotalTime>
  <Words>1623</Words>
  <Application>Microsoft Office PowerPoint</Application>
  <PresentationFormat>On-screen Show (4:3)</PresentationFormat>
  <Paragraphs>198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Metro</vt:lpstr>
      <vt:lpstr>FILE SYSTEMS </vt:lpstr>
      <vt:lpstr>Contents</vt:lpstr>
      <vt:lpstr>File System Mounting </vt:lpstr>
      <vt:lpstr>Slide 4</vt:lpstr>
      <vt:lpstr>Examples:</vt:lpstr>
      <vt:lpstr>File sharing</vt:lpstr>
      <vt:lpstr>Multiple users</vt:lpstr>
      <vt:lpstr>Slide 8</vt:lpstr>
      <vt:lpstr>Remote Files systems</vt:lpstr>
      <vt:lpstr>The Client-Server model  </vt:lpstr>
      <vt:lpstr>Slide 11</vt:lpstr>
      <vt:lpstr>Distributed Information systems </vt:lpstr>
      <vt:lpstr>Slide 13</vt:lpstr>
      <vt:lpstr>Failure modes</vt:lpstr>
      <vt:lpstr>Consistency semantics</vt:lpstr>
      <vt:lpstr>Protection</vt:lpstr>
      <vt:lpstr>Protection 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MEMORY MANAGEMENT STRATEGIES</dc:title>
  <dc:creator>Admin</dc:creator>
  <cp:lastModifiedBy>Windows User</cp:lastModifiedBy>
  <cp:revision>183</cp:revision>
  <dcterms:created xsi:type="dcterms:W3CDTF">2017-01-18T18:06:27Z</dcterms:created>
  <dcterms:modified xsi:type="dcterms:W3CDTF">2020-04-10T08:28:54Z</dcterms:modified>
</cp:coreProperties>
</file>