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094" r:id="rId1"/>
  </p:sldMasterIdLst>
  <p:notesMasterIdLst>
    <p:notesMasterId r:id="rId21"/>
  </p:notesMasterIdLst>
  <p:handoutMasterIdLst>
    <p:handoutMasterId r:id="rId22"/>
  </p:handoutMasterIdLst>
  <p:sldIdLst>
    <p:sldId id="256" r:id="rId2"/>
    <p:sldId id="367" r:id="rId3"/>
    <p:sldId id="661" r:id="rId4"/>
    <p:sldId id="688" r:id="rId5"/>
    <p:sldId id="689" r:id="rId6"/>
    <p:sldId id="691" r:id="rId7"/>
    <p:sldId id="692" r:id="rId8"/>
    <p:sldId id="693" r:id="rId9"/>
    <p:sldId id="694" r:id="rId10"/>
    <p:sldId id="695" r:id="rId11"/>
    <p:sldId id="696" r:id="rId12"/>
    <p:sldId id="697" r:id="rId13"/>
    <p:sldId id="698" r:id="rId14"/>
    <p:sldId id="699" r:id="rId15"/>
    <p:sldId id="700" r:id="rId16"/>
    <p:sldId id="701" r:id="rId17"/>
    <p:sldId id="703" r:id="rId18"/>
    <p:sldId id="705" r:id="rId19"/>
    <p:sldId id="706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66"/>
    <a:srgbClr val="FF0000"/>
    <a:srgbClr val="005024"/>
    <a:srgbClr val="EF73E0"/>
    <a:srgbClr val="9900FF"/>
    <a:srgbClr val="0000CC"/>
    <a:srgbClr val="990000"/>
    <a:srgbClr val="870581"/>
    <a:srgbClr val="7166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86380" autoAdjust="0"/>
  </p:normalViewPr>
  <p:slideViewPr>
    <p:cSldViewPr>
      <p:cViewPr>
        <p:scale>
          <a:sx n="66" d="100"/>
          <a:sy n="66" d="100"/>
        </p:scale>
        <p:origin x="-1416" y="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6/9/2021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6/9/2021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6/9/2021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6/9/2021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6/9/2021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6/9/2021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6/9/2021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6/9/2021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6/9/2021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6/9/2021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6/9/2021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6/9/2021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6/9/2021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6/9/2021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95" r:id="rId1"/>
    <p:sldLayoutId id="2147485096" r:id="rId2"/>
    <p:sldLayoutId id="2147485097" r:id="rId3"/>
    <p:sldLayoutId id="2147485098" r:id="rId4"/>
    <p:sldLayoutId id="2147485099" r:id="rId5"/>
    <p:sldLayoutId id="2147485100" r:id="rId6"/>
    <p:sldLayoutId id="2147485101" r:id="rId7"/>
    <p:sldLayoutId id="2147485102" r:id="rId8"/>
    <p:sldLayoutId id="2147485103" r:id="rId9"/>
    <p:sldLayoutId id="2147485104" r:id="rId10"/>
    <p:sldLayoutId id="214748510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Machine_translation" TargetMode="External"/><Relationship Id="rId2" Type="http://schemas.openxmlformats.org/officeDocument/2006/relationships/hyperlink" Target="https://www.educba.com/what-is-artificial-intelligence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wikipedia.org/wiki/Dialogue_syste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cba.com/machine-learning-algorithms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6172200" cy="265906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7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UNIT-V</a:t>
            </a: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5400" dirty="0" smtClean="0">
                <a:solidFill>
                  <a:srgbClr val="FF0066"/>
                </a:solidFill>
                <a:latin typeface="Book Antiqua" pitchFamily="18" charset="0"/>
                <a:ea typeface="+mn-ea"/>
                <a:cs typeface="Arial" pitchFamily="34" charset="0"/>
              </a:rPr>
              <a:t>(Deep Learning Applications)</a:t>
            </a:r>
            <a:endParaRPr lang="en-US" dirty="0">
              <a:solidFill>
                <a:srgbClr val="FF0066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3" name="AutoShape 2" descr="5 Deep Learning Trends that will Rule 201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" name="AutoShape 4" descr="5 Deep Learning Trends that will Rule 2019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7" name="AutoShape 6" descr="5 Deep Learning Trends that will Rule 2019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371600"/>
            <a:ext cx="2952509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609600"/>
            <a:ext cx="8382000" cy="5638800"/>
          </a:xfrm>
        </p:spPr>
        <p:txBody>
          <a:bodyPr>
            <a:normAutofit/>
          </a:bodyPr>
          <a:lstStyle/>
          <a:p>
            <a:pPr marL="109728" indent="0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sz="4000" b="1" u="sng" dirty="0" smtClean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500" b="1" dirty="0" smtClean="0">
                <a:solidFill>
                  <a:srgbClr val="870581"/>
                </a:solidFill>
                <a:latin typeface="Baskerville Old Face" pitchFamily="18" charset="0"/>
              </a:rPr>
              <a:t>What is </a:t>
            </a:r>
            <a:r>
              <a:rPr lang="en-US" sz="3500" b="1" dirty="0" smtClean="0">
                <a:solidFill>
                  <a:srgbClr val="870581"/>
                </a:solidFill>
                <a:latin typeface="Baskerville Old Face" pitchFamily="18" charset="0"/>
              </a:rPr>
              <a:t>NLP</a:t>
            </a:r>
            <a:endParaRPr lang="en-US" sz="35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500" b="1" dirty="0" smtClean="0">
                <a:solidFill>
                  <a:srgbClr val="870581"/>
                </a:solidFill>
                <a:latin typeface="Baskerville Old Face" pitchFamily="18" charset="0"/>
              </a:rPr>
              <a:t>How does it works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5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5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500" b="1" dirty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5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5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500" b="1" dirty="0">
              <a:solidFill>
                <a:srgbClr val="870581"/>
              </a:solidFill>
              <a:latin typeface="Baskerville Old Face" pitchFamily="18" charset="0"/>
            </a:endParaRPr>
          </a:p>
          <a:p>
            <a:pPr marL="109728" indent="0">
              <a:lnSpc>
                <a:spcPct val="150000"/>
              </a:lnSpc>
              <a:buNone/>
              <a:defRPr/>
            </a:pPr>
            <a:endParaRPr lang="en-US" sz="3600" b="1" dirty="0" smtClean="0">
              <a:solidFill>
                <a:srgbClr val="FF0000"/>
              </a:solidFill>
              <a:latin typeface="Baskerville Old Face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609600"/>
          </a:xfrm>
        </p:spPr>
        <p:txBody>
          <a:bodyPr>
            <a:noAutofit/>
          </a:bodyPr>
          <a:lstStyle/>
          <a:p>
            <a:pPr algn="ctr"/>
            <a:r>
              <a:rPr lang="en-IN" sz="48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Deep Learning Applications</a:t>
            </a:r>
            <a:endParaRPr lang="en-US" sz="4800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9332" y="184666"/>
            <a:ext cx="9143999" cy="4104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What  is NLP?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838200"/>
            <a:ext cx="8806868" cy="572464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</a:rPr>
              <a:t>NLP stands for Natural Language Processing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>
                <a:latin typeface="Book Antiqua" panose="02040602050305030304" pitchFamily="18" charset="0"/>
              </a:rPr>
              <a:t>Natural Language Processing (NLP) is a branch of AI that helps computers to </a:t>
            </a:r>
            <a:r>
              <a:rPr lang="en-US" sz="2200" b="1" dirty="0">
                <a:solidFill>
                  <a:srgbClr val="0000FF"/>
                </a:solidFill>
                <a:latin typeface="Book Antiqua" panose="02040602050305030304" pitchFamily="18" charset="0"/>
              </a:rPr>
              <a:t>understand, interpret and manipulate human language</a:t>
            </a:r>
            <a:r>
              <a:rPr lang="en-US" sz="2200" b="1" dirty="0" smtClean="0">
                <a:solidFill>
                  <a:srgbClr val="0000FF"/>
                </a:solidFill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Book Antiqua" panose="02040602050305030304" pitchFamily="18" charset="0"/>
              </a:rPr>
              <a:t>NLP is mainly used to </a:t>
            </a:r>
            <a:r>
              <a:rPr lang="en-US" sz="2200" b="1" dirty="0" smtClean="0">
                <a:solidFill>
                  <a:srgbClr val="FF0066"/>
                </a:solidFill>
                <a:latin typeface="Book Antiqua" panose="02040602050305030304" pitchFamily="18" charset="0"/>
              </a:rPr>
              <a:t>interact between </a:t>
            </a:r>
            <a:r>
              <a:rPr lang="en-US" sz="2200" b="1" dirty="0" smtClean="0">
                <a:solidFill>
                  <a:srgbClr val="00B050"/>
                </a:solidFill>
                <a:latin typeface="Book Antiqua" panose="02040602050305030304" pitchFamily="18" charset="0"/>
              </a:rPr>
              <a:t>Human Languages and Computers 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1" dirty="0" smtClean="0">
                <a:solidFill>
                  <a:srgbClr val="FF0066"/>
                </a:solidFill>
                <a:latin typeface="Book Antiqua" panose="02040602050305030304" pitchFamily="18" charset="0"/>
              </a:rPr>
              <a:t>Examples</a:t>
            </a:r>
            <a:r>
              <a:rPr lang="en-US" sz="2200" dirty="0" smtClean="0">
                <a:latin typeface="Book Antiqua" panose="02040602050305030304" pitchFamily="18" charset="0"/>
              </a:rPr>
              <a:t> </a:t>
            </a:r>
            <a:r>
              <a:rPr lang="en-US" sz="2200" dirty="0">
                <a:latin typeface="Book Antiqua" panose="02040602050305030304" pitchFamily="18" charset="0"/>
              </a:rPr>
              <a:t>include English, French, and Spanish. </a:t>
            </a:r>
            <a:endParaRPr lang="en-US" sz="2200" dirty="0" smtClean="0">
              <a:latin typeface="Book Antiqua" panose="0204060205030503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Book Antiqua" panose="02040602050305030304" pitchFamily="18" charset="0"/>
              </a:rPr>
              <a:t>Early </a:t>
            </a:r>
            <a:r>
              <a:rPr lang="en-US" sz="2200" dirty="0">
                <a:latin typeface="Book Antiqua" panose="02040602050305030304" pitchFamily="18" charset="0"/>
              </a:rPr>
              <a:t>computers were designed </a:t>
            </a:r>
            <a:r>
              <a:rPr lang="en-US" sz="2200" b="1" dirty="0">
                <a:solidFill>
                  <a:srgbClr val="9900FF"/>
                </a:solidFill>
                <a:latin typeface="Book Antiqua" panose="02040602050305030304" pitchFamily="18" charset="0"/>
              </a:rPr>
              <a:t>to solve equations and process numbers. </a:t>
            </a:r>
            <a:r>
              <a:rPr lang="en-US" sz="2200" dirty="0">
                <a:latin typeface="Book Antiqua" panose="02040602050305030304" pitchFamily="18" charset="0"/>
              </a:rPr>
              <a:t>They were not meant to understand natural languages. </a:t>
            </a:r>
            <a:endParaRPr lang="en-US" sz="2200" dirty="0" smtClean="0">
              <a:latin typeface="Book Antiqua" panose="0204060205030503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Book Antiqua" panose="02040602050305030304" pitchFamily="18" charset="0"/>
              </a:rPr>
              <a:t>Computers </a:t>
            </a:r>
            <a:r>
              <a:rPr lang="en-US" sz="2200" dirty="0">
                <a:latin typeface="Book Antiqua" panose="02040602050305030304" pitchFamily="18" charset="0"/>
              </a:rPr>
              <a:t>have their own programming languages (C, Java, Python) and communication protocols (TCP/IP, HTTP, MQTT).</a:t>
            </a:r>
          </a:p>
        </p:txBody>
      </p:sp>
    </p:spTree>
    <p:extLst>
      <p:ext uri="{BB962C8B-B14F-4D97-AF65-F5344CB8AC3E}">
        <p14:creationId xmlns:p14="http://schemas.microsoft.com/office/powerpoint/2010/main" val="78133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458200" cy="457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How Does NLP Works in DL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685800"/>
            <a:ext cx="8382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Deep learning for NLP is </a:t>
            </a:r>
            <a:r>
              <a:rPr lang="en-US" sz="2400" dirty="0">
                <a:latin typeface="Book Antiqua" panose="02040602050305030304" pitchFamily="18" charset="0"/>
                <a:hlinkClick r:id="rId2"/>
              </a:rPr>
              <a:t>the part of Artificial Intelligence</a:t>
            </a:r>
            <a:r>
              <a:rPr lang="en-US" sz="2400" dirty="0">
                <a:latin typeface="Book Antiqua" panose="02040602050305030304" pitchFamily="18" charset="0"/>
              </a:rPr>
              <a:t> which is used to help the computer to understand, manipulating and interpreting the human language.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NLP-based systems have enabled a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</a:rPr>
              <a:t>wide range of applications </a:t>
            </a:r>
            <a:r>
              <a:rPr lang="en-US" sz="2400" dirty="0">
                <a:latin typeface="Book Antiqua" panose="02040602050305030304" pitchFamily="18" charset="0"/>
              </a:rPr>
              <a:t>such as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</a:rPr>
              <a:t>Google’s powerful search engine, and more recently,</a:t>
            </a:r>
            <a:r>
              <a:rPr lang="en-US" sz="2400" dirty="0">
                <a:latin typeface="Book Antiqua" panose="02040602050305030304" pitchFamily="18" charset="0"/>
              </a:rPr>
              <a:t> </a:t>
            </a:r>
            <a:r>
              <a:rPr lang="en-US" sz="2400" b="1" dirty="0">
                <a:solidFill>
                  <a:srgbClr val="005024"/>
                </a:solidFill>
                <a:latin typeface="Book Antiqua" panose="02040602050305030304" pitchFamily="18" charset="0"/>
              </a:rPr>
              <a:t>Amazon’s voice assistant named Alexa.</a:t>
            </a:r>
            <a:r>
              <a:rPr lang="en-US" sz="2400" dirty="0">
                <a:latin typeface="Book Antiqua" panose="02040602050305030304" pitchFamily="18" charset="0"/>
              </a:rPr>
              <a:t> NLP is also useful to teach machines the ability to perform complex natural language related tasks such as </a:t>
            </a:r>
            <a:r>
              <a:rPr lang="en-US" sz="2400" dirty="0">
                <a:latin typeface="Book Antiqua" panose="02040602050305030304" pitchFamily="18" charset="0"/>
                <a:hlinkClick r:id="rId3"/>
              </a:rPr>
              <a:t>machine translation</a:t>
            </a:r>
            <a:r>
              <a:rPr lang="en-US" sz="2400" dirty="0">
                <a:latin typeface="Book Antiqua" panose="02040602050305030304" pitchFamily="18" charset="0"/>
              </a:rPr>
              <a:t> and </a:t>
            </a:r>
            <a:r>
              <a:rPr lang="en-US" sz="2400" dirty="0">
                <a:latin typeface="Book Antiqua" panose="02040602050305030304" pitchFamily="18" charset="0"/>
                <a:hlinkClick r:id="rId4"/>
              </a:rPr>
              <a:t>dialogue generation</a:t>
            </a:r>
            <a:r>
              <a:rPr lang="en-US" sz="2400" dirty="0">
                <a:latin typeface="Book Antiqua" panose="02040602050305030304" pitchFamily="18" charset="0"/>
              </a:rPr>
              <a:t>.</a:t>
            </a:r>
            <a:endParaRPr lang="en-IN" sz="24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66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8737" y="184666"/>
            <a:ext cx="8902863" cy="4104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914400"/>
            <a:ext cx="8077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Deep Learning is the concept of</a:t>
            </a:r>
            <a:r>
              <a:rPr lang="en-US" sz="2400" b="1" dirty="0">
                <a:solidFill>
                  <a:srgbClr val="00B050"/>
                </a:solidFill>
                <a:latin typeface="Book Antiqua" panose="02040602050305030304" pitchFamily="18" charset="0"/>
              </a:rPr>
              <a:t> neural networks. </a:t>
            </a:r>
            <a:endParaRPr lang="en-US" sz="2400" b="1" dirty="0" smtClean="0">
              <a:solidFill>
                <a:srgbClr val="00B050"/>
              </a:solidFill>
              <a:latin typeface="Book Antiqua" panose="0204060205030503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Deep </a:t>
            </a:r>
            <a:r>
              <a:rPr lang="en-US" sz="2400" dirty="0">
                <a:latin typeface="Book Antiqua" panose="02040602050305030304" pitchFamily="18" charset="0"/>
              </a:rPr>
              <a:t>learning methods are helping to solve problems of Natural Language Processing (NLP) which couldn’t be solved using </a:t>
            </a:r>
            <a:r>
              <a:rPr lang="en-US" sz="2400" dirty="0">
                <a:latin typeface="Book Antiqua" panose="02040602050305030304" pitchFamily="18" charset="0"/>
                <a:hlinkClick r:id="rId3"/>
              </a:rPr>
              <a:t>machine learning algorithms</a:t>
            </a:r>
            <a:r>
              <a:rPr lang="en-US" sz="2400" dirty="0">
                <a:latin typeface="Book Antiqua" panose="02040602050305030304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86000" y="22748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.</a:t>
            </a:r>
            <a:endParaRPr lang="en-IN" dirty="0"/>
          </a:p>
        </p:txBody>
      </p:sp>
      <p:pic>
        <p:nvPicPr>
          <p:cNvPr id="14" name="Picture 4" descr="Image for pos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26" y="3124200"/>
            <a:ext cx="8726633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830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9333" y="184666"/>
            <a:ext cx="8832268" cy="120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885379"/>
            <a:ext cx="8382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 </a:t>
            </a:r>
            <a:r>
              <a:rPr lang="en-US" sz="2400" dirty="0">
                <a:latin typeface="Book Antiqua" panose="02040602050305030304" pitchFamily="18" charset="0"/>
              </a:rPr>
              <a:t>It solves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</a:rPr>
              <a:t>non-linear problems </a:t>
            </a:r>
            <a:r>
              <a:rPr lang="en-US" sz="2400" dirty="0">
                <a:latin typeface="Book Antiqua" panose="02040602050305030304" pitchFamily="18" charset="0"/>
              </a:rPr>
              <a:t>such as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</a:rPr>
              <a:t>processing text and words.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Before </a:t>
            </a:r>
            <a:r>
              <a:rPr lang="en-US" sz="2400" dirty="0">
                <a:latin typeface="Book Antiqua" panose="02040602050305030304" pitchFamily="18" charset="0"/>
              </a:rPr>
              <a:t>the arrival of deep learning, representation of text was built on a basic idea which we called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</a:rPr>
              <a:t>One Hot Word encodings</a:t>
            </a:r>
            <a:r>
              <a:rPr lang="en-US" sz="2400" dirty="0">
                <a:latin typeface="Book Antiqua" panose="02040602050305030304" pitchFamily="18" charset="0"/>
              </a:rPr>
              <a:t> like shown in the below images</a:t>
            </a:r>
            <a:r>
              <a:rPr lang="en-US" sz="2400" dirty="0" smtClean="0">
                <a:latin typeface="Book Antiqua" panose="02040602050305030304" pitchFamily="18" charset="0"/>
              </a:rPr>
              <a:t>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In fact, since there can be hundreds of thousands of words in a given language, representing and storing words as one-hots can be extremely expensive.</a:t>
            </a:r>
            <a:endParaRPr lang="en-IN" sz="24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56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9333" y="184666"/>
            <a:ext cx="8832268" cy="120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89" y="533400"/>
            <a:ext cx="8806868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71800" y="6324600"/>
            <a:ext cx="472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Table: One Hot Encoding</a:t>
            </a:r>
            <a:endParaRPr lang="en-IN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6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9333" y="184666"/>
            <a:ext cx="8832268" cy="42493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4000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Example is:  </a:t>
            </a:r>
            <a:r>
              <a:rPr lang="en-US" sz="40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Text Classification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885379"/>
            <a:ext cx="8382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 </a:t>
            </a:r>
            <a:r>
              <a:rPr lang="en-US" sz="2400" dirty="0" smtClean="0">
                <a:latin typeface="Book Antiqua" panose="02040602050305030304" pitchFamily="18" charset="0"/>
              </a:rPr>
              <a:t>Here Text is Sequence of 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Characters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Words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Phrases and Named Entities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Sentences 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Paragraphs etc.</a:t>
            </a:r>
          </a:p>
          <a:p>
            <a:pPr lvl="1" algn="just">
              <a:lnSpc>
                <a:spcPct val="150000"/>
              </a:lnSpc>
            </a:pPr>
            <a:r>
              <a:rPr lang="en-US" sz="2400" dirty="0" smtClean="0">
                <a:latin typeface="Book Antiqua" panose="02040602050305030304" pitchFamily="18" charset="0"/>
              </a:rPr>
              <a:t>There are several types to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</a:rPr>
              <a:t>covert word into numbers.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</a:rPr>
              <a:t>Different methods to take the input into different ways. </a:t>
            </a:r>
            <a:endParaRPr lang="en-IN" sz="2400" b="1" dirty="0">
              <a:solidFill>
                <a:srgbClr val="0000FF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1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1023878"/>
            <a:ext cx="8382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FF0066"/>
                </a:solidFill>
                <a:latin typeface="Book Antiqua" panose="02040602050305030304" pitchFamily="18" charset="0"/>
              </a:rPr>
              <a:t>1. One Hot Encoding:</a:t>
            </a:r>
          </a:p>
          <a:p>
            <a:pPr marL="3429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</a:rPr>
              <a:t>One hot encoded vector </a:t>
            </a:r>
            <a:r>
              <a:rPr lang="en-US" sz="2400" dirty="0">
                <a:latin typeface="Book Antiqua" panose="02040602050305030304" pitchFamily="18" charset="0"/>
              </a:rPr>
              <a:t>that is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huge vector of zeros</a:t>
            </a:r>
            <a:r>
              <a:rPr lang="en-US" sz="2400" dirty="0">
                <a:latin typeface="Book Antiqua" panose="02040602050305030304" pitchFamily="18" charset="0"/>
              </a:rPr>
              <a:t> that has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only one non zero value </a:t>
            </a:r>
            <a:r>
              <a:rPr lang="en-US" sz="2400" dirty="0">
                <a:latin typeface="Book Antiqua" panose="02040602050305030304" pitchFamily="18" charset="0"/>
              </a:rPr>
              <a:t>which is in the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</a:rPr>
              <a:t>column corresponding to that particular word</a:t>
            </a:r>
          </a:p>
          <a:p>
            <a:pPr marL="3429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Here </a:t>
            </a:r>
            <a:r>
              <a:rPr lang="en-US" sz="2400" dirty="0">
                <a:latin typeface="Book Antiqua" panose="02040602050305030304" pitchFamily="18" charset="0"/>
              </a:rPr>
              <a:t>we have to calculate Sparse Matrix (ie, converted into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</a:rPr>
              <a:t>one hot encoding format</a:t>
            </a:r>
            <a:r>
              <a:rPr lang="en-US" sz="2400" dirty="0">
                <a:latin typeface="Book Antiqua" panose="02040602050305030304" pitchFamily="18" charset="0"/>
              </a:rPr>
              <a:t>)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So in this example we have </a:t>
            </a:r>
            <a:r>
              <a:rPr lang="en-US" sz="2400" b="1" dirty="0" smtClean="0">
                <a:solidFill>
                  <a:srgbClr val="00B050"/>
                </a:solidFill>
                <a:latin typeface="Book Antiqua" panose="02040602050305030304" pitchFamily="18" charset="0"/>
              </a:rPr>
              <a:t>very good and movie </a:t>
            </a:r>
            <a:r>
              <a:rPr lang="en-US" sz="2400" dirty="0" smtClean="0">
                <a:latin typeface="Book Antiqua" panose="02040602050305030304" pitchFamily="18" charset="0"/>
              </a:rPr>
              <a:t>and all of them are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</a:rPr>
              <a:t>vectorised independently</a:t>
            </a:r>
            <a:r>
              <a:rPr lang="en-US" sz="2400" b="1" dirty="0" smtClean="0">
                <a:latin typeface="Book Antiqua" panose="02040602050305030304" pitchFamily="18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4000" dirty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IN" sz="4000" dirty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53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9333" y="184666"/>
            <a:ext cx="8832268" cy="42493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4000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Bag of Words (Sparse)</a:t>
            </a:r>
            <a:endParaRPr lang="en-US" sz="4000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914400"/>
            <a:ext cx="80010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531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9333" y="184666"/>
            <a:ext cx="8832268" cy="1963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533400"/>
            <a:ext cx="8382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 </a:t>
            </a:r>
            <a:r>
              <a:rPr lang="en-US" sz="2800" dirty="0">
                <a:latin typeface="Book Antiqua" panose="02040602050305030304" pitchFamily="18" charset="0"/>
              </a:rPr>
              <a:t>But in </a:t>
            </a:r>
            <a:r>
              <a:rPr lang="en-US" sz="2800" b="1" dirty="0">
                <a:latin typeface="Book Antiqua" panose="02040602050305030304" pitchFamily="18" charset="0"/>
              </a:rPr>
              <a:t>real life </a:t>
            </a:r>
            <a:r>
              <a:rPr lang="en-US" sz="2800" dirty="0">
                <a:latin typeface="Book Antiqua" panose="02040602050305030304" pitchFamily="18" charset="0"/>
              </a:rPr>
              <a:t>we have </a:t>
            </a:r>
            <a:r>
              <a:rPr lang="en-US" sz="2800" b="1" dirty="0">
                <a:solidFill>
                  <a:srgbClr val="FF0066"/>
                </a:solidFill>
                <a:latin typeface="Book Antiqua" panose="02040602050305030304" pitchFamily="18" charset="0"/>
              </a:rPr>
              <a:t>hundreds of thousands of columns</a:t>
            </a:r>
            <a:r>
              <a:rPr lang="en-US" sz="2800" dirty="0">
                <a:latin typeface="Book Antiqua" panose="02040602050305030304" pitchFamily="18" charset="0"/>
              </a:rPr>
              <a:t> and </a:t>
            </a:r>
            <a:r>
              <a:rPr lang="en-US" sz="2800" b="1" dirty="0">
                <a:latin typeface="Book Antiqua" panose="02040602050305030304" pitchFamily="18" charset="0"/>
              </a:rPr>
              <a:t>how do we get to bag of words representation.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In this case we can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</a:rPr>
              <a:t>sum up all those values  all those vectors</a:t>
            </a:r>
            <a:r>
              <a:rPr lang="en-US" sz="2400" dirty="0">
                <a:latin typeface="Book Antiqua" panose="02040602050305030304" pitchFamily="18" charset="0"/>
              </a:rPr>
              <a:t> and we come up with bag of words vectorization now corresponds to very good movie and apply one hot encoding </a:t>
            </a:r>
          </a:p>
        </p:txBody>
      </p:sp>
    </p:spTree>
    <p:extLst>
      <p:ext uri="{BB962C8B-B14F-4D97-AF65-F5344CB8AC3E}">
        <p14:creationId xmlns:p14="http://schemas.microsoft.com/office/powerpoint/2010/main" val="356910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9333" y="184666"/>
            <a:ext cx="8832268" cy="1963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838200"/>
            <a:ext cx="80010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248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1114485"/>
            <a:ext cx="8382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 </a:t>
            </a:r>
            <a:r>
              <a:rPr lang="en-US" sz="2400" dirty="0">
                <a:latin typeface="Book Antiqua" panose="02040602050305030304" pitchFamily="18" charset="0"/>
              </a:rPr>
              <a:t>Now Next move to the </a:t>
            </a:r>
            <a:r>
              <a:rPr lang="en-US" sz="2400" b="1" dirty="0">
                <a:latin typeface="Book Antiqua" panose="02040602050305030304" pitchFamily="18" charset="0"/>
              </a:rPr>
              <a:t>Narrow Network Way</a:t>
            </a:r>
            <a:r>
              <a:rPr lang="en-US" sz="2400" dirty="0">
                <a:latin typeface="Book Antiqua" panose="02040602050305030304" pitchFamily="18" charset="0"/>
              </a:rPr>
              <a:t>(Dense Matrix)and it is opposite to the Sparse Matrix</a:t>
            </a:r>
            <a:r>
              <a:rPr lang="en-US" sz="2400" dirty="0" smtClean="0">
                <a:latin typeface="Book Antiqua" panose="020406020503050303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Ie, here we have seen bag of words in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</a:rPr>
              <a:t>neural networks like dense representation.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That is we should replace each word by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</a:rPr>
              <a:t>Dense Vecto</a:t>
            </a:r>
            <a:r>
              <a:rPr lang="en-US" sz="2400" dirty="0" smtClean="0">
                <a:latin typeface="Book Antiqua" panose="02040602050305030304" pitchFamily="18" charset="0"/>
              </a:rPr>
              <a:t>r. Ie, here we have taken the real values. And trained these values using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</a:rPr>
              <a:t>Unsupervised Learning.</a:t>
            </a:r>
            <a:endParaRPr lang="en-US" sz="2400" b="1" dirty="0">
              <a:solidFill>
                <a:srgbClr val="0000FF"/>
              </a:solidFill>
              <a:latin typeface="Book Antiqua" panose="0204060205030503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Book Antiqua" panose="0204060205030503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Word Embedding:</a:t>
            </a:r>
            <a:endParaRPr lang="en-IN" sz="3600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30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550" y="304800"/>
            <a:ext cx="9201150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669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9143999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358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9333" y="184666"/>
            <a:ext cx="8832268" cy="1963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533400"/>
            <a:ext cx="838200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 </a:t>
            </a:r>
            <a:r>
              <a:rPr lang="en-US" sz="2800" b="1" dirty="0">
                <a:solidFill>
                  <a:srgbClr val="FF0066"/>
                </a:solidFill>
                <a:latin typeface="Book Antiqua" panose="02040602050305030304" pitchFamily="18" charset="0"/>
              </a:rPr>
              <a:t>3. </a:t>
            </a:r>
            <a:r>
              <a:rPr lang="en-US" sz="2800" b="1" dirty="0" smtClean="0">
                <a:solidFill>
                  <a:srgbClr val="FF0066"/>
                </a:solidFill>
                <a:latin typeface="Book Antiqua" panose="02040602050305030304" pitchFamily="18" charset="0"/>
              </a:rPr>
              <a:t>Continuous Bowl of Words(CBOW): </a:t>
            </a:r>
            <a:r>
              <a:rPr lang="en-US" sz="2000" dirty="0"/>
              <a:t>In this model what we do is we try to fit the neighboring words in the window to the central word.</a:t>
            </a:r>
            <a:r>
              <a:rPr lang="en-US" sz="2000" b="1" dirty="0" smtClean="0">
                <a:solidFill>
                  <a:srgbClr val="FF0066"/>
                </a:solidFill>
                <a:latin typeface="Book Antiqua" panose="02040602050305030304" pitchFamily="18" charset="0"/>
              </a:rPr>
              <a:t> </a:t>
            </a:r>
            <a:endParaRPr lang="en-US" sz="2000" b="1" dirty="0">
              <a:solidFill>
                <a:srgbClr val="FF0066"/>
              </a:solidFill>
              <a:latin typeface="Book Antiqua" panose="02040602050305030304" pitchFamily="18" charset="0"/>
            </a:endParaRPr>
          </a:p>
        </p:txBody>
      </p:sp>
      <p:pic>
        <p:nvPicPr>
          <p:cNvPr id="9218" name="Picture 2" descr="https://media.geeksforgeeks.org/wp-content/uploads/20200904032437/cbo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828800"/>
            <a:ext cx="594360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922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9333" y="184666"/>
            <a:ext cx="8832268" cy="19633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4000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CNN using DL</a:t>
            </a:r>
            <a:endParaRPr lang="en-US" sz="4000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5364" name="Picture 4" descr="Image for po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1" y="685800"/>
            <a:ext cx="5943600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21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9333" y="184666"/>
            <a:ext cx="8832268" cy="1963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381000"/>
            <a:ext cx="8382000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FF0066"/>
                </a:solidFill>
                <a:latin typeface="Book Antiqua" panose="02040602050305030304" pitchFamily="18" charset="0"/>
              </a:rPr>
              <a:t>Applications in NLP: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u="sng" dirty="0">
                <a:solidFill>
                  <a:srgbClr val="FF0066"/>
                </a:solidFill>
                <a:latin typeface="Book Antiqua" panose="02040602050305030304" pitchFamily="18" charset="0"/>
              </a:rPr>
              <a:t>1. Machine translation:</a:t>
            </a:r>
            <a:r>
              <a:rPr lang="en-US" sz="2400" dirty="0">
                <a:latin typeface="Book Antiqua" panose="02040602050305030304" pitchFamily="18" charset="0"/>
              </a:rPr>
              <a:t> Machine translation is the automatic translation of speech or text into another language. E.g., translating a text document from French to </a:t>
            </a:r>
            <a:r>
              <a:rPr lang="en-US" sz="2400" dirty="0" smtClean="0">
                <a:latin typeface="Book Antiqua" panose="02040602050305030304" pitchFamily="18" charset="0"/>
              </a:rPr>
              <a:t>English to </a:t>
            </a:r>
            <a:r>
              <a:rPr lang="en-US" sz="2400" dirty="0">
                <a:latin typeface="Book Antiqua" panose="02040602050305030304" pitchFamily="18" charset="0"/>
              </a:rPr>
              <a:t>the central word.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u="sng" dirty="0">
                <a:solidFill>
                  <a:srgbClr val="FF0066"/>
                </a:solidFill>
                <a:latin typeface="Book Antiqua" panose="02040602050305030304" pitchFamily="18" charset="0"/>
              </a:rPr>
              <a:t>2. Question answering:</a:t>
            </a:r>
            <a:r>
              <a:rPr lang="en-US" sz="2400" dirty="0">
                <a:latin typeface="Book Antiqua" panose="02040602050305030304" pitchFamily="18" charset="0"/>
              </a:rPr>
              <a:t> This system helps in answering user queries that involve noun phrases—such as ‘Who is the president of the USA?’; ‘what is deep learning? , ‘restaurants near me,’ and so on—and questions regarding medical records, news articles, best tutorials, etc.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000" b="1" dirty="0">
              <a:solidFill>
                <a:srgbClr val="FF0066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390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6670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7200" dirty="0" smtClean="0">
                <a:solidFill>
                  <a:srgbClr val="0000FF"/>
                </a:solidFill>
              </a:rPr>
              <a:t>THANK YOU</a:t>
            </a:r>
            <a:endParaRPr lang="en-IN" sz="7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9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23713</TotalTime>
  <Words>305</Words>
  <Application>Microsoft Office PowerPoint</Application>
  <PresentationFormat>On-screen Show (4:3)</PresentationFormat>
  <Paragraphs>97</Paragraphs>
  <Slides>19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Concourse</vt:lpstr>
      <vt:lpstr>  UNIT-V (Deep Learning Applications)</vt:lpstr>
      <vt:lpstr>Deep Learning Applications</vt:lpstr>
      <vt:lpstr>What  is NLP?</vt:lpstr>
      <vt:lpstr>How Does NLP Works in DL</vt:lpstr>
      <vt:lpstr>Contd..</vt:lpstr>
      <vt:lpstr>Contd..</vt:lpstr>
      <vt:lpstr>Contd..</vt:lpstr>
      <vt:lpstr>Example is:  Text Classification</vt:lpstr>
      <vt:lpstr>Contd..</vt:lpstr>
      <vt:lpstr>Bag of Words (Sparse)</vt:lpstr>
      <vt:lpstr>Contd..</vt:lpstr>
      <vt:lpstr>Contd..</vt:lpstr>
      <vt:lpstr>2. Word Embedding:</vt:lpstr>
      <vt:lpstr>PowerPoint Presentation</vt:lpstr>
      <vt:lpstr>PowerPoint Presentation</vt:lpstr>
      <vt:lpstr>Contd..</vt:lpstr>
      <vt:lpstr>CNN using DL</vt:lpstr>
      <vt:lpstr>Contd..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Surekha-Vanam</cp:lastModifiedBy>
  <cp:revision>1759</cp:revision>
  <dcterms:created xsi:type="dcterms:W3CDTF">2013-11-07T06:07:38Z</dcterms:created>
  <dcterms:modified xsi:type="dcterms:W3CDTF">2021-06-09T04:38:02Z</dcterms:modified>
</cp:coreProperties>
</file>