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142" r:id="rId1"/>
  </p:sldMasterIdLst>
  <p:notesMasterIdLst>
    <p:notesMasterId r:id="rId32"/>
  </p:notesMasterIdLst>
  <p:handoutMasterIdLst>
    <p:handoutMasterId r:id="rId33"/>
  </p:handoutMasterIdLst>
  <p:sldIdLst>
    <p:sldId id="256" r:id="rId2"/>
    <p:sldId id="367" r:id="rId3"/>
    <p:sldId id="737" r:id="rId4"/>
    <p:sldId id="742" r:id="rId5"/>
    <p:sldId id="763" r:id="rId6"/>
    <p:sldId id="797" r:id="rId7"/>
    <p:sldId id="798" r:id="rId8"/>
    <p:sldId id="799" r:id="rId9"/>
    <p:sldId id="800" r:id="rId10"/>
    <p:sldId id="801" r:id="rId11"/>
    <p:sldId id="802" r:id="rId12"/>
    <p:sldId id="803" r:id="rId13"/>
    <p:sldId id="804" r:id="rId14"/>
    <p:sldId id="805" r:id="rId15"/>
    <p:sldId id="807" r:id="rId16"/>
    <p:sldId id="809" r:id="rId17"/>
    <p:sldId id="810" r:id="rId18"/>
    <p:sldId id="811" r:id="rId19"/>
    <p:sldId id="812" r:id="rId20"/>
    <p:sldId id="813" r:id="rId21"/>
    <p:sldId id="814" r:id="rId22"/>
    <p:sldId id="815" r:id="rId23"/>
    <p:sldId id="817" r:id="rId24"/>
    <p:sldId id="820" r:id="rId25"/>
    <p:sldId id="818" r:id="rId26"/>
    <p:sldId id="819" r:id="rId27"/>
    <p:sldId id="821" r:id="rId28"/>
    <p:sldId id="822" r:id="rId29"/>
    <p:sldId id="823" r:id="rId30"/>
    <p:sldId id="628" r:id="rId3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870581"/>
    <a:srgbClr val="0000FF"/>
    <a:srgbClr val="009900"/>
    <a:srgbClr val="990000"/>
    <a:srgbClr val="0000CC"/>
    <a:srgbClr val="FF0066"/>
    <a:srgbClr val="005024"/>
    <a:srgbClr val="7166FC"/>
    <a:srgbClr val="EF73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62" autoAdjust="0"/>
    <p:restoredTop sz="86380" autoAdjust="0"/>
  </p:normalViewPr>
  <p:slideViewPr>
    <p:cSldViewPr>
      <p:cViewPr>
        <p:scale>
          <a:sx n="66" d="100"/>
          <a:sy n="66" d="100"/>
        </p:scale>
        <p:origin x="-1416" y="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87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2A22EEA-D8EA-4614-98A4-BAC12F8DF8C6}" type="datetimeFigureOut">
              <a:rPr lang="en-US"/>
              <a:pPr>
                <a:defRPr/>
              </a:pPr>
              <a:t>1/20/2024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7ED5249-3884-40F2-AE31-B91401425E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569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FCEA44C-BF10-4EEF-A5F0-1E64CE572A6C}" type="datetimeFigureOut">
              <a:rPr lang="en-US"/>
              <a:pPr>
                <a:defRPr/>
              </a:pPr>
              <a:t>1/20/2024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E311E87-EFF9-4FFF-A5D6-E150B940896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8698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4EBC571-6DF7-4A62-A952-CEAF71BF8235}" type="slidenum">
              <a:rPr lang="en-US" smtClean="0"/>
              <a:pPr/>
              <a:t>1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>
              <a:defRPr/>
            </a:pPr>
            <a:fld id="{8B7393AA-93B1-423B-A969-6DDFC76E69B6}" type="datetime1">
              <a:rPr lang="en-US" smtClean="0"/>
              <a:pPr>
                <a:defRPr/>
              </a:pPr>
              <a:t>1/20/2024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>
              <a:defRPr/>
            </a:pPr>
            <a:fld id="{C2F99F4D-B57C-4412-9F1D-88D4F0724F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97169310-2151-41D8-AB42-C7538CCD8146}" type="datetime1">
              <a:rPr lang="en-US" smtClean="0"/>
              <a:pPr>
                <a:defRPr/>
              </a:pPr>
              <a:t>1/20/2024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>
              <a:defRPr/>
            </a:pPr>
            <a:fld id="{D049903A-4E81-409C-9B57-4F63C385C425}" type="datetime1">
              <a:rPr lang="en-US" smtClean="0"/>
              <a:pPr>
                <a:defRPr/>
              </a:pPr>
              <a:t>1/20/2024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>
              <a:defRPr/>
            </a:pPr>
            <a:fld id="{159C9F82-0A0C-4FE8-9CE0-D4D087541E3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57B225B-F018-4969-A07A-8776746A1CEC}" type="datetime1">
              <a:rPr lang="en-US" smtClean="0"/>
              <a:pPr>
                <a:defRPr/>
              </a:pPr>
              <a:t>1/20/2024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67210A-3C7B-4008-8946-3E83403CF3C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29E6ACD-A477-4FFB-BEB6-95111872E76B}" type="datetime1">
              <a:rPr lang="en-US" smtClean="0"/>
              <a:pPr>
                <a:defRPr/>
              </a:pPr>
              <a:t>1/20/2024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A2A793-FA6D-4933-A67E-66F96BE7ADF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FF89F883-E8D0-4FD9-933F-A57733025102}" type="datetime1">
              <a:rPr lang="en-US" smtClean="0"/>
              <a:pPr>
                <a:defRPr/>
              </a:pPr>
              <a:t>1/20/2024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050FA784-F202-43C6-9E41-96BB78A400A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D909CAF-4355-43C5-8BB5-6D237648B020}" type="datetime1">
              <a:rPr lang="en-US" smtClean="0"/>
              <a:pPr>
                <a:defRPr/>
              </a:pPr>
              <a:t>1/20/2024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3CFAD4-B0E4-4404-BB82-BC41116CF3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68DA4EC1-0F8B-4A8E-8F23-D7A18390719A}" type="datetime1">
              <a:rPr lang="en-US" smtClean="0"/>
              <a:pPr>
                <a:defRPr/>
              </a:pPr>
              <a:t>1/20/2024</a:t>
            </a:fld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DCAA8183-F479-4A1F-B48F-352764325B9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9AAB31B6-B565-43B5-A39B-D6B7B76FBA9F}" type="datetime1">
              <a:rPr lang="en-US" smtClean="0"/>
              <a:pPr>
                <a:defRPr/>
              </a:pPr>
              <a:t>1/20/2024</a:t>
            </a:fld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2917AD06-E163-45C6-B598-C5F60E73390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04AD2A-3BA3-4F98-8C99-26E99C28CB8A}" type="datetime1">
              <a:rPr lang="en-US" smtClean="0"/>
              <a:pPr>
                <a:defRPr/>
              </a:pPr>
              <a:t>1/20/2024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810813-DE9C-48B2-B823-27F6B3379DE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47FE57-3A58-4B69-8670-A2F8A067D3B6}" type="datetime1">
              <a:rPr lang="en-US" smtClean="0"/>
              <a:pPr>
                <a:defRPr/>
              </a:pPr>
              <a:t>1/20/2024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296584-3546-4909-9E63-44ACA24B79F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C61A260-D0AA-4B6B-B80F-64E400E2C114}" type="datetime1">
              <a:rPr lang="en-US" smtClean="0"/>
              <a:pPr>
                <a:defRPr/>
              </a:pPr>
              <a:t>1/20/2024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C8720BB-BF14-41BE-BB1D-12D43BE56EF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43" r:id="rId1"/>
    <p:sldLayoutId id="2147485144" r:id="rId2"/>
    <p:sldLayoutId id="2147485145" r:id="rId3"/>
    <p:sldLayoutId id="2147485146" r:id="rId4"/>
    <p:sldLayoutId id="2147485147" r:id="rId5"/>
    <p:sldLayoutId id="2147485148" r:id="rId6"/>
    <p:sldLayoutId id="2147485149" r:id="rId7"/>
    <p:sldLayoutId id="2147485150" r:id="rId8"/>
    <p:sldLayoutId id="2147485151" r:id="rId9"/>
    <p:sldLayoutId id="2147485152" r:id="rId10"/>
    <p:sldLayoutId id="214748515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www.evidentlyai.com/classification-metrics/accuracy-precision-recall#what-is-precision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447800"/>
            <a:ext cx="8001000" cy="16764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32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/>
            </a:r>
            <a:br>
              <a:rPr lang="en-US" sz="32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/>
            </a:r>
            <a:b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7200" dirty="0" smtClean="0">
                <a:solidFill>
                  <a:srgbClr val="FF0000"/>
                </a:solidFill>
                <a:latin typeface="Book Antiqua" pitchFamily="18" charset="0"/>
                <a:ea typeface="+mn-ea"/>
                <a:cs typeface="Arial" pitchFamily="34" charset="0"/>
              </a:rPr>
              <a:t>UNIT-</a:t>
            </a:r>
            <a:r>
              <a:rPr lang="en-US" sz="7200" dirty="0">
                <a:solidFill>
                  <a:srgbClr val="FF0000"/>
                </a:solidFill>
                <a:latin typeface="Book Antiqua" pitchFamily="18" charset="0"/>
                <a:cs typeface="Arial" pitchFamily="34" charset="0"/>
              </a:rPr>
              <a:t>I</a:t>
            </a:r>
            <a:r>
              <a:rPr lang="en-US" sz="7200" dirty="0" smtClean="0">
                <a:solidFill>
                  <a:srgbClr val="FF0000"/>
                </a:solidFill>
                <a:latin typeface="Book Antiqua" pitchFamily="18" charset="0"/>
                <a:ea typeface="+mn-ea"/>
                <a:cs typeface="Arial" pitchFamily="34" charset="0"/>
              </a:rPr>
              <a:t>II</a:t>
            </a:r>
            <a:r>
              <a:rPr lang="en-US" sz="44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/>
            </a:r>
            <a:br>
              <a:rPr lang="en-US" sz="44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5400" dirty="0" smtClean="0">
                <a:solidFill>
                  <a:srgbClr val="0000FF"/>
                </a:solidFill>
                <a:latin typeface="Book Antiqua" pitchFamily="18" charset="0"/>
                <a:ea typeface="+mn-ea"/>
                <a:cs typeface="Arial" pitchFamily="34" charset="0"/>
              </a:rPr>
              <a:t>(Measuring Classifier Accuracy)</a:t>
            </a:r>
            <a:endParaRPr lang="en-US" dirty="0">
              <a:solidFill>
                <a:srgbClr val="0000FF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2EAF0F-628F-4DC5-9A96-5064ADCBF2D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3276600"/>
            <a:ext cx="3429000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>
          <a:xfrm>
            <a:off x="228600" y="152400"/>
            <a:ext cx="8686800" cy="64008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109728" indent="0" eaLnBrk="1" fontAlgn="auto" hangingPunct="1">
              <a:lnSpc>
                <a:spcPct val="110000"/>
              </a:lnSpc>
              <a:spcAft>
                <a:spcPts val="0"/>
              </a:spcAft>
              <a:buNone/>
              <a:defRPr/>
            </a:pPr>
            <a:r>
              <a:rPr lang="en-US" sz="3600" b="1" u="sng" dirty="0" smtClean="0">
                <a:solidFill>
                  <a:srgbClr val="FF0000"/>
                </a:solidFill>
                <a:latin typeface="Baskerville Old Face" pitchFamily="18" charset="0"/>
              </a:rPr>
              <a:t>Topics :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800" b="1" dirty="0" smtClean="0">
                <a:solidFill>
                  <a:srgbClr val="870581"/>
                </a:solidFill>
              </a:rPr>
              <a:t>Measuring Classifier Accuracy</a:t>
            </a:r>
          </a:p>
          <a:p>
            <a:pPr lvl="2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400" b="1" dirty="0" smtClean="0">
                <a:solidFill>
                  <a:srgbClr val="990000"/>
                </a:solidFill>
              </a:rPr>
              <a:t>Confusion Matrix</a:t>
            </a:r>
          </a:p>
          <a:p>
            <a:pPr lvl="2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400" b="1" dirty="0" smtClean="0">
                <a:solidFill>
                  <a:srgbClr val="990000"/>
                </a:solidFill>
              </a:rPr>
              <a:t>Accuracy</a:t>
            </a:r>
          </a:p>
          <a:p>
            <a:pPr lvl="2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400" b="1" dirty="0" smtClean="0">
                <a:solidFill>
                  <a:srgbClr val="990000"/>
                </a:solidFill>
              </a:rPr>
              <a:t> Precision</a:t>
            </a:r>
          </a:p>
          <a:p>
            <a:pPr lvl="2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400" b="1" dirty="0" smtClean="0">
                <a:solidFill>
                  <a:srgbClr val="990000"/>
                </a:solidFill>
              </a:rPr>
              <a:t> Recall or Sensitivity</a:t>
            </a:r>
          </a:p>
          <a:p>
            <a:pPr lvl="2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400" b="1" dirty="0" smtClean="0">
                <a:solidFill>
                  <a:srgbClr val="990000"/>
                </a:solidFill>
              </a:rPr>
              <a:t> F-Score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228600"/>
            <a:ext cx="9143999" cy="5334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Measuring Classifier Accuracy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871478"/>
            <a:ext cx="8451268" cy="5632311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009900"/>
                </a:solidFill>
                <a:latin typeface="Book Antiqua" panose="02040602050305030304" pitchFamily="18" charset="0"/>
                <a:cs typeface="Times New Roman" pitchFamily="18" charset="0"/>
              </a:rPr>
              <a:t>Accuracy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is one metric for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evaluating classification models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Accuracy is perhaps the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best-known machine learning model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used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in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classification </a:t>
            </a:r>
            <a:r>
              <a:rPr lang="en-US" sz="2400" b="1" dirty="0" smtClean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problems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.</a:t>
            </a:r>
            <a:endParaRPr lang="en-US" sz="2400" dirty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/>
              <a:t> 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Every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machine learning task can be broken down to either 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Regression or 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Classification.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There are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many performance measures 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to 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calculate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the Accuracy.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Some of them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are: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dirty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dirty="0"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3617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0"/>
            <a:ext cx="9143999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99246" y="609600"/>
            <a:ext cx="8603668" cy="3970318"/>
          </a:xfrm>
          <a:prstGeom prst="rect">
            <a:avLst/>
          </a:prstGeom>
          <a:ln/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400" b="1" dirty="0">
                <a:solidFill>
                  <a:srgbClr val="870581"/>
                </a:solidFill>
              </a:rPr>
              <a:t>Measuring Classifier Accuracy</a:t>
            </a:r>
          </a:p>
          <a:p>
            <a:pPr lvl="2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4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Confusion Matrix</a:t>
            </a:r>
          </a:p>
          <a:p>
            <a:pPr lvl="2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4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Accuracy</a:t>
            </a:r>
          </a:p>
          <a:p>
            <a:pPr lvl="2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4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Precision</a:t>
            </a:r>
          </a:p>
          <a:p>
            <a:pPr lvl="2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4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Recall or Sensitivity</a:t>
            </a:r>
          </a:p>
          <a:p>
            <a:pPr lvl="2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4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F-Score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9613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93263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Confusion Matrix</a:t>
            </a:r>
          </a:p>
        </p:txBody>
      </p:sp>
      <p:sp>
        <p:nvSpPr>
          <p:cNvPr id="2" name="Rectangle 1"/>
          <p:cNvSpPr/>
          <p:nvPr/>
        </p:nvSpPr>
        <p:spPr>
          <a:xfrm>
            <a:off x="381000" y="962085"/>
            <a:ext cx="8305800" cy="563231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/>
              <a:t>The </a:t>
            </a:r>
            <a:r>
              <a:rPr lang="en-US" sz="2400" b="1" dirty="0">
                <a:solidFill>
                  <a:srgbClr val="870581"/>
                </a:solidFill>
              </a:rPr>
              <a:t>confusion matrix </a:t>
            </a:r>
            <a:r>
              <a:rPr lang="en-US" sz="2400" dirty="0"/>
              <a:t>is one of the </a:t>
            </a:r>
            <a:r>
              <a:rPr lang="en-US" sz="2400" dirty="0">
                <a:solidFill>
                  <a:schemeClr val="tx1"/>
                </a:solidFill>
              </a:rPr>
              <a:t>most popular and widely used</a:t>
            </a:r>
            <a:r>
              <a:rPr lang="en-US" sz="2400" b="1" dirty="0">
                <a:solidFill>
                  <a:srgbClr val="FF0000"/>
                </a:solidFill>
              </a:rPr>
              <a:t> performance measurement techniques </a:t>
            </a:r>
            <a:r>
              <a:rPr lang="en-US" sz="2400" dirty="0"/>
              <a:t>for </a:t>
            </a:r>
            <a:r>
              <a:rPr lang="en-US" sz="2400" b="1" dirty="0">
                <a:solidFill>
                  <a:srgbClr val="0000FF"/>
                </a:solidFill>
              </a:rPr>
              <a:t>classification models</a:t>
            </a:r>
            <a:r>
              <a:rPr lang="en-US" sz="2400" b="1" dirty="0" smtClean="0">
                <a:solidFill>
                  <a:srgbClr val="0000FF"/>
                </a:solidFill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/>
              <a:t>Confusion Matrix as the name suggests gives us a </a:t>
            </a:r>
            <a:r>
              <a:rPr lang="en-US" sz="2400" b="1" dirty="0">
                <a:solidFill>
                  <a:srgbClr val="C00000"/>
                </a:solidFill>
              </a:rPr>
              <a:t>matrix as output </a:t>
            </a:r>
            <a:r>
              <a:rPr lang="en-US" sz="2400" dirty="0"/>
              <a:t>and describes the </a:t>
            </a:r>
            <a:r>
              <a:rPr lang="en-US" sz="2400" b="1" dirty="0"/>
              <a:t>complete performance of the model.</a:t>
            </a:r>
            <a:endParaRPr lang="en-US" sz="2400" b="1" u="sng" dirty="0">
              <a:solidFill>
                <a:srgbClr val="FF0000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/>
              <a:t>And </a:t>
            </a:r>
            <a:r>
              <a:rPr lang="en-US" sz="2400" dirty="0"/>
              <a:t>it also used to determine the </a:t>
            </a:r>
            <a:r>
              <a:rPr lang="en-US" sz="2400" b="1" dirty="0">
                <a:solidFill>
                  <a:srgbClr val="870581"/>
                </a:solidFill>
              </a:rPr>
              <a:t>performance of the classification models</a:t>
            </a:r>
            <a:r>
              <a:rPr lang="en-US" sz="2400" dirty="0"/>
              <a:t> for a </a:t>
            </a:r>
            <a:r>
              <a:rPr lang="en-US" sz="2400" b="1" u="sng" dirty="0">
                <a:solidFill>
                  <a:srgbClr val="FF0000"/>
                </a:solidFill>
              </a:rPr>
              <a:t>given set of test data</a:t>
            </a:r>
            <a:r>
              <a:rPr lang="en-US" sz="2400" b="1" u="sng" dirty="0" smtClean="0">
                <a:solidFill>
                  <a:srgbClr val="FF0000"/>
                </a:solidFill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53770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93263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Real Time Example </a:t>
            </a:r>
            <a:r>
              <a:rPr lang="en-US" sz="4000" b="1" dirty="0" smtClean="0">
                <a:solidFill>
                  <a:srgbClr val="C00000"/>
                </a:solidFill>
                <a:latin typeface="Book Antiqua" pitchFamily="18" charset="0"/>
                <a:ea typeface="+mn-ea"/>
                <a:cs typeface="Arial" pitchFamily="34" charset="0"/>
              </a:rPr>
              <a:t>(Scenario)</a:t>
            </a:r>
          </a:p>
        </p:txBody>
      </p:sp>
      <p:sp>
        <p:nvSpPr>
          <p:cNvPr id="2" name="Rectangle 1"/>
          <p:cNvSpPr/>
          <p:nvPr/>
        </p:nvSpPr>
        <p:spPr>
          <a:xfrm>
            <a:off x="381000" y="962085"/>
            <a:ext cx="8305800" cy="507831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/>
              <a:t>To consider is if </a:t>
            </a:r>
            <a:r>
              <a:rPr lang="en-US" sz="2400" b="1" dirty="0" smtClean="0">
                <a:solidFill>
                  <a:srgbClr val="C00000"/>
                </a:solidFill>
              </a:rPr>
              <a:t>a person is Pregnant or Not Pregnant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/>
              <a:t>So here </a:t>
            </a:r>
            <a:r>
              <a:rPr lang="en-US" sz="2400" b="1" dirty="0">
                <a:solidFill>
                  <a:srgbClr val="0000FF"/>
                </a:solidFill>
              </a:rPr>
              <a:t>Machine Leaning </a:t>
            </a:r>
            <a:r>
              <a:rPr lang="en-US" sz="2400" dirty="0"/>
              <a:t>is just need to </a:t>
            </a:r>
            <a:r>
              <a:rPr lang="en-US" sz="2400" b="1" dirty="0">
                <a:solidFill>
                  <a:srgbClr val="870581"/>
                </a:solidFill>
              </a:rPr>
              <a:t>classify</a:t>
            </a:r>
            <a:r>
              <a:rPr lang="en-US" sz="2400" dirty="0"/>
              <a:t> the </a:t>
            </a:r>
            <a:r>
              <a:rPr lang="en-US" sz="2400" b="1" dirty="0"/>
              <a:t>person is Pregnant or Not </a:t>
            </a:r>
            <a:r>
              <a:rPr lang="en-US" sz="2400" b="1" dirty="0" smtClean="0"/>
              <a:t>Pregnant.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/>
              <a:t>Here, we have tak</a:t>
            </a:r>
            <a:r>
              <a:rPr lang="en-US" sz="2400" b="1" dirty="0" smtClean="0">
                <a:solidFill>
                  <a:srgbClr val="870581"/>
                </a:solidFill>
              </a:rPr>
              <a:t>en more scenarios</a:t>
            </a:r>
            <a:r>
              <a:rPr lang="en-US" sz="2400" dirty="0" smtClean="0"/>
              <a:t>, ie, we gave taken </a:t>
            </a:r>
            <a:r>
              <a:rPr lang="en-US" sz="2400" b="1" dirty="0" smtClean="0">
                <a:solidFill>
                  <a:srgbClr val="FF0000"/>
                </a:solidFill>
              </a:rPr>
              <a:t>4 scenarios. </a:t>
            </a:r>
            <a:r>
              <a:rPr lang="en-US" sz="2400" dirty="0" smtClean="0"/>
              <a:t>And how do we put these </a:t>
            </a:r>
            <a:r>
              <a:rPr lang="en-US" sz="2400" b="1" dirty="0" smtClean="0">
                <a:solidFill>
                  <a:srgbClr val="0000CC"/>
                </a:solidFill>
              </a:rPr>
              <a:t>4 scenarios into the Confusion Matrix</a:t>
            </a:r>
            <a:r>
              <a:rPr lang="en-US" sz="2400" dirty="0" smtClean="0"/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/>
              <a:t> </a:t>
            </a:r>
            <a:r>
              <a:rPr lang="en-US" sz="2400" b="1" dirty="0" smtClean="0"/>
              <a:t>So, Let’s see the scenarios one by one.</a:t>
            </a:r>
            <a:endParaRPr lang="en-US" sz="2400" b="1" dirty="0"/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24676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93263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Scenario-1</a:t>
            </a:r>
            <a:endParaRPr lang="en-US" sz="4000" b="1" dirty="0" smtClean="0">
              <a:solidFill>
                <a:srgbClr val="C00000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32" y="990600"/>
            <a:ext cx="8502068" cy="5562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5383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93263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Scenario-2</a:t>
            </a:r>
            <a:endParaRPr lang="en-US" sz="4000" b="1" dirty="0" smtClean="0">
              <a:solidFill>
                <a:srgbClr val="C00000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389" y="823686"/>
            <a:ext cx="8486775" cy="567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6734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93263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Scenario-3</a:t>
            </a:r>
            <a:endParaRPr lang="en-US" sz="4000" b="1" dirty="0" smtClean="0">
              <a:solidFill>
                <a:srgbClr val="C00000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838200"/>
            <a:ext cx="8458200" cy="5715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3424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93263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Scenario-4</a:t>
            </a:r>
            <a:endParaRPr lang="en-US" sz="4000" b="1" dirty="0" smtClean="0">
              <a:solidFill>
                <a:srgbClr val="C00000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990600"/>
            <a:ext cx="8458200" cy="5410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5749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381000" y="0"/>
            <a:ext cx="8293263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4000" b="1" dirty="0" smtClean="0">
              <a:solidFill>
                <a:srgbClr val="C00000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1000" y="671691"/>
            <a:ext cx="8305800" cy="618630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/>
              <a:t> Since it </a:t>
            </a:r>
            <a:r>
              <a:rPr lang="en-US" sz="2400" b="1" dirty="0">
                <a:solidFill>
                  <a:srgbClr val="870581"/>
                </a:solidFill>
              </a:rPr>
              <a:t>shows the errors </a:t>
            </a:r>
            <a:r>
              <a:rPr lang="en-US" sz="2400" dirty="0"/>
              <a:t>in the model performance in the </a:t>
            </a:r>
            <a:r>
              <a:rPr lang="en-US" sz="2400" b="1" dirty="0">
                <a:solidFill>
                  <a:srgbClr val="FF0000"/>
                </a:solidFill>
              </a:rPr>
              <a:t>form of a matrix</a:t>
            </a:r>
            <a:r>
              <a:rPr lang="en-US" sz="2400" dirty="0"/>
              <a:t>, hence also known as an </a:t>
            </a:r>
            <a:r>
              <a:rPr lang="en-US" sz="2400" b="1" dirty="0" smtClean="0">
                <a:solidFill>
                  <a:srgbClr val="0000CC"/>
                </a:solidFill>
              </a:rPr>
              <a:t>Error </a:t>
            </a:r>
            <a:r>
              <a:rPr lang="en-US" sz="2400" b="1" dirty="0">
                <a:solidFill>
                  <a:srgbClr val="0000CC"/>
                </a:solidFill>
              </a:rPr>
              <a:t>M</a:t>
            </a:r>
            <a:r>
              <a:rPr lang="en-US" sz="2400" b="1" dirty="0" smtClean="0">
                <a:solidFill>
                  <a:srgbClr val="0000CC"/>
                </a:solidFill>
              </a:rPr>
              <a:t>atrix</a:t>
            </a:r>
            <a:r>
              <a:rPr lang="en-US" sz="2400" dirty="0"/>
              <a:t>. Some features of Confusion matrix are given </a:t>
            </a:r>
            <a:r>
              <a:rPr lang="en-US" sz="2400" dirty="0" smtClean="0"/>
              <a:t>below: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FF0000"/>
                </a:solidFill>
              </a:rPr>
              <a:t>1. </a:t>
            </a:r>
            <a:r>
              <a:rPr lang="en-US" sz="2400" dirty="0" smtClean="0"/>
              <a:t>For </a:t>
            </a:r>
            <a:r>
              <a:rPr lang="en-US" sz="2400" dirty="0"/>
              <a:t>the </a:t>
            </a:r>
            <a:r>
              <a:rPr lang="en-US" sz="2400" b="1" dirty="0">
                <a:solidFill>
                  <a:srgbClr val="870581"/>
                </a:solidFill>
              </a:rPr>
              <a:t>2 prediction classes of classifiers</a:t>
            </a:r>
            <a:r>
              <a:rPr lang="en-US" sz="2400" dirty="0"/>
              <a:t>, the matrix is of </a:t>
            </a:r>
            <a:r>
              <a:rPr lang="en-US" sz="2400" b="1" dirty="0">
                <a:solidFill>
                  <a:srgbClr val="0000CC"/>
                </a:solidFill>
              </a:rPr>
              <a:t>2*2 table</a:t>
            </a:r>
            <a:r>
              <a:rPr lang="en-US" sz="2400" dirty="0"/>
              <a:t>, for </a:t>
            </a:r>
            <a:r>
              <a:rPr lang="en-US" sz="2400" b="1" dirty="0">
                <a:solidFill>
                  <a:srgbClr val="0000FF"/>
                </a:solidFill>
              </a:rPr>
              <a:t>3 classes, it is 3*3 table</a:t>
            </a:r>
            <a:r>
              <a:rPr lang="en-US" sz="2400" dirty="0"/>
              <a:t>, and so on</a:t>
            </a:r>
            <a:r>
              <a:rPr lang="en-US" sz="2400" dirty="0" smtClean="0"/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FF0000"/>
                </a:solidFill>
              </a:rPr>
              <a:t>2.</a:t>
            </a:r>
            <a:r>
              <a:rPr lang="en-US" sz="2400" dirty="0" smtClean="0"/>
              <a:t> </a:t>
            </a:r>
            <a:r>
              <a:rPr lang="en-US" sz="2400" dirty="0"/>
              <a:t>The </a:t>
            </a:r>
            <a:r>
              <a:rPr lang="en-US" sz="2400" b="1" dirty="0"/>
              <a:t>matrix</a:t>
            </a:r>
            <a:r>
              <a:rPr lang="en-US" sz="2400" dirty="0"/>
              <a:t> is </a:t>
            </a:r>
            <a:r>
              <a:rPr lang="en-US" sz="2400" b="1" dirty="0">
                <a:solidFill>
                  <a:srgbClr val="870581"/>
                </a:solidFill>
              </a:rPr>
              <a:t>divided into </a:t>
            </a:r>
            <a:r>
              <a:rPr lang="en-US" sz="2400" b="1" dirty="0">
                <a:solidFill>
                  <a:srgbClr val="FF0000"/>
                </a:solidFill>
              </a:rPr>
              <a:t>two dimensions, </a:t>
            </a:r>
            <a:r>
              <a:rPr lang="en-US" sz="2400" dirty="0"/>
              <a:t>that are </a:t>
            </a:r>
            <a:r>
              <a:rPr lang="en-US" sz="2400" b="1" dirty="0">
                <a:solidFill>
                  <a:srgbClr val="0000CC"/>
                </a:solidFill>
              </a:rPr>
              <a:t>predicted values</a:t>
            </a:r>
            <a:r>
              <a:rPr lang="en-US" sz="2400" dirty="0"/>
              <a:t> and </a:t>
            </a:r>
            <a:r>
              <a:rPr lang="en-US" sz="2400" b="1" dirty="0">
                <a:solidFill>
                  <a:srgbClr val="0000CC"/>
                </a:solidFill>
              </a:rPr>
              <a:t>actual values</a:t>
            </a:r>
            <a:r>
              <a:rPr lang="en-US" sz="2400" dirty="0"/>
              <a:t> along with the </a:t>
            </a:r>
            <a:r>
              <a:rPr lang="en-US" sz="2400" b="1" dirty="0">
                <a:solidFill>
                  <a:srgbClr val="990000"/>
                </a:solidFill>
              </a:rPr>
              <a:t>total number of predictions</a:t>
            </a:r>
            <a:r>
              <a:rPr lang="en-US" sz="2400" b="1" dirty="0" smtClean="0">
                <a:solidFill>
                  <a:srgbClr val="990000"/>
                </a:solidFill>
              </a:rPr>
              <a:t>.</a:t>
            </a:r>
            <a:endParaRPr lang="en-US" sz="2400" b="1" dirty="0">
              <a:solidFill>
                <a:srgbClr val="990000"/>
              </a:solidFill>
            </a:endParaRPr>
          </a:p>
          <a:p>
            <a:pPr algn="just">
              <a:lnSpc>
                <a:spcPct val="150000"/>
              </a:lnSpc>
            </a:pP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1309551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381000" y="0"/>
            <a:ext cx="8293263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4000" b="1" dirty="0" smtClean="0">
              <a:solidFill>
                <a:srgbClr val="C00000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1000" y="671691"/>
            <a:ext cx="8458200" cy="572464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FF0000"/>
                </a:solidFill>
              </a:rPr>
              <a:t>3.</a:t>
            </a:r>
            <a:r>
              <a:rPr lang="en-US" sz="2400" dirty="0" smtClean="0"/>
              <a:t> </a:t>
            </a:r>
            <a:r>
              <a:rPr lang="en-US" sz="2200" b="1" dirty="0" smtClean="0">
                <a:solidFill>
                  <a:srgbClr val="009900"/>
                </a:solidFill>
              </a:rPr>
              <a:t>Predicted </a:t>
            </a:r>
            <a:r>
              <a:rPr lang="en-US" sz="2200" b="1" dirty="0">
                <a:solidFill>
                  <a:srgbClr val="009900"/>
                </a:solidFill>
              </a:rPr>
              <a:t>values are those values</a:t>
            </a:r>
            <a:r>
              <a:rPr lang="en-US" sz="2200" dirty="0"/>
              <a:t>, which are </a:t>
            </a:r>
            <a:r>
              <a:rPr lang="en-US" sz="2200" b="1" dirty="0">
                <a:solidFill>
                  <a:srgbClr val="990000"/>
                </a:solidFill>
              </a:rPr>
              <a:t>predicted by the model</a:t>
            </a:r>
            <a:r>
              <a:rPr lang="en-US" sz="2200" dirty="0"/>
              <a:t>, and </a:t>
            </a:r>
            <a:r>
              <a:rPr lang="en-US" sz="2200" b="1" dirty="0">
                <a:solidFill>
                  <a:srgbClr val="0000CC"/>
                </a:solidFill>
              </a:rPr>
              <a:t>actual values </a:t>
            </a:r>
            <a:r>
              <a:rPr lang="en-US" sz="2200" dirty="0"/>
              <a:t>are the </a:t>
            </a:r>
            <a:r>
              <a:rPr lang="en-US" sz="2200" b="1" dirty="0">
                <a:solidFill>
                  <a:srgbClr val="870581"/>
                </a:solidFill>
              </a:rPr>
              <a:t>true values for the given </a:t>
            </a:r>
            <a:r>
              <a:rPr lang="en-US" sz="2200" b="1" dirty="0" smtClean="0">
                <a:solidFill>
                  <a:srgbClr val="870581"/>
                </a:solidFill>
              </a:rPr>
              <a:t>observations</a:t>
            </a:r>
            <a:r>
              <a:rPr lang="en-US" sz="2200" dirty="0" smtClean="0"/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b="1" u="sng" dirty="0" smtClean="0">
                <a:solidFill>
                  <a:srgbClr val="0000CC"/>
                </a:solidFill>
              </a:rPr>
              <a:t>It </a:t>
            </a:r>
            <a:r>
              <a:rPr lang="en-US" sz="2200" b="1" u="sng" dirty="0">
                <a:solidFill>
                  <a:srgbClr val="0000CC"/>
                </a:solidFill>
              </a:rPr>
              <a:t>looks like the below table</a:t>
            </a:r>
            <a:r>
              <a:rPr lang="en-US" sz="2200" b="1" u="sng" dirty="0" smtClean="0">
                <a:solidFill>
                  <a:srgbClr val="0000CC"/>
                </a:solidFill>
              </a:rPr>
              <a:t>: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dirty="0"/>
              <a:t>For a </a:t>
            </a:r>
            <a:r>
              <a:rPr lang="en-US" sz="2200" b="1" dirty="0">
                <a:solidFill>
                  <a:srgbClr val="FF0000"/>
                </a:solidFill>
              </a:rPr>
              <a:t>binary classification problem, </a:t>
            </a:r>
            <a:r>
              <a:rPr lang="en-US" sz="2200" b="1" dirty="0"/>
              <a:t>we would have a </a:t>
            </a:r>
            <a:r>
              <a:rPr lang="en-US" sz="2200" b="1" dirty="0" smtClean="0"/>
              <a:t>   </a:t>
            </a:r>
            <a:r>
              <a:rPr lang="en-US" sz="2200" b="1" dirty="0" smtClean="0">
                <a:solidFill>
                  <a:srgbClr val="0000CC"/>
                </a:solidFill>
              </a:rPr>
              <a:t>2 </a:t>
            </a:r>
            <a:r>
              <a:rPr lang="en-US" sz="2200" b="1" dirty="0">
                <a:solidFill>
                  <a:srgbClr val="0000CC"/>
                </a:solidFill>
              </a:rPr>
              <a:t>x 2 matrix </a:t>
            </a:r>
            <a:r>
              <a:rPr lang="en-US" sz="2200" b="1" dirty="0"/>
              <a:t>as shown below with 4 </a:t>
            </a:r>
            <a:r>
              <a:rPr lang="en-US" sz="2200" b="1" dirty="0" smtClean="0"/>
              <a:t>values</a:t>
            </a:r>
            <a:r>
              <a:rPr lang="en-US" sz="2200" dirty="0" smtClean="0"/>
              <a:t>: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dirty="0" smtClean="0"/>
              <a:t>The </a:t>
            </a:r>
            <a:r>
              <a:rPr lang="en-US" sz="2200" dirty="0"/>
              <a:t>target variable has two values: </a:t>
            </a:r>
            <a:r>
              <a:rPr lang="en-US" sz="2200" b="1" dirty="0">
                <a:solidFill>
                  <a:srgbClr val="990000"/>
                </a:solidFill>
              </a:rPr>
              <a:t>Positive </a:t>
            </a:r>
            <a:r>
              <a:rPr lang="en-US" sz="2200" dirty="0">
                <a:solidFill>
                  <a:srgbClr val="990000"/>
                </a:solidFill>
              </a:rPr>
              <a:t>or </a:t>
            </a:r>
            <a:r>
              <a:rPr lang="en-US" sz="2200" b="1" dirty="0" smtClean="0">
                <a:solidFill>
                  <a:srgbClr val="990000"/>
                </a:solidFill>
              </a:rPr>
              <a:t>Negative</a:t>
            </a:r>
            <a:endParaRPr lang="en-US" sz="2200" dirty="0">
              <a:solidFill>
                <a:srgbClr val="990000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dirty="0" smtClean="0"/>
              <a:t>The</a:t>
            </a:r>
            <a:r>
              <a:rPr lang="en-US" sz="2200" dirty="0"/>
              <a:t> </a:t>
            </a:r>
            <a:r>
              <a:rPr lang="en-US" sz="2200" b="1" dirty="0">
                <a:solidFill>
                  <a:srgbClr val="FF0000"/>
                </a:solidFill>
              </a:rPr>
              <a:t>columns</a:t>
            </a:r>
            <a:r>
              <a:rPr lang="en-US" sz="2200" b="1" dirty="0"/>
              <a:t> </a:t>
            </a:r>
            <a:r>
              <a:rPr lang="en-US" sz="2200" dirty="0"/>
              <a:t>represent the </a:t>
            </a:r>
            <a:r>
              <a:rPr lang="en-US" sz="2200" b="1" dirty="0">
                <a:solidFill>
                  <a:srgbClr val="FF0066"/>
                </a:solidFill>
              </a:rPr>
              <a:t>actual values</a:t>
            </a:r>
            <a:r>
              <a:rPr lang="en-US" sz="2200" dirty="0"/>
              <a:t> of the target </a:t>
            </a:r>
            <a:r>
              <a:rPr lang="en-US" sz="2200" dirty="0" smtClean="0"/>
              <a:t>variable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dirty="0" smtClean="0"/>
              <a:t>The</a:t>
            </a:r>
            <a:r>
              <a:rPr lang="en-US" sz="2200" dirty="0"/>
              <a:t> </a:t>
            </a:r>
            <a:r>
              <a:rPr lang="en-US" sz="2200" b="1" dirty="0">
                <a:solidFill>
                  <a:srgbClr val="FF0000"/>
                </a:solidFill>
              </a:rPr>
              <a:t>rows</a:t>
            </a:r>
            <a:r>
              <a:rPr lang="en-US" sz="2200" b="1" dirty="0"/>
              <a:t> </a:t>
            </a:r>
            <a:r>
              <a:rPr lang="en-US" sz="2200" dirty="0"/>
              <a:t>represent the </a:t>
            </a:r>
            <a:r>
              <a:rPr lang="en-US" sz="2200" b="1" dirty="0">
                <a:solidFill>
                  <a:srgbClr val="FF0066"/>
                </a:solidFill>
              </a:rPr>
              <a:t>predicted values</a:t>
            </a:r>
            <a:r>
              <a:rPr lang="en-US" sz="2200" b="1" dirty="0"/>
              <a:t> </a:t>
            </a:r>
            <a:r>
              <a:rPr lang="en-US" sz="2200" dirty="0"/>
              <a:t>of the target </a:t>
            </a:r>
            <a:r>
              <a:rPr lang="en-US" sz="2200" dirty="0" smtClean="0"/>
              <a:t>variable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2222747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381000" y="0"/>
            <a:ext cx="8293263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4000" b="1" dirty="0" smtClean="0">
              <a:solidFill>
                <a:srgbClr val="C00000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85800"/>
            <a:ext cx="8229600" cy="5943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8194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381000" y="76200"/>
            <a:ext cx="8293263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>Example-1</a:t>
            </a:r>
            <a:endParaRPr lang="en-US" sz="4000" b="1" dirty="0" smtClean="0">
              <a:solidFill>
                <a:srgbClr val="C00000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pic>
        <p:nvPicPr>
          <p:cNvPr id="6148" name="Picture 4" descr="r/ProgrammerHumor - 1 Actual Values 0 TRUE POSITIVE FALSE POSITIVE wm I 1 You're pregnant FALSE NEGATIVE 0 You're not pregnant TYPE 2 ERROR You're pregnant EYPE 1 ERROR TRUE NEGATIVE You're not pregnan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066800"/>
            <a:ext cx="6553200" cy="5029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2877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381000" y="76200"/>
            <a:ext cx="8458200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4000" b="1" dirty="0" smtClean="0">
              <a:solidFill>
                <a:srgbClr val="C00000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57200" y="671691"/>
            <a:ext cx="8153400" cy="618630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dirty="0"/>
              <a:t>The following </a:t>
            </a:r>
            <a:r>
              <a:rPr lang="en-US" sz="2000" b="1" dirty="0">
                <a:solidFill>
                  <a:srgbClr val="0000CC"/>
                </a:solidFill>
              </a:rPr>
              <a:t>4 are the basic terminology </a:t>
            </a:r>
            <a:r>
              <a:rPr lang="en-US" sz="2000" dirty="0"/>
              <a:t>which will help us in </a:t>
            </a:r>
            <a:r>
              <a:rPr lang="en-US" sz="2000" b="1" dirty="0">
                <a:solidFill>
                  <a:srgbClr val="00B050"/>
                </a:solidFill>
              </a:rPr>
              <a:t>determining the </a:t>
            </a:r>
            <a:r>
              <a:rPr lang="en-US" sz="2000" b="1" dirty="0" smtClean="0">
                <a:solidFill>
                  <a:srgbClr val="00B050"/>
                </a:solidFill>
              </a:rPr>
              <a:t>metrics</a:t>
            </a:r>
            <a:r>
              <a:rPr lang="en-US" sz="2000" dirty="0" smtClean="0"/>
              <a:t>. Those are</a:t>
            </a:r>
            <a:r>
              <a:rPr lang="en-US" sz="2400" dirty="0" smtClean="0"/>
              <a:t>: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b="1" u="sng" dirty="0" smtClean="0">
                <a:solidFill>
                  <a:srgbClr val="FF0066"/>
                </a:solidFill>
              </a:rPr>
              <a:t>1</a:t>
            </a:r>
            <a:r>
              <a:rPr lang="en-US" sz="2200" b="1" u="sng" dirty="0" smtClean="0">
                <a:solidFill>
                  <a:srgbClr val="FF0066"/>
                </a:solidFill>
              </a:rPr>
              <a:t>. </a:t>
            </a:r>
            <a:r>
              <a:rPr lang="en-US" sz="2200" b="1" u="sng" dirty="0">
                <a:solidFill>
                  <a:srgbClr val="FF0066"/>
                </a:solidFill>
              </a:rPr>
              <a:t>True Positives (TP): </a:t>
            </a:r>
            <a:r>
              <a:rPr lang="en-US" sz="2200" dirty="0"/>
              <a:t>when the actual value is </a:t>
            </a:r>
            <a:r>
              <a:rPr lang="en-US" sz="2200" b="1" dirty="0">
                <a:solidFill>
                  <a:srgbClr val="0000CC"/>
                </a:solidFill>
              </a:rPr>
              <a:t>Positive and predicted is also </a:t>
            </a:r>
            <a:r>
              <a:rPr lang="en-US" sz="2200" b="1" dirty="0" smtClean="0">
                <a:solidFill>
                  <a:srgbClr val="0000CC"/>
                </a:solidFill>
              </a:rPr>
              <a:t>Positive.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b="1" u="sng" dirty="0" smtClean="0">
                <a:solidFill>
                  <a:srgbClr val="FF0066"/>
                </a:solidFill>
              </a:rPr>
              <a:t>2. True </a:t>
            </a:r>
            <a:r>
              <a:rPr lang="en-US" sz="2200" b="1" u="sng" dirty="0">
                <a:solidFill>
                  <a:srgbClr val="FF0066"/>
                </a:solidFill>
              </a:rPr>
              <a:t>negatives (TN)</a:t>
            </a:r>
            <a:r>
              <a:rPr lang="en-US" sz="2200" u="sng" dirty="0">
                <a:solidFill>
                  <a:srgbClr val="FF0066"/>
                </a:solidFill>
              </a:rPr>
              <a:t>: </a:t>
            </a:r>
            <a:r>
              <a:rPr lang="en-US" sz="2200" dirty="0"/>
              <a:t>when the actual value is </a:t>
            </a:r>
            <a:r>
              <a:rPr lang="en-US" sz="2200" b="1" dirty="0">
                <a:solidFill>
                  <a:srgbClr val="0000CC"/>
                </a:solidFill>
              </a:rPr>
              <a:t>Negative and prediction is also </a:t>
            </a:r>
            <a:r>
              <a:rPr lang="en-US" sz="2200" b="1" dirty="0" smtClean="0">
                <a:solidFill>
                  <a:srgbClr val="0000CC"/>
                </a:solidFill>
              </a:rPr>
              <a:t>Negative.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b="1" u="sng" dirty="0" smtClean="0">
                <a:solidFill>
                  <a:srgbClr val="FF0066"/>
                </a:solidFill>
              </a:rPr>
              <a:t>3. False </a:t>
            </a:r>
            <a:r>
              <a:rPr lang="en-US" sz="2200" b="1" u="sng" dirty="0">
                <a:solidFill>
                  <a:srgbClr val="FF0066"/>
                </a:solidFill>
              </a:rPr>
              <a:t>positives (FP)</a:t>
            </a:r>
            <a:r>
              <a:rPr lang="en-US" sz="2200" u="sng" dirty="0">
                <a:solidFill>
                  <a:srgbClr val="FF0066"/>
                </a:solidFill>
              </a:rPr>
              <a:t>: </a:t>
            </a:r>
            <a:r>
              <a:rPr lang="en-US" sz="2200" dirty="0"/>
              <a:t>When the </a:t>
            </a:r>
            <a:r>
              <a:rPr lang="en-US" sz="2200" b="1" dirty="0">
                <a:solidFill>
                  <a:srgbClr val="0000CC"/>
                </a:solidFill>
              </a:rPr>
              <a:t>actual is negative but prediction is Positive. </a:t>
            </a:r>
            <a:r>
              <a:rPr lang="en-US" sz="2200" dirty="0"/>
              <a:t>Also known as the </a:t>
            </a:r>
            <a:r>
              <a:rPr lang="en-US" sz="2200" b="1" dirty="0">
                <a:solidFill>
                  <a:srgbClr val="FF0000"/>
                </a:solidFill>
              </a:rPr>
              <a:t>Type 1 </a:t>
            </a:r>
            <a:r>
              <a:rPr lang="en-US" sz="2200" b="1" dirty="0" smtClean="0">
                <a:solidFill>
                  <a:srgbClr val="FF0000"/>
                </a:solidFill>
              </a:rPr>
              <a:t>error</a:t>
            </a:r>
            <a:endParaRPr lang="en-US" sz="2200" dirty="0">
              <a:solidFill>
                <a:srgbClr val="FF0000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b="1" u="sng" dirty="0" smtClean="0">
                <a:solidFill>
                  <a:srgbClr val="FF0066"/>
                </a:solidFill>
              </a:rPr>
              <a:t>4. False </a:t>
            </a:r>
            <a:r>
              <a:rPr lang="en-US" sz="2200" b="1" u="sng" dirty="0">
                <a:solidFill>
                  <a:srgbClr val="FF0066"/>
                </a:solidFill>
              </a:rPr>
              <a:t>negatives (FN)</a:t>
            </a:r>
            <a:r>
              <a:rPr lang="en-US" sz="2200" u="sng" dirty="0">
                <a:solidFill>
                  <a:srgbClr val="FF0066"/>
                </a:solidFill>
              </a:rPr>
              <a:t>: </a:t>
            </a:r>
            <a:r>
              <a:rPr lang="en-US" sz="2200" dirty="0"/>
              <a:t>When the </a:t>
            </a:r>
            <a:r>
              <a:rPr lang="en-US" sz="2200" b="1" dirty="0">
                <a:solidFill>
                  <a:srgbClr val="0000CC"/>
                </a:solidFill>
              </a:rPr>
              <a:t>actual is Positive but the prediction is Negative. </a:t>
            </a:r>
            <a:r>
              <a:rPr lang="en-US" sz="2200" dirty="0"/>
              <a:t>Also known as the </a:t>
            </a:r>
            <a:r>
              <a:rPr lang="en-US" sz="2200" b="1" dirty="0">
                <a:solidFill>
                  <a:srgbClr val="FF0000"/>
                </a:solidFill>
              </a:rPr>
              <a:t>Type </a:t>
            </a:r>
            <a:r>
              <a:rPr lang="en-US" sz="2200" b="1" dirty="0" smtClean="0">
                <a:solidFill>
                  <a:srgbClr val="FF0000"/>
                </a:solidFill>
              </a:rPr>
              <a:t>2 error.</a:t>
            </a: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2228401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457200" y="76201"/>
            <a:ext cx="8458200" cy="533399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Example-2</a:t>
            </a:r>
            <a:endParaRPr lang="en-US" sz="3600" b="1" dirty="0" smtClean="0">
              <a:solidFill>
                <a:srgbClr val="C00000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57200" y="533400"/>
            <a:ext cx="8153400" cy="618630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/>
              <a:t>Based on the </a:t>
            </a:r>
            <a:r>
              <a:rPr lang="en-US" sz="2400" b="1" dirty="0" smtClean="0">
                <a:solidFill>
                  <a:srgbClr val="FF0066"/>
                </a:solidFill>
              </a:rPr>
              <a:t>Confusion Matrix</a:t>
            </a:r>
            <a:r>
              <a:rPr lang="en-US" sz="2400" dirty="0" smtClean="0"/>
              <a:t>, We have to </a:t>
            </a:r>
            <a:r>
              <a:rPr lang="en-US" sz="2400" b="1" dirty="0" smtClean="0">
                <a:solidFill>
                  <a:srgbClr val="0000CC"/>
                </a:solidFill>
              </a:rPr>
              <a:t>calculate the Measures.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990000"/>
                </a:solidFill>
              </a:rPr>
              <a:t>In this Example</a:t>
            </a:r>
            <a:r>
              <a:rPr lang="en-US" sz="2400" dirty="0" smtClean="0"/>
              <a:t>, </a:t>
            </a:r>
            <a:r>
              <a:rPr lang="en-US" sz="2400" dirty="0"/>
              <a:t>We have a </a:t>
            </a:r>
            <a:r>
              <a:rPr lang="en-US" sz="2400" b="1" dirty="0">
                <a:solidFill>
                  <a:srgbClr val="FF0000"/>
                </a:solidFill>
              </a:rPr>
              <a:t>total of 20 cats and dogs </a:t>
            </a:r>
            <a:r>
              <a:rPr lang="en-US" sz="2400" dirty="0"/>
              <a:t>and </a:t>
            </a:r>
            <a:r>
              <a:rPr lang="en-US" sz="2400" b="1" dirty="0">
                <a:solidFill>
                  <a:srgbClr val="0000CC"/>
                </a:solidFill>
              </a:rPr>
              <a:t>our model predicts</a:t>
            </a:r>
            <a:r>
              <a:rPr lang="en-US" sz="2400" dirty="0"/>
              <a:t> whether </a:t>
            </a:r>
            <a:r>
              <a:rPr lang="en-US" sz="2400" b="1" dirty="0">
                <a:solidFill>
                  <a:srgbClr val="870581"/>
                </a:solidFill>
              </a:rPr>
              <a:t>it is a cat or not</a:t>
            </a:r>
            <a:r>
              <a:rPr lang="en-US" sz="2400" b="1" dirty="0" smtClean="0">
                <a:solidFill>
                  <a:srgbClr val="870581"/>
                </a:solidFill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400" b="1" dirty="0">
                <a:solidFill>
                  <a:srgbClr val="0000CC"/>
                </a:solidFill>
              </a:rPr>
              <a:t>Actual values = </a:t>
            </a:r>
            <a:r>
              <a:rPr lang="en-IN" sz="2400" b="1" dirty="0"/>
              <a:t>[‘dog’, ‘cat’, ‘dog’, ‘cat’, ‘dog’, ‘dog’, ‘cat’, ‘dog’, ‘cat’, ‘dog’, ‘dog’, ‘dog’, ‘dog’, ‘cat’, ‘dog’, ‘dog’, ‘cat’, ‘dog’, ‘dog’, ‘cat</a:t>
            </a:r>
            <a:r>
              <a:rPr lang="en-IN" sz="2400" b="1" dirty="0" smtClean="0"/>
              <a:t>’]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400" b="1" dirty="0" smtClean="0">
                <a:solidFill>
                  <a:srgbClr val="0000CC"/>
                </a:solidFill>
              </a:rPr>
              <a:t>Predicted </a:t>
            </a:r>
            <a:r>
              <a:rPr lang="en-IN" sz="2400" b="1" dirty="0">
                <a:solidFill>
                  <a:srgbClr val="0000CC"/>
                </a:solidFill>
              </a:rPr>
              <a:t>values = </a:t>
            </a:r>
            <a:r>
              <a:rPr lang="en-IN" sz="2400" b="1" dirty="0"/>
              <a:t>[‘dog’, ‘dog’, ‘dog’, ‘cat’, ‘dog’, ‘dog’, ‘cat’, ‘cat’, ‘cat’, ‘cat’, ‘dog’, ‘dog’, ‘dog’, ‘cat’, ‘dog’, ‘dog’, ‘cat’, ‘dog’, ‘dog’, ‘cat</a:t>
            </a:r>
            <a:r>
              <a:rPr lang="en-IN" sz="2400" b="1" dirty="0" smtClean="0"/>
              <a:t>’].</a:t>
            </a:r>
            <a:endParaRPr lang="en-US" sz="2400" b="1" dirty="0" smtClean="0">
              <a:solidFill>
                <a:srgbClr val="87058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1128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381000" y="76200"/>
            <a:ext cx="8293263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>Contd..</a:t>
            </a:r>
            <a:endParaRPr lang="en-US" sz="4000" b="1" dirty="0" smtClean="0">
              <a:solidFill>
                <a:srgbClr val="C00000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pic>
        <p:nvPicPr>
          <p:cNvPr id="8196" name="Picture 4" descr="What is a confusion matrix?. Everything you Should Know about… | by  Anuganti Suresh | Analytics Vidhya | Medi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838200"/>
            <a:ext cx="8305800" cy="5715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7751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381000" y="0"/>
            <a:ext cx="8458200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4000" b="1" dirty="0" smtClean="0">
              <a:solidFill>
                <a:srgbClr val="C00000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04800" y="609600"/>
            <a:ext cx="8458200" cy="600164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/>
              <a:t>1</a:t>
            </a:r>
            <a:r>
              <a:rPr lang="en-US" sz="2400" dirty="0" smtClean="0"/>
              <a:t>. </a:t>
            </a:r>
            <a:r>
              <a:rPr lang="en-US" sz="2400" b="1" dirty="0" smtClean="0">
                <a:solidFill>
                  <a:srgbClr val="0000CC"/>
                </a:solidFill>
              </a:rPr>
              <a:t>True </a:t>
            </a:r>
            <a:r>
              <a:rPr lang="en-US" sz="2400" b="1" dirty="0">
                <a:solidFill>
                  <a:srgbClr val="0000CC"/>
                </a:solidFill>
              </a:rPr>
              <a:t>Positive (TP) = </a:t>
            </a:r>
            <a:r>
              <a:rPr lang="en-US" sz="2400" b="1" dirty="0">
                <a:solidFill>
                  <a:srgbClr val="FF0000"/>
                </a:solidFill>
              </a:rPr>
              <a:t>6</a:t>
            </a:r>
          </a:p>
          <a:p>
            <a:pPr algn="just">
              <a:lnSpc>
                <a:spcPct val="150000"/>
              </a:lnSpc>
            </a:pPr>
            <a:r>
              <a:rPr lang="en-US" sz="2000" dirty="0"/>
              <a:t>You predicted positive and it’s true. You predicted that an animal is a cat and it actually is</a:t>
            </a:r>
            <a:r>
              <a:rPr lang="en-US" sz="2000" dirty="0" smtClean="0"/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/>
              <a:t>2.</a:t>
            </a:r>
            <a:r>
              <a:rPr lang="en-US" sz="2400" dirty="0" smtClean="0"/>
              <a:t> </a:t>
            </a:r>
            <a:r>
              <a:rPr lang="en-IN" sz="2400" b="1" dirty="0">
                <a:solidFill>
                  <a:srgbClr val="0000CC"/>
                </a:solidFill>
              </a:rPr>
              <a:t>True Negative (TN) = </a:t>
            </a:r>
            <a:r>
              <a:rPr lang="en-IN" sz="2400" b="1" i="1" dirty="0" smtClean="0">
                <a:solidFill>
                  <a:srgbClr val="FF0000"/>
                </a:solidFill>
              </a:rPr>
              <a:t>11</a:t>
            </a:r>
          </a:p>
          <a:p>
            <a:pPr algn="just">
              <a:lnSpc>
                <a:spcPct val="150000"/>
              </a:lnSpc>
            </a:pPr>
            <a:r>
              <a:rPr lang="en-US" sz="2000" dirty="0"/>
              <a:t>You predicted negative and it’s true. You predicted that animal is not a cat and it actually is not (it’s a dog</a:t>
            </a:r>
            <a:r>
              <a:rPr lang="en-US" sz="2000" dirty="0" smtClean="0"/>
              <a:t>).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chemeClr val="tx1"/>
                </a:solidFill>
              </a:rPr>
              <a:t>3.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IN" sz="2400" b="1" dirty="0">
                <a:solidFill>
                  <a:srgbClr val="0000CC"/>
                </a:solidFill>
              </a:rPr>
              <a:t>False Positive (Type 1 Error) (FP) = </a:t>
            </a:r>
            <a:r>
              <a:rPr lang="en-IN" sz="2400" b="1" dirty="0">
                <a:solidFill>
                  <a:srgbClr val="FF0000"/>
                </a:solidFill>
              </a:rPr>
              <a:t>2</a:t>
            </a:r>
            <a:endParaRPr lang="en-US" sz="2400" b="1" dirty="0">
              <a:solidFill>
                <a:srgbClr val="FF0000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en-US" sz="2000" dirty="0" smtClean="0"/>
              <a:t>You </a:t>
            </a:r>
            <a:r>
              <a:rPr lang="en-US" sz="2000" dirty="0"/>
              <a:t>predicted positive and it’s false. You predicted that animal is a cat but it actually is not (it’s a dog</a:t>
            </a:r>
            <a:r>
              <a:rPr lang="en-US" sz="2000" dirty="0" smtClean="0"/>
              <a:t>).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/>
              <a:t>4. </a:t>
            </a:r>
            <a:r>
              <a:rPr lang="en-US" sz="2400" b="1" dirty="0">
                <a:solidFill>
                  <a:srgbClr val="0000CC"/>
                </a:solidFill>
              </a:rPr>
              <a:t>False Negative (Type 2 Error) (FN) </a:t>
            </a:r>
            <a:r>
              <a:rPr lang="en-US" sz="2400" b="1" dirty="0"/>
              <a:t>=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i="1" dirty="0">
                <a:solidFill>
                  <a:srgbClr val="FF0000"/>
                </a:solidFill>
              </a:rPr>
              <a:t>1</a:t>
            </a:r>
            <a:endParaRPr lang="en-US" sz="2400" i="1" dirty="0">
              <a:solidFill>
                <a:srgbClr val="FF0000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en-US" sz="2000" dirty="0"/>
              <a:t>You predicted negative and it’s false. You predicted that animal is not a cat but it actually is</a:t>
            </a:r>
            <a:r>
              <a:rPr lang="en-US" sz="2000" dirty="0" smtClean="0"/>
              <a:t>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259329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381000" y="76200"/>
            <a:ext cx="8458200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Classification Measures</a:t>
            </a:r>
            <a:endParaRPr lang="en-US" sz="4000" b="1" dirty="0" smtClean="0">
              <a:solidFill>
                <a:srgbClr val="C00000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04800" y="811810"/>
            <a:ext cx="8458200" cy="563231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/>
              <a:t>Basically, it is an </a:t>
            </a:r>
            <a:r>
              <a:rPr lang="en-US" sz="2400" b="1" dirty="0">
                <a:solidFill>
                  <a:srgbClr val="FF0000"/>
                </a:solidFill>
              </a:rPr>
              <a:t>extended version </a:t>
            </a:r>
            <a:r>
              <a:rPr lang="en-US" sz="2400" dirty="0"/>
              <a:t>of the </a:t>
            </a:r>
            <a:r>
              <a:rPr lang="en-US" sz="2400" b="1" dirty="0">
                <a:solidFill>
                  <a:srgbClr val="870581"/>
                </a:solidFill>
              </a:rPr>
              <a:t>confusion matrix. </a:t>
            </a:r>
            <a:r>
              <a:rPr lang="en-US" sz="2400" dirty="0"/>
              <a:t>There are </a:t>
            </a:r>
            <a:r>
              <a:rPr lang="en-US" sz="2400" b="1" dirty="0">
                <a:solidFill>
                  <a:srgbClr val="009900"/>
                </a:solidFill>
              </a:rPr>
              <a:t>measures </a:t>
            </a:r>
            <a:r>
              <a:rPr lang="en-US" sz="2400" dirty="0"/>
              <a:t>other than the confusion matrix which can help </a:t>
            </a:r>
            <a:r>
              <a:rPr lang="en-US" sz="2400" b="1" dirty="0">
                <a:solidFill>
                  <a:srgbClr val="870581"/>
                </a:solidFill>
              </a:rPr>
              <a:t>achieve better understanding </a:t>
            </a:r>
            <a:r>
              <a:rPr lang="en-US" sz="2400" dirty="0"/>
              <a:t>and </a:t>
            </a:r>
            <a:r>
              <a:rPr lang="en-US" sz="2400" b="1" dirty="0">
                <a:solidFill>
                  <a:srgbClr val="FF0000"/>
                </a:solidFill>
              </a:rPr>
              <a:t>analysis of our model</a:t>
            </a:r>
            <a:r>
              <a:rPr lang="en-US" sz="2400" dirty="0"/>
              <a:t> and </a:t>
            </a:r>
            <a:r>
              <a:rPr lang="en-US" sz="2400" b="1" dirty="0">
                <a:solidFill>
                  <a:srgbClr val="0000FF"/>
                </a:solidFill>
              </a:rPr>
              <a:t>its performance</a:t>
            </a:r>
            <a:r>
              <a:rPr lang="en-US" sz="2400" b="1" dirty="0" smtClean="0">
                <a:solidFill>
                  <a:srgbClr val="0000FF"/>
                </a:solidFill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0000CC"/>
                </a:solidFill>
              </a:rPr>
              <a:t>Those are:</a:t>
            </a:r>
          </a:p>
          <a:p>
            <a:pPr lvl="2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400" b="1" dirty="0">
                <a:solidFill>
                  <a:srgbClr val="009900"/>
                </a:solidFill>
              </a:rPr>
              <a:t>Accuracy</a:t>
            </a:r>
          </a:p>
          <a:p>
            <a:pPr lvl="2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400" b="1" dirty="0">
                <a:solidFill>
                  <a:srgbClr val="009900"/>
                </a:solidFill>
              </a:rPr>
              <a:t> Precision</a:t>
            </a:r>
          </a:p>
          <a:p>
            <a:pPr lvl="2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400" b="1" dirty="0">
                <a:solidFill>
                  <a:srgbClr val="009900"/>
                </a:solidFill>
              </a:rPr>
              <a:t> Recall or Sensitivity</a:t>
            </a:r>
          </a:p>
          <a:p>
            <a:pPr lvl="2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400" b="1" dirty="0">
                <a:solidFill>
                  <a:srgbClr val="009900"/>
                </a:solidFill>
              </a:rPr>
              <a:t> F-Score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2460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381000" y="76200"/>
            <a:ext cx="8458200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1. Accuracy</a:t>
            </a:r>
            <a:endParaRPr lang="en-US" sz="4000" b="1" dirty="0" smtClean="0">
              <a:solidFill>
                <a:srgbClr val="C00000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04800" y="750017"/>
            <a:ext cx="8458200" cy="443198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/>
              <a:t>It is one of the </a:t>
            </a:r>
            <a:r>
              <a:rPr lang="en-US" sz="2400" b="1" dirty="0">
                <a:solidFill>
                  <a:srgbClr val="C00000"/>
                </a:solidFill>
              </a:rPr>
              <a:t>important parameters </a:t>
            </a:r>
            <a:r>
              <a:rPr lang="en-US" sz="2400" dirty="0"/>
              <a:t>to determine the </a:t>
            </a:r>
            <a:r>
              <a:rPr lang="en-US" sz="2400" b="1" dirty="0">
                <a:solidFill>
                  <a:srgbClr val="FF0000"/>
                </a:solidFill>
              </a:rPr>
              <a:t>accuracy</a:t>
            </a:r>
            <a:r>
              <a:rPr lang="en-US" sz="2400" dirty="0"/>
              <a:t> of the </a:t>
            </a:r>
            <a:r>
              <a:rPr lang="en-US" sz="2400" b="1" dirty="0">
                <a:solidFill>
                  <a:srgbClr val="0000CC"/>
                </a:solidFill>
              </a:rPr>
              <a:t>classification problems</a:t>
            </a:r>
            <a:r>
              <a:rPr lang="en-US" sz="2400" dirty="0"/>
              <a:t>. </a:t>
            </a:r>
            <a:endParaRPr lang="en-US" sz="2400" dirty="0" smtClean="0"/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/>
              <a:t>It </a:t>
            </a:r>
            <a:r>
              <a:rPr lang="en-US" sz="2400" dirty="0"/>
              <a:t>defines how often the </a:t>
            </a:r>
            <a:r>
              <a:rPr lang="en-US" sz="2400" b="1" dirty="0">
                <a:solidFill>
                  <a:srgbClr val="FF0000"/>
                </a:solidFill>
              </a:rPr>
              <a:t>model predicts the correct output.</a:t>
            </a:r>
            <a:r>
              <a:rPr lang="en-US" sz="2400" dirty="0"/>
              <a:t> </a:t>
            </a:r>
            <a:endParaRPr lang="en-US" sz="2400" dirty="0" smtClean="0"/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/>
              <a:t>It </a:t>
            </a:r>
            <a:r>
              <a:rPr lang="en-US" sz="2400" dirty="0"/>
              <a:t>can be calculated as the It’s the </a:t>
            </a:r>
            <a:r>
              <a:rPr lang="en-US" sz="2400" b="1" dirty="0">
                <a:solidFill>
                  <a:srgbClr val="0000CC"/>
                </a:solidFill>
              </a:rPr>
              <a:t>ratio between the number of correct predictions</a:t>
            </a:r>
            <a:r>
              <a:rPr lang="en-US" sz="2400" dirty="0"/>
              <a:t> and </a:t>
            </a:r>
            <a:r>
              <a:rPr lang="en-US" sz="2400" b="1" dirty="0">
                <a:solidFill>
                  <a:srgbClr val="870581"/>
                </a:solidFill>
              </a:rPr>
              <a:t>the total number of predictions</a:t>
            </a:r>
            <a:r>
              <a:rPr lang="en-US" sz="2400" b="1" dirty="0" smtClean="0">
                <a:solidFill>
                  <a:srgbClr val="870581"/>
                </a:solidFill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000" b="1" dirty="0">
              <a:solidFill>
                <a:srgbClr val="870581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8514" y="4793715"/>
            <a:ext cx="6248400" cy="150911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709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381000" y="76200"/>
            <a:ext cx="8458200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4000" b="1" dirty="0" smtClean="0">
              <a:solidFill>
                <a:srgbClr val="C00000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985157"/>
            <a:ext cx="8534400" cy="252004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1303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381000" y="76200"/>
            <a:ext cx="8458200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4000" b="1" dirty="0" smtClean="0">
              <a:solidFill>
                <a:srgbClr val="C00000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pic>
        <p:nvPicPr>
          <p:cNvPr id="10244" name="Picture 4" descr="https://miro.medium.com/max/1400/1*ICP55HLZ6xxXaUysUU8s2w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85800"/>
            <a:ext cx="8458200" cy="5867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5041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153400" cy="6096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4000" b="1" dirty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2. Precision</a:t>
            </a:r>
            <a:endParaRPr lang="en-IN" sz="4000" b="1" dirty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990600"/>
            <a:ext cx="8153400" cy="4873752"/>
          </a:xfrm>
        </p:spPr>
        <p:txBody>
          <a:bodyPr/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/>
              <a:t>‍</a:t>
            </a:r>
            <a:r>
              <a:rPr lang="en-US" b="1" dirty="0">
                <a:solidFill>
                  <a:srgbClr val="FF0000"/>
                </a:solidFill>
                <a:hlinkClick r:id="rId2"/>
              </a:rPr>
              <a:t>Precision</a:t>
            </a:r>
            <a:r>
              <a:rPr lang="en-US" b="1" dirty="0"/>
              <a:t> </a:t>
            </a:r>
            <a:r>
              <a:rPr lang="en-US" dirty="0"/>
              <a:t>is the share of </a:t>
            </a:r>
            <a:r>
              <a:rPr lang="en-US" b="1" dirty="0">
                <a:solidFill>
                  <a:srgbClr val="FF0000"/>
                </a:solidFill>
              </a:rPr>
              <a:t>true positive predictions </a:t>
            </a:r>
            <a:r>
              <a:rPr lang="en-US" dirty="0"/>
              <a:t>in </a:t>
            </a:r>
            <a:r>
              <a:rPr lang="en-US" b="1" dirty="0">
                <a:solidFill>
                  <a:srgbClr val="870581"/>
                </a:solidFill>
              </a:rPr>
              <a:t>all positive predictions</a:t>
            </a:r>
            <a:r>
              <a:rPr lang="en-US" dirty="0"/>
              <a:t>. In other words, it shows how often the </a:t>
            </a:r>
            <a:r>
              <a:rPr lang="en-US" b="1" dirty="0"/>
              <a:t>model is right </a:t>
            </a:r>
            <a:r>
              <a:rPr lang="en-US" dirty="0"/>
              <a:t>when </a:t>
            </a:r>
            <a:r>
              <a:rPr lang="en-US" b="1" dirty="0">
                <a:solidFill>
                  <a:srgbClr val="870581"/>
                </a:solidFill>
              </a:rPr>
              <a:t>it predicts the target class</a:t>
            </a:r>
            <a:r>
              <a:rPr lang="en-US" b="1" dirty="0" smtClean="0">
                <a:solidFill>
                  <a:srgbClr val="870581"/>
                </a:solidFill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/>
              <a:t>It </a:t>
            </a:r>
            <a:r>
              <a:rPr lang="en-US" dirty="0"/>
              <a:t>can be calculated using the below </a:t>
            </a:r>
            <a:r>
              <a:rPr lang="en-US" b="1" dirty="0"/>
              <a:t>formula: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4212771"/>
            <a:ext cx="7138987" cy="1752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2621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153400" cy="6096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IN" sz="4000" b="1" dirty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pic>
        <p:nvPicPr>
          <p:cNvPr id="5" name="Picture 2" descr="Accuracy, Recall &amp; Precision. When it comes to evaluating how well a… | by  Erika D | Medi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447800"/>
            <a:ext cx="5562600" cy="16002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https://blog.nillsf.com/wp-content/uploads/2020/05/image-3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6950" y="3886200"/>
            <a:ext cx="4076700" cy="9906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8539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153400" cy="6096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IN" sz="4000" b="1" dirty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pic>
        <p:nvPicPr>
          <p:cNvPr id="2054" name="Picture 6" descr="https://miro.medium.com/max/1170/1*vzCv0_sP9S0OE07wA9wIEQ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928914"/>
            <a:ext cx="8382000" cy="577668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5173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153400" cy="6096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3. Recall or Sensitivity</a:t>
            </a:r>
            <a:endParaRPr lang="en-IN" sz="4000" b="1" dirty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990600"/>
            <a:ext cx="8153400" cy="4873752"/>
          </a:xfrm>
        </p:spPr>
        <p:txBody>
          <a:bodyPr/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870581"/>
                </a:solidFill>
              </a:rPr>
              <a:t>Recall</a:t>
            </a:r>
            <a:r>
              <a:rPr lang="en-US" dirty="0"/>
              <a:t> shows the share of </a:t>
            </a:r>
            <a:r>
              <a:rPr lang="en-US" b="1" dirty="0">
                <a:solidFill>
                  <a:srgbClr val="FF0000"/>
                </a:solidFill>
              </a:rPr>
              <a:t>true positive predictions made by the model</a:t>
            </a:r>
            <a:r>
              <a:rPr lang="en-US" dirty="0"/>
              <a:t> out </a:t>
            </a:r>
            <a:r>
              <a:rPr lang="en-US" b="1" dirty="0">
                <a:solidFill>
                  <a:srgbClr val="7030A0"/>
                </a:solidFill>
              </a:rPr>
              <a:t>of all positive samples in the dataset. </a:t>
            </a:r>
            <a:endParaRPr lang="en-US" b="1" dirty="0" smtClean="0">
              <a:solidFill>
                <a:srgbClr val="7030A0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/>
              <a:t>It </a:t>
            </a:r>
            <a:r>
              <a:rPr lang="en-US" dirty="0"/>
              <a:t>can be calculated using the below </a:t>
            </a:r>
            <a:r>
              <a:rPr lang="en-US" b="1" dirty="0"/>
              <a:t>formula: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657600"/>
            <a:ext cx="7391400" cy="1600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6908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153400" cy="6096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IN" sz="4000" b="1" dirty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  <p:sp>
        <p:nvSpPr>
          <p:cNvPr id="3" name="AutoShape 2" descr="Should you optimize for Accuracy, Precision, or Recall in your models -  Anchormen | Data activator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4100" name="Picture 4" descr="Should you optimize for Accuracy, Precision, or Recall in your models -  Anchormen | Data activator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818" y="1371600"/>
            <a:ext cx="7941582" cy="17525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Recall, Specificity, Precision, F1 Scores and Accurac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170" y="3657600"/>
            <a:ext cx="7000875" cy="192405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9465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153400" cy="6096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IN" sz="4000" b="1" dirty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sp>
        <p:nvSpPr>
          <p:cNvPr id="3" name="AutoShape 2" descr="Should you optimize for Accuracy, Precision, or Recall in your models -  Anchormen | Data activator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4106" name="Picture 10" descr="https://miro.medium.com/max/1360/1*QU9h_Ye6YGrs6wtE94V3WQ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914399"/>
            <a:ext cx="8531225" cy="57150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4811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153400" cy="6096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>4. F- Score / F- Measure</a:t>
            </a:r>
            <a:endParaRPr lang="en-IN" sz="4000" b="1" dirty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990600"/>
            <a:ext cx="8153400" cy="4873752"/>
          </a:xfrm>
        </p:spPr>
        <p:txBody>
          <a:bodyPr/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/>
              <a:t>An </a:t>
            </a:r>
            <a:r>
              <a:rPr lang="en-US" b="1" dirty="0" smtClean="0">
                <a:solidFill>
                  <a:srgbClr val="FF0000"/>
                </a:solidFill>
              </a:rPr>
              <a:t>F-Score</a:t>
            </a:r>
            <a:r>
              <a:rPr lang="en-US" dirty="0" smtClean="0"/>
              <a:t> </a:t>
            </a:r>
            <a:r>
              <a:rPr lang="en-US" dirty="0"/>
              <a:t>is a way to </a:t>
            </a:r>
            <a:r>
              <a:rPr lang="en-US" b="1" dirty="0">
                <a:solidFill>
                  <a:srgbClr val="870581"/>
                </a:solidFill>
              </a:rPr>
              <a:t>measure a model’s accuracy </a:t>
            </a:r>
            <a:r>
              <a:rPr lang="en-US" dirty="0"/>
              <a:t>based on </a:t>
            </a:r>
            <a:r>
              <a:rPr lang="en-US" b="1" u="sng" dirty="0">
                <a:solidFill>
                  <a:srgbClr val="0000FF"/>
                </a:solidFill>
              </a:rPr>
              <a:t>recall and precision</a:t>
            </a:r>
            <a:r>
              <a:rPr lang="en-US" dirty="0" smtClean="0"/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/>
              <a:t>The </a:t>
            </a:r>
            <a:r>
              <a:rPr lang="en-US" b="1" dirty="0"/>
              <a:t>F1 score</a:t>
            </a:r>
            <a:r>
              <a:rPr lang="en-US" dirty="0"/>
              <a:t> is a number between </a:t>
            </a:r>
            <a:r>
              <a:rPr lang="en-US" b="1" dirty="0">
                <a:solidFill>
                  <a:srgbClr val="FF0000"/>
                </a:solidFill>
              </a:rPr>
              <a:t>0 and 1</a:t>
            </a:r>
            <a:r>
              <a:rPr lang="en-US" dirty="0"/>
              <a:t> and is the </a:t>
            </a:r>
            <a:r>
              <a:rPr lang="en-US" b="1" i="1" dirty="0">
                <a:solidFill>
                  <a:srgbClr val="7030A0"/>
                </a:solidFill>
              </a:rPr>
              <a:t>harmonic mean of precision and recall</a:t>
            </a:r>
            <a:r>
              <a:rPr lang="en-US" dirty="0" smtClean="0">
                <a:solidFill>
                  <a:srgbClr val="7030A0"/>
                </a:solidFill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dirty="0" smtClean="0">
              <a:solidFill>
                <a:srgbClr val="7030A0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657600"/>
            <a:ext cx="7315200" cy="2286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738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Content Placeholder 1"/>
          <p:cNvSpPr>
            <a:spLocks noGrp="1"/>
          </p:cNvSpPr>
          <p:nvPr>
            <p:ph sz="quarter" idx="1"/>
          </p:nvPr>
        </p:nvSpPr>
        <p:spPr>
          <a:xfrm>
            <a:off x="152400" y="1066800"/>
            <a:ext cx="6095999" cy="37338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spcBef>
                <a:spcPct val="0"/>
              </a:spcBef>
              <a:buFont typeface="Wingdings 3" pitchFamily="18" charset="2"/>
              <a:buNone/>
              <a:defRPr/>
            </a:pPr>
            <a:r>
              <a:rPr lang="en-US" altLang="en-US" sz="8000" b="1" dirty="0">
                <a:solidFill>
                  <a:srgbClr val="87058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lgerian" panose="04020705040A02060702" pitchFamily="82" charset="0"/>
                <a:cs typeface="Arial" pitchFamily="34" charset="0"/>
              </a:rPr>
              <a:t>THANK YOU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69DF7E7-B7DB-4B03-97BB-F8902B9600C5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457200"/>
            <a:ext cx="2463983" cy="5272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0063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24506</TotalTime>
  <Words>713</Words>
  <Application>Microsoft Office PowerPoint</Application>
  <PresentationFormat>On-screen Show (4:3)</PresentationFormat>
  <Paragraphs>129</Paragraphs>
  <Slides>30</Slides>
  <Notes>21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Oriel</vt:lpstr>
      <vt:lpstr>  UNIT-III (Measuring Classifier Accuracy)</vt:lpstr>
      <vt:lpstr>PowerPoint Presentation</vt:lpstr>
      <vt:lpstr>Measuring Classifier Accuracy</vt:lpstr>
      <vt:lpstr>Contd..</vt:lpstr>
      <vt:lpstr>Confusion Matrix</vt:lpstr>
      <vt:lpstr>Real Time Example (Scenario)</vt:lpstr>
      <vt:lpstr>Scenario-1</vt:lpstr>
      <vt:lpstr>Scenario-2</vt:lpstr>
      <vt:lpstr>Scenario-3</vt:lpstr>
      <vt:lpstr>Scenario-4</vt:lpstr>
      <vt:lpstr>Contd..</vt:lpstr>
      <vt:lpstr>Contd..</vt:lpstr>
      <vt:lpstr>Contd..</vt:lpstr>
      <vt:lpstr>Example-1</vt:lpstr>
      <vt:lpstr>Contd..</vt:lpstr>
      <vt:lpstr>Example-2</vt:lpstr>
      <vt:lpstr>Contd..</vt:lpstr>
      <vt:lpstr>Contd..</vt:lpstr>
      <vt:lpstr>Classification Measures</vt:lpstr>
      <vt:lpstr>1. Accuracy</vt:lpstr>
      <vt:lpstr>Contd..</vt:lpstr>
      <vt:lpstr>Contd..</vt:lpstr>
      <vt:lpstr>2. Precision</vt:lpstr>
      <vt:lpstr>Contd..</vt:lpstr>
      <vt:lpstr>Contd..</vt:lpstr>
      <vt:lpstr>3. Recall or Sensitivity</vt:lpstr>
      <vt:lpstr>Contd..</vt:lpstr>
      <vt:lpstr>Contd..</vt:lpstr>
      <vt:lpstr>4. F- Score / F- Measure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GLK</dc:creator>
  <cp:lastModifiedBy>Y.Surekha</cp:lastModifiedBy>
  <cp:revision>1830</cp:revision>
  <dcterms:created xsi:type="dcterms:W3CDTF">2013-11-07T06:07:38Z</dcterms:created>
  <dcterms:modified xsi:type="dcterms:W3CDTF">2024-01-20T03:43:15Z</dcterms:modified>
</cp:coreProperties>
</file>