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46"/>
  </p:notesMasterIdLst>
  <p:handoutMasterIdLst>
    <p:handoutMasterId r:id="rId47"/>
  </p:handoutMasterIdLst>
  <p:sldIdLst>
    <p:sldId id="256" r:id="rId2"/>
    <p:sldId id="876" r:id="rId3"/>
    <p:sldId id="846" r:id="rId4"/>
    <p:sldId id="880" r:id="rId5"/>
    <p:sldId id="879" r:id="rId6"/>
    <p:sldId id="877" r:id="rId7"/>
    <p:sldId id="881" r:id="rId8"/>
    <p:sldId id="882" r:id="rId9"/>
    <p:sldId id="883" r:id="rId10"/>
    <p:sldId id="878" r:id="rId11"/>
    <p:sldId id="884" r:id="rId12"/>
    <p:sldId id="885" r:id="rId13"/>
    <p:sldId id="902" r:id="rId14"/>
    <p:sldId id="903" r:id="rId15"/>
    <p:sldId id="886" r:id="rId16"/>
    <p:sldId id="887" r:id="rId17"/>
    <p:sldId id="891" r:id="rId18"/>
    <p:sldId id="893" r:id="rId19"/>
    <p:sldId id="892" r:id="rId20"/>
    <p:sldId id="888" r:id="rId21"/>
    <p:sldId id="890" r:id="rId22"/>
    <p:sldId id="894" r:id="rId23"/>
    <p:sldId id="895" r:id="rId24"/>
    <p:sldId id="896" r:id="rId25"/>
    <p:sldId id="897" r:id="rId26"/>
    <p:sldId id="898" r:id="rId27"/>
    <p:sldId id="899" r:id="rId28"/>
    <p:sldId id="900" r:id="rId29"/>
    <p:sldId id="904" r:id="rId30"/>
    <p:sldId id="905" r:id="rId31"/>
    <p:sldId id="906" r:id="rId32"/>
    <p:sldId id="907" r:id="rId33"/>
    <p:sldId id="901" r:id="rId34"/>
    <p:sldId id="908" r:id="rId35"/>
    <p:sldId id="911" r:id="rId36"/>
    <p:sldId id="914" r:id="rId37"/>
    <p:sldId id="912" r:id="rId38"/>
    <p:sldId id="913" r:id="rId39"/>
    <p:sldId id="915" r:id="rId40"/>
    <p:sldId id="916" r:id="rId41"/>
    <p:sldId id="917" r:id="rId42"/>
    <p:sldId id="919" r:id="rId43"/>
    <p:sldId id="918" r:id="rId44"/>
    <p:sldId id="909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581"/>
    <a:srgbClr val="0000CC"/>
    <a:srgbClr val="009900"/>
    <a:srgbClr val="CC0000"/>
    <a:srgbClr val="660066"/>
    <a:srgbClr val="990000"/>
    <a:srgbClr val="0000FF"/>
    <a:srgbClr val="005024"/>
    <a:srgbClr val="FF00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9" d="100"/>
          <a:sy n="69" d="100"/>
        </p:scale>
        <p:origin x="-1326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7/16/2024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7/16/2024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7/16/2024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7/16/2024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7/16/2024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7/16/2024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7/16/2024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7/16/2024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7/16/2024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7/16/2024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7/16/2024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7labs.com/blog/neural-network-architectures-guid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609600"/>
            <a:ext cx="4800600" cy="1066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UNIT-III</a:t>
            </a:r>
            <a:endParaRPr lang="en-US" sz="4800" dirty="0">
              <a:solidFill>
                <a:srgbClr val="870581"/>
              </a:solidFill>
              <a:latin typeface="Baskerville Old Face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67000" y="1981200"/>
            <a:ext cx="5638800" cy="31393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7030A0"/>
                </a:solidFill>
                <a:latin typeface="Imprint MT Shadow" pitchFamily="82" charset="0"/>
                <a:cs typeface="Times New Roman" pitchFamily="18" charset="0"/>
              </a:rPr>
              <a:t>Convolutional Neural Networks</a:t>
            </a:r>
            <a:endParaRPr lang="en-US" sz="6600" b="1" dirty="0">
              <a:solidFill>
                <a:srgbClr val="7030A0"/>
              </a:solidFill>
              <a:latin typeface="Imprint MT Shadow" pitchFamily="82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533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Contents</a:t>
            </a:r>
            <a:endParaRPr lang="en-IN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838200"/>
            <a:ext cx="7924800" cy="4876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History of CNN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870581"/>
                </a:solidFill>
                <a:latin typeface="Baskerville Old Face" pitchFamily="18" charset="0"/>
              </a:rPr>
              <a:t>Introduction about CNN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009900"/>
                </a:solidFill>
                <a:latin typeface="Baskerville Old Face" pitchFamily="18" charset="0"/>
              </a:rPr>
              <a:t>Architecture of CNN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CC0000"/>
                </a:solidFill>
                <a:latin typeface="Baskerville Old Face" pitchFamily="18" charset="0"/>
              </a:rPr>
              <a:t>Layers in CNN (1. Convolution Layer</a:t>
            </a:r>
            <a:r>
              <a:rPr lang="en-US" sz="2800" b="1" dirty="0" smtClean="0">
                <a:solidFill>
                  <a:srgbClr val="CC0000"/>
                </a:solidFill>
                <a:latin typeface="Baskerville Old Face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0000CC"/>
                </a:solidFill>
                <a:latin typeface="Baskerville Old Face" pitchFamily="18" charset="0"/>
              </a:rPr>
              <a:t>Motivation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870581"/>
                </a:solidFill>
                <a:latin typeface="Baskerville Old Face" pitchFamily="18" charset="0"/>
              </a:rPr>
              <a:t>Activation Functions </a:t>
            </a:r>
            <a:endParaRPr lang="en-IN" sz="1050" dirty="0">
              <a:solidFill>
                <a:srgbClr val="87058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CNN stands for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Convolutional Neural Networks. </a:t>
            </a:r>
            <a:r>
              <a:rPr lang="en-US" dirty="0" smtClean="0">
                <a:latin typeface="Baskerville Old Face" pitchFamily="18" charset="0"/>
              </a:rPr>
              <a:t>It </a:t>
            </a:r>
            <a:r>
              <a:rPr lang="en-US" dirty="0">
                <a:latin typeface="Baskerville Old Face" pitchFamily="18" charset="0"/>
              </a:rPr>
              <a:t>was first introduced by </a:t>
            </a:r>
            <a:r>
              <a:rPr lang="en-US" b="1" dirty="0" err="1">
                <a:solidFill>
                  <a:srgbClr val="990000"/>
                </a:solidFill>
                <a:latin typeface="Baskerville Old Face" pitchFamily="18" charset="0"/>
              </a:rPr>
              <a:t>Yann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 </a:t>
            </a:r>
            <a:r>
              <a:rPr lang="en-US" b="1" dirty="0" err="1">
                <a:solidFill>
                  <a:srgbClr val="990000"/>
                </a:solidFill>
                <a:latin typeface="Baskerville Old Face" pitchFamily="18" charset="0"/>
              </a:rPr>
              <a:t>LeCun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who is a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post doctoral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Computer Science Researcher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. </a:t>
            </a:r>
            <a:r>
              <a:rPr lang="en-US" dirty="0" smtClean="0">
                <a:latin typeface="Baskerville Old Face" pitchFamily="18" charset="0"/>
              </a:rPr>
              <a:t>CNNs </a:t>
            </a:r>
            <a:r>
              <a:rPr lang="en-US" dirty="0">
                <a:latin typeface="Baskerville Old Face" pitchFamily="18" charset="0"/>
              </a:rPr>
              <a:t>were first developed and used around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the 1980s</a:t>
            </a:r>
            <a:r>
              <a:rPr lang="en-US" dirty="0">
                <a:latin typeface="Baskerville Old Face" pitchFamily="18" charset="0"/>
              </a:rPr>
              <a:t>. The most that a Convolutional Neural Network (CNN) could do at that time was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recognize handwritten digits. </a:t>
            </a:r>
            <a:endParaRPr lang="en-US" b="1" dirty="0" smtClean="0">
              <a:solidFill>
                <a:srgbClr val="99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It </a:t>
            </a:r>
            <a:r>
              <a:rPr lang="en-US" dirty="0">
                <a:latin typeface="Baskerville Old Face" pitchFamily="18" charset="0"/>
              </a:rPr>
              <a:t>was mostly used in the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postal sector to read zip codes, pin codes, etc.</a:t>
            </a:r>
            <a:r>
              <a:rPr lang="en-US" dirty="0">
                <a:latin typeface="Baskerville Old Face" pitchFamily="18" charset="0"/>
              </a:rPr>
              <a:t> The important thing to remember about any deep learning model is that it requires a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large amount of data </a:t>
            </a:r>
            <a:r>
              <a:rPr lang="en-US" b="1" dirty="0" smtClean="0">
                <a:latin typeface="Baskerville Old Face" pitchFamily="18" charset="0"/>
              </a:rPr>
              <a:t>to train </a:t>
            </a:r>
            <a:r>
              <a:rPr lang="en-US" dirty="0">
                <a:latin typeface="Baskerville Old Face" pitchFamily="18" charset="0"/>
              </a:rPr>
              <a:t>and also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requires a lot of computing resources</a:t>
            </a:r>
            <a:r>
              <a:rPr lang="en-US" dirty="0">
                <a:latin typeface="Baskerville Old Face" pitchFamily="18" charset="0"/>
              </a:rPr>
              <a:t>. </a:t>
            </a: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History of CNN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8159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09600"/>
            <a:ext cx="8610600" cy="61722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At that time also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they used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Back propagation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algorithm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used to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train neural networks</a:t>
            </a:r>
            <a:r>
              <a:rPr lang="en-US" dirty="0">
                <a:latin typeface="Baskerville Old Face" pitchFamily="18" charset="0"/>
              </a:rPr>
              <a:t>, was also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computationally expensive at the time</a:t>
            </a: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. </a:t>
            </a:r>
            <a:endParaRPr lang="en-US" b="1" dirty="0">
              <a:solidFill>
                <a:srgbClr val="00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This </a:t>
            </a:r>
            <a:r>
              <a:rPr lang="en-US" dirty="0">
                <a:latin typeface="Baskerville Old Face" pitchFamily="18" charset="0"/>
              </a:rPr>
              <a:t>was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a major drawback for CNNs </a:t>
            </a:r>
            <a:r>
              <a:rPr lang="en-US" dirty="0">
                <a:latin typeface="Baskerville Old Face" pitchFamily="18" charset="0"/>
              </a:rPr>
              <a:t>at </a:t>
            </a:r>
            <a:r>
              <a:rPr lang="en-US" b="1" dirty="0">
                <a:latin typeface="Baskerville Old Face" pitchFamily="18" charset="0"/>
              </a:rPr>
              <a:t>that period</a:t>
            </a:r>
            <a:r>
              <a:rPr lang="en-US" dirty="0">
                <a:latin typeface="Baskerville Old Face" pitchFamily="18" charset="0"/>
              </a:rPr>
              <a:t>, and hence </a:t>
            </a:r>
            <a:r>
              <a:rPr lang="en-US" b="1" dirty="0">
                <a:latin typeface="Baskerville Old Face" pitchFamily="18" charset="0"/>
              </a:rPr>
              <a:t>CNNs were only limited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to the postal sectors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it failed to enter the world of machine learning.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In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2012,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Alex </a:t>
            </a:r>
            <a:r>
              <a:rPr lang="en-US" b="1" dirty="0" err="1">
                <a:solidFill>
                  <a:srgbClr val="009900"/>
                </a:solidFill>
                <a:latin typeface="Baskerville Old Face" pitchFamily="18" charset="0"/>
              </a:rPr>
              <a:t>Krizhevsky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realized that it was time to bring back the branch of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deep learning </a:t>
            </a:r>
            <a:r>
              <a:rPr lang="en-US" dirty="0">
                <a:latin typeface="Baskerville Old Face" pitchFamily="18" charset="0"/>
              </a:rPr>
              <a:t>that uses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multi-layered neural networks</a:t>
            </a:r>
            <a:r>
              <a:rPr lang="en-US" dirty="0">
                <a:latin typeface="Baskerville Old Face" pitchFamily="18" charset="0"/>
              </a:rPr>
              <a:t>. The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availability of large sets of data</a:t>
            </a:r>
            <a:r>
              <a:rPr lang="en-US" dirty="0">
                <a:latin typeface="Baskerville Old Face" pitchFamily="18" charset="0"/>
              </a:rPr>
              <a:t>, more specific </a:t>
            </a:r>
            <a:r>
              <a:rPr lang="en-US" b="1" dirty="0" err="1">
                <a:solidFill>
                  <a:srgbClr val="0000CC"/>
                </a:solidFill>
                <a:latin typeface="Baskerville Old Face" pitchFamily="18" charset="0"/>
              </a:rPr>
              <a:t>ImageNet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 datasets with millions of labeled images</a:t>
            </a:r>
            <a:r>
              <a:rPr lang="en-US" dirty="0">
                <a:latin typeface="Baskerville Old Face" pitchFamily="18" charset="0"/>
              </a:rPr>
              <a:t>, and an abundance of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computing resources </a:t>
            </a:r>
            <a:r>
              <a:rPr lang="en-US" dirty="0">
                <a:latin typeface="Baskerville Old Face" pitchFamily="18" charset="0"/>
              </a:rPr>
              <a:t>enabled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researchers to revive CNNs.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9991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CNN</a:t>
            </a:r>
            <a:r>
              <a:rPr lang="en-US" dirty="0">
                <a:latin typeface="Baskerville Old Face" pitchFamily="18" charset="0"/>
              </a:rPr>
              <a:t> stands for </a:t>
            </a:r>
            <a:r>
              <a:rPr lang="en-US" b="1" dirty="0">
                <a:solidFill>
                  <a:srgbClr val="002060"/>
                </a:solidFill>
                <a:latin typeface="Baskerville Old Face" pitchFamily="18" charset="0"/>
              </a:rPr>
              <a:t>Convolutional Neural Network</a:t>
            </a:r>
            <a:r>
              <a:rPr lang="en-US" dirty="0">
                <a:latin typeface="Baskerville Old Face" pitchFamily="18" charset="0"/>
              </a:rPr>
              <a:t>, which is a type of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deep learning model </a:t>
            </a:r>
            <a:r>
              <a:rPr lang="en-US" dirty="0">
                <a:latin typeface="Baskerville Old Face" pitchFamily="18" charset="0"/>
              </a:rPr>
              <a:t>commonly used in 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field of computer vision.</a:t>
            </a:r>
            <a:r>
              <a:rPr lang="en-US" dirty="0">
                <a:latin typeface="Baskerville Old Face" pitchFamily="18" charset="0"/>
              </a:rPr>
              <a:t> CNNs are particularly effective in tasks related to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image recognition and classification.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Baskerville Old Face" pitchFamily="18" charset="0"/>
              </a:rPr>
              <a:t>Convolution </a:t>
            </a:r>
            <a:r>
              <a:rPr lang="en-US" b="1" dirty="0">
                <a:latin typeface="Baskerville Old Face" pitchFamily="18" charset="0"/>
              </a:rPr>
              <a:t>neural network</a:t>
            </a:r>
            <a:r>
              <a:rPr lang="en-US" dirty="0">
                <a:latin typeface="Baskerville Old Face" pitchFamily="18" charset="0"/>
              </a:rPr>
              <a:t> (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also known as </a:t>
            </a:r>
            <a:r>
              <a:rPr lang="en-US" b="1" i="1" dirty="0" err="1">
                <a:solidFill>
                  <a:srgbClr val="FF0000"/>
                </a:solidFill>
                <a:latin typeface="Baskerville Old Face" pitchFamily="18" charset="0"/>
              </a:rPr>
              <a:t>ConvNet</a:t>
            </a:r>
            <a:r>
              <a:rPr lang="en-US" b="1" i="1" dirty="0">
                <a:solidFill>
                  <a:srgbClr val="FF0000"/>
                </a:solidFill>
                <a:latin typeface="Baskerville Old Face" pitchFamily="18" charset="0"/>
              </a:rPr>
              <a:t> or CNN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) </a:t>
            </a:r>
            <a:r>
              <a:rPr lang="en-US" dirty="0">
                <a:latin typeface="Baskerville Old Face" pitchFamily="18" charset="0"/>
              </a:rPr>
              <a:t>is a type of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feed-forward 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  <a:hlinkClick r:id="rId2"/>
              </a:rPr>
              <a:t>neural network</a:t>
            </a:r>
            <a:r>
              <a:rPr lang="en-US" dirty="0">
                <a:latin typeface="Baskerville Old Face" pitchFamily="18" charset="0"/>
              </a:rPr>
              <a:t> used in tasks like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image 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analysis.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This </a:t>
            </a:r>
            <a:r>
              <a:rPr lang="en-US" b="1" dirty="0">
                <a:latin typeface="Baskerville Old Face" pitchFamily="18" charset="0"/>
              </a:rPr>
              <a:t>CNN Algorithm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take the image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as an input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learn the various features of the image </a:t>
            </a:r>
            <a:r>
              <a:rPr lang="en-US" dirty="0">
                <a:latin typeface="Baskerville Old Face" pitchFamily="18" charset="0"/>
              </a:rPr>
              <a:t>through f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ilters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Convolutional Neural Networks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3215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6309" y="2743200"/>
            <a:ext cx="8610600" cy="40386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Convolutional neural network (CNN) </a:t>
            </a:r>
            <a:r>
              <a:rPr lang="en-US" dirty="0">
                <a:latin typeface="Baskerville Old Face" pitchFamily="18" charset="0"/>
              </a:rPr>
              <a:t>is a </a:t>
            </a:r>
            <a:r>
              <a:rPr lang="en-US" b="1" dirty="0">
                <a:latin typeface="Baskerville Old Face" pitchFamily="18" charset="0"/>
              </a:rPr>
              <a:t>deep learning neural network </a:t>
            </a:r>
            <a:r>
              <a:rPr lang="en-US" dirty="0">
                <a:latin typeface="Baskerville Old Face" pitchFamily="18" charset="0"/>
              </a:rPr>
              <a:t>designed for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processing structured arrays of data </a:t>
            </a:r>
            <a:r>
              <a:rPr lang="en-US" dirty="0">
                <a:latin typeface="Baskerville Old Face" pitchFamily="18" charset="0"/>
              </a:rPr>
              <a:t>such as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images. </a:t>
            </a:r>
            <a:endParaRPr lang="en-US" b="1" dirty="0" smtClean="0">
              <a:solidFill>
                <a:srgbClr val="FF0066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A </a:t>
            </a:r>
            <a:r>
              <a:rPr lang="en-US" dirty="0">
                <a:latin typeface="Baskerville Old Face" pitchFamily="18" charset="0"/>
              </a:rPr>
              <a:t>CNN is a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feed-forward neural network</a:t>
            </a:r>
            <a:r>
              <a:rPr lang="en-US" dirty="0">
                <a:latin typeface="Baskerville Old Face" pitchFamily="18" charset="0"/>
              </a:rPr>
              <a:t>, often with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up to 20 or 30 layers. </a:t>
            </a:r>
            <a:endParaRPr lang="en-US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latin typeface="Baskerville Old Face" pitchFamily="18" charset="0"/>
              </a:rPr>
              <a:t>CNN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represents the input data</a:t>
            </a:r>
            <a:r>
              <a:rPr lang="en-US" dirty="0">
                <a:latin typeface="Baskerville Old Face" pitchFamily="18" charset="0"/>
              </a:rPr>
              <a:t> in the </a:t>
            </a:r>
            <a:r>
              <a:rPr lang="en-US" b="1" u="sng" dirty="0">
                <a:solidFill>
                  <a:srgbClr val="FF0066"/>
                </a:solidFill>
                <a:latin typeface="Baskerville Old Face" pitchFamily="18" charset="0"/>
              </a:rPr>
              <a:t>form of multidimensional arrays.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744141"/>
            <a:ext cx="8382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It consists </a:t>
            </a:r>
            <a:r>
              <a:rPr lang="en-US" sz="2400" b="1" u="sng" dirty="0" smtClean="0">
                <a:solidFill>
                  <a:srgbClr val="870581"/>
                </a:solidFill>
                <a:latin typeface="Baskerville Old Face" pitchFamily="18" charset="0"/>
              </a:rPr>
              <a:t>of 3 Layers</a:t>
            </a:r>
            <a:r>
              <a:rPr lang="en-US" sz="2400" dirty="0" smtClean="0">
                <a:latin typeface="Baskerville Old Face" pitchFamily="18" charset="0"/>
              </a:rPr>
              <a:t>. Those are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1. 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Convolution Layer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2.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Pooling Layer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3.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rgbClr val="009900"/>
                </a:solidFill>
                <a:latin typeface="Baskerville Old Face" pitchFamily="18" charset="0"/>
              </a:rPr>
              <a:t>Fully Connected Layer or Dense Layer</a:t>
            </a:r>
            <a:endParaRPr lang="en-IN" sz="2400" b="1" dirty="0">
              <a:solidFill>
                <a:srgbClr val="0099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7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096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It </a:t>
            </a:r>
            <a:r>
              <a:rPr lang="en-US" dirty="0">
                <a:latin typeface="Baskerville Old Face" pitchFamily="18" charset="0"/>
              </a:rPr>
              <a:t>works well for a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large number of labeled data</a:t>
            </a:r>
            <a:r>
              <a:rPr lang="en-US" dirty="0">
                <a:latin typeface="Baskerville Old Face" pitchFamily="18" charset="0"/>
              </a:rPr>
              <a:t>.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CNN extract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each and every portion of input image</a:t>
            </a:r>
            <a:r>
              <a:rPr lang="en-US" dirty="0">
                <a:latin typeface="Baskerville Old Face" pitchFamily="18" charset="0"/>
              </a:rPr>
              <a:t>, which is known as receptive field. It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assigns weights for each neuron </a:t>
            </a:r>
            <a:r>
              <a:rPr lang="en-US" dirty="0">
                <a:latin typeface="Baskerville Old Face" pitchFamily="18" charset="0"/>
              </a:rPr>
              <a:t>based on the significant role of the receptive </a:t>
            </a:r>
            <a:r>
              <a:rPr lang="en-US" dirty="0" smtClean="0">
                <a:latin typeface="Baskerville Old Face" pitchFamily="18" charset="0"/>
              </a:rPr>
              <a:t>field.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As soon as </a:t>
            </a:r>
            <a:r>
              <a:rPr lang="en-US" b="1" dirty="0">
                <a:latin typeface="Baskerville Old Face" pitchFamily="18" charset="0"/>
              </a:rPr>
              <a:t>we see an image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our brain starts categorizing it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based on the </a:t>
            </a:r>
            <a:r>
              <a:rPr lang="en-US" b="1" dirty="0" err="1">
                <a:solidFill>
                  <a:srgbClr val="FF0066"/>
                </a:solidFill>
                <a:latin typeface="Baskerville Old Face" pitchFamily="18" charset="0"/>
              </a:rPr>
              <a:t>colour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,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shape, etc.</a:t>
            </a:r>
            <a:r>
              <a:rPr lang="en-US" dirty="0" smtClean="0">
                <a:latin typeface="Baskerville Old Face" pitchFamily="18" charset="0"/>
              </a:rPr>
              <a:t>. </a:t>
            </a:r>
            <a:r>
              <a:rPr lang="en-US" dirty="0">
                <a:latin typeface="Baskerville Old Face" pitchFamily="18" charset="0"/>
              </a:rPr>
              <a:t>Similar thing can be done through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machines even after a rigorous training. </a:t>
            </a:r>
            <a:endParaRPr lang="en-US" b="1" dirty="0" smtClean="0">
              <a:solidFill>
                <a:srgbClr val="9900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But the </a:t>
            </a:r>
            <a:r>
              <a:rPr lang="en-US" b="1" dirty="0">
                <a:latin typeface="Baskerville Old Face" pitchFamily="18" charset="0"/>
              </a:rPr>
              <a:t>difficulty is there </a:t>
            </a:r>
            <a:r>
              <a:rPr lang="en-US" dirty="0">
                <a:latin typeface="Baskerville Old Face" pitchFamily="18" charset="0"/>
              </a:rPr>
              <a:t>is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a huge difference </a:t>
            </a:r>
            <a:r>
              <a:rPr lang="en-US" dirty="0">
                <a:latin typeface="Baskerville Old Face" pitchFamily="18" charset="0"/>
              </a:rPr>
              <a:t>in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what humans interpret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what machine does.</a:t>
            </a:r>
            <a:r>
              <a:rPr lang="en-US" dirty="0">
                <a:latin typeface="Baskerville Old Face" pitchFamily="18" charset="0"/>
              </a:rPr>
              <a:t>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2034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For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a machine</a:t>
            </a:r>
            <a:r>
              <a:rPr lang="en-US" dirty="0">
                <a:latin typeface="Baskerville Old Face" pitchFamily="18" charset="0"/>
              </a:rPr>
              <a:t>, the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image is merely an array of pixels</a:t>
            </a:r>
            <a:r>
              <a:rPr lang="en-US" dirty="0" smtClean="0">
                <a:latin typeface="Baskerville Old Face" pitchFamily="18" charset="0"/>
              </a:rPr>
              <a:t>. </a:t>
            </a:r>
            <a:r>
              <a:rPr lang="en-US" dirty="0">
                <a:latin typeface="Baskerville Old Face" pitchFamily="18" charset="0"/>
              </a:rPr>
              <a:t>There is a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unique pattern </a:t>
            </a:r>
            <a:r>
              <a:rPr lang="en-US" dirty="0">
                <a:latin typeface="Baskerville Old Face" pitchFamily="18" charset="0"/>
              </a:rPr>
              <a:t>included in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each object present in the image </a:t>
            </a:r>
            <a:r>
              <a:rPr lang="en-US" dirty="0">
                <a:latin typeface="Baskerville Old Face" pitchFamily="18" charset="0"/>
              </a:rPr>
              <a:t>and the </a:t>
            </a:r>
            <a:r>
              <a:rPr lang="en-US" b="1" dirty="0">
                <a:latin typeface="Baskerville Old Face" pitchFamily="18" charset="0"/>
              </a:rPr>
              <a:t>computer tries to find out these patterns </a:t>
            </a:r>
            <a:r>
              <a:rPr lang="en-US" dirty="0">
                <a:latin typeface="Baskerville Old Face" pitchFamily="18" charset="0"/>
              </a:rPr>
              <a:t>to get 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information about the image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.</a:t>
            </a:r>
            <a:r>
              <a:rPr lang="en-US" b="1" dirty="0">
                <a:solidFill>
                  <a:srgbClr val="FF0066"/>
                </a:solidFill>
              </a:rPr>
              <a:t> </a:t>
            </a:r>
            <a:endParaRPr lang="en-US" b="1" dirty="0" smtClean="0">
              <a:solidFill>
                <a:srgbClr val="FF0066"/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Machines can be trained giving tons of images </a:t>
            </a:r>
            <a:r>
              <a:rPr lang="en-US" b="1" dirty="0">
                <a:latin typeface="Baskerville Old Face" pitchFamily="18" charset="0"/>
              </a:rPr>
              <a:t>to increase its ability to recognize the objects </a:t>
            </a:r>
            <a:r>
              <a:rPr lang="en-US" dirty="0">
                <a:latin typeface="Baskerville Old Face" pitchFamily="18" charset="0"/>
              </a:rPr>
              <a:t>included in a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given input image</a:t>
            </a:r>
            <a:r>
              <a:rPr lang="en-US" dirty="0">
                <a:latin typeface="Baskerville Old Face" pitchFamily="18" charset="0"/>
              </a:rPr>
              <a:t>. </a:t>
            </a: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Most </a:t>
            </a:r>
            <a:r>
              <a:rPr lang="en-US" dirty="0">
                <a:latin typeface="Baskerville Old Face" pitchFamily="18" charset="0"/>
              </a:rPr>
              <a:t>of the </a:t>
            </a:r>
            <a:r>
              <a:rPr lang="en-US" b="1" dirty="0">
                <a:latin typeface="Baskerville Old Face" pitchFamily="18" charset="0"/>
              </a:rPr>
              <a:t>digital companies </a:t>
            </a:r>
            <a:r>
              <a:rPr lang="en-US" dirty="0">
                <a:latin typeface="Baskerville Old Face" pitchFamily="18" charset="0"/>
              </a:rPr>
              <a:t>have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opted for CNNs for image recognition,</a:t>
            </a:r>
            <a:r>
              <a:rPr lang="en-US" dirty="0">
                <a:latin typeface="Baskerville Old Face" pitchFamily="18" charset="0"/>
              </a:rPr>
              <a:t> some of these include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Google, Amazon, </a:t>
            </a:r>
            <a:r>
              <a:rPr lang="en-US" b="1" dirty="0" err="1">
                <a:solidFill>
                  <a:srgbClr val="FF0066"/>
                </a:solidFill>
                <a:latin typeface="Baskerville Old Face" pitchFamily="18" charset="0"/>
              </a:rPr>
              <a:t>Instagram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, Interest, Facebook, etc.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4518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Hence, we define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a convolutional neural network </a:t>
            </a:r>
            <a:r>
              <a:rPr lang="en-US" dirty="0" smtClean="0">
                <a:latin typeface="Baskerville Old Face" pitchFamily="18" charset="0"/>
              </a:rPr>
              <a:t>as</a:t>
            </a:r>
            <a:r>
              <a:rPr lang="en-US" dirty="0">
                <a:latin typeface="Baskerville Old Face" pitchFamily="18" charset="0"/>
              </a:rPr>
              <a:t>: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"A neural network consisting of multiple convolutional layers</a:t>
            </a:r>
            <a:r>
              <a:rPr lang="en-US" dirty="0">
                <a:latin typeface="Baskerville Old Face" pitchFamily="18" charset="0"/>
              </a:rPr>
              <a:t> which are used mainly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for image processing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classification,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segmentation and other correlated data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".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CNNs </a:t>
            </a:r>
            <a:r>
              <a:rPr lang="en-US" dirty="0">
                <a:latin typeface="Baskerville Old Face" pitchFamily="18" charset="0"/>
              </a:rPr>
              <a:t>are designed to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solve problems with real time applications </a:t>
            </a:r>
            <a:r>
              <a:rPr lang="en-US" dirty="0">
                <a:latin typeface="Baskerville Old Face" pitchFamily="18" charset="0"/>
              </a:rPr>
              <a:t>of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image recognition and analysis</a:t>
            </a:r>
            <a:r>
              <a:rPr lang="en-US" dirty="0">
                <a:latin typeface="Baskerville Old Face" pitchFamily="18" charset="0"/>
              </a:rPr>
              <a:t>, including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image classification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drug discovery,</a:t>
            </a:r>
            <a:r>
              <a:rPr lang="en-US" dirty="0">
                <a:latin typeface="Baskerville Old Face" pitchFamily="18" charset="0"/>
              </a:rPr>
              <a:t> and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health risk assessments. </a:t>
            </a:r>
            <a:r>
              <a:rPr lang="en-US" dirty="0">
                <a:latin typeface="Baskerville Old Face" pitchFamily="18" charset="0"/>
              </a:rPr>
              <a:t>CNNs also help provide depth estimation for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self-driving cars</a:t>
            </a:r>
            <a:r>
              <a:rPr lang="en-US" dirty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IN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0870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Architecture of CNN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744141"/>
            <a:ext cx="8382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CNN consists of 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3 Layers</a:t>
            </a:r>
            <a:r>
              <a:rPr lang="en-US" sz="2400" dirty="0" smtClean="0">
                <a:latin typeface="Baskerville Old Face" pitchFamily="18" charset="0"/>
              </a:rPr>
              <a:t>. Those are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1. 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Convolution Layer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2.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Pooling Layer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3.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en-US" sz="2400" b="1" dirty="0" smtClean="0">
                <a:solidFill>
                  <a:srgbClr val="009900"/>
                </a:solidFill>
                <a:latin typeface="Baskerville Old Face" pitchFamily="18" charset="0"/>
              </a:rPr>
              <a:t>Fully Connected Layer or Dense Layer</a:t>
            </a:r>
            <a:endParaRPr lang="en-IN" sz="2400" b="1" dirty="0">
              <a:solidFill>
                <a:srgbClr val="009900"/>
              </a:solidFill>
              <a:latin typeface="Baskerville Old Fac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2927530"/>
            <a:ext cx="7391400" cy="3701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27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CNN takes an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image as input</a:t>
            </a:r>
            <a:r>
              <a:rPr lang="en-US" dirty="0">
                <a:latin typeface="Baskerville Old Face" pitchFamily="18" charset="0"/>
              </a:rPr>
              <a:t>, which is classified and process under a certain category such as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dog, cat, lion, tiger, etc</a:t>
            </a:r>
            <a:r>
              <a:rPr lang="en-US" dirty="0">
                <a:latin typeface="Baskerville Old Face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The computer sees an image as an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array of pixels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>
                <a:solidFill>
                  <a:srgbClr val="7030A0"/>
                </a:solidFill>
                <a:latin typeface="Baskerville Old Face" pitchFamily="18" charset="0"/>
              </a:rPr>
              <a:t>depends on the resolution of the image</a:t>
            </a:r>
            <a:r>
              <a:rPr lang="en-US" dirty="0">
                <a:solidFill>
                  <a:srgbClr val="7030A0"/>
                </a:solidFill>
                <a:latin typeface="Baskerville Old Face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Based on image resolution, it will see as 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h * w * d</a:t>
            </a:r>
            <a:r>
              <a:rPr lang="en-US" dirty="0">
                <a:latin typeface="Baskerville Old Face" pitchFamily="18" charset="0"/>
              </a:rPr>
              <a:t>, </a:t>
            </a:r>
            <a:endParaRPr lang="en-US" dirty="0" smtClean="0">
              <a:latin typeface="Baskerville Old Face" pitchFamily="18" charset="0"/>
            </a:endParaRPr>
          </a:p>
          <a:p>
            <a:pPr marL="70866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where </a:t>
            </a:r>
            <a:r>
              <a:rPr lang="en-US" sz="2400" b="1" dirty="0">
                <a:solidFill>
                  <a:srgbClr val="9900FF"/>
                </a:solidFill>
                <a:latin typeface="Baskerville Old Face" pitchFamily="18" charset="0"/>
              </a:rPr>
              <a:t>h= height </a:t>
            </a:r>
            <a:endParaRPr lang="en-US" sz="2400" b="1" dirty="0" smtClean="0">
              <a:solidFill>
                <a:srgbClr val="9900FF"/>
              </a:solidFill>
              <a:latin typeface="Baskerville Old Face" pitchFamily="18" charset="0"/>
            </a:endParaRPr>
          </a:p>
          <a:p>
            <a:pPr marL="70866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9900FF"/>
                </a:solidFill>
                <a:latin typeface="Baskerville Old Face" pitchFamily="18" charset="0"/>
              </a:rPr>
              <a:t>w</a:t>
            </a:r>
            <a:r>
              <a:rPr lang="en-US" sz="2400" b="1" dirty="0">
                <a:solidFill>
                  <a:srgbClr val="9900FF"/>
                </a:solidFill>
                <a:latin typeface="Baskerville Old Face" pitchFamily="18" charset="0"/>
              </a:rPr>
              <a:t>= width and </a:t>
            </a:r>
            <a:endParaRPr lang="en-US" sz="2400" b="1" dirty="0" smtClean="0">
              <a:solidFill>
                <a:srgbClr val="9900FF"/>
              </a:solidFill>
              <a:latin typeface="Baskerville Old Face" pitchFamily="18" charset="0"/>
            </a:endParaRPr>
          </a:p>
          <a:p>
            <a:pPr marL="70866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9900FF"/>
                </a:solidFill>
                <a:latin typeface="Baskerville Old Face" pitchFamily="18" charset="0"/>
              </a:rPr>
              <a:t>d</a:t>
            </a:r>
            <a:r>
              <a:rPr lang="en-US" sz="2400" b="1" dirty="0">
                <a:solidFill>
                  <a:srgbClr val="9900FF"/>
                </a:solidFill>
                <a:latin typeface="Baskerville Old Face" pitchFamily="18" charset="0"/>
              </a:rPr>
              <a:t>= dimension</a:t>
            </a:r>
            <a:r>
              <a:rPr lang="en-US" sz="2400" dirty="0">
                <a:latin typeface="Baskerville Old Face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For example</a:t>
            </a:r>
            <a:r>
              <a:rPr lang="en-US" dirty="0">
                <a:latin typeface="Baskerville Old Face" pitchFamily="18" charset="0"/>
              </a:rPr>
              <a:t>, An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RGB image </a:t>
            </a:r>
            <a:r>
              <a:rPr lang="en-US" dirty="0">
                <a:latin typeface="Baskerville Old Face" pitchFamily="18" charset="0"/>
              </a:rPr>
              <a:t>is 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6 * 6 * 3</a:t>
            </a:r>
            <a:r>
              <a:rPr lang="en-US" dirty="0">
                <a:latin typeface="Baskerville Old Face" pitchFamily="18" charset="0"/>
              </a:rPr>
              <a:t> array of the matrix, and the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gray scale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image </a:t>
            </a:r>
            <a:r>
              <a:rPr lang="en-US" dirty="0">
                <a:latin typeface="Baskerville Old Face" pitchFamily="18" charset="0"/>
              </a:rPr>
              <a:t>is 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4 * 4 * 1 </a:t>
            </a:r>
            <a:r>
              <a:rPr lang="en-US" dirty="0">
                <a:latin typeface="Baskerville Old Face" pitchFamily="18" charset="0"/>
              </a:rPr>
              <a:t>array of the matrix.</a:t>
            </a:r>
            <a:endParaRPr lang="en-IN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6505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685800"/>
            <a:ext cx="8382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In CNN,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each input image </a:t>
            </a:r>
            <a:r>
              <a:rPr lang="en-US" sz="2400" dirty="0">
                <a:latin typeface="Baskerville Old Face" pitchFamily="18" charset="0"/>
              </a:rPr>
              <a:t>will pass through a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sequence of convolution layers </a:t>
            </a:r>
            <a:r>
              <a:rPr lang="en-US" sz="2400" dirty="0">
                <a:latin typeface="Baskerville Old Face" pitchFamily="18" charset="0"/>
              </a:rPr>
              <a:t>along </a:t>
            </a:r>
            <a:r>
              <a:rPr lang="en-US" sz="2400" b="1" dirty="0" smtClean="0">
                <a:solidFill>
                  <a:srgbClr val="00B050"/>
                </a:solidFill>
                <a:latin typeface="Baskerville Old Face" pitchFamily="18" charset="0"/>
              </a:rPr>
              <a:t>with pooling, </a:t>
            </a:r>
            <a:r>
              <a:rPr lang="en-US" sz="2400" b="1" dirty="0" smtClean="0">
                <a:solidFill>
                  <a:srgbClr val="990000"/>
                </a:solidFill>
                <a:latin typeface="Baskerville Old Face" pitchFamily="18" charset="0"/>
              </a:rPr>
              <a:t>fully connected layers, 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filters (Also known as kernels).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After </a:t>
            </a:r>
            <a:r>
              <a:rPr lang="en-US" sz="2400" dirty="0">
                <a:latin typeface="Baskerville Old Face" pitchFamily="18" charset="0"/>
              </a:rPr>
              <a:t>that, we will </a:t>
            </a:r>
            <a:r>
              <a:rPr lang="en-US" sz="2400" b="1" dirty="0">
                <a:latin typeface="Baskerville Old Face" pitchFamily="18" charset="0"/>
              </a:rPr>
              <a:t>apply</a:t>
            </a:r>
            <a:r>
              <a:rPr lang="en-US" sz="2400" dirty="0">
                <a:latin typeface="Baskerville Old Face" pitchFamily="18" charset="0"/>
              </a:rPr>
              <a:t> the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itchFamily="18" charset="0"/>
              </a:rPr>
              <a:t>Activation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function </a:t>
            </a:r>
            <a:r>
              <a:rPr lang="en-US" sz="2400" dirty="0">
                <a:latin typeface="Baskerville Old Face" pitchFamily="18" charset="0"/>
              </a:rPr>
              <a:t>to </a:t>
            </a:r>
            <a:r>
              <a:rPr lang="en-US" sz="2400" b="1" dirty="0">
                <a:solidFill>
                  <a:schemeClr val="accent3"/>
                </a:solidFill>
                <a:latin typeface="Baskerville Old Face" pitchFamily="18" charset="0"/>
              </a:rPr>
              <a:t>classify an object with probabilistic values.</a:t>
            </a:r>
            <a:endParaRPr lang="en-IN" sz="2400" b="1" dirty="0">
              <a:solidFill>
                <a:schemeClr val="accent3"/>
              </a:solidFill>
              <a:latin typeface="Baskerville Old Face" pitchFamily="18" charset="0"/>
            </a:endParaRPr>
          </a:p>
        </p:txBody>
      </p:sp>
      <p:pic>
        <p:nvPicPr>
          <p:cNvPr id="4098" name="Picture 2" descr="https://cdn.analyticsvidhya.com/wp-content/uploads/2018/12/Screenshot-from-2018-12-07-18-11-1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23" y="3534266"/>
            <a:ext cx="8062913" cy="294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5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85800"/>
            <a:ext cx="85344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 smtClean="0">
                <a:solidFill>
                  <a:srgbClr val="FF0000"/>
                </a:solidFill>
                <a:latin typeface="Baskerville Old Face" pitchFamily="18" charset="0"/>
              </a:rPr>
              <a:t>Types of CNNs: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b="1" u="sng" dirty="0" smtClean="0">
                <a:solidFill>
                  <a:srgbClr val="0000FF"/>
                </a:solidFill>
                <a:latin typeface="Baskerville Old Face" pitchFamily="18" charset="0"/>
              </a:rPr>
              <a:t>1D </a:t>
            </a:r>
            <a:r>
              <a:rPr lang="en-US" sz="2400" b="1" u="sng" dirty="0">
                <a:solidFill>
                  <a:srgbClr val="0000FF"/>
                </a:solidFill>
                <a:latin typeface="Baskerville Old Face" pitchFamily="18" charset="0"/>
              </a:rPr>
              <a:t>CNN: </a:t>
            </a:r>
            <a:r>
              <a:rPr lang="en-US" sz="2400" dirty="0">
                <a:latin typeface="Baskerville Old Face" pitchFamily="18" charset="0"/>
              </a:rPr>
              <a:t>With these, the CNN kernel moves </a:t>
            </a:r>
            <a:r>
              <a:rPr lang="en-US" sz="2400" b="1" dirty="0">
                <a:latin typeface="Baskerville Old Face" pitchFamily="18" charset="0"/>
              </a:rPr>
              <a:t>in one direction</a:t>
            </a:r>
            <a:r>
              <a:rPr lang="en-US" sz="2400" dirty="0">
                <a:latin typeface="Baskerville Old Face" pitchFamily="18" charset="0"/>
              </a:rPr>
              <a:t>. 1D CNNs are usually used on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time-series data.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b="1" u="sng" dirty="0">
                <a:solidFill>
                  <a:srgbClr val="0000FF"/>
                </a:solidFill>
                <a:latin typeface="Baskerville Old Face" pitchFamily="18" charset="0"/>
              </a:rPr>
              <a:t>2D CNN: </a:t>
            </a:r>
            <a:r>
              <a:rPr lang="en-US" sz="2400" dirty="0">
                <a:latin typeface="Baskerville Old Face" pitchFamily="18" charset="0"/>
              </a:rPr>
              <a:t>These kinds of CNN kernels </a:t>
            </a:r>
            <a:r>
              <a:rPr lang="en-US" sz="2400" b="1" dirty="0">
                <a:latin typeface="Baskerville Old Face" pitchFamily="18" charset="0"/>
              </a:rPr>
              <a:t>move in two directions</a:t>
            </a:r>
            <a:r>
              <a:rPr lang="en-US" sz="2400" dirty="0">
                <a:latin typeface="Baskerville Old Face" pitchFamily="18" charset="0"/>
              </a:rPr>
              <a:t>. You'll see these used with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image labelling and processing.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b="1" u="sng" dirty="0">
                <a:solidFill>
                  <a:srgbClr val="0000FF"/>
                </a:solidFill>
                <a:latin typeface="Baskerville Old Face" pitchFamily="18" charset="0"/>
              </a:rPr>
              <a:t>3D CNN: </a:t>
            </a:r>
            <a:r>
              <a:rPr lang="en-US" sz="2400" dirty="0">
                <a:latin typeface="Baskerville Old Face" pitchFamily="18" charset="0"/>
              </a:rPr>
              <a:t>This kind of CNN has a kernel that </a:t>
            </a:r>
            <a:r>
              <a:rPr lang="en-US" sz="2400" b="1" dirty="0">
                <a:latin typeface="Baskerville Old Face" pitchFamily="18" charset="0"/>
              </a:rPr>
              <a:t>moves in three directions. </a:t>
            </a:r>
            <a:r>
              <a:rPr lang="en-US" sz="2400" dirty="0">
                <a:latin typeface="Baskerville Old Face" pitchFamily="18" charset="0"/>
              </a:rPr>
              <a:t>With this type of CNN, researchers use them on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3D images like CT scans and MRIs.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>
                <a:latin typeface="Baskerville Old Face" pitchFamily="18" charset="0"/>
              </a:rPr>
              <a:t>In most cases,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you'll see 2D CNNs </a:t>
            </a:r>
            <a:r>
              <a:rPr lang="en-US" sz="2400" dirty="0">
                <a:latin typeface="Baskerville Old Face" pitchFamily="18" charset="0"/>
              </a:rPr>
              <a:t>because those are commonly associated with </a:t>
            </a:r>
            <a:r>
              <a:rPr lang="en-US" sz="2400" b="1" dirty="0">
                <a:solidFill>
                  <a:srgbClr val="005024"/>
                </a:solidFill>
                <a:latin typeface="Baskerville Old Face" pitchFamily="18" charset="0"/>
              </a:rPr>
              <a:t>image data</a:t>
            </a:r>
            <a:r>
              <a:rPr lang="en-US" sz="2400" dirty="0">
                <a:latin typeface="Baskerville Old Face" pitchFamily="18" charset="0"/>
              </a:rPr>
              <a:t>. Here are some of the applications that you might see CNNs used for.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06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85800"/>
            <a:ext cx="8534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Recognize </a:t>
            </a:r>
            <a:r>
              <a:rPr lang="en-US" sz="2400" b="1" dirty="0">
                <a:latin typeface="Baskerville Old Face" pitchFamily="18" charset="0"/>
              </a:rPr>
              <a:t>images with little preprocessing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Recognize different </a:t>
            </a:r>
            <a:r>
              <a:rPr lang="en-US" sz="2400" b="1" dirty="0">
                <a:latin typeface="Baskerville Old Face" pitchFamily="18" charset="0"/>
              </a:rPr>
              <a:t>hand-writin</a:t>
            </a:r>
            <a:r>
              <a:rPr lang="en-US" sz="2400" dirty="0">
                <a:latin typeface="Baskerville Old Face" pitchFamily="18" charset="0"/>
              </a:rPr>
              <a:t>g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askerville Old Face" pitchFamily="18" charset="0"/>
              </a:rPr>
              <a:t>Computer vision applications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Used in </a:t>
            </a:r>
            <a:r>
              <a:rPr lang="en-US" sz="2400" b="1" dirty="0">
                <a:latin typeface="Baskerville Old Face" pitchFamily="18" charset="0"/>
              </a:rPr>
              <a:t>banking to read digits on checks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Used in </a:t>
            </a:r>
            <a:r>
              <a:rPr lang="en-US" sz="2400" b="1" dirty="0">
                <a:latin typeface="Baskerville Old Face" pitchFamily="18" charset="0"/>
              </a:rPr>
              <a:t>postal services to read zip codes on an envelope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14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990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Layers in CNN </a:t>
            </a:r>
            <a:br>
              <a:rPr lang="en-US" sz="32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</a:br>
            <a:r>
              <a:rPr lang="en-US" sz="2800" b="1" dirty="0" smtClean="0">
                <a:solidFill>
                  <a:srgbClr val="FF9900"/>
                </a:solidFill>
                <a:latin typeface="Cooper Black" pitchFamily="18" charset="0"/>
                <a:ea typeface="Calibri"/>
                <a:cs typeface="Times New Roman"/>
              </a:rPr>
              <a:t>1. Convolution Operation</a:t>
            </a:r>
            <a:endParaRPr lang="en-IN" sz="2000" dirty="0">
              <a:solidFill>
                <a:srgbClr val="FF99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143000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askerville Old Face" pitchFamily="18" charset="0"/>
              </a:rPr>
              <a:t>1. The Convolution Layer: </a:t>
            </a:r>
            <a:r>
              <a:rPr lang="en-US" sz="2400" dirty="0">
                <a:latin typeface="Baskerville Old Face" pitchFamily="18" charset="0"/>
              </a:rPr>
              <a:t>Convolution operation focuses on </a:t>
            </a:r>
            <a:r>
              <a:rPr lang="en-US" sz="2400" b="1" dirty="0">
                <a:solidFill>
                  <a:srgbClr val="7030A0"/>
                </a:solidFill>
                <a:latin typeface="Baskerville Old Face" pitchFamily="18" charset="0"/>
              </a:rPr>
              <a:t>extracting/preserving important features </a:t>
            </a:r>
            <a:r>
              <a:rPr lang="en-US" sz="2400" dirty="0">
                <a:latin typeface="Baskerville Old Face" pitchFamily="18" charset="0"/>
              </a:rPr>
              <a:t>from the input. </a:t>
            </a:r>
            <a:endParaRPr lang="en-US" sz="2400" dirty="0" smtClean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It </a:t>
            </a:r>
            <a:r>
              <a:rPr lang="en-US" sz="2400" dirty="0">
                <a:latin typeface="Baskerville Old Face" pitchFamily="18" charset="0"/>
              </a:rPr>
              <a:t>means the network will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learn specific patterns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within the picture</a:t>
            </a:r>
            <a:r>
              <a:rPr lang="en-US" sz="2400" dirty="0">
                <a:latin typeface="Baskerville Old Face" pitchFamily="18" charset="0"/>
              </a:rPr>
              <a:t> and will be able to recognize it </a:t>
            </a:r>
            <a:r>
              <a:rPr lang="en-US" sz="2400" b="1" dirty="0">
                <a:solidFill>
                  <a:srgbClr val="FFC000"/>
                </a:solidFill>
                <a:latin typeface="Baskerville Old Face" pitchFamily="18" charset="0"/>
              </a:rPr>
              <a:t>everywhere in the picture.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Convolution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operation </a:t>
            </a:r>
            <a:r>
              <a:rPr lang="en-US" sz="2400" dirty="0">
                <a:latin typeface="Baskerville Old Face" pitchFamily="18" charset="0"/>
              </a:rPr>
              <a:t>allows the </a:t>
            </a:r>
            <a:r>
              <a:rPr lang="en-US" sz="2400" b="1" dirty="0">
                <a:latin typeface="Baskerville Old Face" pitchFamily="18" charset="0"/>
              </a:rPr>
              <a:t>network to detect</a:t>
            </a:r>
            <a:r>
              <a:rPr lang="en-US" sz="2400" dirty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horizontal and vertical edges of an image </a:t>
            </a:r>
            <a:r>
              <a:rPr lang="en-US" sz="2400" dirty="0">
                <a:latin typeface="Baskerville Old Face" pitchFamily="18" charset="0"/>
              </a:rPr>
              <a:t>and then </a:t>
            </a:r>
            <a:r>
              <a:rPr lang="en-US" sz="2400" b="1" dirty="0">
                <a:latin typeface="Baskerville Old Face" pitchFamily="18" charset="0"/>
              </a:rPr>
              <a:t>based on those edges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build high-level features </a:t>
            </a:r>
            <a:r>
              <a:rPr lang="en-US" sz="2400" dirty="0">
                <a:latin typeface="Baskerville Old Face" pitchFamily="18" charset="0"/>
              </a:rPr>
              <a:t>in the </a:t>
            </a:r>
            <a:r>
              <a:rPr lang="en-US" sz="2400" b="1" dirty="0">
                <a:latin typeface="Baskerville Old Face" pitchFamily="18" charset="0"/>
              </a:rPr>
              <a:t>following layers of neural </a:t>
            </a:r>
            <a:r>
              <a:rPr lang="en-US" sz="2400" b="1" dirty="0" smtClean="0">
                <a:latin typeface="Baskerville Old Face" pitchFamily="18" charset="0"/>
              </a:rPr>
              <a:t>network</a:t>
            </a:r>
            <a:r>
              <a:rPr lang="en-US" sz="2400" dirty="0" smtClean="0">
                <a:latin typeface="Baskerville Old Fac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412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685800"/>
            <a:ext cx="838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askerville Old Face" pitchFamily="18" charset="0"/>
              </a:rPr>
              <a:t>Convolution operation </a:t>
            </a:r>
            <a:r>
              <a:rPr lang="en-US" sz="2400" dirty="0">
                <a:latin typeface="Baskerville Old Face" pitchFamily="18" charset="0"/>
              </a:rPr>
              <a:t>uses </a:t>
            </a:r>
            <a:r>
              <a:rPr lang="en-US" sz="2400" b="1" u="sng" dirty="0">
                <a:solidFill>
                  <a:srgbClr val="990000"/>
                </a:solidFill>
                <a:latin typeface="Baskerville Old Face" pitchFamily="18" charset="0"/>
              </a:rPr>
              <a:t>three parameters: </a:t>
            </a:r>
            <a:endParaRPr lang="en-US" sz="2400" b="1" u="sng" dirty="0" smtClean="0">
              <a:solidFill>
                <a:srgbClr val="990000"/>
              </a:solidFill>
              <a:latin typeface="Baskerville Old Face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Input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image, </a:t>
            </a:r>
            <a:endParaRPr lang="en-US" sz="24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Feature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detector and </a:t>
            </a:r>
            <a:endParaRPr lang="en-US" sz="24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Feature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map.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It </a:t>
            </a:r>
            <a:r>
              <a:rPr lang="en-US" sz="2400" dirty="0">
                <a:latin typeface="Baskerville Old Face" pitchFamily="18" charset="0"/>
              </a:rPr>
              <a:t>uses the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mathematical operation </a:t>
            </a:r>
            <a:r>
              <a:rPr lang="en-US" sz="2400" dirty="0">
                <a:latin typeface="Baskerville Old Face" pitchFamily="18" charset="0"/>
              </a:rPr>
              <a:t>which takes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two inputs </a:t>
            </a:r>
            <a:r>
              <a:rPr lang="en-US" sz="2400" dirty="0">
                <a:latin typeface="Baskerville Old Face" pitchFamily="18" charset="0"/>
              </a:rPr>
              <a:t>such as 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Baskerville Old Face" pitchFamily="18" charset="0"/>
              </a:rPr>
              <a:t>image matrix and </a:t>
            </a:r>
            <a:r>
              <a:rPr lang="en-US" sz="2400" b="1" dirty="0">
                <a:solidFill>
                  <a:srgbClr val="7030A0"/>
                </a:solidFill>
                <a:latin typeface="Baskerville Old Face" pitchFamily="18" charset="0"/>
              </a:rPr>
              <a:t>a kernel or filter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Baskerville Old Face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These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filters slide over the input data</a:t>
            </a:r>
            <a:r>
              <a:rPr lang="en-US" sz="2400" dirty="0">
                <a:latin typeface="Baskerville Old Face" pitchFamily="18" charset="0"/>
              </a:rPr>
              <a:t>,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performing element-wise multiplications </a:t>
            </a:r>
            <a:r>
              <a:rPr lang="en-US" sz="2400" dirty="0">
                <a:latin typeface="Baskerville Old Face" pitchFamily="18" charset="0"/>
              </a:rPr>
              <a:t>and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summations to produce feature maps</a:t>
            </a:r>
            <a:r>
              <a:rPr lang="en-US" sz="2400" dirty="0">
                <a:latin typeface="Baskerville Old Face" pitchFamily="18" charset="0"/>
              </a:rPr>
              <a:t>. Each </a:t>
            </a:r>
            <a:r>
              <a:rPr lang="en-US" sz="2400" b="1" dirty="0">
                <a:latin typeface="Baskerville Old Face" pitchFamily="18" charset="0"/>
              </a:rPr>
              <a:t>filter specializes </a:t>
            </a:r>
            <a:r>
              <a:rPr lang="en-US" sz="2400" dirty="0">
                <a:latin typeface="Baskerville Old Face" pitchFamily="18" charset="0"/>
              </a:rPr>
              <a:t>in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detecting a specific pattern </a:t>
            </a:r>
            <a:r>
              <a:rPr lang="en-US" sz="2400" dirty="0">
                <a:latin typeface="Baskerville Old Face" pitchFamily="18" charset="0"/>
              </a:rPr>
              <a:t>or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feature within the input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.</a:t>
            </a:r>
            <a:endParaRPr lang="en-US" sz="2400" b="1" dirty="0">
              <a:solidFill>
                <a:srgbClr val="87058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10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sz="2000" dirty="0">
              <a:solidFill>
                <a:srgbClr val="0000CC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0945" y="457200"/>
            <a:ext cx="839585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Input matrix </a:t>
            </a:r>
            <a:r>
              <a:rPr lang="en-US" sz="2400" dirty="0">
                <a:latin typeface="Baskerville Old Face" pitchFamily="18" charset="0"/>
              </a:rPr>
              <a:t>can be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pixel values of a gray scale image </a:t>
            </a:r>
            <a:r>
              <a:rPr lang="en-US" sz="2400" dirty="0">
                <a:latin typeface="Baskerville Old Face" pitchFamily="18" charset="0"/>
              </a:rPr>
              <a:t>whereas a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filter</a:t>
            </a:r>
            <a:r>
              <a:rPr lang="en-US" sz="2400" dirty="0">
                <a:latin typeface="Baskerville Old Face" pitchFamily="18" charset="0"/>
              </a:rPr>
              <a:t> is a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relatively small matrix </a:t>
            </a:r>
            <a:r>
              <a:rPr lang="en-US" sz="2400" dirty="0">
                <a:latin typeface="Baskerville Old Face" pitchFamily="18" charset="0"/>
              </a:rPr>
              <a:t>that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detects edges by darkening areas of input image 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There </a:t>
            </a:r>
            <a:r>
              <a:rPr lang="en-US" sz="2400" dirty="0">
                <a:latin typeface="Baskerville Old Face" pitchFamily="18" charset="0"/>
              </a:rPr>
              <a:t>can be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different types of filters </a:t>
            </a:r>
            <a:r>
              <a:rPr lang="en-US" sz="2400" dirty="0">
                <a:latin typeface="Baskerville Old Face" pitchFamily="18" charset="0"/>
              </a:rPr>
              <a:t>depending upon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what type of features we want to detect.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Eg: 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Vertical, Horizontal, or Diagonal, etc.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7030A0"/>
                </a:solidFill>
                <a:latin typeface="Baskerville Old Face" pitchFamily="18" charset="0"/>
              </a:rPr>
              <a:t>Input image </a:t>
            </a:r>
            <a:r>
              <a:rPr lang="en-US" sz="2400" dirty="0">
                <a:latin typeface="Baskerville Old Face" pitchFamily="18" charset="0"/>
              </a:rPr>
              <a:t>is </a:t>
            </a:r>
            <a:r>
              <a:rPr lang="en-US" sz="2400" b="1" dirty="0">
                <a:latin typeface="Baskerville Old Face" pitchFamily="18" charset="0"/>
              </a:rPr>
              <a:t>converted </a:t>
            </a:r>
            <a:r>
              <a:rPr lang="en-US" sz="2400" dirty="0">
                <a:latin typeface="Baskerville Old Face" pitchFamily="18" charset="0"/>
              </a:rPr>
              <a:t>into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binary 1 and 0. 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In this Image, </a:t>
            </a:r>
            <a:r>
              <a:rPr lang="en-US" sz="2400" dirty="0" smtClean="0">
                <a:latin typeface="Baskerville Old Face" pitchFamily="18" charset="0"/>
              </a:rPr>
              <a:t>how </a:t>
            </a:r>
            <a:r>
              <a:rPr lang="en-US" sz="2400" dirty="0">
                <a:latin typeface="Baskerville Old Face" pitchFamily="18" charset="0"/>
              </a:rPr>
              <a:t>CNN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recognizes an image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: </a:t>
            </a:r>
            <a:r>
              <a:rPr lang="en-US" sz="2400" dirty="0" smtClean="0">
                <a:latin typeface="Baskerville Old Face" pitchFamily="18" charset="0"/>
              </a:rPr>
              <a:t>The </a:t>
            </a:r>
            <a:r>
              <a:rPr lang="en-US" sz="2400" b="1" dirty="0">
                <a:latin typeface="Baskerville Old Face" pitchFamily="18" charset="0"/>
              </a:rPr>
              <a:t>convolution operation shown in the figure </a:t>
            </a:r>
            <a:r>
              <a:rPr lang="en-US" sz="2400" dirty="0">
                <a:latin typeface="Baskerville Old Face" pitchFamily="18" charset="0"/>
              </a:rPr>
              <a:t>is known as the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feature detector of a CNN</a:t>
            </a:r>
            <a:r>
              <a:rPr lang="en-US" sz="2400" dirty="0">
                <a:latin typeface="Baskerville Old Face" pitchFamily="18" charset="0"/>
              </a:rPr>
              <a:t>. </a:t>
            </a:r>
            <a:endParaRPr lang="en-IN" sz="24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61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sz="2000" dirty="0">
              <a:solidFill>
                <a:srgbClr val="0000CC"/>
              </a:solidFill>
            </a:endParaRPr>
          </a:p>
        </p:txBody>
      </p:sp>
      <p:pic>
        <p:nvPicPr>
          <p:cNvPr id="7170" name="Picture 2" descr="https://www.simplilearn.com/ice9/free_resources_article_thumb/CNN_recognize_images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574377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8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sz="2000" dirty="0">
              <a:solidFill>
                <a:srgbClr val="0000CC"/>
              </a:solidFill>
            </a:endParaRPr>
          </a:p>
        </p:txBody>
      </p:sp>
      <p:pic>
        <p:nvPicPr>
          <p:cNvPr id="3074" name="Picture 2" descr="Grayscale image | Computer vision | CN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18" y="3319522"/>
            <a:ext cx="8366653" cy="308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0945" y="457200"/>
            <a:ext cx="835972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A feature detector</a:t>
            </a:r>
            <a:r>
              <a:rPr lang="en-US" sz="2400" dirty="0">
                <a:latin typeface="Baskerville Old Face" pitchFamily="18" charset="0"/>
              </a:rPr>
              <a:t>, also known as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a kernel or a filter</a:t>
            </a:r>
            <a:r>
              <a:rPr lang="en-US" sz="2400" dirty="0">
                <a:latin typeface="Baskerville Old Face" pitchFamily="18" charset="0"/>
              </a:rPr>
              <a:t>, will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traverse over the image’s receptive fields</a:t>
            </a:r>
            <a:r>
              <a:rPr lang="en-US" sz="2400" dirty="0">
                <a:latin typeface="Baskerville Old Face" pitchFamily="18" charset="0"/>
              </a:rPr>
              <a:t>, checking for the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presence of the featur</a:t>
            </a:r>
            <a:r>
              <a:rPr lang="en-US" sz="2200" b="1" dirty="0">
                <a:solidFill>
                  <a:srgbClr val="990000"/>
                </a:solidFill>
                <a:latin typeface="Baskerville Old Face" pitchFamily="18" charset="0"/>
              </a:rPr>
              <a:t>e</a:t>
            </a:r>
            <a:r>
              <a:rPr lang="en-US" sz="2200" b="1" dirty="0" smtClean="0">
                <a:solidFill>
                  <a:srgbClr val="990000"/>
                </a:solidFill>
                <a:latin typeface="Baskerville Old Face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For simplicity, let’s stick with </a:t>
            </a:r>
            <a:r>
              <a:rPr lang="en-US" sz="2400" b="1" dirty="0" err="1">
                <a:solidFill>
                  <a:srgbClr val="990000"/>
                </a:solidFill>
                <a:latin typeface="Baskerville Old Face" pitchFamily="18" charset="0"/>
              </a:rPr>
              <a:t>grayscale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 images </a:t>
            </a:r>
            <a:r>
              <a:rPr lang="en-US" sz="2400" dirty="0">
                <a:latin typeface="Baskerville Old Face" pitchFamily="18" charset="0"/>
              </a:rPr>
              <a:t>as we try to </a:t>
            </a:r>
            <a:r>
              <a:rPr lang="en-US" sz="2400" b="1" dirty="0">
                <a:latin typeface="Baskerville Old Face" pitchFamily="18" charset="0"/>
              </a:rPr>
              <a:t>understand how CNNs work.</a:t>
            </a:r>
            <a:endParaRPr lang="en-IN" sz="2400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98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685800"/>
            <a:ext cx="838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The </a:t>
            </a:r>
            <a:r>
              <a:rPr lang="en-US" sz="2400" dirty="0">
                <a:latin typeface="Baskerville Old Face" pitchFamily="18" charset="0"/>
              </a:rPr>
              <a:t>input to a convolution can be raw data or a feature map output from another convolution.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The </a:t>
            </a: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given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image shows what a convolution is. </a:t>
            </a:r>
            <a:r>
              <a:rPr lang="en-US" sz="2400" dirty="0">
                <a:latin typeface="Baskerville Old Face" pitchFamily="18" charset="0"/>
              </a:rPr>
              <a:t>We take a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filter/kernel(3×3 matrix) </a:t>
            </a:r>
            <a:r>
              <a:rPr lang="en-US" sz="2400" dirty="0">
                <a:latin typeface="Baskerville Old Face" pitchFamily="18" charset="0"/>
              </a:rPr>
              <a:t>and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apply it to the input image </a:t>
            </a:r>
            <a:r>
              <a:rPr lang="en-US" sz="2400" dirty="0">
                <a:latin typeface="Baskerville Old Face" pitchFamily="18" charset="0"/>
              </a:rPr>
              <a:t>to get the </a:t>
            </a:r>
            <a:r>
              <a:rPr lang="en-US" sz="2400" b="1" dirty="0">
                <a:latin typeface="Baskerville Old Face" pitchFamily="18" charset="0"/>
              </a:rPr>
              <a:t>convolved feature</a:t>
            </a:r>
            <a:r>
              <a:rPr lang="en-US" sz="2400" dirty="0">
                <a:latin typeface="Baskerville Old Face" pitchFamily="18" charset="0"/>
              </a:rPr>
              <a:t>. This convolved feature is passed on to the next layer</a:t>
            </a:r>
            <a:r>
              <a:rPr lang="en-US" sz="2400" dirty="0" smtClean="0">
                <a:latin typeface="Baskerville Old Face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askerville Old Face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284" y="3657600"/>
            <a:ext cx="4205316" cy="299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608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85800"/>
            <a:ext cx="8534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Convoluting a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5x5x1 image </a:t>
            </a:r>
            <a:r>
              <a:rPr lang="en-US" sz="2400" dirty="0">
                <a:latin typeface="Baskerville Old Face" pitchFamily="18" charset="0"/>
              </a:rPr>
              <a:t>with a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3x3x1 kernel </a:t>
            </a:r>
            <a:r>
              <a:rPr lang="en-US" sz="2400" dirty="0">
                <a:latin typeface="Baskerville Old Face" pitchFamily="18" charset="0"/>
              </a:rPr>
              <a:t>to get a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3x3x1 convolved feature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Generally, an image can be considered as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a matrix </a:t>
            </a:r>
            <a:r>
              <a:rPr lang="en-US" sz="2400" dirty="0">
                <a:latin typeface="Baskerville Old Face" pitchFamily="18" charset="0"/>
              </a:rPr>
              <a:t>whose elements are numbers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between 0 and 255. </a:t>
            </a:r>
            <a:r>
              <a:rPr lang="en-US" sz="2400" dirty="0">
                <a:latin typeface="Baskerville Old Face" pitchFamily="18" charset="0"/>
              </a:rPr>
              <a:t>The size of image matrix is: </a:t>
            </a:r>
            <a:endParaRPr lang="en-US" sz="2400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	</a:t>
            </a:r>
            <a:r>
              <a:rPr lang="en-US" sz="2400" b="1" dirty="0" smtClean="0">
                <a:solidFill>
                  <a:srgbClr val="660066"/>
                </a:solidFill>
                <a:latin typeface="Baskerville Old Face" pitchFamily="18" charset="0"/>
              </a:rPr>
              <a:t>image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height * image width * number of image channels.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A </a:t>
            </a:r>
            <a:r>
              <a:rPr lang="en-US" sz="2400" b="1" dirty="0" smtClean="0">
                <a:solidFill>
                  <a:srgbClr val="990000"/>
                </a:solidFill>
                <a:latin typeface="Baskerville Old Face" pitchFamily="18" charset="0"/>
              </a:rPr>
              <a:t>gray scale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image has 1 channel</a:t>
            </a:r>
            <a:r>
              <a:rPr lang="en-US" sz="2400" dirty="0">
                <a:latin typeface="Baskerville Old Face" pitchFamily="18" charset="0"/>
              </a:rPr>
              <a:t>, where a </a:t>
            </a:r>
            <a:r>
              <a:rPr lang="en-US" sz="2400" b="1" dirty="0" err="1">
                <a:solidFill>
                  <a:srgbClr val="0000FF"/>
                </a:solidFill>
                <a:latin typeface="Baskerville Old Face" pitchFamily="18" charset="0"/>
              </a:rPr>
              <a:t>colour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 image has 3 channels.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Let’s </a:t>
            </a:r>
            <a:r>
              <a:rPr lang="en-US" sz="2400" dirty="0">
                <a:latin typeface="Baskerville Old Face" pitchFamily="18" charset="0"/>
              </a:rPr>
              <a:t>pretend the input is a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color picture</a:t>
            </a:r>
            <a:r>
              <a:rPr lang="en-US" sz="2400" dirty="0">
                <a:latin typeface="Baskerville Old Face" pitchFamily="18" charset="0"/>
              </a:rPr>
              <a:t>, which is made up of a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3D matrix of pixels</a:t>
            </a:r>
            <a:r>
              <a:rPr lang="en-US" sz="2400" dirty="0">
                <a:latin typeface="Baskerville Old Face" pitchFamily="18" charset="0"/>
              </a:rPr>
              <a:t>. </a:t>
            </a:r>
            <a:endParaRPr lang="en-US" sz="2400" dirty="0" smtClean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63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4572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685800"/>
            <a:ext cx="8534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This implies the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input will have three dimensions</a:t>
            </a:r>
            <a:r>
              <a:rPr lang="en-US" sz="2400" dirty="0">
                <a:latin typeface="Baskerville Old Face" pitchFamily="18" charset="0"/>
              </a:rPr>
              <a:t>: 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height, width, and depth</a:t>
            </a:r>
            <a:r>
              <a:rPr lang="en-US" sz="2400" dirty="0">
                <a:latin typeface="Baskerville Old Face" pitchFamily="18" charset="0"/>
              </a:rPr>
              <a:t>, which match the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RGB color space of a picture.</a:t>
            </a:r>
            <a:r>
              <a:rPr lang="en-US" sz="2400" dirty="0">
                <a:latin typeface="Baskerville Old Face" pitchFamily="18" charset="0"/>
              </a:rPr>
              <a:t> Here we try to decompose RGB to a multidimensional layer and apply a filter to each layer.</a:t>
            </a:r>
            <a:r>
              <a:rPr lang="en-US" sz="2000" dirty="0">
                <a:latin typeface="Baskerville Old Face" pitchFamily="18" charset="0"/>
              </a:rPr>
              <a:t> </a:t>
            </a:r>
            <a:endParaRPr lang="en-IN" dirty="0">
              <a:latin typeface="Baskerville Old Face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ook Antiqua" panose="02040602050305030304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</a:rPr>
              <a:t>dimension of the image matrix 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</a:rPr>
              <a:t>is </a:t>
            </a:r>
            <a:r>
              <a:rPr lang="en-US" sz="2400" b="1" dirty="0" err="1" smtClean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</a:rPr>
              <a:t>h×w×d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Book Antiqua" panose="02040602050305030304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</a:rPr>
              <a:t>dimension of the filter is </a:t>
            </a:r>
            <a:r>
              <a:rPr lang="en-US" sz="2400" b="1" dirty="0" err="1" smtClean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</a:rPr>
              <a:t>fh×fw×d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</a:pPr>
            <a:endParaRPr lang="en-IN" sz="2400" dirty="0">
              <a:latin typeface="Book Antiqua" panose="02040602050305030304" pitchFamily="18" charset="0"/>
            </a:endParaRPr>
          </a:p>
        </p:txBody>
      </p:sp>
      <p:pic>
        <p:nvPicPr>
          <p:cNvPr id="2050" name="Picture 2" descr="Convolutional Neural Networ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37310"/>
            <a:ext cx="7162800" cy="241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82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4572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85800"/>
            <a:ext cx="838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Here, Convolution is an 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</a:rPr>
              <a:t>element-wise multiplication</a:t>
            </a:r>
            <a:r>
              <a:rPr lang="en-US" sz="2400" dirty="0">
                <a:latin typeface="Book Antiqua" panose="02040602050305030304" pitchFamily="18" charset="0"/>
              </a:rPr>
              <a:t>. </a:t>
            </a:r>
            <a:r>
              <a:rPr lang="en-US" sz="2400" dirty="0" smtClean="0">
                <a:latin typeface="Book Antiqua" panose="02040602050305030304" pitchFamily="18" charset="0"/>
              </a:rPr>
              <a:t>First, The </a:t>
            </a:r>
            <a:r>
              <a:rPr lang="en-US" sz="2400" dirty="0">
                <a:latin typeface="Book Antiqua" panose="02040602050305030304" pitchFamily="18" charset="0"/>
              </a:rPr>
              <a:t>computer will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</a:rPr>
              <a:t>scan a part of the image</a:t>
            </a:r>
            <a:r>
              <a:rPr lang="en-US" sz="2400" dirty="0">
                <a:latin typeface="Book Antiqua" panose="02040602050305030304" pitchFamily="18" charset="0"/>
              </a:rPr>
              <a:t>, usually with a dimension of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3x3 and multiplies it to a filter.</a:t>
            </a:r>
            <a:r>
              <a:rPr lang="en-US" sz="2400" dirty="0">
                <a:latin typeface="Book Antiqua" panose="02040602050305030304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</a:rPr>
              <a:t>output </a:t>
            </a:r>
            <a:r>
              <a:rPr lang="en-US" sz="2400" dirty="0">
                <a:latin typeface="Book Antiqua" panose="02040602050305030304" pitchFamily="18" charset="0"/>
              </a:rPr>
              <a:t>of the element-wise multiplication is called a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feature map. </a:t>
            </a:r>
            <a:r>
              <a:rPr lang="en-US" sz="2400" dirty="0">
                <a:latin typeface="Book Antiqua" panose="02040602050305030304" pitchFamily="18" charset="0"/>
              </a:rPr>
              <a:t>This </a:t>
            </a:r>
            <a:r>
              <a:rPr lang="en-US" sz="2400" b="1" dirty="0">
                <a:latin typeface="Book Antiqua" panose="02040602050305030304" pitchFamily="18" charset="0"/>
              </a:rPr>
              <a:t>step is repeated </a:t>
            </a:r>
            <a:r>
              <a:rPr lang="en-US" sz="2400" dirty="0">
                <a:latin typeface="Book Antiqua" panose="02040602050305030304" pitchFamily="18" charset="0"/>
              </a:rPr>
              <a:t>until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</a:rPr>
              <a:t>all the image is scanned</a:t>
            </a:r>
            <a:r>
              <a:rPr lang="en-US" sz="2400" b="1" dirty="0">
                <a:solidFill>
                  <a:srgbClr val="EF73E0"/>
                </a:solidFill>
                <a:latin typeface="Book Antiqua" panose="02040602050305030304" pitchFamily="18" charset="0"/>
              </a:rPr>
              <a:t>. </a:t>
            </a:r>
            <a:endParaRPr lang="en-US" sz="2400" b="1" dirty="0" smtClean="0">
              <a:solidFill>
                <a:srgbClr val="EF73E0"/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Note </a:t>
            </a:r>
            <a:r>
              <a:rPr lang="en-US" sz="2400" dirty="0">
                <a:latin typeface="Book Antiqua" panose="02040602050305030304" pitchFamily="18" charset="0"/>
              </a:rPr>
              <a:t>that, after the convolution,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size of the image is reduced.</a:t>
            </a:r>
            <a:endParaRPr lang="en-IN" sz="2400" b="1" dirty="0">
              <a:solidFill>
                <a:srgbClr val="FF0066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34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4572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pic>
        <p:nvPicPr>
          <p:cNvPr id="8194" name="Picture 2" descr="https://marketing3.topcoder.com/wp-content/uploads/2019/08/image-1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58798"/>
            <a:ext cx="8610600" cy="496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" y="4191000"/>
            <a:ext cx="5943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/>
              <a:t>(88*1 + 126*0 + 145*1) + (86*1 + 125*1 + 142*0) + (85*0 + 124*0 + 141*0)</a:t>
            </a:r>
            <a:br>
              <a:rPr lang="en-IN" sz="2000" b="1" dirty="0"/>
            </a:br>
            <a:r>
              <a:rPr lang="en-IN" sz="2000" b="1" dirty="0"/>
              <a:t>= </a:t>
            </a:r>
            <a:r>
              <a:rPr lang="en-IN" sz="2000" b="1" dirty="0">
                <a:solidFill>
                  <a:srgbClr val="FF0066"/>
                </a:solidFill>
              </a:rPr>
              <a:t>(88 + 145) + (86 + 125 ) </a:t>
            </a:r>
            <a:br>
              <a:rPr lang="en-IN" sz="2000" b="1" dirty="0">
                <a:solidFill>
                  <a:srgbClr val="FF0066"/>
                </a:solidFill>
              </a:rPr>
            </a:br>
            <a:r>
              <a:rPr lang="en-IN" sz="2000" b="1" dirty="0"/>
              <a:t>= </a:t>
            </a:r>
            <a:r>
              <a:rPr lang="en-IN" sz="2000" b="1" dirty="0">
                <a:solidFill>
                  <a:srgbClr val="0000FF"/>
                </a:solidFill>
              </a:rPr>
              <a:t>233 + 211 </a:t>
            </a:r>
            <a:br>
              <a:rPr lang="en-IN" sz="2000" b="1" dirty="0">
                <a:solidFill>
                  <a:srgbClr val="0000FF"/>
                </a:solidFill>
              </a:rPr>
            </a:br>
            <a:r>
              <a:rPr lang="en-IN" sz="2000" b="1" dirty="0"/>
              <a:t>= </a:t>
            </a:r>
            <a:r>
              <a:rPr lang="en-IN" sz="2000" b="1" dirty="0">
                <a:solidFill>
                  <a:srgbClr val="FF0000"/>
                </a:solidFill>
              </a:rPr>
              <a:t>444</a:t>
            </a:r>
          </a:p>
        </p:txBody>
      </p:sp>
    </p:spTree>
    <p:extLst>
      <p:ext uri="{BB962C8B-B14F-4D97-AF65-F5344CB8AC3E}">
        <p14:creationId xmlns:p14="http://schemas.microsoft.com/office/powerpoint/2010/main" val="363889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xample of the convolution operatio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5" y="76200"/>
            <a:ext cx="8977745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02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85800"/>
            <a:ext cx="85344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itchFamily="18" charset="0"/>
              </a:rPr>
              <a:t>Different Types of Kernels or Filters: </a:t>
            </a:r>
            <a:r>
              <a:rPr lang="en-US" sz="2400" b="1" dirty="0" smtClean="0">
                <a:solidFill>
                  <a:srgbClr val="660066"/>
                </a:solidFill>
                <a:latin typeface="Baskerville Old Face" pitchFamily="18" charset="0"/>
              </a:rPr>
              <a:t>Convolution of a picture</a:t>
            </a:r>
            <a:r>
              <a:rPr lang="en-US" sz="2400" dirty="0" smtClean="0">
                <a:latin typeface="Baskerville Old Face" pitchFamily="18" charset="0"/>
              </a:rPr>
              <a:t> with totally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itchFamily="18" charset="0"/>
              </a:rPr>
              <a:t>different filters </a:t>
            </a:r>
            <a:r>
              <a:rPr lang="en-US" sz="2400" dirty="0" smtClean="0">
                <a:latin typeface="Baskerville Old Face" pitchFamily="18" charset="0"/>
              </a:rPr>
              <a:t>will </a:t>
            </a:r>
            <a:r>
              <a:rPr lang="en-US" sz="2400" b="1" dirty="0" smtClean="0">
                <a:latin typeface="Baskerville Old Face" pitchFamily="18" charset="0"/>
              </a:rPr>
              <a:t>perform operations like </a:t>
            </a:r>
            <a:r>
              <a:rPr lang="en-US" sz="2400" b="1" dirty="0" smtClean="0">
                <a:solidFill>
                  <a:srgbClr val="7030A0"/>
                </a:solidFill>
                <a:latin typeface="Baskerville Old Face" pitchFamily="18" charset="0"/>
              </a:rPr>
              <a:t>edge detection, blur and sharpen by applying filters</a:t>
            </a:r>
            <a:r>
              <a:rPr lang="en-US" sz="2400" dirty="0" smtClean="0">
                <a:latin typeface="Baskerville Old Face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The </a:t>
            </a:r>
            <a:r>
              <a:rPr lang="en-US" sz="2400" b="1" dirty="0" smtClean="0">
                <a:solidFill>
                  <a:srgbClr val="990000"/>
                </a:solidFill>
                <a:latin typeface="Baskerville Old Face" pitchFamily="18" charset="0"/>
              </a:rPr>
              <a:t>below example shows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itchFamily="18" charset="0"/>
              </a:rPr>
              <a:t>numerous convolution images </a:t>
            </a:r>
            <a:r>
              <a:rPr lang="en-US" sz="2400" dirty="0" smtClean="0">
                <a:latin typeface="Baskerville Old Face" pitchFamily="18" charset="0"/>
              </a:rPr>
              <a:t>once </a:t>
            </a:r>
            <a:r>
              <a:rPr lang="en-US" sz="2400" b="1" dirty="0" smtClean="0">
                <a:solidFill>
                  <a:srgbClr val="005024"/>
                </a:solidFill>
                <a:latin typeface="Baskerville Old Face" pitchFamily="18" charset="0"/>
              </a:rPr>
              <a:t>applying different types of filters (kernels).</a:t>
            </a:r>
            <a:endParaRPr lang="en-US" sz="2400" b="1" dirty="0">
              <a:solidFill>
                <a:srgbClr val="005024"/>
              </a:solidFill>
              <a:latin typeface="Baskerville Old Face" pitchFamily="18" charset="0"/>
            </a:endParaRPr>
          </a:p>
        </p:txBody>
      </p:sp>
      <p:pic>
        <p:nvPicPr>
          <p:cNvPr id="5" name="Picture 4" descr="Filters for vertical (left) and horizontal (right) edge detec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9" y="3969328"/>
            <a:ext cx="4191000" cy="230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Example of some filt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855" y="3810000"/>
            <a:ext cx="3733800" cy="230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70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86868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413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685800"/>
            <a:ext cx="8534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5024"/>
                </a:solidFill>
                <a:latin typeface="Baskerville Old Face" pitchFamily="18" charset="0"/>
              </a:rPr>
              <a:t>Important Parameters in CNN are: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askerville Old Face" pitchFamily="18" charset="0"/>
              </a:rPr>
              <a:t>1. Stride: </a:t>
            </a:r>
            <a:r>
              <a:rPr lang="en-US" sz="2400" dirty="0">
                <a:latin typeface="Baskerville Old Face" pitchFamily="18" charset="0"/>
              </a:rPr>
              <a:t>Stride determines how many pixels the kernel shifts over the input at a time</a:t>
            </a:r>
            <a:r>
              <a:rPr lang="en-US" sz="2400" dirty="0" smtClean="0">
                <a:latin typeface="Baskerville Old Face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askerville Old Face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62646"/>
            <a:ext cx="70866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59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28255"/>
            <a:ext cx="7259877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10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38123"/>
            <a:ext cx="8382000" cy="56150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63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797511"/>
            <a:ext cx="830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Baskerville Old Face" pitchFamily="18" charset="0"/>
              </a:rPr>
              <a:t>2. Padding: </a:t>
            </a:r>
            <a:r>
              <a:rPr lang="en-US" sz="2400" b="1" dirty="0" smtClean="0">
                <a:latin typeface="Baskerville Old Face" pitchFamily="18" charset="0"/>
              </a:rPr>
              <a:t>Padding </a:t>
            </a:r>
            <a:r>
              <a:rPr lang="en-US" sz="2400" b="1" dirty="0">
                <a:latin typeface="Baskerville Old Face" pitchFamily="18" charset="0"/>
              </a:rPr>
              <a:t>is a technique </a:t>
            </a:r>
            <a:r>
              <a:rPr lang="en-US" sz="2400" dirty="0">
                <a:latin typeface="Baskerville Old Face" pitchFamily="18" charset="0"/>
              </a:rPr>
              <a:t>used to preserve the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spatial dimensions of the input image </a:t>
            </a:r>
            <a:r>
              <a:rPr lang="en-US" sz="2400" dirty="0">
                <a:latin typeface="Baskerville Old Face" pitchFamily="18" charset="0"/>
              </a:rPr>
              <a:t>after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convolution operations on a feature map. </a:t>
            </a:r>
            <a:r>
              <a:rPr lang="en-US" sz="2400" dirty="0">
                <a:latin typeface="Baskerville Old Face" pitchFamily="18" charset="0"/>
              </a:rPr>
              <a:t>Padding involves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adding extra pixels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around the border of the input feature map </a:t>
            </a:r>
            <a:r>
              <a:rPr lang="en-US" sz="2400" dirty="0">
                <a:latin typeface="Baskerville Old Face" pitchFamily="18" charset="0"/>
              </a:rPr>
              <a:t>before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convolution.</a:t>
            </a:r>
            <a:r>
              <a:rPr lang="en-US" sz="2400" dirty="0">
                <a:latin typeface="Baskerville Old Face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9589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8382000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24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86106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06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Motivation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2" name="Rectangle 1"/>
          <p:cNvSpPr/>
          <p:nvPr/>
        </p:nvSpPr>
        <p:spPr>
          <a:xfrm>
            <a:off x="152400" y="797511"/>
            <a:ext cx="861060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Convolution leverages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three important ideas </a:t>
            </a:r>
            <a:r>
              <a:rPr lang="en-US" sz="2400" dirty="0">
                <a:latin typeface="Baskerville Old Face" pitchFamily="18" charset="0"/>
              </a:rPr>
              <a:t>that can help improve a </a:t>
            </a:r>
            <a:r>
              <a:rPr lang="en-US" sz="2400" b="1" dirty="0" smtClean="0">
                <a:solidFill>
                  <a:srgbClr val="660066"/>
                </a:solidFill>
                <a:latin typeface="Baskerville Old Face" pitchFamily="18" charset="0"/>
              </a:rPr>
              <a:t>Deep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learning system: </a:t>
            </a:r>
            <a:endParaRPr lang="en-US" sz="2400" b="1" dirty="0" smtClean="0">
              <a:solidFill>
                <a:srgbClr val="660066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	</a:t>
            </a:r>
            <a:r>
              <a:rPr lang="en-US" sz="2400" b="1" dirty="0" smtClean="0">
                <a:solidFill>
                  <a:srgbClr val="CC0000"/>
                </a:solidFill>
                <a:latin typeface="Baskerville Old Face" pitchFamily="18" charset="0"/>
              </a:rPr>
              <a:t>1.</a:t>
            </a:r>
            <a:r>
              <a:rPr lang="en-US" sz="2400" b="1" dirty="0" smtClean="0">
                <a:solidFill>
                  <a:srgbClr val="660066"/>
                </a:solidFill>
                <a:latin typeface="Baskerville Old Face" pitchFamily="18" charset="0"/>
              </a:rPr>
              <a:t> </a:t>
            </a:r>
            <a:r>
              <a:rPr lang="en-US" sz="2800" b="1" dirty="0" smtClean="0">
                <a:solidFill>
                  <a:srgbClr val="009900"/>
                </a:solidFill>
                <a:latin typeface="Baskerville Old Face" pitchFamily="18" charset="0"/>
              </a:rPr>
              <a:t>sparse </a:t>
            </a:r>
            <a:r>
              <a:rPr lang="en-US" sz="2800" b="1" dirty="0">
                <a:solidFill>
                  <a:srgbClr val="009900"/>
                </a:solidFill>
                <a:latin typeface="Baskerville Old Face" pitchFamily="18" charset="0"/>
              </a:rPr>
              <a:t>interactions, </a:t>
            </a:r>
            <a:endParaRPr lang="en-US" sz="2800" b="1" dirty="0" smtClean="0">
              <a:solidFill>
                <a:srgbClr val="009900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009900"/>
                </a:solidFill>
                <a:latin typeface="Baskerville Old Face" pitchFamily="18" charset="0"/>
              </a:rPr>
              <a:t>	</a:t>
            </a:r>
            <a:r>
              <a:rPr lang="en-US" sz="2800" b="1" dirty="0" smtClean="0">
                <a:solidFill>
                  <a:srgbClr val="009900"/>
                </a:solidFill>
                <a:latin typeface="Baskerville Old Face" pitchFamily="18" charset="0"/>
              </a:rPr>
              <a:t>2. parameter </a:t>
            </a:r>
            <a:r>
              <a:rPr lang="en-US" sz="2800" b="1" dirty="0">
                <a:solidFill>
                  <a:srgbClr val="009900"/>
                </a:solidFill>
                <a:latin typeface="Baskerville Old Face" pitchFamily="18" charset="0"/>
              </a:rPr>
              <a:t>sharing </a:t>
            </a:r>
            <a:r>
              <a:rPr lang="en-US" sz="2800" b="1" dirty="0" smtClean="0">
                <a:solidFill>
                  <a:srgbClr val="009900"/>
                </a:solidFill>
                <a:latin typeface="Baskerville Old Face" pitchFamily="18" charset="0"/>
              </a:rPr>
              <a:t>and</a:t>
            </a:r>
          </a:p>
          <a:p>
            <a:pPr algn="just">
              <a:lnSpc>
                <a:spcPct val="150000"/>
              </a:lnSpc>
            </a:pPr>
            <a:r>
              <a:rPr lang="en-US" sz="2800" b="1" dirty="0">
                <a:solidFill>
                  <a:srgbClr val="009900"/>
                </a:solidFill>
                <a:latin typeface="Baskerville Old Face" pitchFamily="18" charset="0"/>
              </a:rPr>
              <a:t>	</a:t>
            </a:r>
            <a:r>
              <a:rPr lang="en-US" sz="2800" b="1" dirty="0" smtClean="0">
                <a:solidFill>
                  <a:srgbClr val="009900"/>
                </a:solidFill>
                <a:latin typeface="Baskerville Old Face" pitchFamily="18" charset="0"/>
              </a:rPr>
              <a:t>3. equivariant </a:t>
            </a:r>
            <a:r>
              <a:rPr lang="en-US" sz="2800" b="1" dirty="0">
                <a:solidFill>
                  <a:srgbClr val="009900"/>
                </a:solidFill>
                <a:latin typeface="Baskerville Old Face" pitchFamily="18" charset="0"/>
              </a:rPr>
              <a:t>representations. </a:t>
            </a:r>
            <a:endParaRPr lang="en-US" sz="2800" b="1" dirty="0" smtClean="0">
              <a:solidFill>
                <a:srgbClr val="009900"/>
              </a:solidFill>
              <a:latin typeface="Baskerville Old Face" pitchFamily="18" charset="0"/>
            </a:endParaRP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itchFamily="18" charset="0"/>
              </a:rPr>
              <a:t>Sparse Interactions</a:t>
            </a:r>
            <a:r>
              <a:rPr lang="en-US" sz="2400" b="1" u="sng" dirty="0" smtClean="0">
                <a:solidFill>
                  <a:srgbClr val="FF0000"/>
                </a:solidFill>
                <a:latin typeface="Baskerville Old Face" pitchFamily="18" charset="0"/>
              </a:rPr>
              <a:t>:  </a:t>
            </a:r>
            <a:r>
              <a:rPr lang="en-US" sz="2400" dirty="0" smtClean="0">
                <a:solidFill>
                  <a:srgbClr val="009900"/>
                </a:solidFill>
                <a:latin typeface="Baskerville Old Face" pitchFamily="18" charset="0"/>
              </a:rPr>
              <a:t>I</a:t>
            </a:r>
            <a:r>
              <a:rPr lang="en-US" sz="2400" dirty="0" smtClean="0">
                <a:latin typeface="Baskerville Old Face" pitchFamily="18" charset="0"/>
              </a:rPr>
              <a:t>n </a:t>
            </a:r>
            <a:r>
              <a:rPr lang="en-US" sz="2400" b="1" dirty="0">
                <a:latin typeface="Baskerville Old Face" pitchFamily="18" charset="0"/>
              </a:rPr>
              <a:t>traditional </a:t>
            </a:r>
            <a:r>
              <a:rPr lang="en-US" sz="2400" b="1" dirty="0" smtClean="0">
                <a:latin typeface="Baskerville Old Face" pitchFamily="18" charset="0"/>
              </a:rPr>
              <a:t>Neural Networks</a:t>
            </a:r>
            <a:r>
              <a:rPr lang="en-US" sz="2400" dirty="0">
                <a:latin typeface="Baskerville Old Face" pitchFamily="18" charset="0"/>
              </a:rPr>
              <a:t>, every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output unit interacts with every input unit</a:t>
            </a:r>
            <a:r>
              <a:rPr lang="en-US" sz="2400" dirty="0" smtClean="0">
                <a:latin typeface="Baskerville Old Face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Convolutional networks</a:t>
            </a:r>
            <a:r>
              <a:rPr lang="en-US" sz="2400" dirty="0">
                <a:latin typeface="Baskerville Old Face" pitchFamily="18" charset="0"/>
              </a:rPr>
              <a:t>, however,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typically have sparse interactions</a:t>
            </a:r>
            <a:r>
              <a:rPr lang="en-US" sz="2400" dirty="0">
                <a:latin typeface="Baskerville Old Face" pitchFamily="18" charset="0"/>
              </a:rPr>
              <a:t>, by making 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kernel smaller than input.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US" sz="2400" dirty="0" smtClean="0">
              <a:latin typeface="Baskerville Old Face" pitchFamily="18" charset="0"/>
            </a:endParaRPr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US" sz="2800" dirty="0">
              <a:solidFill>
                <a:srgbClr val="0099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32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2" name="Rectangle 1"/>
          <p:cNvSpPr/>
          <p:nvPr/>
        </p:nvSpPr>
        <p:spPr>
          <a:xfrm>
            <a:off x="152400" y="797511"/>
            <a:ext cx="8610600" cy="557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For </a:t>
            </a:r>
            <a:r>
              <a:rPr lang="en-US" sz="2400" b="1" dirty="0" smtClean="0">
                <a:solidFill>
                  <a:srgbClr val="CC0000"/>
                </a:solidFill>
                <a:latin typeface="Baskerville Old Face" pitchFamily="18" charset="0"/>
              </a:rPr>
              <a:t>example</a:t>
            </a:r>
            <a:r>
              <a:rPr lang="en-US" sz="2400" b="1" dirty="0" smtClean="0">
                <a:latin typeface="Baskerville Old Face" pitchFamily="18" charset="0"/>
              </a:rPr>
              <a:t>, </a:t>
            </a:r>
            <a:r>
              <a:rPr lang="en-US" sz="2400" dirty="0">
                <a:latin typeface="Baskerville Old Face" pitchFamily="18" charset="0"/>
              </a:rPr>
              <a:t>when </a:t>
            </a:r>
            <a:r>
              <a:rPr lang="en-US" sz="2400" b="1" dirty="0">
                <a:latin typeface="Baskerville Old Face" pitchFamily="18" charset="0"/>
              </a:rPr>
              <a:t>processing an image</a:t>
            </a:r>
            <a:r>
              <a:rPr lang="en-US" sz="2400" dirty="0">
                <a:latin typeface="Baskerville Old Face" pitchFamily="18" charset="0"/>
              </a:rPr>
              <a:t>, the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input image</a:t>
            </a:r>
            <a:r>
              <a:rPr lang="en-US" sz="2400" b="1" dirty="0">
                <a:latin typeface="Baskerville Old Face" pitchFamily="18" charset="0"/>
              </a:rPr>
              <a:t> might have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thousands or millions of pixels</a:t>
            </a:r>
            <a:r>
              <a:rPr lang="en-US" sz="2400" b="1" dirty="0">
                <a:latin typeface="Baskerville Old Face" pitchFamily="18" charset="0"/>
              </a:rPr>
              <a:t>,</a:t>
            </a:r>
            <a:r>
              <a:rPr lang="en-US" sz="2400" dirty="0">
                <a:latin typeface="Baskerville Old Face" pitchFamily="18" charset="0"/>
              </a:rPr>
              <a:t> but we </a:t>
            </a: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can detect small, meaningful features</a:t>
            </a:r>
            <a:r>
              <a:rPr lang="en-US" sz="2400" dirty="0" smtClean="0">
                <a:latin typeface="Baskerville Old Face" pitchFamily="18" charset="0"/>
              </a:rPr>
              <a:t> such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as edges with kernels </a:t>
            </a:r>
            <a:r>
              <a:rPr lang="en-US" sz="2400" dirty="0">
                <a:latin typeface="Baskerville Old Face" pitchFamily="18" charset="0"/>
              </a:rPr>
              <a:t>that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occupy only tens or </a:t>
            </a:r>
            <a:r>
              <a:rPr lang="en-US" sz="2400" b="1" dirty="0" smtClean="0">
                <a:solidFill>
                  <a:srgbClr val="660066"/>
                </a:solidFill>
                <a:latin typeface="Baskerville Old Face" pitchFamily="18" charset="0"/>
              </a:rPr>
              <a:t>hundreds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of pixels.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So that it finally </a:t>
            </a:r>
            <a:r>
              <a:rPr lang="en-US" sz="2400" b="1" dirty="0" smtClean="0">
                <a:solidFill>
                  <a:srgbClr val="CC0000"/>
                </a:solidFill>
                <a:latin typeface="Baskerville Old Face" pitchFamily="18" charset="0"/>
              </a:rPr>
              <a:t>Reduces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memory </a:t>
            </a:r>
            <a:r>
              <a:rPr lang="en-US" sz="2400" b="1" dirty="0" smtClean="0">
                <a:solidFill>
                  <a:srgbClr val="CC0000"/>
                </a:solidFill>
                <a:latin typeface="Baskerville Old Face" pitchFamily="18" charset="0"/>
              </a:rPr>
              <a:t>requirements </a:t>
            </a:r>
            <a:r>
              <a:rPr lang="en-US" sz="2400" dirty="0" smtClean="0">
                <a:latin typeface="Baskerville Old Face" pitchFamily="18" charset="0"/>
              </a:rPr>
              <a:t>and </a:t>
            </a:r>
            <a:r>
              <a:rPr lang="en-US" sz="2400" b="1" dirty="0" smtClean="0">
                <a:solidFill>
                  <a:srgbClr val="660066"/>
                </a:solidFill>
                <a:latin typeface="Baskerville Old Face" pitchFamily="18" charset="0"/>
              </a:rPr>
              <a:t>Improves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statistical </a:t>
            </a:r>
            <a:r>
              <a:rPr lang="en-US" sz="2400" b="1" dirty="0" smtClean="0">
                <a:solidFill>
                  <a:srgbClr val="660066"/>
                </a:solidFill>
                <a:latin typeface="Baskerville Old Face" pitchFamily="18" charset="0"/>
              </a:rPr>
              <a:t>eﬃciency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These improvements in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efficiency are usually quite large</a:t>
            </a:r>
            <a:r>
              <a:rPr lang="en-US" sz="2400" dirty="0">
                <a:latin typeface="Baskerville Old Face" pitchFamily="18" charset="0"/>
              </a:rPr>
              <a:t>. If there are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m inputs and n outputs</a:t>
            </a:r>
            <a:r>
              <a:rPr lang="en-US" sz="2400" dirty="0">
                <a:latin typeface="Baskerville Old Face" pitchFamily="18" charset="0"/>
              </a:rPr>
              <a:t>, then </a:t>
            </a:r>
            <a:r>
              <a:rPr lang="en-US" sz="2400" b="1" u="sng" dirty="0">
                <a:solidFill>
                  <a:srgbClr val="FF0000"/>
                </a:solidFill>
                <a:latin typeface="Baskerville Old Face" pitchFamily="18" charset="0"/>
              </a:rPr>
              <a:t>matrix multiplication requires </a:t>
            </a:r>
            <a:r>
              <a:rPr lang="en-US" sz="2400" b="1" u="sng" dirty="0" err="1">
                <a:solidFill>
                  <a:srgbClr val="FF0000"/>
                </a:solidFill>
                <a:latin typeface="Baskerville Old Face" pitchFamily="18" charset="0"/>
              </a:rPr>
              <a:t>m×n</a:t>
            </a:r>
            <a:r>
              <a:rPr lang="en-US" sz="2400" b="1" u="sng" dirty="0">
                <a:solidFill>
                  <a:srgbClr val="FF0000"/>
                </a:solidFill>
                <a:latin typeface="Baskerville Old Face" pitchFamily="18" charset="0"/>
              </a:rPr>
              <a:t> parameters</a:t>
            </a:r>
            <a:r>
              <a:rPr lang="en-US" sz="2400" dirty="0">
                <a:latin typeface="Baskerville Old Face" pitchFamily="18" charset="0"/>
              </a:rPr>
              <a:t> and the algorithms used in practice have </a:t>
            </a:r>
            <a:r>
              <a:rPr lang="en-US" sz="2400" b="1" dirty="0" smtClean="0">
                <a:latin typeface="Baskerville Old Face" pitchFamily="18" charset="0"/>
              </a:rPr>
              <a:t>O(m × n) runtime (per example). </a:t>
            </a:r>
            <a:endParaRPr lang="en-US" sz="24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3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1028" name="Picture 4" descr="https://miro.medium.com/v2/resize:fit:700/1*qgG10RBbv2f_jfZqBmrR2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02613"/>
            <a:ext cx="7010400" cy="575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2" name="Rectangle 1"/>
          <p:cNvSpPr/>
          <p:nvPr/>
        </p:nvSpPr>
        <p:spPr>
          <a:xfrm>
            <a:off x="152400" y="797511"/>
            <a:ext cx="86106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If </a:t>
            </a:r>
            <a:r>
              <a:rPr lang="en-US" sz="2400" dirty="0">
                <a:latin typeface="Baskerville Old Face" pitchFamily="18" charset="0"/>
              </a:rPr>
              <a:t>we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limit the number of connections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each output may have to k</a:t>
            </a:r>
            <a:r>
              <a:rPr lang="en-US" sz="2400" dirty="0">
                <a:latin typeface="Baskerville Old Face" pitchFamily="18" charset="0"/>
              </a:rPr>
              <a:t>, then the </a:t>
            </a:r>
            <a:r>
              <a:rPr lang="en-US" sz="2400" b="1" dirty="0">
                <a:latin typeface="Baskerville Old Face" pitchFamily="18" charset="0"/>
              </a:rPr>
              <a:t>sparsely connected approach requires </a:t>
            </a:r>
            <a:r>
              <a:rPr lang="en-US" sz="2400" dirty="0">
                <a:latin typeface="Baskerville Old Face" pitchFamily="18" charset="0"/>
              </a:rPr>
              <a:t>only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k × n parameters and O(k × n) runtime.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In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layers connected by convolution</a:t>
            </a:r>
            <a:r>
              <a:rPr lang="en-US" sz="2400" dirty="0">
                <a:latin typeface="Baskerville Old Face" pitchFamily="18" charset="0"/>
              </a:rPr>
              <a:t>, however, only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need 3 weights to produce s3 </a:t>
            </a:r>
            <a:r>
              <a:rPr lang="en-US" sz="2400" dirty="0">
                <a:latin typeface="Baskerville Old Face" pitchFamily="18" charset="0"/>
              </a:rPr>
              <a:t>as only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three hidden units x2, x3, x4 </a:t>
            </a:r>
            <a:r>
              <a:rPr lang="en-US" sz="2400" dirty="0">
                <a:latin typeface="Baskerville Old Face" pitchFamily="18" charset="0"/>
              </a:rPr>
              <a:t>are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contributing to s3. </a:t>
            </a:r>
            <a:endParaRPr lang="en-US" sz="2400" b="1" dirty="0" smtClean="0">
              <a:solidFill>
                <a:srgbClr val="0000FF"/>
              </a:solidFill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660066"/>
                </a:solidFill>
                <a:latin typeface="Baskerville Old Face" pitchFamily="18" charset="0"/>
              </a:rPr>
              <a:t>Compared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to the s3 with FC layer, </a:t>
            </a:r>
            <a:r>
              <a:rPr lang="en-US" sz="2400" dirty="0">
                <a:latin typeface="Baskerville Old Face" pitchFamily="18" charset="0"/>
              </a:rPr>
              <a:t>the </a:t>
            </a:r>
            <a:r>
              <a:rPr lang="en-US" sz="2400" b="1" dirty="0">
                <a:latin typeface="Baskerville Old Face" pitchFamily="18" charset="0"/>
              </a:rPr>
              <a:t>s3 with convolution has fewer connections </a:t>
            </a:r>
            <a:r>
              <a:rPr lang="en-US" sz="2400" dirty="0">
                <a:latin typeface="Baskerville Old Face" pitchFamily="18" charset="0"/>
              </a:rPr>
              <a:t>in the </a:t>
            </a:r>
            <a:r>
              <a:rPr lang="en-US" sz="2400" b="1" dirty="0">
                <a:latin typeface="Baskerville Old Face" pitchFamily="18" charset="0"/>
              </a:rPr>
              <a:t>hidden units of the previous layer (L), </a:t>
            </a:r>
            <a:r>
              <a:rPr lang="en-US" sz="2400" dirty="0">
                <a:latin typeface="Baskerville Old Face" pitchFamily="18" charset="0"/>
              </a:rPr>
              <a:t>and </a:t>
            </a:r>
            <a:r>
              <a:rPr lang="en-US" sz="2400" b="1" dirty="0">
                <a:latin typeface="Baskerville Old Face" pitchFamily="18" charset="0"/>
              </a:rPr>
              <a:t>this means it has a sparser connection than FC.</a:t>
            </a:r>
          </a:p>
          <a:p>
            <a:r>
              <a:rPr lang="en-US" sz="2400" b="1" dirty="0"/>
              <a:t/>
            </a:r>
            <a:br>
              <a:rPr lang="en-US" sz="2400" b="1" dirty="0"/>
            </a:br>
            <a:endParaRPr lang="en-US" sz="2400" b="1" dirty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99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15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2" name="Rectangle 1"/>
          <p:cNvSpPr/>
          <p:nvPr/>
        </p:nvSpPr>
        <p:spPr>
          <a:xfrm>
            <a:off x="152400" y="566678"/>
            <a:ext cx="86106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itchFamily="18" charset="0"/>
              </a:rPr>
              <a:t>2. Parameter Sharing</a:t>
            </a:r>
            <a:r>
              <a:rPr lang="en-US" sz="2400" b="1" u="sng" dirty="0" smtClean="0">
                <a:solidFill>
                  <a:srgbClr val="FF0000"/>
                </a:solidFill>
                <a:latin typeface="Baskerville Old Face" pitchFamily="18" charset="0"/>
              </a:rPr>
              <a:t>:  </a:t>
            </a:r>
            <a:r>
              <a:rPr lang="en-US" sz="2400" b="1" dirty="0">
                <a:latin typeface="Baskerville Old Face" pitchFamily="18" charset="0"/>
              </a:rPr>
              <a:t>Parameter sharing </a:t>
            </a:r>
            <a:r>
              <a:rPr lang="en-US" sz="2400" dirty="0">
                <a:latin typeface="Baskerville Old Face" pitchFamily="18" charset="0"/>
              </a:rPr>
              <a:t>refers to using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same parameter for more than one function </a:t>
            </a:r>
            <a:r>
              <a:rPr lang="en-US" sz="2400" dirty="0">
                <a:latin typeface="Baskerville Old Face" pitchFamily="18" charset="0"/>
              </a:rPr>
              <a:t>in a model.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In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convolutional neural net,</a:t>
            </a:r>
            <a:r>
              <a:rPr lang="en-US" sz="2400" dirty="0">
                <a:latin typeface="Baskerville Old Face" pitchFamily="18" charset="0"/>
              </a:rPr>
              <a:t> </a:t>
            </a:r>
            <a:r>
              <a:rPr lang="en-US" sz="2400" b="1" dirty="0">
                <a:latin typeface="Baskerville Old Face" pitchFamily="18" charset="0"/>
              </a:rPr>
              <a:t>each member of kernel</a:t>
            </a:r>
            <a:r>
              <a:rPr lang="en-US" sz="2400" dirty="0">
                <a:latin typeface="Baskerville Old Face" pitchFamily="18" charset="0"/>
              </a:rPr>
              <a:t> is used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at every position of input</a:t>
            </a:r>
            <a:r>
              <a:rPr lang="en-US" sz="2400" dirty="0">
                <a:latin typeface="Baskerville Old Face" pitchFamily="18" charset="0"/>
              </a:rPr>
              <a:t> i.e. </a:t>
            </a:r>
            <a:r>
              <a:rPr lang="en-US" sz="2400" b="1" dirty="0">
                <a:latin typeface="Baskerville Old Face" pitchFamily="18" charset="0"/>
              </a:rPr>
              <a:t>parameters used to compute different output units are tied together </a:t>
            </a:r>
            <a:r>
              <a:rPr lang="en-US" sz="2400" dirty="0">
                <a:latin typeface="Baskerville Old Face" pitchFamily="18" charset="0"/>
              </a:rPr>
              <a:t>(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all times their values are same).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Sparse interactions </a:t>
            </a:r>
            <a:r>
              <a:rPr lang="en-US" sz="2400" dirty="0">
                <a:latin typeface="Baskerville Old Face" pitchFamily="18" charset="0"/>
              </a:rPr>
              <a:t>and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parameter sharing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combined can improve eﬃciency </a:t>
            </a:r>
            <a:r>
              <a:rPr lang="en-US" sz="2400" dirty="0">
                <a:latin typeface="Baskerville Old Face" pitchFamily="18" charset="0"/>
              </a:rPr>
              <a:t>of a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linear function for detecting edges in an image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US" sz="2400" dirty="0" smtClean="0">
              <a:latin typeface="Baskerville Old Face" pitchFamily="18" charset="0"/>
            </a:endParaRPr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US" sz="2800" dirty="0">
              <a:solidFill>
                <a:srgbClr val="009900"/>
              </a:solidFill>
              <a:latin typeface="Baskerville Old Fac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183" y="4495800"/>
            <a:ext cx="549592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" y="6248400"/>
            <a:ext cx="891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Fig. </a:t>
            </a:r>
            <a:r>
              <a:rPr lang="en-US" b="1" dirty="0">
                <a:solidFill>
                  <a:srgbClr val="660066"/>
                </a:solidFill>
              </a:rPr>
              <a:t>shows convolution shares the same parameters across all spatial locations</a:t>
            </a:r>
            <a:r>
              <a:rPr lang="en-US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7600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" y="670679"/>
            <a:ext cx="8534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>
                <a:solidFill>
                  <a:srgbClr val="FF0000"/>
                </a:solidFill>
                <a:latin typeface="Baskerville Old Face" pitchFamily="18" charset="0"/>
              </a:rPr>
              <a:t>3</a:t>
            </a:r>
            <a:r>
              <a:rPr lang="en-US" sz="2800" b="1" u="sng" dirty="0" smtClean="0">
                <a:solidFill>
                  <a:srgbClr val="FF0000"/>
                </a:solidFill>
                <a:latin typeface="Baskerville Old Face" pitchFamily="18" charset="0"/>
              </a:rPr>
              <a:t>. Equivariant Representation</a:t>
            </a:r>
            <a:r>
              <a:rPr lang="en-US" sz="2400" dirty="0">
                <a:latin typeface="Baskerville Old Face" pitchFamily="18" charset="0"/>
              </a:rPr>
              <a:t>:  </a:t>
            </a:r>
            <a:r>
              <a:rPr lang="en-US" sz="2800" b="1" dirty="0">
                <a:solidFill>
                  <a:srgbClr val="0000FF"/>
                </a:solidFill>
                <a:latin typeface="Baskerville Old Face" pitchFamily="18" charset="0"/>
              </a:rPr>
              <a:t>Convolution function </a:t>
            </a:r>
            <a:r>
              <a:rPr lang="en-US" sz="2800" dirty="0">
                <a:latin typeface="Baskerville Old Face" pitchFamily="18" charset="0"/>
              </a:rPr>
              <a:t>is </a:t>
            </a:r>
            <a:r>
              <a:rPr lang="en-US" sz="2800" b="1" dirty="0">
                <a:solidFill>
                  <a:srgbClr val="009900"/>
                </a:solidFill>
                <a:latin typeface="Baskerville Old Face" pitchFamily="18" charset="0"/>
              </a:rPr>
              <a:t>equivariant to translation. </a:t>
            </a:r>
            <a:r>
              <a:rPr lang="en-US" sz="2400" dirty="0">
                <a:latin typeface="Baskerville Old Face" pitchFamily="18" charset="0"/>
              </a:rPr>
              <a:t>This means that </a:t>
            </a:r>
            <a:r>
              <a:rPr lang="en-US" sz="2400" b="1" dirty="0">
                <a:latin typeface="Baskerville Old Face" pitchFamily="18" charset="0"/>
              </a:rPr>
              <a:t>shifting the input </a:t>
            </a:r>
            <a:r>
              <a:rPr lang="en-US" sz="2400" dirty="0">
                <a:latin typeface="Baskerville Old Face" pitchFamily="18" charset="0"/>
              </a:rPr>
              <a:t>and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applying convolution </a:t>
            </a:r>
            <a:r>
              <a:rPr lang="en-US" sz="2400" dirty="0">
                <a:latin typeface="Baskerville Old Face" pitchFamily="18" charset="0"/>
              </a:rPr>
              <a:t>is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equivalent to applying convolution </a:t>
            </a:r>
            <a:r>
              <a:rPr lang="en-US" sz="2400" dirty="0">
                <a:latin typeface="Baskerville Old Face" pitchFamily="18" charset="0"/>
              </a:rPr>
              <a:t>to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the input and shifting it. 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US" sz="2800" dirty="0">
              <a:solidFill>
                <a:srgbClr val="009900"/>
              </a:solidFill>
              <a:latin typeface="Baskerville Old Face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6248400"/>
            <a:ext cx="891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Fig. </a:t>
            </a:r>
            <a:r>
              <a:rPr lang="en-US" b="1" dirty="0">
                <a:solidFill>
                  <a:srgbClr val="660066"/>
                </a:solidFill>
              </a:rPr>
              <a:t>shows convolution shares the same parameters across all spatial locations</a:t>
            </a:r>
            <a:r>
              <a:rPr lang="en-US" b="1" dirty="0"/>
              <a:t>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42" y="3486150"/>
            <a:ext cx="7250113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880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311727" y="762000"/>
            <a:ext cx="837507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00CC"/>
                </a:solidFill>
                <a:latin typeface="Baskerville Old Face" pitchFamily="18" charset="0"/>
              </a:rPr>
              <a:t>Example of equivariance: </a:t>
            </a:r>
            <a:r>
              <a:rPr lang="en-US" sz="2400" dirty="0">
                <a:latin typeface="Baskerville Old Face" pitchFamily="18" charset="0"/>
              </a:rPr>
              <a:t>With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2D images convolution </a:t>
            </a:r>
            <a:r>
              <a:rPr lang="en-US" sz="2400" b="1" dirty="0">
                <a:latin typeface="Baskerville Old Face" pitchFamily="18" charset="0"/>
              </a:rPr>
              <a:t>creates a map where certain features </a:t>
            </a:r>
            <a:r>
              <a:rPr lang="en-US" sz="2400" dirty="0">
                <a:latin typeface="Baskerville Old Face" pitchFamily="18" charset="0"/>
              </a:rPr>
              <a:t>appear </a:t>
            </a:r>
            <a:r>
              <a:rPr lang="en-US" sz="2400" b="1" dirty="0">
                <a:latin typeface="Baskerville Old Face" pitchFamily="18" charset="0"/>
              </a:rPr>
              <a:t>in the input</a:t>
            </a:r>
            <a:r>
              <a:rPr lang="en-US" sz="2400" dirty="0">
                <a:latin typeface="Baskerville Old Face" pitchFamily="18" charset="0"/>
              </a:rPr>
              <a:t>. </a:t>
            </a:r>
            <a:endParaRPr lang="en-US" sz="2400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	</a:t>
            </a:r>
            <a:r>
              <a:rPr lang="en-US" sz="2400" dirty="0" smtClean="0">
                <a:latin typeface="Baskerville Old Face" pitchFamily="18" charset="0"/>
              </a:rPr>
              <a:t>If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we move the object in the input</a:t>
            </a:r>
            <a:r>
              <a:rPr lang="en-US" sz="2400" dirty="0">
                <a:latin typeface="Baskerville Old Face" pitchFamily="18" charset="0"/>
              </a:rPr>
              <a:t>,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the representation will move the same amount in the output</a:t>
            </a:r>
            <a:r>
              <a:rPr lang="en-US" sz="2400" dirty="0">
                <a:latin typeface="Baskerville Old Face" pitchFamily="18" charset="0"/>
              </a:rPr>
              <a:t>. It is useful to 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detect edges in first layer of convolutional network</a:t>
            </a:r>
            <a:r>
              <a:rPr lang="en-US" sz="2400" dirty="0">
                <a:latin typeface="Baskerville Old Face" pitchFamily="18" charset="0"/>
              </a:rPr>
              <a:t>. </a:t>
            </a:r>
            <a:r>
              <a:rPr lang="en-US" sz="2400" b="1" dirty="0">
                <a:latin typeface="Baskerville Old Face" pitchFamily="18" charset="0"/>
              </a:rPr>
              <a:t>S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ame edges appear </a:t>
            </a:r>
            <a:r>
              <a:rPr lang="en-US" sz="2400" b="1" dirty="0" smtClean="0">
                <a:solidFill>
                  <a:srgbClr val="CC0000"/>
                </a:solidFill>
                <a:latin typeface="Baskerville Old Face" pitchFamily="18" charset="0"/>
              </a:rPr>
              <a:t>every where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in image,</a:t>
            </a:r>
            <a:r>
              <a:rPr lang="en-US" sz="2400" dirty="0">
                <a:latin typeface="Baskerville Old Face" pitchFamily="18" charset="0"/>
              </a:rPr>
              <a:t> so it is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practical to share parameters across entire image</a:t>
            </a:r>
            <a:r>
              <a:rPr lang="en-US" b="1" dirty="0">
                <a:solidFill>
                  <a:srgbClr val="0099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3395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Activation Function used in CNN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1" y="762000"/>
            <a:ext cx="8458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The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output volume of the </a:t>
            </a:r>
            <a:r>
              <a:rPr lang="en-US" sz="2400" b="1" dirty="0" smtClean="0">
                <a:solidFill>
                  <a:srgbClr val="009900"/>
                </a:solidFill>
                <a:latin typeface="Baskerville Old Face" pitchFamily="18" charset="0"/>
              </a:rPr>
              <a:t>Convolution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layer </a:t>
            </a:r>
            <a:r>
              <a:rPr lang="en-US" sz="2400" dirty="0">
                <a:latin typeface="Baskerville Old Face" pitchFamily="18" charset="0"/>
              </a:rPr>
              <a:t>is fed to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an </a:t>
            </a:r>
            <a:r>
              <a:rPr lang="en-US" sz="2400" b="1" dirty="0" smtClean="0">
                <a:solidFill>
                  <a:srgbClr val="CC0000"/>
                </a:solidFill>
                <a:latin typeface="Baskerville Old Face" pitchFamily="18" charset="0"/>
              </a:rPr>
              <a:t>element wise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activation function</a:t>
            </a:r>
            <a:r>
              <a:rPr lang="en-US" sz="2400" dirty="0">
                <a:latin typeface="Baskerville Old Face" pitchFamily="18" charset="0"/>
              </a:rPr>
              <a:t>, commonly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a Rectified-Linear Unit (</a:t>
            </a:r>
            <a:r>
              <a:rPr lang="en-US" sz="2400" b="1" dirty="0" err="1">
                <a:solidFill>
                  <a:srgbClr val="0000CC"/>
                </a:solidFill>
                <a:latin typeface="Baskerville Old Face" pitchFamily="18" charset="0"/>
              </a:rPr>
              <a:t>ReLu</a:t>
            </a: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).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After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each CONV layer in a CNN</a:t>
            </a:r>
            <a:r>
              <a:rPr lang="en-US" sz="2400" dirty="0">
                <a:latin typeface="Baskerville Old Face" pitchFamily="18" charset="0"/>
              </a:rPr>
              <a:t>, we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apply a nonlinear activation function,</a:t>
            </a:r>
            <a:r>
              <a:rPr lang="en-US" sz="2400" dirty="0">
                <a:latin typeface="Baskerville Old Face" pitchFamily="18" charset="0"/>
              </a:rPr>
              <a:t> such </a:t>
            </a:r>
            <a:r>
              <a:rPr lang="en-US" sz="2400" b="1" u="sng" dirty="0">
                <a:solidFill>
                  <a:srgbClr val="CC0000"/>
                </a:solidFill>
                <a:latin typeface="Baskerville Old Face" pitchFamily="18" charset="0"/>
              </a:rPr>
              <a:t>as </a:t>
            </a:r>
            <a:r>
              <a:rPr lang="en-US" sz="2400" b="1" u="sng" dirty="0" err="1" smtClean="0">
                <a:solidFill>
                  <a:srgbClr val="CC0000"/>
                </a:solidFill>
                <a:latin typeface="Baskerville Old Face" pitchFamily="18" charset="0"/>
              </a:rPr>
              <a:t>ReLU</a:t>
            </a:r>
            <a:r>
              <a:rPr lang="en-US" sz="2400" dirty="0" smtClean="0">
                <a:latin typeface="Baskerville Old Face" pitchFamily="18" charset="0"/>
              </a:rPr>
              <a:t>. The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Rectified Linear Unit, or </a:t>
            </a:r>
            <a:r>
              <a:rPr lang="en-US" sz="2400" b="1" dirty="0" err="1">
                <a:solidFill>
                  <a:srgbClr val="CC0000"/>
                </a:solidFill>
                <a:latin typeface="Baskerville Old Face" pitchFamily="18" charset="0"/>
              </a:rPr>
              <a:t>ReLU</a:t>
            </a:r>
            <a:r>
              <a:rPr lang="en-US" sz="2400" dirty="0">
                <a:latin typeface="Baskerville Old Face" pitchFamily="18" charset="0"/>
              </a:rPr>
              <a:t>, is </a:t>
            </a:r>
            <a:r>
              <a:rPr lang="en-US" sz="2400" b="1" dirty="0">
                <a:latin typeface="Baskerville Old Face" pitchFamily="18" charset="0"/>
              </a:rPr>
              <a:t>not a separate component of the convolutional neural networks' process</a:t>
            </a:r>
            <a:r>
              <a:rPr lang="en-US" sz="2400" dirty="0">
                <a:latin typeface="Baskerville Old Face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The </a:t>
            </a:r>
            <a:r>
              <a:rPr lang="en-US" sz="2400" b="1" dirty="0" err="1">
                <a:latin typeface="Baskerville Old Face" pitchFamily="18" charset="0"/>
              </a:rPr>
              <a:t>ReLu</a:t>
            </a:r>
            <a:r>
              <a:rPr lang="en-US" sz="2400" b="1" dirty="0">
                <a:latin typeface="Baskerville Old Face" pitchFamily="18" charset="0"/>
              </a:rPr>
              <a:t> layer </a:t>
            </a:r>
            <a:r>
              <a:rPr lang="en-US" sz="2400" dirty="0">
                <a:latin typeface="Baskerville Old Face" pitchFamily="18" charset="0"/>
              </a:rPr>
              <a:t>will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determine whether an input node </a:t>
            </a:r>
            <a:r>
              <a:rPr lang="en-US" sz="2400" dirty="0">
                <a:latin typeface="Baskerville Old Face" pitchFamily="18" charset="0"/>
              </a:rPr>
              <a:t>will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'fire' given the input data</a:t>
            </a:r>
            <a:r>
              <a:rPr lang="en-US" sz="2400" b="1" dirty="0" smtClean="0">
                <a:solidFill>
                  <a:srgbClr val="009900"/>
                </a:solidFill>
                <a:latin typeface="Baskerville Old Face" pitchFamily="18" charset="0"/>
              </a:rPr>
              <a:t>.</a:t>
            </a:r>
            <a:endParaRPr lang="en-US" sz="2400" b="1" dirty="0">
              <a:solidFill>
                <a:srgbClr val="0099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07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Activation Function used in CNN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1" y="762000"/>
            <a:ext cx="8458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This </a:t>
            </a:r>
            <a:r>
              <a:rPr lang="en-US" sz="2400" b="1" dirty="0">
                <a:latin typeface="Baskerville Old Face" pitchFamily="18" charset="0"/>
              </a:rPr>
              <a:t>'firing' signals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whether the convolution layer's filters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have detected a visual feature.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dimensions of the volume are left unchanged</a:t>
            </a:r>
            <a:r>
              <a:rPr lang="en-US" sz="2400" dirty="0">
                <a:latin typeface="Baskerville Old Face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The </a:t>
            </a:r>
            <a:r>
              <a:rPr lang="en-US" sz="2400" b="1" dirty="0" err="1">
                <a:solidFill>
                  <a:srgbClr val="009900"/>
                </a:solidFill>
                <a:latin typeface="Baskerville Old Face" pitchFamily="18" charset="0"/>
              </a:rPr>
              <a:t>ReLU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 (short for rectified linear units) </a:t>
            </a:r>
            <a:r>
              <a:rPr lang="en-US" sz="2400" dirty="0">
                <a:latin typeface="Baskerville Old Face" pitchFamily="18" charset="0"/>
              </a:rPr>
              <a:t>layer commonly follows the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convolution layer</a:t>
            </a:r>
            <a:r>
              <a:rPr lang="en-US" sz="2400" dirty="0">
                <a:latin typeface="Baskerville Old Face" pitchFamily="18" charset="0"/>
              </a:rPr>
              <a:t>. i.e. the </a:t>
            </a:r>
            <a:r>
              <a:rPr lang="en-US" sz="2400" dirty="0" err="1">
                <a:latin typeface="Baskerville Old Face" pitchFamily="18" charset="0"/>
              </a:rPr>
              <a:t>ReLU</a:t>
            </a:r>
            <a:r>
              <a:rPr lang="en-US" sz="2400" dirty="0">
                <a:latin typeface="Baskerville Old Face" pitchFamily="18" charset="0"/>
              </a:rPr>
              <a:t> layer allows the </a:t>
            </a:r>
            <a:r>
              <a:rPr lang="en-US" sz="2400" dirty="0" err="1">
                <a:latin typeface="Baskerville Old Face" pitchFamily="18" charset="0"/>
              </a:rPr>
              <a:t>convnet</a:t>
            </a:r>
            <a:r>
              <a:rPr lang="en-US" sz="2400" dirty="0">
                <a:latin typeface="Baskerville Old Face" pitchFamily="18" charset="0"/>
              </a:rPr>
              <a:t> to account for situations in which the relationship between the pixel value inputs and the </a:t>
            </a:r>
            <a:r>
              <a:rPr lang="en-US" sz="2400" dirty="0" err="1">
                <a:latin typeface="Baskerville Old Face" pitchFamily="18" charset="0"/>
              </a:rPr>
              <a:t>convnet</a:t>
            </a:r>
            <a:r>
              <a:rPr lang="en-US" sz="2400" dirty="0">
                <a:latin typeface="Baskerville Old Face" pitchFamily="18" charset="0"/>
              </a:rPr>
              <a:t> output is not linear. </a:t>
            </a:r>
          </a:p>
        </p:txBody>
      </p:sp>
    </p:spTree>
    <p:extLst>
      <p:ext uri="{BB962C8B-B14F-4D97-AF65-F5344CB8AC3E}">
        <p14:creationId xmlns:p14="http://schemas.microsoft.com/office/powerpoint/2010/main" val="216065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5122" name="Picture 2" descr="https://sds-platform-private.s3-us-east-2.amazonaws.com/uploads/71_blog_image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60" y="914400"/>
            <a:ext cx="7977565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798" y="4953000"/>
            <a:ext cx="83820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The purpose of applying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the rectifier function </a:t>
            </a:r>
            <a:r>
              <a:rPr lang="en-US" sz="2400" dirty="0">
                <a:latin typeface="Baskerville Old Face" pitchFamily="18" charset="0"/>
              </a:rPr>
              <a:t>is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to increase the non-linearity in our images</a:t>
            </a:r>
            <a:r>
              <a:rPr lang="en-US" sz="2400" b="1" dirty="0" smtClean="0">
                <a:solidFill>
                  <a:srgbClr val="009900"/>
                </a:solidFill>
                <a:latin typeface="Baskerville Old Face" pitchFamily="18" charset="0"/>
              </a:rPr>
              <a:t>. </a:t>
            </a:r>
            <a:r>
              <a:rPr lang="en-US" sz="2400" dirty="0">
                <a:latin typeface="Baskerville Old Face" pitchFamily="18" charset="0"/>
              </a:rPr>
              <a:t>The</a:t>
            </a:r>
            <a:r>
              <a:rPr lang="en-US" sz="2400" dirty="0" smtClean="0">
                <a:latin typeface="Baskerville Old Face" pitchFamily="18" charset="0"/>
              </a:rPr>
              <a:t> </a:t>
            </a:r>
            <a:r>
              <a:rPr lang="en-US" sz="2400" b="1" dirty="0" err="1">
                <a:solidFill>
                  <a:srgbClr val="CC0000"/>
                </a:solidFill>
                <a:latin typeface="Baskerville Old Face" pitchFamily="18" charset="0"/>
              </a:rPr>
              <a:t>ReLU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 function </a:t>
            </a:r>
            <a:r>
              <a:rPr lang="en-US" sz="2400" dirty="0">
                <a:latin typeface="Baskerville Old Face" pitchFamily="18" charset="0"/>
              </a:rPr>
              <a:t>takes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a value x and returns 0</a:t>
            </a:r>
            <a:r>
              <a:rPr lang="en-US" sz="2400" dirty="0">
                <a:latin typeface="Baskerville Old Face" pitchFamily="18" charset="0"/>
              </a:rPr>
              <a:t> </a:t>
            </a:r>
            <a:r>
              <a:rPr lang="en-US" sz="2400" b="1" dirty="0">
                <a:latin typeface="Baskerville Old Face" pitchFamily="18" charset="0"/>
              </a:rPr>
              <a:t>if x is negative </a:t>
            </a:r>
            <a:r>
              <a:rPr lang="en-US" sz="2400" dirty="0">
                <a:latin typeface="Baskerville Old Face" pitchFamily="18" charset="0"/>
              </a:rPr>
              <a:t>and 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x if x is positive</a:t>
            </a:r>
            <a:r>
              <a:rPr lang="en-US" sz="2400" dirty="0">
                <a:latin typeface="Baskerville Old Fac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246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797511"/>
            <a:ext cx="8305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  <a:latin typeface="Baskerville Old Face" pitchFamily="18" charset="0"/>
              </a:rPr>
              <a:t>Activation Functions used in Convolution: </a:t>
            </a:r>
            <a:r>
              <a:rPr lang="en-US" sz="2400" dirty="0"/>
              <a:t>After each </a:t>
            </a:r>
          </a:p>
          <a:p>
            <a:r>
              <a:rPr lang="en-US" sz="2400" dirty="0"/>
              <a:t>CONV layer in a CNN, we apply a nonlinear activation function, such as </a:t>
            </a:r>
            <a:r>
              <a:rPr lang="en-US" sz="2400" dirty="0" err="1"/>
              <a:t>ReLU</a:t>
            </a:r>
            <a:r>
              <a:rPr lang="en-US" sz="2400" dirty="0"/>
              <a:t>, ELU, or any of the other Leaky </a:t>
            </a:r>
            <a:r>
              <a:rPr lang="en-US" sz="2400" dirty="0" err="1"/>
              <a:t>ReLU</a:t>
            </a:r>
            <a:r>
              <a:rPr lang="en-US" sz="2400" dirty="0"/>
              <a:t> variants. We typically denote activation layers as 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RELU in network diagrams as since </a:t>
            </a:r>
            <a:r>
              <a:rPr lang="en-US" sz="2400" dirty="0" err="1"/>
              <a:t>ReLU</a:t>
            </a:r>
            <a:r>
              <a:rPr lang="en-US" sz="2400" dirty="0"/>
              <a:t> activations are most commonly used, we may also simply state </a:t>
            </a:r>
            <a:endParaRPr lang="en-US" sz="2400" dirty="0">
              <a:latin typeface="Baskerville Old Fac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754063"/>
            <a:ext cx="8924925" cy="427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4951274"/>
            <a:ext cx="8458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As you can see from the graph, the </a:t>
            </a:r>
            <a:r>
              <a:rPr lang="en-US" sz="2400" dirty="0" err="1">
                <a:latin typeface="Baskerville Old Face" pitchFamily="18" charset="0"/>
              </a:rPr>
              <a:t>ReLU</a:t>
            </a:r>
            <a:r>
              <a:rPr lang="en-US" sz="2400" dirty="0">
                <a:latin typeface="Baskerville Old Face" pitchFamily="18" charset="0"/>
              </a:rPr>
              <a:t> function is nonlinear. In this layer, the </a:t>
            </a:r>
            <a:r>
              <a:rPr lang="en-US" sz="2400" b="1" dirty="0" err="1">
                <a:solidFill>
                  <a:srgbClr val="009900"/>
                </a:solidFill>
                <a:latin typeface="Baskerville Old Face" pitchFamily="18" charset="0"/>
              </a:rPr>
              <a:t>ReLU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 function is applied to each point in the feature map.</a:t>
            </a:r>
            <a:r>
              <a:rPr lang="en-US" sz="2400" dirty="0">
                <a:latin typeface="Baskerville Old Face" pitchFamily="18" charset="0"/>
              </a:rPr>
              <a:t> The result is a feature map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without negative values</a:t>
            </a:r>
            <a:r>
              <a:rPr lang="en-US" b="1" dirty="0">
                <a:solidFill>
                  <a:srgbClr val="0000CC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142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28790</TotalTime>
  <Words>2005</Words>
  <Application>Microsoft Office PowerPoint</Application>
  <PresentationFormat>On-screen Show (4:3)</PresentationFormat>
  <Paragraphs>187</Paragraphs>
  <Slides>44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Oriel</vt:lpstr>
      <vt:lpstr>UNIT-III</vt:lpstr>
      <vt:lpstr>Contents</vt:lpstr>
      <vt:lpstr> History of CNN</vt:lpstr>
      <vt:lpstr> Contd..</vt:lpstr>
      <vt:lpstr> Convolutional Neural Networks</vt:lpstr>
      <vt:lpstr> Contd..</vt:lpstr>
      <vt:lpstr> Contd..</vt:lpstr>
      <vt:lpstr> Contd..</vt:lpstr>
      <vt:lpstr> Contd..</vt:lpstr>
      <vt:lpstr> Architecture of CNN</vt:lpstr>
      <vt:lpstr> Contd..</vt:lpstr>
      <vt:lpstr>Contd..</vt:lpstr>
      <vt:lpstr>Contd..</vt:lpstr>
      <vt:lpstr>Contd..</vt:lpstr>
      <vt:lpstr>Layers in CNN  1. Convolution Operation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PowerPoint Presentation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Motivation</vt:lpstr>
      <vt:lpstr>Contd..</vt:lpstr>
      <vt:lpstr>Contd..</vt:lpstr>
      <vt:lpstr>Contd..</vt:lpstr>
      <vt:lpstr>Contd..</vt:lpstr>
      <vt:lpstr>Contd..</vt:lpstr>
      <vt:lpstr>Contd..</vt:lpstr>
      <vt:lpstr>Activation Function used in CNN</vt:lpstr>
      <vt:lpstr>Activation Function used in CNN</vt:lpstr>
      <vt:lpstr>Contd..</vt:lpstr>
      <vt:lpstr>Contd..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2155</cp:revision>
  <dcterms:created xsi:type="dcterms:W3CDTF">2013-11-07T06:07:38Z</dcterms:created>
  <dcterms:modified xsi:type="dcterms:W3CDTF">2024-07-16T04:17:01Z</dcterms:modified>
</cp:coreProperties>
</file>