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79"/>
  </p:notesMasterIdLst>
  <p:handoutMasterIdLst>
    <p:handoutMasterId r:id="rId80"/>
  </p:handoutMasterIdLst>
  <p:sldIdLst>
    <p:sldId id="735" r:id="rId2"/>
    <p:sldId id="718" r:id="rId3"/>
    <p:sldId id="742" r:id="rId4"/>
    <p:sldId id="766" r:id="rId5"/>
    <p:sldId id="768" r:id="rId6"/>
    <p:sldId id="769" r:id="rId7"/>
    <p:sldId id="770" r:id="rId8"/>
    <p:sldId id="787" r:id="rId9"/>
    <p:sldId id="780" r:id="rId10"/>
    <p:sldId id="786" r:id="rId11"/>
    <p:sldId id="781" r:id="rId12"/>
    <p:sldId id="782" r:id="rId13"/>
    <p:sldId id="783" r:id="rId14"/>
    <p:sldId id="784" r:id="rId15"/>
    <p:sldId id="785" r:id="rId16"/>
    <p:sldId id="743" r:id="rId17"/>
    <p:sldId id="744" r:id="rId18"/>
    <p:sldId id="745" r:id="rId19"/>
    <p:sldId id="746" r:id="rId20"/>
    <p:sldId id="748" r:id="rId21"/>
    <p:sldId id="749" r:id="rId22"/>
    <p:sldId id="750" r:id="rId23"/>
    <p:sldId id="751" r:id="rId24"/>
    <p:sldId id="752" r:id="rId25"/>
    <p:sldId id="753" r:id="rId26"/>
    <p:sldId id="754" r:id="rId27"/>
    <p:sldId id="777" r:id="rId28"/>
    <p:sldId id="771" r:id="rId29"/>
    <p:sldId id="773" r:id="rId30"/>
    <p:sldId id="774" r:id="rId31"/>
    <p:sldId id="775" r:id="rId32"/>
    <p:sldId id="776" r:id="rId33"/>
    <p:sldId id="778" r:id="rId34"/>
    <p:sldId id="756" r:id="rId35"/>
    <p:sldId id="757" r:id="rId36"/>
    <p:sldId id="758" r:id="rId37"/>
    <p:sldId id="823" r:id="rId38"/>
    <p:sldId id="759" r:id="rId39"/>
    <p:sldId id="824" r:id="rId40"/>
    <p:sldId id="825" r:id="rId41"/>
    <p:sldId id="760" r:id="rId42"/>
    <p:sldId id="761" r:id="rId43"/>
    <p:sldId id="762" r:id="rId44"/>
    <p:sldId id="763" r:id="rId45"/>
    <p:sldId id="764" r:id="rId46"/>
    <p:sldId id="765" r:id="rId47"/>
    <p:sldId id="767" r:id="rId48"/>
    <p:sldId id="790" r:id="rId49"/>
    <p:sldId id="791" r:id="rId50"/>
    <p:sldId id="793" r:id="rId51"/>
    <p:sldId id="794" r:id="rId52"/>
    <p:sldId id="795" r:id="rId53"/>
    <p:sldId id="796" r:id="rId54"/>
    <p:sldId id="798" r:id="rId55"/>
    <p:sldId id="797" r:id="rId56"/>
    <p:sldId id="799" r:id="rId57"/>
    <p:sldId id="800" r:id="rId58"/>
    <p:sldId id="801" r:id="rId59"/>
    <p:sldId id="741" r:id="rId60"/>
    <p:sldId id="807" r:id="rId61"/>
    <p:sldId id="806" r:id="rId62"/>
    <p:sldId id="802" r:id="rId63"/>
    <p:sldId id="808" r:id="rId64"/>
    <p:sldId id="809" r:id="rId65"/>
    <p:sldId id="810" r:id="rId66"/>
    <p:sldId id="811" r:id="rId67"/>
    <p:sldId id="812" r:id="rId68"/>
    <p:sldId id="813" r:id="rId69"/>
    <p:sldId id="814" r:id="rId70"/>
    <p:sldId id="816" r:id="rId71"/>
    <p:sldId id="817" r:id="rId72"/>
    <p:sldId id="815" r:id="rId73"/>
    <p:sldId id="819" r:id="rId74"/>
    <p:sldId id="820" r:id="rId75"/>
    <p:sldId id="821" r:id="rId76"/>
    <p:sldId id="822" r:id="rId77"/>
    <p:sldId id="628" r:id="rId7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0000FF"/>
    <a:srgbClr val="005024"/>
    <a:srgbClr val="0000CC"/>
    <a:srgbClr val="009900"/>
    <a:srgbClr val="870581"/>
    <a:srgbClr val="FF0066"/>
    <a:srgbClr val="FF0000"/>
    <a:srgbClr val="CC3300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86380" autoAdjust="0"/>
  </p:normalViewPr>
  <p:slideViewPr>
    <p:cSldViewPr>
      <p:cViewPr varScale="1">
        <p:scale>
          <a:sx n="63" d="100"/>
          <a:sy n="63" d="100"/>
        </p:scale>
        <p:origin x="159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12/16/2025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12/16/2025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1401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903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514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600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8123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3438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2575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0106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1475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9488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1041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6516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1032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3401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948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7871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5473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3024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5166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901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12/16/2025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12/16/2025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12/16/2025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12/16/2025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12/16/2025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12/16/2025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12/16/2025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12/16/2025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12/16/2025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12/16/2025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12/16/2025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12/16/2025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wayam.gov.in/nd1_noc19_cs56/preview" TargetMode="External"/><Relationship Id="rId2" Type="http://schemas.openxmlformats.org/officeDocument/2006/relationships/hyperlink" Target="https://web.stanford.edu/~jurafsky/slp3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coursera.org/specializations/natural-language-processing" TargetMode="External"/><Relationship Id="rId4" Type="http://schemas.openxmlformats.org/officeDocument/2006/relationships/hyperlink" Target="https://online.stanford.edu/courses/xcs224n-natural-language-processing-deep-learning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ltk.org/" TargetMode="Externa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s://think201.com/blogs/rag-based-chatbots/" TargetMode="Externa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eksforgeeks.org/nlp/natural-language-processing-overview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3604"/>
            <a:ext cx="7562850" cy="17555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(Natural Language Processing)</a:t>
            </a:r>
            <a:b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III B.TECH II SEM</a:t>
            </a:r>
            <a:b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600" dirty="0">
                <a:solidFill>
                  <a:srgbClr val="7030A0"/>
                </a:solidFill>
                <a:latin typeface="Georgia" pitchFamily="18" charset="0"/>
                <a:cs typeface="Arial" pitchFamily="34" charset="0"/>
              </a:rPr>
              <a:t>(PVP-23)</a:t>
            </a:r>
            <a:endParaRPr lang="en-US" sz="2100" dirty="0">
              <a:solidFill>
                <a:srgbClr val="7030A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1030" name="Picture 6" descr="Natural language processing illustration | Free Vec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33600"/>
            <a:ext cx="7924800" cy="3962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910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IN" sz="4800" b="1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Contents</a:t>
            </a:r>
            <a:endParaRPr lang="en-US" sz="4800" b="1" dirty="0">
              <a:solidFill>
                <a:srgbClr val="0000CC"/>
              </a:solidFill>
              <a:latin typeface="Book Antiqua" pitchFamily="18" charset="0"/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1143000"/>
            <a:ext cx="8382000" cy="5334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109728" indent="0">
              <a:lnSpc>
                <a:spcPct val="150000"/>
              </a:lnSpc>
              <a:buNone/>
              <a:defRPr/>
            </a:pPr>
            <a:r>
              <a:rPr lang="en-US" sz="4000" b="1" u="sng" dirty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870581"/>
                </a:solidFill>
                <a:latin typeface="Baskerville Old Face" pitchFamily="18" charset="0"/>
              </a:rPr>
              <a:t>Introduction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870581"/>
                </a:solidFill>
                <a:latin typeface="Baskerville Old Face" pitchFamily="18" charset="0"/>
              </a:rPr>
              <a:t>Prerequisites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870581"/>
                </a:solidFill>
                <a:latin typeface="Baskerville Old Face" pitchFamily="18" charset="0"/>
              </a:rPr>
              <a:t>Course Outcomes and Syllabus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870581"/>
                </a:solidFill>
                <a:latin typeface="Baskerville Old Face" pitchFamily="18" charset="0"/>
              </a:rPr>
              <a:t>Phases of NLP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870581"/>
                </a:solidFill>
                <a:latin typeface="Baskerville Old Face" pitchFamily="18" charset="0"/>
              </a:rPr>
              <a:t>Components of NLP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870581"/>
                </a:solidFill>
                <a:latin typeface="Baskerville Old Face" pitchFamily="18" charset="0"/>
              </a:rPr>
              <a:t>NLP </a:t>
            </a:r>
            <a:r>
              <a:rPr lang="en-US" sz="3200" b="1" dirty="0" smtClean="0">
                <a:solidFill>
                  <a:srgbClr val="870581"/>
                </a:solidFill>
                <a:latin typeface="Baskerville Old Face" pitchFamily="18" charset="0"/>
              </a:rPr>
              <a:t>Pipeline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 smtClean="0">
                <a:solidFill>
                  <a:srgbClr val="870581"/>
                </a:solidFill>
                <a:latin typeface="Baskerville Old Face" pitchFamily="18" charset="0"/>
              </a:rPr>
              <a:t>NLP Tool Kit</a:t>
            </a:r>
            <a:endParaRPr lang="en-US" sz="3200" b="1" dirty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870581"/>
                </a:solidFill>
                <a:latin typeface="Baskerville Old Face" pitchFamily="18" charset="0"/>
              </a:rPr>
              <a:t>Applications of NLP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500" b="1" dirty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500" b="1" dirty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>
              <a:solidFill>
                <a:srgbClr val="005024"/>
              </a:solidFill>
              <a:latin typeface="Baskerville Old Face" pitchFamily="18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3600" b="1" dirty="0">
              <a:solidFill>
                <a:srgbClr val="FF0000"/>
              </a:solidFill>
              <a:latin typeface="Baskerville Old Face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08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0000CC"/>
                </a:solidFill>
                <a:latin typeface="Book Antiqua" panose="02040602050305030304" pitchFamily="18" charset="0"/>
              </a:rPr>
              <a:t>Introduction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630174"/>
            <a:ext cx="8281416" cy="6227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Humans</a:t>
            </a:r>
            <a:r>
              <a:rPr lang="en-US" sz="2600" dirty="0">
                <a:latin typeface="Baskerville Old Face" panose="02020602080505020303" pitchFamily="18" charset="0"/>
              </a:rPr>
              <a:t> </a:t>
            </a:r>
            <a:r>
              <a:rPr lang="en-US" sz="26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communicate</a:t>
            </a:r>
            <a:r>
              <a:rPr lang="en-US" sz="2600" b="1" dirty="0">
                <a:latin typeface="Baskerville Old Face" panose="02020602080505020303" pitchFamily="18" charset="0"/>
              </a:rPr>
              <a:t> using natural languages </a:t>
            </a:r>
            <a:r>
              <a:rPr lang="en-US" sz="2600" dirty="0">
                <a:latin typeface="Baskerville Old Face" panose="02020602080505020303" pitchFamily="18" charset="0"/>
              </a:rPr>
              <a:t>such as </a:t>
            </a:r>
            <a:r>
              <a:rPr lang="en-US" sz="26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English, Hindi, Telugu, or any other spoken or written language</a:t>
            </a:r>
            <a:r>
              <a:rPr lang="en-US" sz="2600" dirty="0">
                <a:latin typeface="Baskerville Old Face" panose="02020602080505020303" pitchFamily="18" charset="0"/>
              </a:rPr>
              <a:t>.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latin typeface="Baskerville Old Face" panose="02020602080505020303" pitchFamily="18" charset="0"/>
              </a:rPr>
              <a:t>However, </a:t>
            </a:r>
            <a:r>
              <a:rPr lang="en-US" sz="2600" b="1" dirty="0">
                <a:solidFill>
                  <a:srgbClr val="CC0000"/>
                </a:solidFill>
                <a:latin typeface="Baskerville Old Face" panose="02020602080505020303" pitchFamily="18" charset="0"/>
              </a:rPr>
              <a:t>computers do not understand these languages directly</a:t>
            </a:r>
            <a:r>
              <a:rPr lang="en-US" sz="2600" dirty="0">
                <a:latin typeface="Baskerville Old Face" panose="02020602080505020303" pitchFamily="18" charset="0"/>
              </a:rPr>
              <a:t> because </a:t>
            </a:r>
            <a:r>
              <a:rPr lang="en-US" sz="26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machines work with numbers, symbols, and structured data</a:t>
            </a:r>
            <a:r>
              <a:rPr lang="en-US" sz="2600" dirty="0">
                <a:latin typeface="Baskerville Old Face" panose="02020602080505020303" pitchFamily="18" charset="0"/>
              </a:rPr>
              <a:t>.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latin typeface="Baskerville Old Face" panose="02020602080505020303" pitchFamily="18" charset="0"/>
              </a:rPr>
              <a:t>To enable </a:t>
            </a:r>
            <a:r>
              <a:rPr lang="en-US" sz="2600" b="1" dirty="0">
                <a:latin typeface="Baskerville Old Face" panose="02020602080505020303" pitchFamily="18" charset="0"/>
              </a:rPr>
              <a:t>meaningful interaction between humans and machines</a:t>
            </a:r>
            <a:r>
              <a:rPr lang="en-US" sz="2600" dirty="0">
                <a:latin typeface="Baskerville Old Face" panose="02020602080505020303" pitchFamily="18" charset="0"/>
              </a:rPr>
              <a:t>, </a:t>
            </a:r>
            <a:r>
              <a:rPr lang="en-US" sz="26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computers must be able to read, interpret, and respond to human language</a:t>
            </a:r>
            <a:r>
              <a:rPr lang="en-US" sz="2600" dirty="0">
                <a:latin typeface="Baskerville Old Face" panose="02020602080505020303" pitchFamily="18" charset="0"/>
              </a:rPr>
              <a:t>. This capability is achieved through </a:t>
            </a:r>
            <a:r>
              <a:rPr lang="en-US" sz="2600" b="1" dirty="0">
                <a:solidFill>
                  <a:srgbClr val="FF3399"/>
                </a:solidFill>
                <a:latin typeface="Baskerville Old Face" panose="02020602080505020303" pitchFamily="18" charset="0"/>
              </a:rPr>
              <a:t>Natural Language Processing (NLP)</a:t>
            </a:r>
            <a:r>
              <a:rPr lang="en-US" sz="2600" dirty="0">
                <a:solidFill>
                  <a:srgbClr val="FF3399"/>
                </a:solidFill>
                <a:latin typeface="Baskerville Old Face" panose="020206020805050203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8049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381000"/>
            <a:ext cx="8281416" cy="6324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Natural Language Processing is a </a:t>
            </a:r>
            <a:r>
              <a:rPr lang="en-US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subfield of Artificial Intelligence (AI)</a:t>
            </a:r>
            <a:r>
              <a:rPr lang="en-US" dirty="0" smtClean="0">
                <a:latin typeface="Baskerville Old Face" panose="02020602080505020303" pitchFamily="18" charset="0"/>
              </a:rPr>
              <a:t> which assists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computers and machines to understand human language</a:t>
            </a:r>
            <a:r>
              <a:rPr lang="en-US" dirty="0" smtClean="0">
                <a:latin typeface="Baskerville Old Face" panose="02020602080505020303" pitchFamily="18" charset="0"/>
              </a:rPr>
              <a:t>. It enables computers to </a:t>
            </a:r>
            <a:r>
              <a:rPr lang="en-US" b="1" dirty="0" smtClean="0">
                <a:latin typeface="Baskerville Old Face" panose="02020602080505020303" pitchFamily="18" charset="0"/>
              </a:rPr>
              <a:t>interpret and manipulate human language </a:t>
            </a:r>
            <a:r>
              <a:rPr lang="en-US" dirty="0" smtClean="0">
                <a:latin typeface="Baskerville Old Face" panose="02020602080505020303" pitchFamily="18" charset="0"/>
              </a:rPr>
              <a:t>in order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to automate the tasks between machines and humans.</a:t>
            </a:r>
            <a:endParaRPr lang="en-US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9220" name="Picture 4" descr="https://uploads-ssl.webflow.com/6473d8d02a3cf26273f2787d/64b0f739e5b8f9ef35393bbf_yrLSOSTijWQiKto9McsHxKYqIvTwsuzzQKnhl34ZwZv2TBwaoerFBJteHlAQn_bzSMvtXcmG0L_IsDu0nvWALn2FO4mUuuB8hCmffenxRLyI3DE6rhodNaRoUBZ5zWSSs2pG9BaYCePkotW1VZaGB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455" y="3057527"/>
            <a:ext cx="7145083" cy="349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019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0000CC"/>
                </a:solidFill>
                <a:latin typeface="Book Antiqua" panose="02040602050305030304" pitchFamily="18" charset="0"/>
              </a:rPr>
              <a:t>Introduction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630174"/>
            <a:ext cx="8281416" cy="6227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sz="2800" dirty="0">
                <a:latin typeface="Baskerville Old Face" panose="02020602080505020303" pitchFamily="18" charset="0"/>
              </a:rPr>
              <a:t>NLP involves a </a:t>
            </a:r>
            <a:r>
              <a:rPr lang="en-US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range of tasks </a:t>
            </a:r>
            <a:r>
              <a:rPr lang="en-US" sz="2800" dirty="0">
                <a:latin typeface="Baskerville Old Face" panose="02020602080505020303" pitchFamily="18" charset="0"/>
              </a:rPr>
              <a:t>that </a:t>
            </a:r>
            <a:r>
              <a:rPr lang="en-US" sz="2800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revolve around processing and analyzing natural language </a:t>
            </a:r>
            <a:r>
              <a:rPr lang="en-US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(text or speech). </a:t>
            </a:r>
            <a:r>
              <a:rPr lang="en-US" sz="2800" dirty="0">
                <a:latin typeface="Baskerville Old Face" panose="02020602080505020303" pitchFamily="18" charset="0"/>
              </a:rPr>
              <a:t>Some of the </a:t>
            </a:r>
            <a:r>
              <a:rPr lang="en-US" sz="2800" b="1" dirty="0">
                <a:latin typeface="Baskerville Old Face" panose="02020602080505020303" pitchFamily="18" charset="0"/>
              </a:rPr>
              <a:t>key tasks in NLP include:</a:t>
            </a:r>
          </a:p>
          <a:p>
            <a:pPr marL="0" indent="0" algn="just">
              <a:buNone/>
            </a:pPr>
            <a:r>
              <a:rPr lang="en-US" sz="2800" b="1" u="sng" dirty="0">
                <a:solidFill>
                  <a:srgbClr val="660033"/>
                </a:solidFill>
                <a:latin typeface="Baskerville Old Face" panose="02020602080505020303" pitchFamily="18" charset="0"/>
              </a:rPr>
              <a:t>1. Text Understanding:</a:t>
            </a:r>
            <a:endParaRPr lang="en-US" sz="2800" u="sng" dirty="0">
              <a:solidFill>
                <a:srgbClr val="660033"/>
              </a:solidFill>
              <a:latin typeface="Baskerville Old Face" panose="02020602080505020303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en-US" sz="2400" b="1" i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Tokenization: </a:t>
            </a:r>
            <a:r>
              <a:rPr lang="en-US" sz="2400" dirty="0">
                <a:latin typeface="Baskerville Old Face" panose="02020602080505020303" pitchFamily="18" charset="0"/>
              </a:rPr>
              <a:t>Breaking </a:t>
            </a:r>
            <a:r>
              <a:rPr lang="en-US" sz="2400" b="1" dirty="0">
                <a:latin typeface="Baskerville Old Face" panose="02020602080505020303" pitchFamily="18" charset="0"/>
              </a:rPr>
              <a:t>down text into individual words or tokens.</a:t>
            </a:r>
          </a:p>
          <a:p>
            <a:pPr lvl="1" algn="just"/>
            <a:r>
              <a:rPr lang="en-US" sz="2400" b="1" i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Part-of-Speech Tagging:</a:t>
            </a:r>
            <a:r>
              <a:rPr lang="en-US" sz="2400" dirty="0">
                <a:latin typeface="Baskerville Old Face" panose="02020602080505020303" pitchFamily="18" charset="0"/>
              </a:rPr>
              <a:t> Identifying </a:t>
            </a:r>
            <a:r>
              <a:rPr lang="en-US" sz="2400" b="1" dirty="0">
                <a:latin typeface="Baskerville Old Face" panose="02020602080505020303" pitchFamily="18" charset="0"/>
              </a:rPr>
              <a:t>the grammatical parts of speech </a:t>
            </a:r>
            <a:r>
              <a:rPr lang="en-US" sz="24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(e.g., nouns, verbs, adjectives) </a:t>
            </a:r>
            <a:r>
              <a:rPr lang="en-US" sz="2400" dirty="0">
                <a:latin typeface="Baskerville Old Face" panose="02020602080505020303" pitchFamily="18" charset="0"/>
              </a:rPr>
              <a:t>of words in a sentence.</a:t>
            </a:r>
          </a:p>
          <a:p>
            <a:pPr lvl="1" algn="just"/>
            <a:r>
              <a:rPr lang="en-US" sz="2400" b="1" i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Named Entity Recognition:</a:t>
            </a:r>
            <a:r>
              <a:rPr lang="en-US" sz="2400" dirty="0">
                <a:latin typeface="Baskerville Old Face" panose="02020602080505020303" pitchFamily="18" charset="0"/>
              </a:rPr>
              <a:t> Identifying and </a:t>
            </a:r>
            <a:r>
              <a:rPr lang="en-US" sz="2400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classifying entities such as names of people, places, organizations, a</a:t>
            </a:r>
            <a:r>
              <a:rPr lang="en-US" sz="2400" dirty="0">
                <a:latin typeface="Baskerville Old Face" panose="02020602080505020303" pitchFamily="18" charset="0"/>
              </a:rPr>
              <a:t>nd more in a text.</a:t>
            </a:r>
          </a:p>
          <a:p>
            <a:pPr lvl="1" algn="just"/>
            <a:r>
              <a:rPr lang="en-US" sz="2400" b="1" i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Parsing: </a:t>
            </a:r>
            <a:r>
              <a:rPr lang="en-US" sz="2400" dirty="0">
                <a:latin typeface="Baskerville Old Face" panose="02020602080505020303" pitchFamily="18" charset="0"/>
              </a:rPr>
              <a:t>Analyzing sentence structure to determine the </a:t>
            </a:r>
            <a:r>
              <a:rPr lang="en-US" sz="24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grammatical relationships between words.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600" dirty="0">
              <a:solidFill>
                <a:srgbClr val="FF3399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70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0000CC"/>
                </a:solidFill>
                <a:latin typeface="Book Antiqua" panose="02040602050305030304" pitchFamily="18" charset="0"/>
              </a:rPr>
              <a:t>Introduction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630174"/>
            <a:ext cx="8281416" cy="6227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 b="1" u="sng" dirty="0">
                <a:solidFill>
                  <a:srgbClr val="C00000"/>
                </a:solidFill>
                <a:latin typeface="Baskerville Old Face" panose="02020602080505020303" pitchFamily="18" charset="0"/>
              </a:rPr>
              <a:t>2. Text Generation:</a:t>
            </a:r>
            <a:endParaRPr lang="en-US" sz="3200" u="sng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  <a:p>
            <a:pPr lvl="1" algn="just"/>
            <a:r>
              <a:rPr lang="en-US" sz="2800" b="1" i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Language Generation:</a:t>
            </a:r>
            <a:r>
              <a:rPr lang="en-US" sz="2800" dirty="0">
                <a:latin typeface="Baskerville Old Face" panose="02020602080505020303" pitchFamily="18" charset="0"/>
              </a:rPr>
              <a:t> Creating </a:t>
            </a:r>
            <a:r>
              <a:rPr lang="en-US" sz="28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appropriate sentences and paragraphs of text.</a:t>
            </a:r>
          </a:p>
          <a:p>
            <a:pPr lvl="1"/>
            <a:r>
              <a:rPr lang="en-US" sz="2800" b="1" i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Machine Translation:</a:t>
            </a:r>
            <a:r>
              <a:rPr lang="en-US" sz="2800" dirty="0">
                <a:latin typeface="Baskerville Old Face" panose="02020602080505020303" pitchFamily="18" charset="0"/>
              </a:rPr>
              <a:t> Automatically </a:t>
            </a:r>
            <a:r>
              <a:rPr lang="en-US" sz="28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translating text from one language to another.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200" b="1" dirty="0">
                <a:latin typeface="Baskerville Old Face" panose="02020602080505020303" pitchFamily="18" charset="0"/>
              </a:rPr>
              <a:t>3</a:t>
            </a:r>
            <a:r>
              <a:rPr lang="en-US" sz="2800" b="1" u="sng" dirty="0">
                <a:solidFill>
                  <a:srgbClr val="C00000"/>
                </a:solidFill>
                <a:latin typeface="Baskerville Old Face" panose="02020602080505020303" pitchFamily="18" charset="0"/>
              </a:rPr>
              <a:t>. Text Classification and Sentiment Analysis:</a:t>
            </a:r>
            <a:endParaRPr lang="en-US" sz="2800" u="sng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  <a:p>
            <a:pPr lvl="1"/>
            <a:r>
              <a:rPr lang="en-US" sz="2800" b="1" i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Sentiment Analysis: </a:t>
            </a:r>
            <a:r>
              <a:rPr lang="en-US" sz="2800" dirty="0">
                <a:latin typeface="Baskerville Old Face" panose="02020602080505020303" pitchFamily="18" charset="0"/>
              </a:rPr>
              <a:t>Determining the </a:t>
            </a:r>
            <a:r>
              <a:rPr lang="en-US" sz="28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emotional tone or sentiment expressed in a piece of text </a:t>
            </a:r>
            <a:r>
              <a:rPr lang="en-US" sz="2800" dirty="0">
                <a:latin typeface="Baskerville Old Face" panose="02020602080505020303" pitchFamily="18" charset="0"/>
              </a:rPr>
              <a:t>(</a:t>
            </a:r>
            <a:r>
              <a:rPr lang="en-US" sz="2800" b="1" dirty="0">
                <a:latin typeface="Baskerville Old Face" panose="02020602080505020303" pitchFamily="18" charset="0"/>
              </a:rPr>
              <a:t>e.g., positive, negative, neutral).</a:t>
            </a:r>
          </a:p>
          <a:p>
            <a:pPr lvl="1"/>
            <a:r>
              <a:rPr lang="en-US" sz="2800" b="1" i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Text Classification:</a:t>
            </a:r>
            <a:r>
              <a:rPr lang="en-US" sz="2800" i="1" dirty="0">
                <a:latin typeface="Baskerville Old Face" panose="02020602080505020303" pitchFamily="18" charset="0"/>
              </a:rPr>
              <a:t> </a:t>
            </a:r>
            <a:r>
              <a:rPr lang="en-US" sz="2800" dirty="0">
                <a:latin typeface="Baskerville Old Face" panose="02020602080505020303" pitchFamily="18" charset="0"/>
              </a:rPr>
              <a:t>Categorizing </a:t>
            </a:r>
            <a:r>
              <a:rPr lang="en-US" sz="28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text into predefined classes or categories </a:t>
            </a:r>
            <a:r>
              <a:rPr lang="en-US" sz="2800" dirty="0">
                <a:latin typeface="Baskerville Old Face" panose="02020602080505020303" pitchFamily="18" charset="0"/>
              </a:rPr>
              <a:t>(e.g., </a:t>
            </a:r>
            <a:r>
              <a:rPr lang="en-US" sz="2800" b="1" dirty="0">
                <a:latin typeface="Baskerville Old Face" panose="02020602080505020303" pitchFamily="18" charset="0"/>
              </a:rPr>
              <a:t>spam detection, topic classification).</a:t>
            </a:r>
          </a:p>
          <a:p>
            <a:pPr marL="365760" lvl="1" indent="0">
              <a:lnSpc>
                <a:spcPct val="15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3335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152400"/>
            <a:ext cx="8383524" cy="6705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b="1" u="sng" dirty="0">
                <a:solidFill>
                  <a:srgbClr val="C00000"/>
                </a:solidFill>
                <a:latin typeface="Baskerville Old Face" panose="02020602080505020303" pitchFamily="18" charset="0"/>
              </a:rPr>
              <a:t>4. Language Understanding and Dialog Systems:</a:t>
            </a:r>
            <a:endParaRPr lang="en-US" sz="2800" u="sng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en-US" sz="2800" b="1" i="1" u="sng" dirty="0">
                <a:solidFill>
                  <a:srgbClr val="0000CC"/>
                </a:solidFill>
                <a:latin typeface="Baskerville Old Face" panose="02020602080505020303" pitchFamily="18" charset="0"/>
              </a:rPr>
              <a:t>Question Answering:</a:t>
            </a:r>
            <a:r>
              <a:rPr lang="en-US" sz="2800" dirty="0">
                <a:latin typeface="Baskerville Old Face" panose="02020602080505020303" pitchFamily="18" charset="0"/>
              </a:rPr>
              <a:t> Providing</a:t>
            </a:r>
            <a:r>
              <a:rPr lang="en-US" sz="2800" b="1" dirty="0">
                <a:latin typeface="Baskerville Old Face" panose="02020602080505020303" pitchFamily="18" charset="0"/>
              </a:rPr>
              <a:t> relevant answers to questions posed in natural language.</a:t>
            </a:r>
          </a:p>
          <a:p>
            <a:pPr lvl="1">
              <a:lnSpc>
                <a:spcPct val="150000"/>
              </a:lnSpc>
            </a:pPr>
            <a:r>
              <a:rPr lang="en-US" sz="2800" b="1" i="1" u="sng" dirty="0">
                <a:solidFill>
                  <a:srgbClr val="0000CC"/>
                </a:solidFill>
                <a:latin typeface="Baskerville Old Face" panose="02020602080505020303" pitchFamily="18" charset="0"/>
              </a:rPr>
              <a:t>Chatbots and Conversational Agents:</a:t>
            </a:r>
            <a:r>
              <a:rPr lang="en-US" sz="2800" dirty="0">
                <a:latin typeface="Baskerville Old Face" panose="02020602080505020303" pitchFamily="18" charset="0"/>
              </a:rPr>
              <a:t> Interacting with users in a natural and human-like manner.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u="sng" dirty="0">
                <a:solidFill>
                  <a:srgbClr val="C00000"/>
                </a:solidFill>
                <a:latin typeface="Baskerville Old Face" panose="02020602080505020303" pitchFamily="18" charset="0"/>
              </a:rPr>
              <a:t>5.Text Summarization and Extraction:</a:t>
            </a:r>
            <a:endParaRPr lang="en-US" sz="2800" u="sng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  <a:p>
            <a:pPr lvl="1"/>
            <a:r>
              <a:rPr lang="en-US" sz="2800" b="1" i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Text Summarization:</a:t>
            </a:r>
            <a:r>
              <a:rPr lang="en-US" sz="2800" i="1" dirty="0">
                <a:latin typeface="Baskerville Old Face" panose="02020602080505020303" pitchFamily="18" charset="0"/>
              </a:rPr>
              <a:t> </a:t>
            </a:r>
            <a:r>
              <a:rPr lang="en-US" sz="2800" dirty="0">
                <a:latin typeface="Baskerville Old Face" panose="02020602080505020303" pitchFamily="18" charset="0"/>
              </a:rPr>
              <a:t>Generating </a:t>
            </a:r>
            <a:r>
              <a:rPr lang="en-US" sz="28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concise summaries of longer texts.</a:t>
            </a:r>
          </a:p>
          <a:p>
            <a:pPr lvl="1"/>
            <a:r>
              <a:rPr lang="en-US" sz="2800" b="1" i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Information Extraction:</a:t>
            </a:r>
            <a:r>
              <a:rPr lang="en-US" sz="2800" i="1" dirty="0">
                <a:latin typeface="Baskerville Old Face" panose="02020602080505020303" pitchFamily="18" charset="0"/>
              </a:rPr>
              <a:t> </a:t>
            </a:r>
            <a:r>
              <a:rPr lang="en-US" sz="2800" dirty="0">
                <a:latin typeface="Baskerville Old Face" panose="02020602080505020303" pitchFamily="18" charset="0"/>
              </a:rPr>
              <a:t>Identifying and extracting specific information (e.g., </a:t>
            </a:r>
            <a:r>
              <a:rPr lang="en-US" sz="28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dates, locations, events) from text</a:t>
            </a:r>
            <a:r>
              <a:rPr lang="en-US" sz="2800" dirty="0">
                <a:latin typeface="Baskerville Old Face" panose="020206020805050203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4591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152400"/>
            <a:ext cx="8383524" cy="6705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latin typeface="Baskerville Old Face" panose="02020602080505020303" pitchFamily="18" charset="0"/>
              </a:rPr>
              <a:t>NLP </a:t>
            </a:r>
            <a:r>
              <a:rPr lang="en-US" sz="28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isn’t limited to written text though</a:t>
            </a:r>
            <a:r>
              <a:rPr lang="en-US" sz="2800" dirty="0">
                <a:latin typeface="Baskerville Old Face" panose="02020602080505020303" pitchFamily="18" charset="0"/>
              </a:rPr>
              <a:t>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latin typeface="Baskerville Old Face" panose="02020602080505020303" pitchFamily="18" charset="0"/>
              </a:rPr>
              <a:t>It also tackles </a:t>
            </a:r>
            <a:r>
              <a:rPr lang="en-US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complex challenges in speech recognition and computer vision, </a:t>
            </a:r>
            <a:r>
              <a:rPr lang="en-US" sz="2800" dirty="0">
                <a:latin typeface="Baskerville Old Face" panose="02020602080505020303" pitchFamily="18" charset="0"/>
              </a:rPr>
              <a:t>such as </a:t>
            </a:r>
            <a:r>
              <a:rPr lang="en-US" sz="2800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generating a transcript of an audio sample or a description of an image.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latin typeface="Baskerville Old Face" panose="02020602080505020303" pitchFamily="18" charset="0"/>
              </a:rPr>
              <a:t>There are </a:t>
            </a:r>
            <a:r>
              <a:rPr lang="en-US" sz="2800" b="1" dirty="0">
                <a:latin typeface="Baskerville Old Face" panose="02020602080505020303" pitchFamily="18" charset="0"/>
              </a:rPr>
              <a:t>several other terms </a:t>
            </a:r>
            <a:r>
              <a:rPr lang="en-US" sz="2800" dirty="0">
                <a:latin typeface="Baskerville Old Face" panose="02020602080505020303" pitchFamily="18" charset="0"/>
              </a:rPr>
              <a:t>that are roughly synonymous with NLP, such as </a:t>
            </a:r>
            <a:r>
              <a:rPr lang="en-US" sz="2800" b="1" u="sng" dirty="0">
                <a:solidFill>
                  <a:srgbClr val="C00000"/>
                </a:solidFill>
                <a:latin typeface="Baskerville Old Face" panose="02020602080505020303" pitchFamily="18" charset="0"/>
              </a:rPr>
              <a:t>NLU and NLG</a:t>
            </a:r>
          </a:p>
        </p:txBody>
      </p:sp>
    </p:spTree>
    <p:extLst>
      <p:ext uri="{BB962C8B-B14F-4D97-AF65-F5344CB8AC3E}">
        <p14:creationId xmlns:p14="http://schemas.microsoft.com/office/powerpoint/2010/main" val="293736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066800"/>
            <a:ext cx="8610600" cy="5486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latin typeface="Baskerville Old Face" pitchFamily="18" charset="0"/>
              </a:rPr>
              <a:t>Before learning about </a:t>
            </a:r>
            <a:r>
              <a:rPr lang="en-US" sz="2800" b="1" dirty="0">
                <a:solidFill>
                  <a:srgbClr val="870581"/>
                </a:solidFill>
                <a:latin typeface="Baskerville Old Face" pitchFamily="18" charset="0"/>
              </a:rPr>
              <a:t>Natural Language Processing</a:t>
            </a:r>
            <a:r>
              <a:rPr lang="en-US" sz="2800" dirty="0">
                <a:latin typeface="Baskerville Old Face" pitchFamily="18" charset="0"/>
              </a:rPr>
              <a:t>, you must have the fundamental knowledge of following so that you can understand the concepts easily: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rgbClr val="870581"/>
                </a:solidFill>
                <a:latin typeface="Baskerville Old Face" pitchFamily="18" charset="0"/>
              </a:rPr>
              <a:t>A strong hold on Theory of Computation and Compiler Design</a:t>
            </a:r>
            <a:r>
              <a:rPr lang="en-US" sz="2800" dirty="0">
                <a:latin typeface="Baskerville Old Face" pitchFamily="18" charset="0"/>
              </a:rPr>
              <a:t>–  Know the concepts of Automata, Grammars and also know the concepts of Compiler Design Phases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Baskerville Old Face" pitchFamily="18" charset="0"/>
              </a:rPr>
              <a:t>Having a </a:t>
            </a:r>
            <a:r>
              <a:rPr lang="en-US" sz="2800" b="1" dirty="0">
                <a:solidFill>
                  <a:srgbClr val="660033"/>
                </a:solidFill>
                <a:latin typeface="Baskerville Old Face" pitchFamily="18" charset="0"/>
              </a:rPr>
              <a:t>strong understanding of probability concepts, </a:t>
            </a:r>
            <a:r>
              <a:rPr lang="en-US" sz="2800" dirty="0">
                <a:solidFill>
                  <a:schemeClr val="tx1"/>
                </a:solidFill>
                <a:latin typeface="Baskerville Old Face" pitchFamily="18" charset="0"/>
              </a:rPr>
              <a:t>to predict the next word to a sentence etc.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6858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Prerequisites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066800"/>
            <a:ext cx="8610600" cy="5486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rgbClr val="870581"/>
                </a:solidFill>
                <a:latin typeface="Baskerville Old Face" pitchFamily="18" charset="0"/>
              </a:rPr>
              <a:t>Using machine learning </a:t>
            </a:r>
            <a:r>
              <a:rPr lang="en-US" sz="2800" dirty="0">
                <a:latin typeface="Baskerville Old Face" panose="02020602080505020303" pitchFamily="18" charset="0"/>
              </a:rPr>
              <a:t>to help computers read and understand human language for </a:t>
            </a:r>
            <a:r>
              <a:rPr lang="en-US" sz="2800" b="1" dirty="0">
                <a:latin typeface="Baskerville Old Face" panose="02020602080505020303" pitchFamily="18" charset="0"/>
              </a:rPr>
              <a:t>text classification, language translation, speech recognition etc.</a:t>
            </a:r>
            <a:endParaRPr lang="en-US" sz="28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6858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Prerequisites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99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53400" y="5791202"/>
            <a:ext cx="859632" cy="98186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543777"/>
              </p:ext>
            </p:extLst>
          </p:nvPr>
        </p:nvGraphicFramePr>
        <p:xfrm>
          <a:off x="152400" y="664899"/>
          <a:ext cx="8458200" cy="5528636"/>
        </p:xfrm>
        <a:graphic>
          <a:graphicData uri="http://schemas.openxmlformats.org/drawingml/2006/table">
            <a:tbl>
              <a:tblPr/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1835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0000CC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Course Outcomes</a:t>
                      </a:r>
                      <a:endParaRPr lang="en-US" sz="2800" dirty="0">
                        <a:solidFill>
                          <a:srgbClr val="0000C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633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99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Upon successful completion of the course, the student will be able to</a:t>
                      </a:r>
                      <a:endParaRPr lang="en-US" sz="2400" dirty="0">
                        <a:solidFill>
                          <a:srgbClr val="99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2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4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CO1</a:t>
                      </a: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" marR="0" algn="l">
                        <a:lnSpc>
                          <a:spcPct val="92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kumimoji="0" lang="en-US" sz="24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Understand the fundamental concepts of Natural language processing.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16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4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CO2</a:t>
                      </a: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Apply N-gram models, </a:t>
                      </a:r>
                      <a:r>
                        <a:rPr kumimoji="0" lang="en-US" sz="2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PoS</a:t>
                      </a:r>
                      <a:r>
                        <a:rPr kumimoji="0" lang="en-US" sz="2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tagging, and syntactic parsing with probabilistic grammars for comprehensive word-level and structural language analysis.</a:t>
                      </a:r>
                      <a:endParaRPr kumimoji="0" lang="en-US" sz="24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16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4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CO3</a:t>
                      </a: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Apply logic-based representations and word sense disambiguation techniques to analyze meaning and context in natural language</a:t>
                      </a:r>
                      <a:endParaRPr kumimoji="0" lang="en-US" sz="24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62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4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CO4</a:t>
                      </a: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Apply computational techniques and lexical resources for effective discourse and reference resolution.</a:t>
                      </a:r>
                      <a:endParaRPr kumimoji="0" lang="en-US" sz="24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575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81000" y="195945"/>
            <a:ext cx="8534400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Arial Rounded MT Bold" pitchFamily="34" charset="0"/>
                <a:cs typeface="Times New Roman" pitchFamily="18" charset="0"/>
              </a:rPr>
              <a:t>SYLLABUS</a:t>
            </a:r>
            <a:endParaRPr lang="en-IN" sz="3200" b="1" dirty="0">
              <a:solidFill>
                <a:srgbClr val="0000FF"/>
              </a:solidFill>
              <a:latin typeface="Arial Rounded MT Bold" pitchFamily="34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914400"/>
            <a:ext cx="8586216" cy="571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511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48736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000" b="1" dirty="0">
                <a:solidFill>
                  <a:srgbClr val="0000FF"/>
                </a:solidFill>
                <a:latin typeface="Berlin Sans FB Demi" pitchFamily="34" charset="0"/>
              </a:rPr>
              <a:t>Learning Resources :</a:t>
            </a:r>
            <a:endParaRPr lang="en-IN" sz="4000" b="1" dirty="0">
              <a:solidFill>
                <a:srgbClr val="0000FF"/>
              </a:solidFill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762000"/>
            <a:ext cx="86868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IN" sz="2800" b="1" u="sng" dirty="0">
                <a:solidFill>
                  <a:srgbClr val="FF0000"/>
                </a:solidFill>
                <a:latin typeface="Berlin Sans FB Demi" pitchFamily="34" charset="0"/>
              </a:rPr>
              <a:t>Text Books:</a:t>
            </a:r>
          </a:p>
          <a:p>
            <a:pPr lvl="0"/>
            <a:endParaRPr lang="en-IN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092" y="1762126"/>
            <a:ext cx="8281416" cy="38496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555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48736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000" b="1" dirty="0">
                <a:solidFill>
                  <a:srgbClr val="0000FF"/>
                </a:solidFill>
                <a:latin typeface="Berlin Sans FB Demi" pitchFamily="34" charset="0"/>
              </a:rPr>
              <a:t>Learning Resources :</a:t>
            </a:r>
            <a:endParaRPr lang="en-IN" sz="4000" b="1" dirty="0">
              <a:solidFill>
                <a:srgbClr val="0000FF"/>
              </a:solidFill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762000"/>
            <a:ext cx="8686800" cy="6096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IN" sz="2800" b="1" u="sng" dirty="0">
                <a:solidFill>
                  <a:srgbClr val="FF0000"/>
                </a:solidFill>
                <a:latin typeface="Berlin Sans FB Demi" pitchFamily="34" charset="0"/>
              </a:rPr>
              <a:t>Reference Books: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10" y="1586136"/>
            <a:ext cx="8343206" cy="428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38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48736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000" b="1" dirty="0">
                <a:solidFill>
                  <a:srgbClr val="0000FF"/>
                </a:solidFill>
                <a:latin typeface="Berlin Sans FB Demi" pitchFamily="34" charset="0"/>
              </a:rPr>
              <a:t>Learning Resources :</a:t>
            </a:r>
            <a:endParaRPr lang="en-IN" sz="4000" b="1" dirty="0">
              <a:solidFill>
                <a:srgbClr val="0000FF"/>
              </a:solidFill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762000"/>
            <a:ext cx="8686800" cy="6096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74625" lvl="1" indent="0" algn="just">
              <a:lnSpc>
                <a:spcPct val="150000"/>
              </a:lnSpc>
              <a:buNone/>
            </a:pPr>
            <a:r>
              <a:rPr lang="en-IN" sz="2400" b="1" u="sng" dirty="0">
                <a:solidFill>
                  <a:srgbClr val="FF0000"/>
                </a:solidFill>
                <a:latin typeface="Berlin Sans FB Demi" pitchFamily="34" charset="0"/>
              </a:rPr>
              <a:t>e- Resources and other Digital Material:</a:t>
            </a:r>
          </a:p>
          <a:p>
            <a:pPr marL="174625" lvl="1" indent="0" algn="just">
              <a:lnSpc>
                <a:spcPct val="200000"/>
              </a:lnSpc>
              <a:buNone/>
            </a:pPr>
            <a:r>
              <a:rPr lang="en-US" sz="2400" u="sng" dirty="0">
                <a:solidFill>
                  <a:schemeClr val="tx1"/>
                </a:solidFill>
                <a:hlinkClick r:id="rId2"/>
              </a:rPr>
              <a:t>1. https://web.stanford.edu/~jurafsky/slp3/</a:t>
            </a:r>
            <a:r>
              <a:rPr lang="en-US" sz="2400" u="sng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800" u="sng" dirty="0">
                <a:solidFill>
                  <a:schemeClr val="tx1"/>
                </a:solidFill>
                <a:hlinkClick r:id="rId3"/>
              </a:rPr>
              <a:t>  2. https://swayam.gov.in/nd1_noc19_cs56/preview</a:t>
            </a:r>
            <a:endParaRPr lang="en-US" sz="2800" dirty="0">
              <a:solidFill>
                <a:schemeClr val="tx1"/>
              </a:solidFill>
            </a:endParaRPr>
          </a:p>
          <a:p>
            <a:pPr marL="174625" lvl="1" indent="0" algn="just">
              <a:lnSpc>
                <a:spcPct val="150000"/>
              </a:lnSpc>
              <a:buNone/>
            </a:pPr>
            <a:r>
              <a:rPr lang="en-US" sz="2400" u="sng" dirty="0">
                <a:solidFill>
                  <a:schemeClr val="tx1"/>
                </a:solidFill>
                <a:hlinkClick r:id="rId4"/>
              </a:rPr>
              <a:t>3.https://online.stanford.edu/courses/xcs224n-natural-language-processing-deep-learning</a:t>
            </a:r>
            <a:endParaRPr lang="en-US" sz="2400" dirty="0">
              <a:solidFill>
                <a:schemeClr val="tx1"/>
              </a:solidFill>
            </a:endParaRPr>
          </a:p>
          <a:p>
            <a:pPr marL="174625" lvl="1" indent="0" algn="just">
              <a:lnSpc>
                <a:spcPct val="150000"/>
              </a:lnSpc>
              <a:buNone/>
            </a:pPr>
            <a:r>
              <a:rPr lang="en-US" sz="2400" u="sng" dirty="0">
                <a:solidFill>
                  <a:schemeClr val="tx1"/>
                </a:solidFill>
                <a:hlinkClick r:id="rId5"/>
              </a:rPr>
              <a:t>4.https://www.coursera.org/specializations/natural-language-processing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72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0000CC"/>
                </a:solidFill>
                <a:latin typeface="Book Antiqua" panose="02040602050305030304" pitchFamily="18" charset="0"/>
              </a:rPr>
              <a:t>Phases of NLP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725222"/>
            <a:ext cx="8281416" cy="5675578"/>
          </a:xfr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The process of NLP is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divided into 5 major stages or phases.</a:t>
            </a:r>
          </a:p>
        </p:txBody>
      </p:sp>
      <p:pic>
        <p:nvPicPr>
          <p:cNvPr id="5" name="Picture 2" descr="Natural Language Process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413129"/>
            <a:ext cx="38100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359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90778"/>
            <a:ext cx="8255508" cy="55100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385763" indent="-385763" algn="just">
              <a:lnSpc>
                <a:spcPct val="150000"/>
              </a:lnSpc>
              <a:buAutoNum type="arabicPeriod"/>
            </a:pPr>
            <a:r>
              <a:rPr lang="en-US" sz="2475" b="1" u="sng" dirty="0">
                <a:solidFill>
                  <a:srgbClr val="0000FF"/>
                </a:solidFill>
                <a:latin typeface="Baskerville Old Face" panose="02020602080505020303" pitchFamily="18" charset="0"/>
              </a:rPr>
              <a:t>Lexical Analysis (Morphological): </a:t>
            </a:r>
            <a:r>
              <a:rPr lang="en-US" sz="2800" dirty="0">
                <a:solidFill>
                  <a:schemeClr val="tx1"/>
                </a:solidFill>
                <a:latin typeface="Baskerville Old Face" panose="02020602080505020303" pitchFamily="18" charset="0"/>
              </a:rPr>
              <a:t>Lexical analysis is the </a:t>
            </a:r>
            <a:r>
              <a:rPr lang="en-US" sz="2800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first step in the phases of Natural Language Processing</a:t>
            </a:r>
            <a:r>
              <a:rPr lang="en-US" sz="2800" dirty="0">
                <a:solidFill>
                  <a:schemeClr val="tx1"/>
                </a:solidFill>
                <a:latin typeface="Baskerville Old Face" panose="02020602080505020303" pitchFamily="18" charset="0"/>
              </a:rPr>
              <a:t>. Or </a:t>
            </a:r>
            <a:r>
              <a:rPr lang="en-US" sz="2800" b="1" dirty="0"/>
              <a:t>compiler processing</a:t>
            </a:r>
            <a:r>
              <a:rPr lang="en-US" sz="2800" dirty="0"/>
              <a:t>, where </a:t>
            </a:r>
            <a:r>
              <a:rPr lang="en-US" sz="2800" b="1" dirty="0">
                <a:solidFill>
                  <a:srgbClr val="009900"/>
                </a:solidFill>
              </a:rPr>
              <a:t>a </a:t>
            </a:r>
            <a:r>
              <a:rPr lang="en-US" sz="28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sentence or text is broken into small units called tokens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dirty="0"/>
              <a:t>(</a:t>
            </a:r>
            <a:r>
              <a:rPr lang="en-US" sz="2800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words, numbers, symbols, etc.).</a:t>
            </a:r>
          </a:p>
          <a:p>
            <a:pPr lvl="1" algn="just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Breaking down text into smaller units (tokens)</a:t>
            </a:r>
          </a:p>
          <a:p>
            <a:pPr lvl="1" algn="just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Identifying words, numbers, and punctuation</a:t>
            </a:r>
          </a:p>
          <a:p>
            <a:pPr lvl="1" algn="just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Removing unnecessary spaces and formatting</a:t>
            </a:r>
          </a:p>
        </p:txBody>
      </p:sp>
    </p:spTree>
    <p:extLst>
      <p:ext uri="{BB962C8B-B14F-4D97-AF65-F5344CB8AC3E}">
        <p14:creationId xmlns:p14="http://schemas.microsoft.com/office/powerpoint/2010/main" val="335613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361950" y="1073524"/>
            <a:ext cx="8267700" cy="42862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b="1">
                <a:solidFill>
                  <a:srgbClr val="FF0000"/>
                </a:solidFill>
                <a:latin typeface="Baskerville Old Face" panose="02020602080505020303" pitchFamily="18" charset="0"/>
              </a:rPr>
              <a:t>Ex: Ravi bought 2 apples.</a:t>
            </a:r>
          </a:p>
          <a:p>
            <a:pPr algn="just" fontAlgn="auto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>
              <a:solidFill>
                <a:schemeClr val="tx1"/>
              </a:solidFill>
              <a:latin typeface="Baskerville Old Face" panose="02020602080505020303" pitchFamily="18" charset="0"/>
            </a:endParaRPr>
          </a:p>
          <a:p>
            <a:pPr marL="0" indent="0" algn="just" fontAlgn="auto">
              <a:lnSpc>
                <a:spcPct val="150000"/>
              </a:lnSpc>
              <a:spcAft>
                <a:spcPts val="0"/>
              </a:spcAft>
              <a:buNone/>
            </a:pPr>
            <a:endParaRPr lang="en-US" b="1" u="sng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8576913"/>
              </p:ext>
            </p:extLst>
          </p:nvPr>
        </p:nvGraphicFramePr>
        <p:xfrm>
          <a:off x="1905000" y="1828800"/>
          <a:ext cx="4876800" cy="28194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85365529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81225215"/>
                    </a:ext>
                  </a:extLst>
                </a:gridCol>
              </a:tblGrid>
              <a:tr h="4699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Token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Token Type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927840791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Ravi</a:t>
                      </a:r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Noun</a:t>
                      </a:r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972090181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bought</a:t>
                      </a:r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Verb</a:t>
                      </a:r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003120981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</a:t>
                      </a:r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261850577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apples</a:t>
                      </a:r>
                      <a:endParaRPr lang="en-US" sz="24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Noun</a:t>
                      </a:r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773726859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Punctuation</a:t>
                      </a:r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252393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254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90778"/>
            <a:ext cx="8255508" cy="57386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b="1" u="sng" dirty="0">
                <a:solidFill>
                  <a:srgbClr val="0000FF"/>
                </a:solidFill>
                <a:latin typeface="Baskerville Old Face" panose="02020602080505020303" pitchFamily="18" charset="0"/>
              </a:rPr>
              <a:t>2. Syntax Analysis(Parsing): </a:t>
            </a:r>
            <a:r>
              <a:rPr lang="en-US" sz="3100" dirty="0">
                <a:latin typeface="Book Antiqua" panose="02040602050305030304" pitchFamily="18" charset="0"/>
              </a:rPr>
              <a:t>Syntax analysis is the </a:t>
            </a:r>
            <a:r>
              <a:rPr lang="en-US" sz="3100" b="1" dirty="0">
                <a:solidFill>
                  <a:srgbClr val="870581"/>
                </a:solidFill>
                <a:latin typeface="Book Antiqua" panose="02040602050305030304" pitchFamily="18" charset="0"/>
              </a:rPr>
              <a:t>second phase of NLP or compiler processing. </a:t>
            </a:r>
          </a:p>
          <a:p>
            <a:pPr algn="just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n-US" sz="3100" b="1" dirty="0">
                <a:solidFill>
                  <a:srgbClr val="0000CC"/>
                </a:solidFill>
                <a:latin typeface="Book Antiqua" panose="02040602050305030304" pitchFamily="18" charset="0"/>
              </a:rPr>
              <a:t>After lexical analysis </a:t>
            </a:r>
            <a:r>
              <a:rPr lang="en-US" sz="3100" b="1" dirty="0">
                <a:solidFill>
                  <a:srgbClr val="FF0000"/>
                </a:solidFill>
                <a:latin typeface="Book Antiqua" panose="02040602050305030304" pitchFamily="18" charset="0"/>
              </a:rPr>
              <a:t>breaks the sentence into tokens</a:t>
            </a:r>
            <a:r>
              <a:rPr lang="en-US" sz="3100" dirty="0">
                <a:latin typeface="Book Antiqua" panose="02040602050305030304" pitchFamily="18" charset="0"/>
              </a:rPr>
              <a:t>, </a:t>
            </a:r>
            <a:r>
              <a:rPr lang="en-US" sz="3100" b="1" dirty="0">
                <a:solidFill>
                  <a:srgbClr val="660033"/>
                </a:solidFill>
                <a:latin typeface="Book Antiqua" panose="02040602050305030304" pitchFamily="18" charset="0"/>
              </a:rPr>
              <a:t>syntax analysis checks </a:t>
            </a:r>
            <a:r>
              <a:rPr lang="en-US" sz="3100" b="1" dirty="0">
                <a:solidFill>
                  <a:srgbClr val="FF0066"/>
                </a:solidFill>
                <a:latin typeface="Book Antiqua" panose="02040602050305030304" pitchFamily="18" charset="0"/>
              </a:rPr>
              <a:t>whether these tokens are arranged</a:t>
            </a:r>
            <a:r>
              <a:rPr lang="en-US" sz="3100" dirty="0">
                <a:latin typeface="Book Antiqua" panose="02040602050305030304" pitchFamily="18" charset="0"/>
              </a:rPr>
              <a:t> in a </a:t>
            </a:r>
            <a:r>
              <a:rPr lang="en-US" sz="3100" b="1" dirty="0">
                <a:latin typeface="Book Antiqua" panose="02040602050305030304" pitchFamily="18" charset="0"/>
              </a:rPr>
              <a:t>grammatically correct structure according to language rules.</a:t>
            </a:r>
          </a:p>
          <a:p>
            <a:pPr algn="just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n-US" sz="3100" b="1" dirty="0">
                <a:solidFill>
                  <a:srgbClr val="870581"/>
                </a:solidFill>
                <a:latin typeface="Book Antiqua" panose="02040602050305030304" pitchFamily="18" charset="0"/>
              </a:rPr>
              <a:t>The goal is to create a parse tree </a:t>
            </a:r>
            <a:r>
              <a:rPr lang="en-US" sz="3100" dirty="0">
                <a:latin typeface="Book Antiqua" panose="02040602050305030304" pitchFamily="18" charset="0"/>
              </a:rPr>
              <a:t>which </a:t>
            </a:r>
            <a:r>
              <a:rPr lang="en-US" sz="3100" b="1" dirty="0">
                <a:solidFill>
                  <a:srgbClr val="660033"/>
                </a:solidFill>
                <a:latin typeface="Book Antiqua" panose="02040602050305030304" pitchFamily="18" charset="0"/>
              </a:rPr>
              <a:t>is a diagram showing the structure of sentence.</a:t>
            </a:r>
            <a:r>
              <a:rPr lang="en-US" sz="3100" dirty="0">
                <a:latin typeface="Book Antiqua" panose="02040602050305030304" pitchFamily="18" charset="0"/>
              </a:rPr>
              <a:t> It </a:t>
            </a:r>
            <a:r>
              <a:rPr lang="en-US" sz="3100" b="1" dirty="0">
                <a:solidFill>
                  <a:srgbClr val="0000FF"/>
                </a:solidFill>
                <a:latin typeface="Book Antiqua" panose="02040602050305030304" pitchFamily="18" charset="0"/>
              </a:rPr>
              <a:t>breaks the sentence into parts like the subject, verb and object </a:t>
            </a:r>
            <a:r>
              <a:rPr lang="en-US" sz="3100" dirty="0">
                <a:latin typeface="Book Antiqua" panose="02040602050305030304" pitchFamily="18" charset="0"/>
              </a:rPr>
              <a:t>and </a:t>
            </a:r>
            <a:r>
              <a:rPr lang="en-US" sz="3100" b="1" dirty="0">
                <a:solidFill>
                  <a:srgbClr val="660033"/>
                </a:solidFill>
                <a:latin typeface="Book Antiqua" panose="02040602050305030304" pitchFamily="18" charset="0"/>
              </a:rPr>
              <a:t>shows how these parts are connected.</a:t>
            </a:r>
            <a:r>
              <a:rPr lang="en-US" sz="3100" dirty="0">
                <a:latin typeface="Book Antiqua" panose="0204060205030503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2191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90778"/>
            <a:ext cx="8255508" cy="55862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b="1" u="sng" dirty="0">
                <a:solidFill>
                  <a:srgbClr val="0000FF"/>
                </a:solidFill>
                <a:latin typeface="Baskerville Old Face" panose="02020602080505020303" pitchFamily="18" charset="0"/>
              </a:rPr>
              <a:t>Ex:  </a:t>
            </a:r>
            <a:r>
              <a:rPr lang="en-US" dirty="0" smtClean="0">
                <a:latin typeface="Book Antiqua" panose="02040602050305030304" pitchFamily="18" charset="0"/>
              </a:rPr>
              <a:t>Sentence </a:t>
            </a:r>
            <a:r>
              <a:rPr lang="en-US" dirty="0">
                <a:latin typeface="Book Antiqua" panose="02040602050305030304" pitchFamily="18" charset="0"/>
              </a:rPr>
              <a:t>: </a:t>
            </a:r>
            <a:r>
              <a:rPr lang="en-US" b="1" dirty="0">
                <a:solidFill>
                  <a:srgbClr val="FF0066"/>
                </a:solidFill>
                <a:latin typeface="Book Antiqua" panose="02040602050305030304" pitchFamily="18" charset="0"/>
              </a:rPr>
              <a:t>"The cat chased the mouse</a:t>
            </a:r>
            <a:r>
              <a:rPr lang="en-US" b="1" dirty="0" smtClean="0">
                <a:solidFill>
                  <a:srgbClr val="FF0066"/>
                </a:solidFill>
                <a:latin typeface="Book Antiqua" panose="02040602050305030304" pitchFamily="18" charset="0"/>
              </a:rPr>
              <a:t>.“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Step-by-Step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Syntax Analysis</a:t>
            </a:r>
          </a:p>
          <a:p>
            <a:pPr marL="457200" indent="-457200">
              <a:buAutoNum type="arabicPeriod"/>
            </a:pPr>
            <a:r>
              <a:rPr lang="en-US" sz="28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Tokenization (words identified):</a:t>
            </a:r>
            <a:r>
              <a:rPr lang="en-US" sz="2800" dirty="0">
                <a:solidFill>
                  <a:srgbClr val="870581"/>
                </a:solidFill>
                <a:latin typeface="Baskerville Old Face" panose="02020602080505020303" pitchFamily="18" charset="0"/>
              </a:rPr>
              <a:t> </a:t>
            </a:r>
            <a:r>
              <a:rPr lang="en-US" sz="2800" dirty="0">
                <a:latin typeface="Baskerville Old Face" panose="02020602080505020303" pitchFamily="18" charset="0"/>
              </a:rPr>
              <a:t>The, cat, chased, the, mouse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2. Part-of-Speech (POS) Tags: </a:t>
            </a:r>
            <a:r>
              <a:rPr lang="en-US" b="1" dirty="0" smtClean="0">
                <a:latin typeface="Baskerville Old Face" panose="02020602080505020303" pitchFamily="18" charset="0"/>
              </a:rPr>
              <a:t>	</a:t>
            </a: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3. </a:t>
            </a:r>
            <a:r>
              <a:rPr lang="en-US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Syntactic Roles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dirty="0">
              <a:latin typeface="Book Antiqua" panose="0204060205030503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569970"/>
            <a:ext cx="2667000" cy="213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3462438"/>
            <a:ext cx="2590800" cy="16429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556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90778"/>
            <a:ext cx="8255508" cy="4748022"/>
          </a:xfr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b="1" u="sng" dirty="0">
                <a:solidFill>
                  <a:srgbClr val="0000FF"/>
                </a:solidFill>
                <a:latin typeface="Baskerville Old Face" panose="02020602080505020303" pitchFamily="18" charset="0"/>
              </a:rPr>
              <a:t>Parse Tree: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7793" y="1680882"/>
            <a:ext cx="4201069" cy="29673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80882"/>
            <a:ext cx="3429000" cy="37293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317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46" y="173736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383524" cy="58148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b="1" u="sng" dirty="0">
                <a:solidFill>
                  <a:srgbClr val="0000FF"/>
                </a:solidFill>
                <a:latin typeface="Baskerville Old Face" panose="02020602080505020303" pitchFamily="18" charset="0"/>
              </a:rPr>
              <a:t>3. Semantic Analysis : </a:t>
            </a:r>
            <a:r>
              <a:rPr lang="en-US" dirty="0" smtClean="0">
                <a:latin typeface="Baskerville Old Face" panose="02020602080505020303" pitchFamily="18" charset="0"/>
              </a:rPr>
              <a:t>Semantic </a:t>
            </a:r>
            <a:r>
              <a:rPr lang="en-US" dirty="0">
                <a:latin typeface="Baskerville Old Face" panose="02020602080505020303" pitchFamily="18" charset="0"/>
              </a:rPr>
              <a:t>analysis is a </a:t>
            </a:r>
            <a:r>
              <a:rPr lang="en-US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branch of general linguistics</a:t>
            </a:r>
            <a:r>
              <a:rPr lang="en-US" dirty="0">
                <a:latin typeface="Baskerville Old Face" panose="02020602080505020303" pitchFamily="18" charset="0"/>
              </a:rPr>
              <a:t> which is the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process of understanding the meaning of the text.</a:t>
            </a:r>
            <a:r>
              <a:rPr lang="en-US" dirty="0">
                <a:latin typeface="Baskerville Old Face" panose="02020602080505020303" pitchFamily="18" charset="0"/>
              </a:rPr>
              <a:t> The process enables computers to identify and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make sense of documents, paragraphs,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sentences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, and words as a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whole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	</a:t>
            </a:r>
            <a:r>
              <a:rPr lang="en-US" dirty="0">
                <a:latin typeface="Baskerville Old Face" panose="02020602080505020303" pitchFamily="18" charset="0"/>
              </a:rPr>
              <a:t>In Simple words,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understanding the meaning of sentences and knowing who is doing what.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66"/>
                </a:solidFill>
                <a:latin typeface="Baskerville Old Face" panose="02020602080505020303" pitchFamily="18" charset="0"/>
              </a:rPr>
              <a:t>Example: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Sentence: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"Ravi kicked the ball."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446" y="5029200"/>
            <a:ext cx="3877216" cy="137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53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46" y="173736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383524" cy="58148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The sentence means </a:t>
            </a:r>
            <a:r>
              <a:rPr lang="en-US" b="1" dirty="0">
                <a:latin typeface="Baskerville Old Face" panose="02020602080505020303" pitchFamily="18" charset="0"/>
              </a:rPr>
              <a:t>Ravi is performing the action of kicking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b="1" dirty="0">
                <a:latin typeface="Baskerville Old Face" panose="02020602080505020303" pitchFamily="18" charset="0"/>
              </a:rPr>
              <a:t>and the ball</a:t>
            </a:r>
            <a:r>
              <a:rPr lang="en-US" dirty="0">
                <a:latin typeface="Baskerville Old Face" panose="02020602080505020303" pitchFamily="18" charset="0"/>
              </a:rPr>
              <a:t> is what he kicked.</a:t>
            </a:r>
          </a:p>
          <a:p>
            <a:pPr marL="0" indent="0">
              <a:buNone/>
            </a:pPr>
            <a:r>
              <a:rPr lang="en-US" dirty="0">
                <a:latin typeface="Baskerville Old Face" panose="02020602080505020303" pitchFamily="18" charset="0"/>
              </a:rPr>
              <a:t>We understand: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Who did the action? →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Ravi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What action happened? →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kicked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What was affected?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→ the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ball</a:t>
            </a:r>
            <a:endParaRPr lang="en-US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79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46" y="173736"/>
            <a:ext cx="8294370" cy="36652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685800"/>
            <a:ext cx="8383524" cy="59672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b="1" u="sng" dirty="0">
                <a:solidFill>
                  <a:srgbClr val="0000FF"/>
                </a:solidFill>
                <a:latin typeface="Baskerville Old Face" panose="02020602080505020303" pitchFamily="18" charset="0"/>
              </a:rPr>
              <a:t>4. Discourse Integration: </a:t>
            </a:r>
            <a:r>
              <a:rPr lang="en-US" b="1" dirty="0">
                <a:latin typeface="Baskerville Old Face" panose="02020602080505020303" pitchFamily="18" charset="0"/>
              </a:rPr>
              <a:t>Discourse integration </a:t>
            </a:r>
            <a:r>
              <a:rPr lang="en-US" dirty="0">
                <a:latin typeface="Baskerville Old Face" panose="02020602080505020303" pitchFamily="18" charset="0"/>
              </a:rPr>
              <a:t>means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understanding a sentence based on the previous sentences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br>
              <a:rPr lang="en-US" dirty="0">
                <a:latin typeface="Baskerville Old Face" panose="02020602080505020303" pitchFamily="18" charset="0"/>
              </a:rPr>
            </a:br>
            <a:r>
              <a:rPr lang="en-US" dirty="0">
                <a:latin typeface="Baskerville Old Face" panose="02020602080505020303" pitchFamily="18" charset="0"/>
              </a:rPr>
              <a:t>It helps </a:t>
            </a:r>
            <a:r>
              <a:rPr lang="en-US" b="1" dirty="0">
                <a:latin typeface="Baskerville Old Face" panose="02020602080505020303" pitchFamily="18" charset="0"/>
              </a:rPr>
              <a:t>NLP systems keep track of context </a:t>
            </a:r>
            <a:r>
              <a:rPr lang="en-US" dirty="0">
                <a:latin typeface="Baskerville Old Face" panose="02020602080505020303" pitchFamily="18" charset="0"/>
              </a:rPr>
              <a:t>so that the meaning stays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connected across sentences</a:t>
            </a:r>
            <a:r>
              <a:rPr lang="en-US" dirty="0">
                <a:latin typeface="Baskerville Old Face" panose="02020602080505020303" pitchFamily="18" charset="0"/>
              </a:rPr>
              <a:t>. 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Ex:</a:t>
            </a:r>
            <a:endParaRPr lang="en-US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740" y="3225929"/>
            <a:ext cx="7068756" cy="32510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590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46" y="145542"/>
            <a:ext cx="8294370" cy="54025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444246" y="906018"/>
            <a:ext cx="8383524" cy="51137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50000"/>
              </a:lnSpc>
              <a:spcAft>
                <a:spcPts val="0"/>
              </a:spcAft>
              <a:buNone/>
            </a:pPr>
            <a:r>
              <a:rPr lang="en-US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Combined meaning</a:t>
            </a:r>
          </a:p>
          <a:p>
            <a:pPr marL="0" indent="0" algn="just" fontAlgn="auto">
              <a:lnSpc>
                <a:spcPct val="150000"/>
              </a:lnSpc>
              <a:spcAft>
                <a:spcPts val="0"/>
              </a:spcAft>
              <a:buNone/>
            </a:pPr>
            <a:endParaRPr 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marL="0" indent="0" algn="just" fontAlgn="auto">
              <a:lnSpc>
                <a:spcPct val="150000"/>
              </a:lnSpc>
              <a:spcAft>
                <a:spcPts val="0"/>
              </a:spcAft>
              <a:buNone/>
            </a:pPr>
            <a:endParaRPr 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marL="0" indent="0" algn="just" fontAlgn="auto">
              <a:lnSpc>
                <a:spcPct val="150000"/>
              </a:lnSpc>
              <a:spcAft>
                <a:spcPts val="0"/>
              </a:spcAft>
              <a:buNone/>
            </a:pPr>
            <a:r>
              <a:rPr lang="en-US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So the NLP system understands:</a:t>
            </a:r>
          </a:p>
          <a:p>
            <a:pPr marL="0" indent="0" algn="just" fontAlgn="auto">
              <a:lnSpc>
                <a:spcPct val="150000"/>
              </a:lnSpc>
              <a:spcAft>
                <a:spcPts val="0"/>
              </a:spcAft>
              <a:buNone/>
            </a:pP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"Ravi bought a book and Ravi read that book last night."</a:t>
            </a:r>
          </a:p>
        </p:txBody>
      </p:sp>
      <p:pic>
        <p:nvPicPr>
          <p:cNvPr id="9" name="Content Placeholder 2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057400" y="1676400"/>
            <a:ext cx="4648200" cy="137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555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46" y="173736"/>
            <a:ext cx="8294370" cy="36652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685800"/>
            <a:ext cx="8383524" cy="59672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b="1" u="sng" dirty="0">
                <a:solidFill>
                  <a:srgbClr val="0000FF"/>
                </a:solidFill>
                <a:latin typeface="Baskerville Old Face" panose="02020602080505020303" pitchFamily="18" charset="0"/>
              </a:rPr>
              <a:t>5. Pragmatic Analysis: </a:t>
            </a:r>
            <a:r>
              <a:rPr lang="en-US" b="1" dirty="0" smtClean="0">
                <a:solidFill>
                  <a:srgbClr val="0A0A0A"/>
                </a:solidFill>
                <a:latin typeface="Baskerville Old Face" panose="02020602080505020303" pitchFamily="18" charset="0"/>
              </a:rPr>
              <a:t>Pragmatic analysis </a:t>
            </a:r>
            <a:r>
              <a:rPr lang="en-US" dirty="0" smtClean="0">
                <a:solidFill>
                  <a:srgbClr val="0A0A0A"/>
                </a:solidFill>
                <a:latin typeface="Baskerville Old Face" panose="02020602080505020303" pitchFamily="18" charset="0"/>
              </a:rPr>
              <a:t>deals </a:t>
            </a:r>
            <a:r>
              <a:rPr lang="en-US" dirty="0">
                <a:solidFill>
                  <a:srgbClr val="0A0A0A"/>
                </a:solidFill>
                <a:latin typeface="Baskerville Old Face" panose="02020602080505020303" pitchFamily="18" charset="0"/>
              </a:rPr>
              <a:t>with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understanding the real intention or hidden </a:t>
            </a: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meaning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behind a sentence, based on context, situation, and tone </a:t>
            </a:r>
            <a:r>
              <a:rPr lang="en-US" dirty="0">
                <a:solidFill>
                  <a:srgbClr val="0A0A0A"/>
                </a:solidFill>
                <a:latin typeface="Baskerville Old Face" panose="02020602080505020303" pitchFamily="18" charset="0"/>
              </a:rPr>
              <a:t>— not just the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literal meaning of the words.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Ex:</a:t>
            </a:r>
            <a:endParaRPr lang="en-US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3216134"/>
            <a:ext cx="7315200" cy="25179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199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46" y="0"/>
            <a:ext cx="8294370" cy="54025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00CC"/>
                </a:solidFill>
                <a:latin typeface="Book Antiqua" panose="02040602050305030304" pitchFamily="18" charset="0"/>
              </a:rPr>
              <a:t>Phases of NLP in Table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52403" y="609601"/>
          <a:ext cx="8686799" cy="587610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188020">
                  <a:extLst>
                    <a:ext uri="{9D8B030D-6E8A-4147-A177-3AD203B41FA5}">
                      <a16:colId xmlns:a16="http://schemas.microsoft.com/office/drawing/2014/main" val="1925027812"/>
                    </a:ext>
                  </a:extLst>
                </a:gridCol>
                <a:gridCol w="2059234">
                  <a:extLst>
                    <a:ext uri="{9D8B030D-6E8A-4147-A177-3AD203B41FA5}">
                      <a16:colId xmlns:a16="http://schemas.microsoft.com/office/drawing/2014/main" val="3912888886"/>
                    </a:ext>
                  </a:extLst>
                </a:gridCol>
                <a:gridCol w="1933145">
                  <a:extLst>
                    <a:ext uri="{9D8B030D-6E8A-4147-A177-3AD203B41FA5}">
                      <a16:colId xmlns:a16="http://schemas.microsoft.com/office/drawing/2014/main" val="984281518"/>
                    </a:ext>
                  </a:extLst>
                </a:gridCol>
                <a:gridCol w="1753200">
                  <a:extLst>
                    <a:ext uri="{9D8B030D-6E8A-4147-A177-3AD203B41FA5}">
                      <a16:colId xmlns:a16="http://schemas.microsoft.com/office/drawing/2014/main" val="1209470428"/>
                    </a:ext>
                  </a:extLst>
                </a:gridCol>
                <a:gridCol w="1753200">
                  <a:extLst>
                    <a:ext uri="{9D8B030D-6E8A-4147-A177-3AD203B41FA5}">
                      <a16:colId xmlns:a16="http://schemas.microsoft.com/office/drawing/2014/main" val="4032114563"/>
                    </a:ext>
                  </a:extLst>
                </a:gridCol>
              </a:tblGrid>
              <a:tr h="572721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NLP Phase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49229" marR="49229" marT="24614" marB="246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rgbClr val="FF0000"/>
                          </a:solidFill>
                        </a:rPr>
                        <a:t>What it Does</a:t>
                      </a:r>
                      <a:endParaRPr lang="en-US" sz="1800" b="1">
                        <a:solidFill>
                          <a:srgbClr val="FF0000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49229" marR="49229" marT="24614" marB="246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Simple Meaning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49229" marR="49229" marT="24614" marB="246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Example Sentence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49229" marR="49229" marT="24614" marB="246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What the Phase Finds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marL="49229" marR="49229" marT="24614" marB="24614" anchor="ctr"/>
                </a:tc>
                <a:extLst>
                  <a:ext uri="{0D108BD9-81ED-4DB2-BD59-A6C34878D82A}">
                    <a16:rowId xmlns:a16="http://schemas.microsoft.com/office/drawing/2014/main" val="1420726492"/>
                  </a:ext>
                </a:extLst>
              </a:tr>
              <a:tr h="909924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00CC"/>
                          </a:solidFill>
                          <a:latin typeface="Baskerville Old Face" panose="02020602080505020303" pitchFamily="18" charset="0"/>
                        </a:rPr>
                        <a:t>Lexical Analysis</a:t>
                      </a:r>
                    </a:p>
                  </a:txBody>
                  <a:tcPr marL="49229" marR="49229" marT="24614" marB="24614"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00CC"/>
                          </a:solidFill>
                          <a:latin typeface="Baskerville Old Face" panose="02020602080505020303" pitchFamily="18" charset="0"/>
                        </a:rPr>
                        <a:t>Breaks sentences into words and identifies word types</a:t>
                      </a:r>
                    </a:p>
                  </a:txBody>
                  <a:tcPr marL="49229" marR="49229" marT="24614" marB="24614"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00CC"/>
                          </a:solidFill>
                          <a:latin typeface="Baskerville Old Face" panose="02020602080505020303" pitchFamily="18" charset="0"/>
                        </a:rPr>
                        <a:t>Understands each word</a:t>
                      </a:r>
                    </a:p>
                  </a:txBody>
                  <a:tcPr marL="49229" marR="49229" marT="24614" marB="24614"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00CC"/>
                          </a:solidFill>
                          <a:latin typeface="Baskerville Old Face" panose="02020602080505020303" pitchFamily="18" charset="0"/>
                        </a:rPr>
                        <a:t>"Ravi kicked the ball."</a:t>
                      </a:r>
                    </a:p>
                  </a:txBody>
                  <a:tcPr marL="49229" marR="49229" marT="24614" marB="24614"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00CC"/>
                          </a:solidFill>
                          <a:latin typeface="Baskerville Old Face" panose="02020602080505020303" pitchFamily="18" charset="0"/>
                        </a:rPr>
                        <a:t>Ravi (noun), kicked (verb), ball (noun)</a:t>
                      </a:r>
                    </a:p>
                  </a:txBody>
                  <a:tcPr marL="49229" marR="49229" marT="24614" marB="24614" anchor="ctr"/>
                </a:tc>
                <a:extLst>
                  <a:ext uri="{0D108BD9-81ED-4DB2-BD59-A6C34878D82A}">
                    <a16:rowId xmlns:a16="http://schemas.microsoft.com/office/drawing/2014/main" val="675472770"/>
                  </a:ext>
                </a:extLst>
              </a:tr>
              <a:tr h="909924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990000"/>
                          </a:solidFill>
                          <a:latin typeface="Baskerville Old Face" panose="02020602080505020303" pitchFamily="18" charset="0"/>
                        </a:rPr>
                        <a:t>Syntax Analysis</a:t>
                      </a:r>
                    </a:p>
                  </a:txBody>
                  <a:tcPr marL="49229" marR="49229" marT="24614" marB="24614"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990000"/>
                          </a:solidFill>
                          <a:latin typeface="Baskerville Old Face" panose="02020602080505020303" pitchFamily="18" charset="0"/>
                        </a:rPr>
                        <a:t>Checks grammar and sentence structure</a:t>
                      </a:r>
                    </a:p>
                  </a:txBody>
                  <a:tcPr marL="49229" marR="49229" marT="24614" marB="24614"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990000"/>
                          </a:solidFill>
                          <a:latin typeface="Baskerville Old Face" panose="02020602080505020303" pitchFamily="18" charset="0"/>
                        </a:rPr>
                        <a:t>Who is the subject, verb, object?</a:t>
                      </a:r>
                    </a:p>
                  </a:txBody>
                  <a:tcPr marL="49229" marR="49229" marT="24614" marB="24614"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990000"/>
                          </a:solidFill>
                          <a:latin typeface="Baskerville Old Face" panose="02020602080505020303" pitchFamily="18" charset="0"/>
                        </a:rPr>
                        <a:t>"Ravi kicked the ball."</a:t>
                      </a:r>
                    </a:p>
                  </a:txBody>
                  <a:tcPr marL="49229" marR="49229" marT="24614" marB="24614"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990000"/>
                          </a:solidFill>
                          <a:latin typeface="Baskerville Old Face" panose="02020602080505020303" pitchFamily="18" charset="0"/>
                        </a:rPr>
                        <a:t>Ravi → subject, kicked → verb, ball → object</a:t>
                      </a:r>
                    </a:p>
                  </a:txBody>
                  <a:tcPr marL="49229" marR="49229" marT="24614" marB="24614" anchor="ctr"/>
                </a:tc>
                <a:extLst>
                  <a:ext uri="{0D108BD9-81ED-4DB2-BD59-A6C34878D82A}">
                    <a16:rowId xmlns:a16="http://schemas.microsoft.com/office/drawing/2014/main" val="3304050997"/>
                  </a:ext>
                </a:extLst>
              </a:tr>
              <a:tr h="1127638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9900"/>
                          </a:solidFill>
                          <a:latin typeface="Baskerville Old Face" panose="02020602080505020303" pitchFamily="18" charset="0"/>
                        </a:rPr>
                        <a:t>Semantic Analysis</a:t>
                      </a:r>
                    </a:p>
                  </a:txBody>
                  <a:tcPr marL="49229" marR="49229" marT="24614" marB="24614"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9900"/>
                          </a:solidFill>
                          <a:latin typeface="Baskerville Old Face" panose="02020602080505020303" pitchFamily="18" charset="0"/>
                        </a:rPr>
                        <a:t>Understands the meaning of the sentence</a:t>
                      </a:r>
                    </a:p>
                  </a:txBody>
                  <a:tcPr marL="49229" marR="49229" marT="24614" marB="24614"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9900"/>
                          </a:solidFill>
                          <a:latin typeface="Baskerville Old Face" panose="02020602080505020303" pitchFamily="18" charset="0"/>
                        </a:rPr>
                        <a:t>Who did what to whom?</a:t>
                      </a:r>
                    </a:p>
                  </a:txBody>
                  <a:tcPr marL="49229" marR="49229" marT="24614" marB="24614"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9900"/>
                          </a:solidFill>
                          <a:latin typeface="Baskerville Old Face" panose="02020602080505020303" pitchFamily="18" charset="0"/>
                        </a:rPr>
                        <a:t>"Ravi kicked the ball."</a:t>
                      </a:r>
                    </a:p>
                  </a:txBody>
                  <a:tcPr marL="49229" marR="49229" marT="24614" marB="24614"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009900"/>
                          </a:solidFill>
                          <a:latin typeface="Baskerville Old Face" panose="02020602080505020303" pitchFamily="18" charset="0"/>
                        </a:rPr>
                        <a:t>Ravi performed the action of kicking the ball</a:t>
                      </a:r>
                    </a:p>
                  </a:txBody>
                  <a:tcPr marL="49229" marR="49229" marT="24614" marB="24614" anchor="ctr"/>
                </a:tc>
                <a:extLst>
                  <a:ext uri="{0D108BD9-81ED-4DB2-BD59-A6C34878D82A}">
                    <a16:rowId xmlns:a16="http://schemas.microsoft.com/office/drawing/2014/main" val="1513901826"/>
                  </a:ext>
                </a:extLst>
              </a:tr>
              <a:tr h="909924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FF0066"/>
                          </a:solidFill>
                          <a:latin typeface="Baskerville Old Face" panose="02020602080505020303" pitchFamily="18" charset="0"/>
                        </a:rPr>
                        <a:t>Discourse Integration</a:t>
                      </a:r>
                    </a:p>
                  </a:txBody>
                  <a:tcPr marL="49229" marR="49229" marT="24614" marB="24614"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FF0066"/>
                          </a:solidFill>
                          <a:latin typeface="Baskerville Old Face" panose="02020602080505020303" pitchFamily="18" charset="0"/>
                        </a:rPr>
                        <a:t>Connects multiple sentences together</a:t>
                      </a:r>
                    </a:p>
                  </a:txBody>
                  <a:tcPr marL="49229" marR="49229" marT="24614" marB="24614"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FF0066"/>
                          </a:solidFill>
                          <a:latin typeface="Baskerville Old Face" panose="02020602080505020303" pitchFamily="18" charset="0"/>
                        </a:rPr>
                        <a:t>Understands context across sentences</a:t>
                      </a:r>
                    </a:p>
                  </a:txBody>
                  <a:tcPr marL="49229" marR="49229" marT="24614" marB="24614"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FF0066"/>
                          </a:solidFill>
                          <a:latin typeface="Baskerville Old Face" panose="02020602080505020303" pitchFamily="18" charset="0"/>
                        </a:rPr>
                        <a:t>"Ravi bought a ball. He kicked it."</a:t>
                      </a:r>
                    </a:p>
                  </a:txBody>
                  <a:tcPr marL="49229" marR="49229" marT="24614" marB="24614"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FF0066"/>
                          </a:solidFill>
                          <a:latin typeface="Baskerville Old Face" panose="02020602080505020303" pitchFamily="18" charset="0"/>
                        </a:rPr>
                        <a:t>He = Ravi, it = ball</a:t>
                      </a:r>
                    </a:p>
                  </a:txBody>
                  <a:tcPr marL="49229" marR="49229" marT="24614" marB="24614" anchor="ctr"/>
                </a:tc>
                <a:extLst>
                  <a:ext uri="{0D108BD9-81ED-4DB2-BD59-A6C34878D82A}">
                    <a16:rowId xmlns:a16="http://schemas.microsoft.com/office/drawing/2014/main" val="3099730979"/>
                  </a:ext>
                </a:extLst>
              </a:tr>
              <a:tr h="1361067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660033"/>
                          </a:solidFill>
                          <a:latin typeface="Baskerville Old Face" panose="02020602080505020303" pitchFamily="18" charset="0"/>
                        </a:rPr>
                        <a:t>Pragmatic Analysis</a:t>
                      </a:r>
                    </a:p>
                  </a:txBody>
                  <a:tcPr marL="49229" marR="49229" marT="24614" marB="24614"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660033"/>
                          </a:solidFill>
                          <a:latin typeface="Baskerville Old Face" panose="02020602080505020303" pitchFamily="18" charset="0"/>
                        </a:rPr>
                        <a:t>Finds the real or hidden meaning based on situation</a:t>
                      </a:r>
                    </a:p>
                  </a:txBody>
                  <a:tcPr marL="49229" marR="49229" marT="24614" marB="24614"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660033"/>
                          </a:solidFill>
                          <a:latin typeface="Baskerville Old Face" panose="02020602080505020303" pitchFamily="18" charset="0"/>
                        </a:rPr>
                        <a:t>Understands what the speaker actually means</a:t>
                      </a:r>
                    </a:p>
                  </a:txBody>
                  <a:tcPr marL="49229" marR="49229" marT="24614" marB="24614"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660033"/>
                          </a:solidFill>
                          <a:latin typeface="Baskerville Old Face" panose="02020602080505020303" pitchFamily="18" charset="0"/>
                        </a:rPr>
                        <a:t>"It’s cold here."</a:t>
                      </a:r>
                    </a:p>
                  </a:txBody>
                  <a:tcPr marL="49229" marR="49229" marT="24614" marB="24614"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660033"/>
                          </a:solidFill>
                          <a:latin typeface="Baskerville Old Face" panose="02020602080505020303" pitchFamily="18" charset="0"/>
                        </a:rPr>
                        <a:t>Person wants window closed / fan </a:t>
                      </a:r>
                      <a:r>
                        <a:rPr lang="en-US" sz="1800" b="1" dirty="0" smtClean="0">
                          <a:solidFill>
                            <a:srgbClr val="660033"/>
                          </a:solidFill>
                          <a:latin typeface="Baskerville Old Face" panose="02020602080505020303" pitchFamily="18" charset="0"/>
                        </a:rPr>
                        <a:t>off</a:t>
                      </a:r>
                    </a:p>
                    <a:p>
                      <a:r>
                        <a:rPr lang="en-US" sz="1800" b="1" dirty="0" smtClean="0">
                          <a:solidFill>
                            <a:srgbClr val="660033"/>
                          </a:solidFill>
                          <a:latin typeface="Baskerville Old Face" panose="02020602080505020303" pitchFamily="18" charset="0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660033"/>
                          </a:solidFill>
                          <a:latin typeface="Baskerville Old Face" panose="02020602080505020303" pitchFamily="18" charset="0"/>
                        </a:rPr>
                        <a:t>(not just telling temperature)</a:t>
                      </a:r>
                    </a:p>
                  </a:txBody>
                  <a:tcPr marL="49229" marR="49229" marT="24614" marB="24614" anchor="ctr"/>
                </a:tc>
                <a:extLst>
                  <a:ext uri="{0D108BD9-81ED-4DB2-BD59-A6C34878D82A}">
                    <a16:rowId xmlns:a16="http://schemas.microsoft.com/office/drawing/2014/main" val="58533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187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46" y="173736"/>
            <a:ext cx="8294370" cy="51206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Components of NLP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12290" name="Picture 2" descr="Natural Language Processing Components [1] . | Download Scientific Diagram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46" y="3019710"/>
            <a:ext cx="8294370" cy="345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4800" y="701042"/>
            <a:ext cx="6477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latin typeface="Baskerville Old Face" panose="02020602080505020303" pitchFamily="18" charset="0"/>
              </a:rPr>
              <a:t>NLP is divided into </a:t>
            </a:r>
            <a:r>
              <a:rPr lang="en-US" sz="28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2 major components: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atin typeface="Baskerville Old Face" panose="02020602080505020303" pitchFamily="18" charset="0"/>
              </a:rPr>
              <a:t>1. </a:t>
            </a:r>
            <a:r>
              <a:rPr lang="en-US" sz="2800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Natural Language Understanding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atin typeface="Baskerville Old Face" panose="02020602080505020303" pitchFamily="18" charset="0"/>
              </a:rPr>
              <a:t>2. </a:t>
            </a:r>
            <a:r>
              <a:rPr lang="en-US" sz="28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Natural Language Generation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864900"/>
            <a:ext cx="2553078" cy="191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83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46" y="173736"/>
            <a:ext cx="8294370" cy="36652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685800"/>
            <a:ext cx="8383524" cy="59672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en-US" sz="2800" b="1" u="sng" dirty="0">
                <a:solidFill>
                  <a:srgbClr val="0000FF"/>
                </a:solidFill>
                <a:latin typeface="Baskerville Old Face" panose="02020602080505020303" pitchFamily="18" charset="0"/>
              </a:rPr>
              <a:t>Natural Language Understanding: </a:t>
            </a:r>
            <a:r>
              <a:rPr lang="en-US" b="1" dirty="0" smtClean="0">
                <a:latin typeface="Baskerville Old Face" panose="02020602080505020303" pitchFamily="18" charset="0"/>
              </a:rPr>
              <a:t>Natural Language Understanding (NLU)</a:t>
            </a:r>
            <a:r>
              <a:rPr lang="en-US" dirty="0" smtClean="0">
                <a:latin typeface="Baskerville Old Face" panose="02020602080505020303" pitchFamily="18" charset="0"/>
              </a:rPr>
              <a:t> helps </a:t>
            </a:r>
            <a:r>
              <a:rPr lang="en-US" dirty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machine to understand </a:t>
            </a:r>
            <a:r>
              <a:rPr lang="en-US" b="1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and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analyze human language </a:t>
            </a:r>
            <a:r>
              <a:rPr lang="en-US" dirty="0">
                <a:latin typeface="Baskerville Old Face" panose="02020602080505020303" pitchFamily="18" charset="0"/>
              </a:rPr>
              <a:t>by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extracting the text from large data such as keywords, emotions, relations, and semantics,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etc</a:t>
            </a:r>
            <a:r>
              <a:rPr lang="en-US" b="1" dirty="0" smtClean="0">
                <a:solidFill>
                  <a:srgbClr val="870581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Example: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870581"/>
                </a:solidFill>
              </a:rPr>
              <a:t>Input</a:t>
            </a:r>
            <a:r>
              <a:rPr lang="en-US" b="1" dirty="0">
                <a:solidFill>
                  <a:srgbClr val="870581"/>
                </a:solidFill>
              </a:rPr>
              <a:t>: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>
                <a:latin typeface="Baskerville Old Face" panose="02020602080505020303" pitchFamily="18" charset="0"/>
              </a:rPr>
              <a:t>"Book a cab to Hyderabad tomorrow."</a:t>
            </a:r>
            <a:endParaRPr lang="en-US" dirty="0"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870581"/>
                </a:solidFill>
              </a:rPr>
              <a:t>NLU Output: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Intent: </a:t>
            </a:r>
            <a:r>
              <a:rPr lang="en-US" b="1" dirty="0">
                <a:latin typeface="Baskerville Old Face" panose="02020602080505020303" pitchFamily="18" charset="0"/>
              </a:rPr>
              <a:t>Book cab</a:t>
            </a:r>
            <a:endParaRPr lang="en-US" dirty="0"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Destination: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b="1" dirty="0">
                <a:latin typeface="Baskerville Old Face" panose="02020602080505020303" pitchFamily="18" charset="0"/>
              </a:rPr>
              <a:t>Hyderabad</a:t>
            </a:r>
            <a:endParaRPr lang="en-US" dirty="0"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Date: </a:t>
            </a:r>
            <a:r>
              <a:rPr lang="en-US" b="1" dirty="0">
                <a:latin typeface="Baskerville Old Face" panose="02020602080505020303" pitchFamily="18" charset="0"/>
              </a:rPr>
              <a:t>Tomorrow</a:t>
            </a:r>
            <a:endParaRPr lang="en-US" dirty="0"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	➡️ NLU </a:t>
            </a:r>
            <a:r>
              <a:rPr lang="en-US" dirty="0">
                <a:latin typeface="Baskerville Old Face" panose="02020602080505020303" pitchFamily="18" charset="0"/>
              </a:rPr>
              <a:t>extracts meaning and context.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58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46" y="173736"/>
            <a:ext cx="8294370" cy="36652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036587"/>
              </p:ext>
            </p:extLst>
          </p:nvPr>
        </p:nvGraphicFramePr>
        <p:xfrm>
          <a:off x="444246" y="762000"/>
          <a:ext cx="8151114" cy="550746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070354">
                  <a:extLst>
                    <a:ext uri="{9D8B030D-6E8A-4147-A177-3AD203B41FA5}">
                      <a16:colId xmlns:a16="http://schemas.microsoft.com/office/drawing/2014/main" val="71791952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265271863"/>
                    </a:ext>
                  </a:extLst>
                </a:gridCol>
                <a:gridCol w="3337560">
                  <a:extLst>
                    <a:ext uri="{9D8B030D-6E8A-4147-A177-3AD203B41FA5}">
                      <a16:colId xmlns:a16="http://schemas.microsoft.com/office/drawing/2014/main" val="2962005635"/>
                    </a:ext>
                  </a:extLst>
                </a:gridCol>
              </a:tblGrid>
              <a:tr h="495508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Task</a:t>
                      </a:r>
                    </a:p>
                  </a:txBody>
                  <a:tcPr marL="84028" marR="84028" marT="42014" marB="420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Explanation</a:t>
                      </a:r>
                    </a:p>
                  </a:txBody>
                  <a:tcPr marL="84028" marR="84028" marT="42014" marB="420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Example</a:t>
                      </a:r>
                    </a:p>
                  </a:txBody>
                  <a:tcPr marL="84028" marR="84028" marT="42014" marB="42014" anchor="ctr"/>
                </a:tc>
                <a:extLst>
                  <a:ext uri="{0D108BD9-81ED-4DB2-BD59-A6C34878D82A}">
                    <a16:rowId xmlns:a16="http://schemas.microsoft.com/office/drawing/2014/main" val="3156363026"/>
                  </a:ext>
                </a:extLst>
              </a:tr>
              <a:tr h="588196">
                <a:tc>
                  <a:txBody>
                    <a:bodyPr/>
                    <a:lstStyle/>
                    <a:p>
                      <a:r>
                        <a:rPr lang="en-US" sz="2000" dirty="0"/>
                        <a:t>Tokenization</a:t>
                      </a:r>
                    </a:p>
                  </a:txBody>
                  <a:tcPr marL="84028" marR="84028" marT="42014" marB="42014"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Breaking sentences into words</a:t>
                      </a:r>
                    </a:p>
                  </a:txBody>
                  <a:tcPr marL="84028" marR="84028" marT="42014" marB="42014" anchor="ctr"/>
                </a:tc>
                <a:tc>
                  <a:txBody>
                    <a:bodyPr/>
                    <a:lstStyle/>
                    <a:p>
                      <a:r>
                        <a:rPr lang="it-IT" sz="2000" dirty="0"/>
                        <a:t>"I love apples" → ["I","love","apples"]</a:t>
                      </a:r>
                    </a:p>
                  </a:txBody>
                  <a:tcPr marL="84028" marR="84028" marT="42014" marB="42014" anchor="ctr"/>
                </a:tc>
                <a:extLst>
                  <a:ext uri="{0D108BD9-81ED-4DB2-BD59-A6C34878D82A}">
                    <a16:rowId xmlns:a16="http://schemas.microsoft.com/office/drawing/2014/main" val="1710084888"/>
                  </a:ext>
                </a:extLst>
              </a:tr>
              <a:tr h="840280">
                <a:tc>
                  <a:txBody>
                    <a:bodyPr/>
                    <a:lstStyle/>
                    <a:p>
                      <a:r>
                        <a:rPr lang="en-US" sz="2000" dirty="0"/>
                        <a:t>Part-of-Speech Tagging</a:t>
                      </a:r>
                    </a:p>
                  </a:txBody>
                  <a:tcPr marL="84028" marR="84028" marT="42014" marB="42014"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Identify roles of words</a:t>
                      </a:r>
                    </a:p>
                  </a:txBody>
                  <a:tcPr marL="84028" marR="84028" marT="42014" marB="42014"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"He runs" → He (PRON), runs (VERB)</a:t>
                      </a:r>
                    </a:p>
                  </a:txBody>
                  <a:tcPr marL="84028" marR="84028" marT="42014" marB="42014" anchor="ctr"/>
                </a:tc>
                <a:extLst>
                  <a:ext uri="{0D108BD9-81ED-4DB2-BD59-A6C34878D82A}">
                    <a16:rowId xmlns:a16="http://schemas.microsoft.com/office/drawing/2014/main" val="2073599576"/>
                  </a:ext>
                </a:extLst>
              </a:tr>
              <a:tr h="840280">
                <a:tc>
                  <a:txBody>
                    <a:bodyPr/>
                    <a:lstStyle/>
                    <a:p>
                      <a:r>
                        <a:rPr lang="en-US" sz="2000"/>
                        <a:t>Named Entity Recognition</a:t>
                      </a:r>
                    </a:p>
                  </a:txBody>
                  <a:tcPr marL="84028" marR="84028" marT="42014" marB="42014"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Identify names, places, dates</a:t>
                      </a:r>
                    </a:p>
                  </a:txBody>
                  <a:tcPr marL="84028" marR="84028" marT="42014" marB="42014" anchor="ctr"/>
                </a:tc>
                <a:tc>
                  <a:txBody>
                    <a:bodyPr/>
                    <a:lstStyle/>
                    <a:p>
                      <a:r>
                        <a:rPr lang="it-IT" sz="2000" dirty="0"/>
                        <a:t>"Ravi lives in Delhi" → Ravi=PERSON, Delhi=LOCATION</a:t>
                      </a:r>
                    </a:p>
                  </a:txBody>
                  <a:tcPr marL="84028" marR="84028" marT="42014" marB="42014" anchor="ctr"/>
                </a:tc>
                <a:extLst>
                  <a:ext uri="{0D108BD9-81ED-4DB2-BD59-A6C34878D82A}">
                    <a16:rowId xmlns:a16="http://schemas.microsoft.com/office/drawing/2014/main" val="1707392072"/>
                  </a:ext>
                </a:extLst>
              </a:tr>
              <a:tr h="588196">
                <a:tc>
                  <a:txBody>
                    <a:bodyPr/>
                    <a:lstStyle/>
                    <a:p>
                      <a:r>
                        <a:rPr lang="en-US" sz="2000"/>
                        <a:t>Intent Detection</a:t>
                      </a:r>
                    </a:p>
                  </a:txBody>
                  <a:tcPr marL="84028" marR="84028" marT="42014" marB="42014"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Understand what user wants</a:t>
                      </a:r>
                    </a:p>
                  </a:txBody>
                  <a:tcPr marL="84028" marR="84028" marT="42014" marB="42014"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"Book a ticket" → intent = booking</a:t>
                      </a:r>
                    </a:p>
                  </a:txBody>
                  <a:tcPr marL="84028" marR="84028" marT="42014" marB="42014" anchor="ctr"/>
                </a:tc>
                <a:extLst>
                  <a:ext uri="{0D108BD9-81ED-4DB2-BD59-A6C34878D82A}">
                    <a16:rowId xmlns:a16="http://schemas.microsoft.com/office/drawing/2014/main" val="3516860391"/>
                  </a:ext>
                </a:extLst>
              </a:tr>
              <a:tr h="588196">
                <a:tc>
                  <a:txBody>
                    <a:bodyPr/>
                    <a:lstStyle/>
                    <a:p>
                      <a:r>
                        <a:rPr lang="en-US" sz="2000"/>
                        <a:t>Sentiment Analysis</a:t>
                      </a:r>
                    </a:p>
                  </a:txBody>
                  <a:tcPr marL="84028" marR="84028" marT="42014" marB="42014" anchor="ctr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Detect emotion</a:t>
                      </a:r>
                    </a:p>
                  </a:txBody>
                  <a:tcPr marL="84028" marR="84028" marT="42014" marB="42014"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"Movie is boring" → Negative sentiment</a:t>
                      </a:r>
                    </a:p>
                  </a:txBody>
                  <a:tcPr marL="84028" marR="84028" marT="42014" marB="42014" anchor="ctr"/>
                </a:tc>
                <a:extLst>
                  <a:ext uri="{0D108BD9-81ED-4DB2-BD59-A6C34878D82A}">
                    <a16:rowId xmlns:a16="http://schemas.microsoft.com/office/drawing/2014/main" val="3076015756"/>
                  </a:ext>
                </a:extLst>
              </a:tr>
              <a:tr h="1092364">
                <a:tc>
                  <a:txBody>
                    <a:bodyPr/>
                    <a:lstStyle/>
                    <a:p>
                      <a:r>
                        <a:rPr lang="en-US" sz="2000"/>
                        <a:t>Semantic Role Labeling</a:t>
                      </a:r>
                    </a:p>
                  </a:txBody>
                  <a:tcPr marL="84028" marR="84028" marT="42014" marB="42014"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Understand who did what</a:t>
                      </a:r>
                    </a:p>
                  </a:txBody>
                  <a:tcPr marL="84028" marR="84028" marT="42014" marB="42014"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"John gave the book to Mary" → John=Giver, Mary=Receiver</a:t>
                      </a:r>
                    </a:p>
                  </a:txBody>
                  <a:tcPr marL="84028" marR="84028" marT="42014" marB="42014" anchor="ctr"/>
                </a:tc>
                <a:extLst>
                  <a:ext uri="{0D108BD9-81ED-4DB2-BD59-A6C34878D82A}">
                    <a16:rowId xmlns:a16="http://schemas.microsoft.com/office/drawing/2014/main" val="24497989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102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46" y="173736"/>
            <a:ext cx="8294370" cy="36652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685800"/>
            <a:ext cx="8383524" cy="59672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b="1" u="sng" dirty="0">
                <a:solidFill>
                  <a:srgbClr val="0000FF"/>
                </a:solidFill>
                <a:latin typeface="Baskerville Old Face" panose="02020602080505020303" pitchFamily="18" charset="0"/>
              </a:rPr>
              <a:t>2. Natural Language Generation: </a:t>
            </a:r>
            <a:r>
              <a:rPr lang="en-US" sz="2800" dirty="0">
                <a:latin typeface="Baskerville Old Face" panose="02020602080505020303" pitchFamily="18" charset="0"/>
              </a:rPr>
              <a:t>It is the </a:t>
            </a:r>
            <a:r>
              <a:rPr lang="en-US" sz="28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process of extracting meaningful insights as phrases and sentences </a:t>
            </a:r>
            <a:r>
              <a:rPr lang="en-US" sz="2800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in the form of natural language.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>
                <a:latin typeface="Baskerville Old Face" panose="02020602080505020303" pitchFamily="18" charset="0"/>
              </a:rPr>
              <a:t>It consists −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Text planning </a:t>
            </a:r>
            <a:r>
              <a:rPr lang="en-US" sz="2800" b="1" dirty="0">
                <a:latin typeface="Baskerville Old Face" panose="02020602080505020303" pitchFamily="18" charset="0"/>
              </a:rPr>
              <a:t>−</a:t>
            </a:r>
            <a:r>
              <a:rPr lang="en-US" sz="2800" dirty="0">
                <a:latin typeface="Baskerville Old Face" panose="02020602080505020303" pitchFamily="18" charset="0"/>
              </a:rPr>
              <a:t> It includes </a:t>
            </a:r>
            <a:r>
              <a:rPr lang="en-US" sz="2800" b="1" dirty="0">
                <a:latin typeface="Baskerville Old Face" panose="02020602080505020303" pitchFamily="18" charset="0"/>
              </a:rPr>
              <a:t>retrieving the relevant data </a:t>
            </a:r>
            <a:r>
              <a:rPr lang="en-US" sz="2800" dirty="0">
                <a:latin typeface="Baskerville Old Face" panose="02020602080505020303" pitchFamily="18" charset="0"/>
              </a:rPr>
              <a:t>from the domain.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Sentence planning </a:t>
            </a:r>
            <a:r>
              <a:rPr lang="en-US" sz="2800" b="1" dirty="0">
                <a:latin typeface="Baskerville Old Face" panose="02020602080505020303" pitchFamily="18" charset="0"/>
              </a:rPr>
              <a:t>−</a:t>
            </a:r>
            <a:r>
              <a:rPr lang="en-US" sz="2800" dirty="0">
                <a:latin typeface="Baskerville Old Face" panose="02020602080505020303" pitchFamily="18" charset="0"/>
              </a:rPr>
              <a:t> It is nothing but a </a:t>
            </a:r>
            <a:r>
              <a:rPr lang="en-US" sz="2800" b="1" dirty="0">
                <a:latin typeface="Baskerville Old Face" panose="02020602080505020303" pitchFamily="18" charset="0"/>
              </a:rPr>
              <a:t>selection of important words, meaningful phrases, or sentences</a:t>
            </a:r>
            <a:r>
              <a:rPr lang="en-US" sz="2800" dirty="0">
                <a:latin typeface="Baskerville Old Face" panose="02020602080505020303" pitchFamily="18" charset="0"/>
              </a:rPr>
              <a:t>. 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04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46" y="173736"/>
            <a:ext cx="8294370" cy="36652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350495"/>
              </p:ext>
            </p:extLst>
          </p:nvPr>
        </p:nvGraphicFramePr>
        <p:xfrm>
          <a:off x="304800" y="762000"/>
          <a:ext cx="8686800" cy="5966802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433057">
                  <a:extLst>
                    <a:ext uri="{9D8B030D-6E8A-4147-A177-3AD203B41FA5}">
                      <a16:colId xmlns:a16="http://schemas.microsoft.com/office/drawing/2014/main" val="3546010023"/>
                    </a:ext>
                  </a:extLst>
                </a:gridCol>
                <a:gridCol w="2519943">
                  <a:extLst>
                    <a:ext uri="{9D8B030D-6E8A-4147-A177-3AD203B41FA5}">
                      <a16:colId xmlns:a16="http://schemas.microsoft.com/office/drawing/2014/main" val="1580947174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2445026976"/>
                    </a:ext>
                  </a:extLst>
                </a:gridCol>
              </a:tblGrid>
              <a:tr h="42649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Task</a:t>
                      </a:r>
                      <a:endParaRPr lang="en-US" sz="2400" dirty="0">
                        <a:solidFill>
                          <a:srgbClr val="FF0000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Explanation</a:t>
                      </a:r>
                      <a:endParaRPr lang="en-US" sz="2400" dirty="0">
                        <a:solidFill>
                          <a:srgbClr val="FF0000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FF0000"/>
                          </a:solidFill>
                        </a:rPr>
                        <a:t>Example</a:t>
                      </a:r>
                      <a:endParaRPr lang="en-US" sz="2400" dirty="0">
                        <a:solidFill>
                          <a:srgbClr val="FF0000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2512552"/>
                  </a:ext>
                </a:extLst>
              </a:tr>
              <a:tr h="1108881">
                <a:tc>
                  <a:txBody>
                    <a:bodyPr/>
                    <a:lstStyle/>
                    <a:p>
                      <a:r>
                        <a:rPr lang="en-US" sz="2400"/>
                        <a:t>Text Planning</a:t>
                      </a:r>
                      <a:endParaRPr lang="en-US" sz="240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Decide what to say</a:t>
                      </a:r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From table of sales, select "Sales increased"</a:t>
                      </a:r>
                      <a:endParaRPr lang="en-US" sz="240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8726268"/>
                  </a:ext>
                </a:extLst>
              </a:tr>
              <a:tr h="767687">
                <a:tc>
                  <a:txBody>
                    <a:bodyPr/>
                    <a:lstStyle/>
                    <a:p>
                      <a:r>
                        <a:rPr lang="en-US" sz="2400" dirty="0"/>
                        <a:t>Sentence Planning</a:t>
                      </a:r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Organize words logically</a:t>
                      </a:r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Decide sentence structure</a:t>
                      </a:r>
                      <a:endParaRPr lang="en-US" sz="240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8449283"/>
                  </a:ext>
                </a:extLst>
              </a:tr>
              <a:tr h="767687">
                <a:tc>
                  <a:txBody>
                    <a:bodyPr/>
                    <a:lstStyle/>
                    <a:p>
                      <a:r>
                        <a:rPr lang="en-US" sz="2400"/>
                        <a:t>Surface Realization</a:t>
                      </a:r>
                      <a:endParaRPr lang="en-US" sz="240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Convert data into text</a:t>
                      </a:r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"Sales increased by 20% this year."</a:t>
                      </a:r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9196740"/>
                  </a:ext>
                </a:extLst>
              </a:tr>
              <a:tr h="767687">
                <a:tc>
                  <a:txBody>
                    <a:bodyPr/>
                    <a:lstStyle/>
                    <a:p>
                      <a:r>
                        <a:rPr lang="en-US" sz="2400"/>
                        <a:t>Summarization</a:t>
                      </a:r>
                      <a:endParaRPr lang="en-US" sz="240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Generate short text</a:t>
                      </a:r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Big report → short summary</a:t>
                      </a:r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76829157"/>
                  </a:ext>
                </a:extLst>
              </a:tr>
              <a:tr h="767687">
                <a:tc>
                  <a:txBody>
                    <a:bodyPr/>
                    <a:lstStyle/>
                    <a:p>
                      <a:r>
                        <a:rPr lang="en-US" sz="2400"/>
                        <a:t>Machine Translation</a:t>
                      </a:r>
                      <a:endParaRPr lang="en-US" sz="240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Convert language</a:t>
                      </a:r>
                      <a:endParaRPr lang="en-US" sz="240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English → Telugu</a:t>
                      </a:r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4354473"/>
                  </a:ext>
                </a:extLst>
              </a:tr>
              <a:tr h="1108881">
                <a:tc>
                  <a:txBody>
                    <a:bodyPr/>
                    <a:lstStyle/>
                    <a:p>
                      <a:r>
                        <a:rPr lang="en-US" sz="2400"/>
                        <a:t>Dialogue Generation</a:t>
                      </a:r>
                      <a:endParaRPr lang="en-US" sz="240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Chatbot replies</a:t>
                      </a:r>
                      <a:endParaRPr lang="en-US" sz="240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User: "Hi" → Bot: "Hello! How can I help you?"</a:t>
                      </a:r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8953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828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46" y="173736"/>
            <a:ext cx="8294370" cy="36652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sz="quarter" idx="1"/>
          </p:nvPr>
        </p:nvSpPr>
        <p:spPr bwMode="auto">
          <a:xfrm>
            <a:off x="374142" y="644165"/>
            <a:ext cx="8059674" cy="267765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2800" b="1" dirty="0">
                <a:solidFill>
                  <a:srgbClr val="FF0066"/>
                </a:solidFill>
                <a:latin typeface="Baskerville Old Face" panose="02020602080505020303" pitchFamily="18" charset="0"/>
                <a:cs typeface="Times New Roman" panose="02020603050405020304" pitchFamily="18" charset="0"/>
              </a:rPr>
              <a:t>Example of NLG: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2800" b="1" dirty="0">
                <a:solidFill>
                  <a:srgbClr val="009900"/>
                </a:solidFill>
                <a:latin typeface="Baskerville Old Face" panose="02020602080505020303" pitchFamily="18" charset="0"/>
                <a:cs typeface="Times New Roman" panose="02020603050405020304" pitchFamily="18" charset="0"/>
              </a:rPr>
              <a:t>Input Data</a:t>
            </a:r>
            <a:r>
              <a:rPr lang="en-US" altLang="en-US" sz="2800" dirty="0">
                <a:solidFill>
                  <a:schemeClr val="tx1"/>
                </a:solidFill>
                <a:latin typeface="Baskerville Old Face" panose="02020602080505020303" pitchFamily="18" charset="0"/>
                <a:cs typeface="Times New Roman" panose="02020603050405020304" pitchFamily="18" charset="0"/>
              </a:rPr>
              <a:t>: Temperature = 40°C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2800" b="1" dirty="0">
                <a:solidFill>
                  <a:srgbClr val="009900"/>
                </a:solidFill>
                <a:latin typeface="Baskerville Old Face" panose="02020602080505020303" pitchFamily="18" charset="0"/>
                <a:cs typeface="Times New Roman" panose="02020603050405020304" pitchFamily="18" charset="0"/>
              </a:rPr>
              <a:t>NLG Output:</a:t>
            </a:r>
            <a:r>
              <a:rPr lang="en-US" altLang="en-US" sz="2800" dirty="0">
                <a:solidFill>
                  <a:schemeClr val="tx1"/>
                </a:solidFill>
                <a:latin typeface="Baskerville Old Face" panose="02020602080505020303" pitchFamily="18" charset="0"/>
                <a:cs typeface="Times New Roman" panose="02020603050405020304" pitchFamily="18" charset="0"/>
              </a:rPr>
              <a:t/>
            </a:r>
            <a:br>
              <a:rPr lang="en-US" altLang="en-US" sz="2800" dirty="0">
                <a:solidFill>
                  <a:schemeClr val="tx1"/>
                </a:solidFill>
                <a:latin typeface="Baskerville Old Face" panose="02020602080505020303" pitchFamily="18" charset="0"/>
                <a:cs typeface="Times New Roman" panose="02020603050405020304" pitchFamily="18" charset="0"/>
              </a:rPr>
            </a:br>
            <a:r>
              <a:rPr lang="en-US" altLang="en-US" sz="2800" b="1" dirty="0">
                <a:solidFill>
                  <a:schemeClr val="tx1"/>
                </a:solidFill>
                <a:latin typeface="Baskerville Old Face" panose="02020602080505020303" pitchFamily="18" charset="0"/>
                <a:cs typeface="Times New Roman" panose="02020603050405020304" pitchFamily="18" charset="0"/>
              </a:rPr>
              <a:t>"Today is very hot with a temperature of 40 degrees Celsius."</a:t>
            </a:r>
            <a:endParaRPr lang="en-US" altLang="en-US" sz="2800" dirty="0">
              <a:solidFill>
                <a:schemeClr val="tx1"/>
              </a:solidFill>
              <a:latin typeface="Baskerville Old Face" panose="02020602080505020303" pitchFamily="18" charset="0"/>
              <a:cs typeface="Times New Roman" panose="02020603050405020304" pitchFamily="18" charset="0"/>
            </a:endParaRPr>
          </a:p>
          <a:p>
            <a:pPr mar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2800" dirty="0">
                <a:solidFill>
                  <a:schemeClr val="tx1"/>
                </a:solidFill>
                <a:latin typeface="Baskerville Old Face" panose="02020602080505020303" pitchFamily="18" charset="0"/>
                <a:cs typeface="Times New Roman" panose="02020603050405020304" pitchFamily="18" charset="0"/>
              </a:rPr>
              <a:t>➡️ NLG creates readable language.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6450920"/>
              </p:ext>
            </p:extLst>
          </p:nvPr>
        </p:nvGraphicFramePr>
        <p:xfrm>
          <a:off x="413766" y="3733800"/>
          <a:ext cx="7467600" cy="289560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2489200">
                  <a:extLst>
                    <a:ext uri="{9D8B030D-6E8A-4147-A177-3AD203B41FA5}">
                      <a16:colId xmlns:a16="http://schemas.microsoft.com/office/drawing/2014/main" val="3873507195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150587945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239184919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Feature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NLU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NLG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927969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/>
                        <a:t>Purpose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Understand human language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Produce human language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718319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/>
                        <a:t>Input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Text or speech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Structured data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4357156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/>
                        <a:t>Output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Meaning, intent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Text, sentences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800615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/>
                        <a:t>Example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Chatbot understanding a question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Chatbot</a:t>
                      </a:r>
                      <a:r>
                        <a:rPr lang="en-US" sz="2000" dirty="0"/>
                        <a:t> giving an answer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85416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63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46" y="173736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0000CC"/>
                </a:solidFill>
                <a:latin typeface="Book Antiqua" panose="02040602050305030304" pitchFamily="18" charset="0"/>
              </a:rPr>
              <a:t>NLP Pipeline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383524" cy="58148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In Natural Language Processing (NLP), an </a:t>
            </a:r>
            <a:r>
              <a:rPr lang="en-US" b="1" dirty="0">
                <a:solidFill>
                  <a:srgbClr val="009900"/>
                </a:solidFill>
              </a:rPr>
              <a:t>NLP pipeline is a sequence of interconnected steps </a:t>
            </a:r>
            <a:r>
              <a:rPr lang="en-US" dirty="0"/>
              <a:t>that </a:t>
            </a:r>
            <a:r>
              <a:rPr lang="en-US" b="1" dirty="0">
                <a:solidFill>
                  <a:srgbClr val="FF0066"/>
                </a:solidFill>
              </a:rPr>
              <a:t>systematically transform raw text data into a desired output suitable</a:t>
            </a:r>
            <a:r>
              <a:rPr lang="en-US" dirty="0"/>
              <a:t> for </a:t>
            </a:r>
            <a:r>
              <a:rPr lang="en-US" b="1" dirty="0">
                <a:solidFill>
                  <a:srgbClr val="0000CC"/>
                </a:solidFill>
              </a:rPr>
              <a:t>further analysis or application</a:t>
            </a:r>
            <a:r>
              <a:rPr lang="en-US" b="1" dirty="0" smtClean="0">
                <a:solidFill>
                  <a:srgbClr val="0000CC"/>
                </a:solidFill>
              </a:rPr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1030" name="Picture 6" descr="https://miro.medium.com/v2/resize:fit:700/1*flOwkNNsfWsoc2QvsNXqn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72" y="3659124"/>
            <a:ext cx="7939914" cy="29938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489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46" y="173736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383524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algn="just">
              <a:lnSpc>
                <a:spcPct val="200000"/>
              </a:lnSpc>
            </a:pPr>
            <a:r>
              <a:rPr lang="en-US" sz="44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1. Data acquisition : </a:t>
            </a:r>
            <a:r>
              <a:rPr lang="en-US" sz="4400" dirty="0">
                <a:latin typeface="Baskerville Old Face" panose="02020602080505020303" pitchFamily="18" charset="0"/>
              </a:rPr>
              <a:t>It involves obtaining </a:t>
            </a:r>
            <a:r>
              <a:rPr lang="en-US" sz="4400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raw textual data from various sources</a:t>
            </a:r>
            <a:r>
              <a:rPr lang="en-US" sz="4400" dirty="0">
                <a:latin typeface="Baskerville Old Face" panose="02020602080505020303" pitchFamily="18" charset="0"/>
              </a:rPr>
              <a:t> to create a </a:t>
            </a:r>
            <a:r>
              <a:rPr lang="en-US" sz="4400" b="1" dirty="0">
                <a:latin typeface="Baskerville Old Face" panose="02020602080505020303" pitchFamily="18" charset="0"/>
              </a:rPr>
              <a:t>robust dataset for NLP tasks</a:t>
            </a:r>
            <a:r>
              <a:rPr lang="en-US" sz="4400" dirty="0">
                <a:latin typeface="Baskerville Old Face" panose="02020602080505020303" pitchFamily="18" charset="0"/>
              </a:rPr>
              <a:t>. In any </a:t>
            </a:r>
            <a:r>
              <a:rPr lang="en-US" sz="4400" b="1" dirty="0">
                <a:latin typeface="Baskerville Old Face" panose="02020602080505020303" pitchFamily="18" charset="0"/>
              </a:rPr>
              <a:t>deep learning, machine learning-based pipeline</a:t>
            </a:r>
            <a:r>
              <a:rPr lang="en-US" sz="4400" dirty="0">
                <a:latin typeface="Baskerville Old Face" panose="02020602080505020303" pitchFamily="18" charset="0"/>
              </a:rPr>
              <a:t>, we need </a:t>
            </a:r>
            <a:r>
              <a:rPr lang="en-US" sz="4400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data, without data we can not create an NLP pipeline or NLP software</a:t>
            </a:r>
            <a:r>
              <a:rPr lang="en-US" sz="3600" dirty="0">
                <a:latin typeface="Baskerville Old Face" panose="02020602080505020303" pitchFamily="18" charset="0"/>
              </a:rPr>
              <a:t>. 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36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We can collect data from: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800" b="1" dirty="0">
                <a:latin typeface="Baskerville Old Face" panose="02020602080505020303" pitchFamily="18" charset="0"/>
              </a:rPr>
              <a:t>Web pages</a:t>
            </a:r>
            <a:r>
              <a:rPr lang="en-US" sz="3800" dirty="0">
                <a:latin typeface="Baskerville Old Face" panose="02020602080505020303" pitchFamily="18" charset="0"/>
              </a:rPr>
              <a:t> (articles, blogs, news) , </a:t>
            </a:r>
            <a:r>
              <a:rPr lang="en-US" sz="3800" b="1" dirty="0">
                <a:latin typeface="Baskerville Old Face" panose="02020602080505020303" pitchFamily="18" charset="0"/>
              </a:rPr>
              <a:t>Social media</a:t>
            </a:r>
            <a:r>
              <a:rPr lang="en-US" sz="3800" dirty="0">
                <a:latin typeface="Baskerville Old Face" panose="02020602080505020303" pitchFamily="18" charset="0"/>
              </a:rPr>
              <a:t> (Twitter, Facebook posts)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800" b="1" dirty="0">
                <a:latin typeface="Baskerville Old Face" panose="02020602080505020303" pitchFamily="18" charset="0"/>
              </a:rPr>
              <a:t>Emails and messages, Books, documents, PDFs</a:t>
            </a:r>
            <a:endParaRPr lang="en-US" sz="3800" dirty="0">
              <a:latin typeface="Baskerville Old Face" panose="02020602080505020303" pitchFamily="18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800" b="1" dirty="0">
                <a:latin typeface="Baskerville Old Face" panose="02020602080505020303" pitchFamily="18" charset="0"/>
              </a:rPr>
              <a:t>Speech recordings</a:t>
            </a:r>
            <a:r>
              <a:rPr lang="en-US" sz="3800" dirty="0">
                <a:latin typeface="Baskerville Old Face" panose="02020602080505020303" pitchFamily="18" charset="0"/>
              </a:rPr>
              <a:t> (for speech recognition)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800" b="1" dirty="0">
                <a:latin typeface="Baskerville Old Face" panose="02020602080505020303" pitchFamily="18" charset="0"/>
              </a:rPr>
              <a:t>Chat logs / customer support messages</a:t>
            </a:r>
            <a:endParaRPr lang="en-US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53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318754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2. Text Cleaning: </a:t>
            </a:r>
            <a:r>
              <a:rPr lang="en-US" sz="2800" dirty="0">
                <a:latin typeface="Baskerville Old Face" panose="02020602080505020303" pitchFamily="18" charset="0"/>
              </a:rPr>
              <a:t>When we acquire any data, that data has some kind of messy or some problem. So for that, we prepare the data for the next steps.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800" dirty="0">
                <a:latin typeface="Baskerville Old Face" panose="02020602080505020303" pitchFamily="18" charset="0"/>
              </a:rPr>
              <a:t>		What do we do for the data preparation?</a:t>
            </a:r>
          </a:p>
          <a:p>
            <a:pPr marL="0" indent="0">
              <a:buNone/>
            </a:pPr>
            <a:r>
              <a:rPr lang="en-US" sz="2800" b="1" u="sng" dirty="0">
                <a:solidFill>
                  <a:srgbClr val="0000CC"/>
                </a:solidFill>
                <a:latin typeface="Baskerville Old Face" panose="02020602080505020303" pitchFamily="18" charset="0"/>
              </a:rPr>
              <a:t>a) Text Cleanup: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>
                <a:latin typeface="Baskerville Old Face" panose="02020602080505020303" pitchFamily="18" charset="0"/>
              </a:rPr>
              <a:t>Fix simple mistakes in the text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>
                <a:latin typeface="Baskerville Old Face" panose="02020602080505020303" pitchFamily="18" charset="0"/>
              </a:rPr>
              <a:t>Correct spelling errors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>
                <a:latin typeface="Baskerville Old Face" panose="02020602080505020303" pitchFamily="18" charset="0"/>
              </a:rPr>
              <a:t>Remove unnecessary symbols like </a:t>
            </a:r>
            <a:r>
              <a:rPr lang="en-US" sz="2800" dirty="0" err="1">
                <a:latin typeface="Baskerville Old Face" panose="02020602080505020303" pitchFamily="18" charset="0"/>
              </a:rPr>
              <a:t>emojis</a:t>
            </a:r>
            <a:endParaRPr lang="en-US" sz="2800" dirty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800" dirty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596646" y="326136"/>
            <a:ext cx="8077200" cy="533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Aft>
                <a:spcPts val="0"/>
              </a:spcAft>
            </a:pPr>
            <a:r>
              <a:rPr lang="en-US" sz="36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7835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596646" y="326136"/>
            <a:ext cx="8077200" cy="533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Aft>
                <a:spcPts val="0"/>
              </a:spcAft>
            </a:pPr>
            <a:r>
              <a:rPr lang="en-US" sz="36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646" y="1104138"/>
            <a:ext cx="6185154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8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46" y="173736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383524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800" b="1" u="sng" dirty="0">
                <a:solidFill>
                  <a:srgbClr val="0000CC"/>
                </a:solidFill>
                <a:latin typeface="Baskerville Old Face" panose="02020602080505020303" pitchFamily="18" charset="0"/>
              </a:rPr>
              <a:t>b) Basic Preprocessing: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latin typeface="Baskerville Old Face" panose="02020602080505020303" pitchFamily="18" charset="0"/>
              </a:rPr>
              <a:t>Break the </a:t>
            </a:r>
            <a:r>
              <a:rPr lang="en-US" sz="2800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text into individual words </a:t>
            </a:r>
            <a:r>
              <a:rPr lang="en-US" sz="2800" dirty="0">
                <a:latin typeface="Baskerville Old Face" panose="02020602080505020303" pitchFamily="18" charset="0"/>
              </a:rPr>
              <a:t>(tokenization)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Remove common words </a:t>
            </a:r>
            <a:r>
              <a:rPr lang="en-US" sz="2800" dirty="0">
                <a:latin typeface="Baskerville Old Face" panose="02020602080505020303" pitchFamily="18" charset="0"/>
              </a:rPr>
              <a:t>that do not add meaning (</a:t>
            </a:r>
            <a:r>
              <a:rPr lang="en-US" sz="2800" dirty="0" err="1">
                <a:latin typeface="Baskerville Old Face" panose="02020602080505020303" pitchFamily="18" charset="0"/>
              </a:rPr>
              <a:t>stopwords</a:t>
            </a:r>
            <a:r>
              <a:rPr lang="en-US" sz="2800" dirty="0">
                <a:latin typeface="Baskerville Old Face" panose="02020602080505020303" pitchFamily="18" charset="0"/>
              </a:rPr>
              <a:t> like is, the, and)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Remove punctuation marks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800" b="1" u="sng" dirty="0">
                <a:solidFill>
                  <a:srgbClr val="0000CC"/>
                </a:solidFill>
                <a:latin typeface="Baskerville Old Face" panose="02020602080505020303" pitchFamily="18" charset="0"/>
              </a:rPr>
              <a:t>c) Advanced Preprocessing</a:t>
            </a:r>
            <a:r>
              <a:rPr lang="en-US" sz="2800" b="1" u="sng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: </a:t>
            </a:r>
            <a:r>
              <a:rPr lang="en-US" sz="2800" dirty="0">
                <a:latin typeface="Baskerville Old Face" panose="02020602080505020303" pitchFamily="18" charset="0"/>
              </a:rPr>
              <a:t>Advanced preprocessing helps the computer </a:t>
            </a:r>
            <a:r>
              <a:rPr lang="en-US" sz="2800" b="1" dirty="0">
                <a:latin typeface="Baskerville Old Face" panose="02020602080505020303" pitchFamily="18" charset="0"/>
              </a:rPr>
              <a:t>understand deeper meaning</a:t>
            </a:r>
            <a:r>
              <a:rPr lang="en-US" sz="2800" dirty="0">
                <a:latin typeface="Baskerville Old Face" panose="02020602080505020303" pitchFamily="18" charset="0"/>
              </a:rPr>
              <a:t> of a </a:t>
            </a:r>
            <a:r>
              <a:rPr lang="en-US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sentence, not just the words</a:t>
            </a:r>
            <a:r>
              <a:rPr lang="en-US" sz="2800" dirty="0">
                <a:latin typeface="Baskerville Old Face" panose="02020602080505020303" pitchFamily="18" charset="0"/>
              </a:rPr>
              <a:t>.</a:t>
            </a:r>
            <a:endParaRPr lang="en-US" sz="2800" b="1" u="sng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000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Identify the role of each word </a:t>
            </a:r>
            <a:r>
              <a:rPr lang="en-US" sz="3000" dirty="0">
                <a:latin typeface="Baskerville Old Face" panose="02020602080505020303" pitchFamily="18" charset="0"/>
              </a:rPr>
              <a:t>(</a:t>
            </a:r>
            <a:r>
              <a:rPr lang="en-US" sz="3000" b="1" dirty="0">
                <a:latin typeface="Baskerville Old Face" panose="02020602080505020303" pitchFamily="18" charset="0"/>
              </a:rPr>
              <a:t>POS tagging</a:t>
            </a:r>
            <a:r>
              <a:rPr lang="en-US" sz="3000" dirty="0">
                <a:latin typeface="Baskerville Old Face" panose="02020602080505020303" pitchFamily="18" charset="0"/>
              </a:rPr>
              <a:t>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0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Group words into meaningful phrases </a:t>
            </a:r>
            <a:r>
              <a:rPr lang="en-US" sz="3000" dirty="0">
                <a:latin typeface="Baskerville Old Face" panose="02020602080505020303" pitchFamily="18" charset="0"/>
              </a:rPr>
              <a:t>(</a:t>
            </a:r>
            <a:r>
              <a:rPr lang="en-US" sz="3000" b="1" dirty="0">
                <a:latin typeface="Baskerville Old Face" panose="02020602080505020303" pitchFamily="18" charset="0"/>
              </a:rPr>
              <a:t>chunking</a:t>
            </a:r>
            <a:r>
              <a:rPr lang="en-US" sz="3000" dirty="0">
                <a:latin typeface="Baskerville Old Face" panose="02020602080505020303" pitchFamily="18" charset="0"/>
              </a:rPr>
              <a:t>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000" dirty="0">
                <a:latin typeface="Baskerville Old Face" panose="02020602080505020303" pitchFamily="18" charset="0"/>
              </a:rPr>
              <a:t>Understand </a:t>
            </a:r>
            <a:r>
              <a:rPr lang="en-US" sz="30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which words refer to the same person or object </a:t>
            </a:r>
            <a:r>
              <a:rPr lang="en-US" sz="3000" dirty="0">
                <a:latin typeface="Baskerville Old Face" panose="02020602080505020303" pitchFamily="18" charset="0"/>
              </a:rPr>
              <a:t>(</a:t>
            </a:r>
            <a:r>
              <a:rPr lang="en-US" sz="3000" b="1" dirty="0" err="1">
                <a:latin typeface="Baskerville Old Face" panose="02020602080505020303" pitchFamily="18" charset="0"/>
              </a:rPr>
              <a:t>coreference</a:t>
            </a:r>
            <a:r>
              <a:rPr lang="en-US" sz="3000" b="1" dirty="0">
                <a:latin typeface="Baskerville Old Face" panose="02020602080505020303" pitchFamily="18" charset="0"/>
              </a:rPr>
              <a:t> resolution</a:t>
            </a:r>
            <a:r>
              <a:rPr lang="en-US" sz="3000" dirty="0">
                <a:latin typeface="Baskerville Old Face" panose="02020602080505020303" pitchFamily="18" charset="0"/>
              </a:rPr>
              <a:t>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47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179832"/>
            <a:ext cx="8510016" cy="652576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latin typeface="Baskerville Old Face" panose="02020602080505020303" pitchFamily="18" charset="0"/>
              </a:rPr>
              <a:t>Example Sentence: </a:t>
            </a:r>
            <a:endParaRPr lang="en-US" b="1" dirty="0"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“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Ravi gave his book to </a:t>
            </a:r>
            <a:r>
              <a:rPr lang="en-US" b="1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Sita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 because she needed it</a:t>
            </a: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.”</a:t>
            </a:r>
          </a:p>
          <a:p>
            <a:pPr marL="457200" indent="-457200" algn="just">
              <a:buAutoNum type="arabicPeriod"/>
            </a:pPr>
            <a:r>
              <a:rPr lang="en-US" b="1" u="sng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POS Tagging: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POS tagging means finding </a:t>
            </a:r>
            <a:r>
              <a:rPr lang="en-US" dirty="0" smtClean="0">
                <a:latin typeface="Baskerville Old Face" panose="02020602080505020303" pitchFamily="18" charset="0"/>
              </a:rPr>
              <a:t>the </a:t>
            </a:r>
            <a:r>
              <a:rPr lang="en-US" b="1" dirty="0" smtClean="0">
                <a:latin typeface="Baskerville Old Face" panose="02020602080505020303" pitchFamily="18" charset="0"/>
              </a:rPr>
              <a:t>grammatical </a:t>
            </a:r>
            <a:r>
              <a:rPr lang="en-US" b="1" dirty="0">
                <a:latin typeface="Baskerville Old Face" panose="02020602080505020303" pitchFamily="18" charset="0"/>
              </a:rPr>
              <a:t>role</a:t>
            </a:r>
            <a:r>
              <a:rPr lang="en-US" dirty="0">
                <a:latin typeface="Baskerville Old Face" panose="02020602080505020303" pitchFamily="18" charset="0"/>
              </a:rPr>
              <a:t> of each word</a:t>
            </a:r>
            <a:r>
              <a:rPr lang="en-US" dirty="0" smtClean="0">
                <a:latin typeface="Baskerville Old Face" panose="02020602080505020303" pitchFamily="18" charset="0"/>
              </a:rPr>
              <a:t>. </a:t>
            </a:r>
          </a:p>
          <a:p>
            <a:pPr marL="0" indent="0" algn="just">
              <a:buNone/>
            </a:pPr>
            <a:endParaRPr lang="en-US" dirty="0" smtClean="0">
              <a:latin typeface="Baskerville Old Face" panose="02020602080505020303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2902383"/>
              </p:ext>
            </p:extLst>
          </p:nvPr>
        </p:nvGraphicFramePr>
        <p:xfrm>
          <a:off x="704088" y="1971294"/>
          <a:ext cx="7010400" cy="402336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348550">
                  <a:extLst>
                    <a:ext uri="{9D8B030D-6E8A-4147-A177-3AD203B41FA5}">
                      <a16:colId xmlns:a16="http://schemas.microsoft.com/office/drawing/2014/main" val="1748076899"/>
                    </a:ext>
                  </a:extLst>
                </a:gridCol>
                <a:gridCol w="3369658">
                  <a:extLst>
                    <a:ext uri="{9D8B030D-6E8A-4147-A177-3AD203B41FA5}">
                      <a16:colId xmlns:a16="http://schemas.microsoft.com/office/drawing/2014/main" val="998680386"/>
                    </a:ext>
                  </a:extLst>
                </a:gridCol>
                <a:gridCol w="2292192">
                  <a:extLst>
                    <a:ext uri="{9D8B030D-6E8A-4147-A177-3AD203B41FA5}">
                      <a16:colId xmlns:a16="http://schemas.microsoft.com/office/drawing/2014/main" val="214945045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990000"/>
                          </a:solidFill>
                        </a:rPr>
                        <a:t>Word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990000"/>
                          </a:solidFill>
                        </a:rPr>
                        <a:t>POS Tag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990000"/>
                          </a:solidFill>
                        </a:rPr>
                        <a:t>Meaning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576307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Ravi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Noun (Proper Noun)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Person name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51508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gave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Verb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Action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492234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his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Pronoun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Possession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35878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book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Noun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Object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447931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Preposition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Relation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649663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 err="1"/>
                        <a:t>Sita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Noun (Proper Noun)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Person name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493146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because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Conjunction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Reason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227245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she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Pronoun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Refers to a person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5163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needed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Verb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Action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67574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Pronoun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Refers to an object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8659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515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179832"/>
            <a:ext cx="8510016" cy="644956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0000FF"/>
                </a:solidFill>
                <a:latin typeface="Baskerville Old Face" panose="02020602080505020303" pitchFamily="18" charset="0"/>
              </a:rPr>
              <a:t>2. Chunking (Group words into meaningful phrases) : </a:t>
            </a:r>
            <a:r>
              <a:rPr lang="en-US" b="1" u="sng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 smtClean="0">
                <a:latin typeface="Baskerville Old Face" panose="02020602080505020303" pitchFamily="18" charset="0"/>
              </a:rPr>
              <a:t>Chunking </a:t>
            </a:r>
            <a:r>
              <a:rPr lang="en-US" dirty="0">
                <a:latin typeface="Baskerville Old Face" panose="02020602080505020303" pitchFamily="18" charset="0"/>
              </a:rPr>
              <a:t>groups words into </a:t>
            </a:r>
            <a:r>
              <a:rPr lang="en-US" b="1" dirty="0">
                <a:latin typeface="Baskerville Old Face" panose="02020602080505020303" pitchFamily="18" charset="0"/>
              </a:rPr>
              <a:t>phrases</a:t>
            </a:r>
            <a:r>
              <a:rPr lang="en-US" dirty="0">
                <a:latin typeface="Baskerville Old Face" panose="02020602080505020303" pitchFamily="18" charset="0"/>
              </a:rPr>
              <a:t> like noun phrases (NP) and verb phrases (VP</a:t>
            </a:r>
            <a:r>
              <a:rPr lang="en-US" dirty="0" smtClean="0">
                <a:latin typeface="Baskerville Old Face" panose="02020602080505020303" pitchFamily="18" charset="0"/>
              </a:rPr>
              <a:t>).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3</a:t>
            </a:r>
            <a:r>
              <a:rPr lang="en-US" b="1" u="sng" dirty="0">
                <a:solidFill>
                  <a:srgbClr val="0000FF"/>
                </a:solidFill>
                <a:latin typeface="Baskerville Old Face" panose="02020602080505020303" pitchFamily="18" charset="0"/>
              </a:rPr>
              <a:t>. </a:t>
            </a:r>
            <a:r>
              <a:rPr lang="en-US" b="1" u="sng" dirty="0" err="1">
                <a:solidFill>
                  <a:srgbClr val="0000FF"/>
                </a:solidFill>
                <a:latin typeface="Baskerville Old Face" panose="02020602080505020303" pitchFamily="18" charset="0"/>
              </a:rPr>
              <a:t>Coreference</a:t>
            </a:r>
            <a:r>
              <a:rPr lang="en-US" b="1" u="sng" dirty="0">
                <a:solidFill>
                  <a:srgbClr val="0000FF"/>
                </a:solidFill>
                <a:latin typeface="Baskerville Old Face" panose="02020602080505020303" pitchFamily="18" charset="0"/>
              </a:rPr>
              <a:t> Resolution:  </a:t>
            </a:r>
            <a:r>
              <a:rPr lang="en-US" dirty="0"/>
              <a:t>Understand which words refer to the same person or object.</a:t>
            </a:r>
            <a:endParaRPr lang="en-US" dirty="0">
              <a:latin typeface="Baskerville Old Face" panose="02020602080505020303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dirty="0" smtClean="0">
              <a:latin typeface="Baskerville Old Face" panose="0202060208050502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578483"/>
            <a:ext cx="3810000" cy="20029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866707"/>
              </p:ext>
            </p:extLst>
          </p:nvPr>
        </p:nvGraphicFramePr>
        <p:xfrm>
          <a:off x="3456432" y="4949571"/>
          <a:ext cx="3553968" cy="146304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776984">
                  <a:extLst>
                    <a:ext uri="{9D8B030D-6E8A-4147-A177-3AD203B41FA5}">
                      <a16:colId xmlns:a16="http://schemas.microsoft.com/office/drawing/2014/main" val="54891531"/>
                    </a:ext>
                  </a:extLst>
                </a:gridCol>
                <a:gridCol w="1776984">
                  <a:extLst>
                    <a:ext uri="{9D8B030D-6E8A-4147-A177-3AD203B41FA5}">
                      <a16:colId xmlns:a16="http://schemas.microsoft.com/office/drawing/2014/main" val="613597199"/>
                    </a:ext>
                  </a:extLst>
                </a:gridCol>
              </a:tblGrid>
              <a:tr h="326422">
                <a:tc>
                  <a:txBody>
                    <a:bodyPr/>
                    <a:lstStyle/>
                    <a:p>
                      <a:r>
                        <a:rPr lang="en-US" b="1" dirty="0"/>
                        <a:t>Pronoun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Refers to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2231484"/>
                  </a:ext>
                </a:extLst>
              </a:tr>
              <a:tr h="326422">
                <a:tc>
                  <a:txBody>
                    <a:bodyPr/>
                    <a:lstStyle/>
                    <a:p>
                      <a:r>
                        <a:rPr lang="en-US"/>
                        <a:t>his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Ravi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3057145"/>
                  </a:ext>
                </a:extLst>
              </a:tr>
              <a:tr h="326422">
                <a:tc>
                  <a:txBody>
                    <a:bodyPr/>
                    <a:lstStyle/>
                    <a:p>
                      <a:r>
                        <a:rPr lang="en-US"/>
                        <a:t>she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Sita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2770088"/>
                  </a:ext>
                </a:extLst>
              </a:tr>
              <a:tr h="326422">
                <a:tc>
                  <a:txBody>
                    <a:bodyPr/>
                    <a:lstStyle/>
                    <a:p>
                      <a:r>
                        <a:rPr lang="en-US"/>
                        <a:t>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book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16397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673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46" y="173736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383524" cy="58148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3. Feature Engineering: </a:t>
            </a:r>
            <a:r>
              <a:rPr lang="en-US" sz="2800" dirty="0">
                <a:latin typeface="Baskerville Old Face" panose="02020602080505020303" pitchFamily="18" charset="0"/>
              </a:rPr>
              <a:t>Feature Engineering means </a:t>
            </a:r>
            <a:r>
              <a:rPr lang="en-US" sz="28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converting text data to numerical data</a:t>
            </a:r>
            <a:r>
              <a:rPr lang="en-US" sz="2800" dirty="0">
                <a:latin typeface="Baskerville Old Face" panose="02020602080505020303" pitchFamily="18" charset="0"/>
              </a:rPr>
              <a:t>.  Why because </a:t>
            </a:r>
            <a:r>
              <a:rPr lang="en-US" sz="28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our machine learning model doesn’t understand text data </a:t>
            </a:r>
            <a:r>
              <a:rPr lang="en-US" sz="2800" dirty="0">
                <a:latin typeface="Baskerville Old Face" panose="02020602080505020303" pitchFamily="18" charset="0"/>
              </a:rPr>
              <a:t>then </a:t>
            </a:r>
            <a:r>
              <a:rPr lang="en-US" sz="2800" b="1" dirty="0">
                <a:latin typeface="Baskerville Old Face" panose="02020602080505020303" pitchFamily="18" charset="0"/>
              </a:rPr>
              <a:t>we have to do feature engineering.</a:t>
            </a:r>
            <a:r>
              <a:rPr lang="en-US" sz="2800" dirty="0">
                <a:latin typeface="Baskerville Old Face" panose="02020602080505020303" pitchFamily="18" charset="0"/>
              </a:rPr>
              <a:t> This step is also called </a:t>
            </a:r>
            <a:r>
              <a:rPr lang="en-US" sz="2800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Feature extraction from text.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latin typeface="Baskerville Old Face" panose="02020602080505020303" pitchFamily="18" charset="0"/>
              </a:rPr>
              <a:t>In this step, we. use multiple techniques to convert text to numerical vectors</a:t>
            </a:r>
          </a:p>
          <a:p>
            <a:pPr marL="0" indent="0" algn="ctr">
              <a:buNone/>
            </a:pPr>
            <a:r>
              <a:rPr lang="en-US" sz="2800" dirty="0">
                <a:latin typeface="Baskerville Old Face" panose="02020602080505020303" pitchFamily="18" charset="0"/>
              </a:rPr>
              <a:t> 1</a:t>
            </a:r>
            <a:r>
              <a:rPr lang="en-US" sz="2800" b="1" dirty="0">
                <a:latin typeface="Baskerville Old Face" panose="02020602080505020303" pitchFamily="18" charset="0"/>
              </a:rPr>
              <a:t>. </a:t>
            </a:r>
            <a:r>
              <a:rPr lang="en-US" sz="2800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One Hot Encode</a:t>
            </a:r>
            <a:r>
              <a:rPr lang="en-US" sz="2800" b="1" dirty="0">
                <a:latin typeface="Baskerville Old Face" panose="02020602080505020303" pitchFamily="18" charset="0"/>
              </a:rPr>
              <a:t>    2. </a:t>
            </a:r>
            <a:r>
              <a:rPr lang="en-US" sz="28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Bag Of Word(BOW)    </a:t>
            </a:r>
            <a:r>
              <a:rPr lang="en-US" sz="2800" b="1" dirty="0">
                <a:latin typeface="Baskerville Old Face" panose="02020602080505020303" pitchFamily="18" charset="0"/>
              </a:rPr>
              <a:t>  3. </a:t>
            </a:r>
            <a:r>
              <a:rPr lang="en-US" sz="2800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n-grams</a:t>
            </a:r>
          </a:p>
          <a:p>
            <a:pPr marL="0" indent="0" algn="ctr">
              <a:buNone/>
            </a:pPr>
            <a:r>
              <a:rPr lang="en-US" sz="2800" b="1" dirty="0">
                <a:latin typeface="Baskerville Old Face" panose="02020602080505020303" pitchFamily="18" charset="0"/>
              </a:rPr>
              <a:t>4. </a:t>
            </a:r>
            <a:r>
              <a:rPr lang="en-US" sz="2800" b="1" dirty="0" err="1">
                <a:solidFill>
                  <a:srgbClr val="0000FF"/>
                </a:solidFill>
                <a:latin typeface="Baskerville Old Face" panose="02020602080505020303" pitchFamily="18" charset="0"/>
              </a:rPr>
              <a:t>Tf-Idf</a:t>
            </a:r>
            <a:r>
              <a:rPr lang="en-US" sz="28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 ( Term Frequency, inverse Document frequency)</a:t>
            </a:r>
          </a:p>
          <a:p>
            <a:pPr marL="0" indent="0">
              <a:buNone/>
            </a:pPr>
            <a:r>
              <a:rPr lang="en-US" sz="2800" b="1" dirty="0">
                <a:latin typeface="Baskerville Old Face" panose="02020602080505020303" pitchFamily="18" charset="0"/>
              </a:rPr>
              <a:t>   5. </a:t>
            </a:r>
            <a:r>
              <a:rPr lang="en-US" sz="2800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Word2vec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800" dirty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90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46" y="128016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383524" cy="58148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4. Modeling: </a:t>
            </a:r>
            <a:r>
              <a:rPr lang="en-US" dirty="0" smtClean="0">
                <a:latin typeface="Baskerville Old Face" panose="02020602080505020303" pitchFamily="18" charset="0"/>
              </a:rPr>
              <a:t>In the </a:t>
            </a:r>
            <a:r>
              <a:rPr lang="en-US" b="1" dirty="0">
                <a:latin typeface="Baskerville Old Face" panose="02020602080505020303" pitchFamily="18" charset="0"/>
              </a:rPr>
              <a:t>modeling step</a:t>
            </a:r>
            <a:r>
              <a:rPr lang="en-US" dirty="0">
                <a:latin typeface="Baskerville Old Face" panose="02020602080505020303" pitchFamily="18" charset="0"/>
              </a:rPr>
              <a:t>, we try to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make a model based on data</a:t>
            </a:r>
            <a:r>
              <a:rPr lang="en-US" dirty="0">
                <a:latin typeface="Baskerville Old Face" panose="02020602080505020303" pitchFamily="18" charset="0"/>
              </a:rPr>
              <a:t>. here also we </a:t>
            </a:r>
            <a:r>
              <a:rPr lang="en-US" b="1" dirty="0">
                <a:latin typeface="Baskerville Old Face" panose="02020602080505020303" pitchFamily="18" charset="0"/>
              </a:rPr>
              <a:t>can use multiple approaches to build the model based on the problem statement</a:t>
            </a:r>
            <a:r>
              <a:rPr lang="en-US" b="1" dirty="0" smtClean="0">
                <a:latin typeface="Baskerville Old Face" panose="02020602080505020303" pitchFamily="18" charset="0"/>
              </a:rPr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u="sng" dirty="0">
                <a:solidFill>
                  <a:srgbClr val="0000FF"/>
                </a:solidFill>
                <a:latin typeface="Baskerville Old Face" panose="02020602080505020303" pitchFamily="18" charset="0"/>
              </a:rPr>
              <a:t>Approaches to building model </a:t>
            </a:r>
            <a:r>
              <a:rPr lang="en-US" dirty="0">
                <a:latin typeface="Baskerville Old Face" panose="02020602080505020303" pitchFamily="18" charset="0"/>
              </a:rPr>
              <a:t>–</a:t>
            </a:r>
            <a:r>
              <a:rPr lang="en-US" sz="2800" dirty="0">
                <a:latin typeface="Baskerville Old Face" panose="02020602080505020303" pitchFamily="18" charset="0"/>
              </a:rPr>
              <a:t/>
            </a:r>
            <a:br>
              <a:rPr lang="en-US" sz="2800" dirty="0">
                <a:latin typeface="Baskerville Old Face" panose="02020602080505020303" pitchFamily="18" charset="0"/>
              </a:rPr>
            </a:br>
            <a:r>
              <a:rPr lang="en-US" dirty="0">
                <a:latin typeface="Baskerville Old Face" panose="02020602080505020303" pitchFamily="18" charset="0"/>
              </a:rPr>
              <a:t>1.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Heuristic Approach</a:t>
            </a:r>
            <a:r>
              <a:rPr lang="en-US" sz="28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solidFill>
                  <a:srgbClr val="870581"/>
                </a:solidFill>
                <a:latin typeface="Baskerville Old Face" panose="02020602080505020303" pitchFamily="18" charset="0"/>
              </a:rPr>
            </a:b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2. Machine Learning Approach</a:t>
            </a:r>
            <a:r>
              <a:rPr lang="en-US" sz="28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solidFill>
                  <a:srgbClr val="870581"/>
                </a:solidFill>
                <a:latin typeface="Baskerville Old Face" panose="02020602080505020303" pitchFamily="18" charset="0"/>
              </a:rPr>
            </a:b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3. Deep Learning Approach</a:t>
            </a:r>
            <a:r>
              <a:rPr lang="en-US" sz="28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/>
            </a:r>
            <a:br>
              <a:rPr lang="en-US" sz="2800" b="1" dirty="0">
                <a:solidFill>
                  <a:srgbClr val="870581"/>
                </a:solidFill>
                <a:latin typeface="Baskerville Old Face" panose="02020602080505020303" pitchFamily="18" charset="0"/>
              </a:rPr>
            </a:b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4. Cloud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API</a:t>
            </a:r>
            <a:endParaRPr lang="en-US" sz="2800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21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46" y="173736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383524" cy="58148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Here comes one question, Which approach do we have to use? Right?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then this is based on two things,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latin typeface="Baskerville Old Face" panose="02020602080505020303" pitchFamily="18" charset="0"/>
              </a:rPr>
              <a:t>1. </a:t>
            </a:r>
            <a:r>
              <a:rPr lang="en-US" sz="28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Amount of data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2. Nature of the problem</a:t>
            </a:r>
            <a:r>
              <a:rPr lang="en-US" sz="2800" dirty="0"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800" dirty="0">
                <a:latin typeface="Baskerville Old Face" panose="02020602080505020303" pitchFamily="18" charset="0"/>
              </a:rPr>
              <a:t>	If we </a:t>
            </a:r>
            <a:r>
              <a:rPr lang="en-US" sz="28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have </a:t>
            </a:r>
            <a:r>
              <a:rPr lang="en-US" sz="2800" b="1" u="sng" dirty="0">
                <a:solidFill>
                  <a:srgbClr val="0000CC"/>
                </a:solidFill>
                <a:latin typeface="Baskerville Old Face" panose="02020602080505020303" pitchFamily="18" charset="0"/>
              </a:rPr>
              <a:t>very less data </a:t>
            </a:r>
            <a:r>
              <a:rPr lang="en-US" sz="2800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then we can not use ML or DL approach</a:t>
            </a:r>
            <a:r>
              <a:rPr lang="en-US" sz="2800" dirty="0">
                <a:latin typeface="Baskerville Old Face" panose="02020602080505020303" pitchFamily="18" charset="0"/>
              </a:rPr>
              <a:t> then </a:t>
            </a:r>
            <a:r>
              <a:rPr lang="en-US" sz="28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we have to use the heuristic approach</a:t>
            </a:r>
            <a:r>
              <a:rPr lang="en-US" sz="2800" dirty="0"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800" dirty="0">
                <a:latin typeface="Baskerville Old Face" panose="02020602080505020303" pitchFamily="18" charset="0"/>
              </a:rPr>
              <a:t>	 but if we </a:t>
            </a:r>
            <a:r>
              <a:rPr lang="en-US" sz="2800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have a </a:t>
            </a:r>
            <a:r>
              <a:rPr lang="en-US" sz="2800" b="1" u="sng" dirty="0">
                <a:solidFill>
                  <a:srgbClr val="0000CC"/>
                </a:solidFill>
                <a:latin typeface="Baskerville Old Face" panose="02020602080505020303" pitchFamily="18" charset="0"/>
              </a:rPr>
              <a:t>good amount of data </a:t>
            </a:r>
            <a:r>
              <a:rPr lang="en-US" sz="2800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then we can use a </a:t>
            </a:r>
            <a:r>
              <a:rPr lang="en-US" sz="28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machine learning approach </a:t>
            </a:r>
            <a:r>
              <a:rPr lang="en-US" sz="2800" dirty="0">
                <a:latin typeface="Baskerville Old Face" panose="02020602080505020303" pitchFamily="18" charset="0"/>
              </a:rPr>
              <a:t>and if </a:t>
            </a:r>
            <a:r>
              <a:rPr lang="en-US" sz="2800" b="1" u="sng" dirty="0">
                <a:solidFill>
                  <a:srgbClr val="0000CC"/>
                </a:solidFill>
                <a:latin typeface="Baskerville Old Face" panose="02020602080505020303" pitchFamily="18" charset="0"/>
              </a:rPr>
              <a:t>we have a large amount of data</a:t>
            </a:r>
            <a:r>
              <a:rPr lang="en-US" sz="2800" dirty="0">
                <a:latin typeface="Baskerville Old Face" panose="02020602080505020303" pitchFamily="18" charset="0"/>
              </a:rPr>
              <a:t> then we can use </a:t>
            </a:r>
            <a:r>
              <a:rPr lang="en-US" sz="28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a deep learning approach</a:t>
            </a:r>
            <a:r>
              <a:rPr lang="en-US" sz="2800" dirty="0">
                <a:latin typeface="Baskerville Old Face" panose="02020602080505020303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15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46" y="173736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pic>
        <p:nvPicPr>
          <p:cNvPr id="8194" name="Picture 2" descr="Modelling/Model Build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667000"/>
            <a:ext cx="8433816" cy="4086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29006" y="762952"/>
            <a:ext cx="8309610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second, based on the nature of the problem</a:t>
            </a:r>
            <a:r>
              <a:rPr lang="en-US" sz="2400" dirty="0">
                <a:solidFill>
                  <a:srgbClr val="383838"/>
                </a:solidFill>
                <a:latin typeface="Baskerville Old Face" panose="02020602080505020303" pitchFamily="18" charset="0"/>
              </a:rPr>
              <a:t>, we have to </a:t>
            </a:r>
            <a:r>
              <a:rPr lang="en-US" sz="2400" b="1" dirty="0">
                <a:solidFill>
                  <a:srgbClr val="383838"/>
                </a:solidFill>
                <a:latin typeface="Baskerville Old Face" panose="02020602080505020303" pitchFamily="18" charset="0"/>
              </a:rPr>
              <a:t>check which approach gives the best solution</a:t>
            </a:r>
            <a:r>
              <a:rPr lang="en-US" sz="2400" dirty="0">
                <a:solidFill>
                  <a:srgbClr val="383838"/>
                </a:solidFill>
                <a:latin typeface="Baskerville Old Face" panose="02020602080505020303" pitchFamily="18" charset="0"/>
              </a:rPr>
              <a:t> because if the </a:t>
            </a:r>
            <a:r>
              <a:rPr lang="en-US" sz="24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nature of the problem changes all things get changed</a:t>
            </a:r>
            <a:r>
              <a:rPr lang="en-US" sz="2400" dirty="0">
                <a:solidFill>
                  <a:srgbClr val="383838"/>
                </a:solidFill>
                <a:latin typeface="Baskerville Old Face" panose="02020602080505020303" pitchFamily="18" charset="0"/>
              </a:rPr>
              <a:t>.</a:t>
            </a:r>
            <a:endParaRPr lang="en-US" sz="24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81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46" y="173736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383524" cy="58148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5. Model Evaluation: </a:t>
            </a:r>
            <a:r>
              <a:rPr lang="en-US" sz="32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I</a:t>
            </a:r>
            <a:r>
              <a:rPr lang="en-US" sz="2800" dirty="0">
                <a:latin typeface="Baskerville Old Face" panose="02020602080505020303" pitchFamily="18" charset="0"/>
              </a:rPr>
              <a:t>n </a:t>
            </a:r>
            <a:r>
              <a:rPr lang="en-US" sz="2800" b="1" dirty="0">
                <a:latin typeface="Baskerville Old Face" panose="02020602080505020303" pitchFamily="18" charset="0"/>
              </a:rPr>
              <a:t>the model evaluation</a:t>
            </a:r>
            <a:r>
              <a:rPr lang="en-US" sz="2800" dirty="0">
                <a:latin typeface="Baskerville Old Face" panose="02020602080505020303" pitchFamily="18" charset="0"/>
              </a:rPr>
              <a:t>, we can use </a:t>
            </a:r>
            <a:r>
              <a:rPr lang="en-US" sz="28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two metrics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Intrinsic evaluation and Extrinsic evaluation.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u="sng" dirty="0">
                <a:solidFill>
                  <a:srgbClr val="FF0066"/>
                </a:solidFill>
                <a:latin typeface="Baskerville Old Face" panose="02020602080505020303" pitchFamily="18" charset="0"/>
              </a:rPr>
              <a:t>Intrinsic evaluation</a:t>
            </a:r>
            <a:r>
              <a:rPr lang="en-US" sz="2800" u="sng" dirty="0">
                <a:solidFill>
                  <a:srgbClr val="FF0066"/>
                </a:solidFill>
                <a:latin typeface="Baskerville Old Face" panose="02020602080505020303" pitchFamily="18" charset="0"/>
              </a:rPr>
              <a:t> – </a:t>
            </a:r>
            <a:r>
              <a:rPr lang="en-US" sz="2800" dirty="0">
                <a:latin typeface="Baskerville Old Face" panose="02020602080505020303" pitchFamily="18" charset="0"/>
              </a:rPr>
              <a:t>In this evaluation, we use </a:t>
            </a:r>
            <a:r>
              <a:rPr lang="en-US" sz="28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multiple metrics to check our model</a:t>
            </a:r>
            <a:r>
              <a:rPr lang="en-US" sz="2800" dirty="0">
                <a:latin typeface="Baskerville Old Face" panose="02020602080505020303" pitchFamily="18" charset="0"/>
              </a:rPr>
              <a:t> such as </a:t>
            </a:r>
            <a:r>
              <a:rPr lang="en-US" sz="28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Accuracy, Recall, Confusion Metrics, Perplexity, etc.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u="sng" dirty="0">
                <a:solidFill>
                  <a:srgbClr val="FF0066"/>
                </a:solidFill>
                <a:latin typeface="Baskerville Old Face" panose="02020602080505020303" pitchFamily="18" charset="0"/>
              </a:rPr>
              <a:t>Extrinsic evaluation</a:t>
            </a:r>
            <a:r>
              <a:rPr lang="en-US" sz="2800" b="1" dirty="0">
                <a:latin typeface="Baskerville Old Face" panose="02020602080505020303" pitchFamily="18" charset="0"/>
              </a:rPr>
              <a:t> </a:t>
            </a:r>
            <a:r>
              <a:rPr lang="en-US" sz="2800" dirty="0">
                <a:latin typeface="Baskerville Old Face" panose="02020602080505020303" pitchFamily="18" charset="0"/>
              </a:rPr>
              <a:t>— This evaluation is done after deployment. This is the </a:t>
            </a:r>
            <a:r>
              <a:rPr lang="en-US" sz="28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business-centric approach.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3200" dirty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85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46" y="173736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383524" cy="58148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6. Deployment: </a:t>
            </a:r>
            <a:r>
              <a:rPr lang="en-US" sz="2800" dirty="0">
                <a:latin typeface="Baskerville Old Face" panose="02020602080505020303" pitchFamily="18" charset="0"/>
              </a:rPr>
              <a:t>In </a:t>
            </a:r>
            <a:r>
              <a:rPr lang="en-US" sz="2800" b="1" dirty="0">
                <a:latin typeface="Baskerville Old Face" panose="02020602080505020303" pitchFamily="18" charset="0"/>
              </a:rPr>
              <a:t>the deployment step</a:t>
            </a:r>
            <a:r>
              <a:rPr lang="en-US" sz="2800" dirty="0">
                <a:latin typeface="Baskerville Old Face" panose="02020602080505020303" pitchFamily="18" charset="0"/>
              </a:rPr>
              <a:t>, we have </a:t>
            </a:r>
            <a:r>
              <a:rPr lang="en-US" sz="28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to deploy our model on the cloud for the users.</a:t>
            </a:r>
            <a:r>
              <a:rPr lang="en-US" sz="2800" dirty="0">
                <a:latin typeface="Baskerville Old Face" panose="02020602080505020303" pitchFamily="18" charset="0"/>
              </a:rPr>
              <a:t> and </a:t>
            </a:r>
            <a:r>
              <a:rPr lang="en-US" sz="2800" b="1" dirty="0">
                <a:latin typeface="Baskerville Old Face" panose="02020602080505020303" pitchFamily="18" charset="0"/>
              </a:rPr>
              <a:t>users can use this model</a:t>
            </a:r>
            <a:r>
              <a:rPr lang="en-US" sz="2800" dirty="0">
                <a:latin typeface="Baskerville Old Face" panose="02020602080505020303" pitchFamily="18" charset="0"/>
              </a:rPr>
              <a:t>.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Deployment has three stages</a:t>
            </a:r>
            <a:r>
              <a:rPr lang="en-US" sz="2800" dirty="0">
                <a:latin typeface="Baskerville Old Face" panose="02020602080505020303" pitchFamily="18" charset="0"/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Baskerville Old Face" panose="02020602080505020303" pitchFamily="18" charset="0"/>
              </a:rPr>
              <a:t>deployment, monitoring, and retraining or model update.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u="sng" dirty="0">
                <a:solidFill>
                  <a:srgbClr val="C00000"/>
                </a:solidFill>
                <a:latin typeface="Baskerville Old Face" panose="02020602080505020303" pitchFamily="18" charset="0"/>
              </a:rPr>
              <a:t>Three stages of deployment –</a:t>
            </a:r>
            <a:r>
              <a:rPr lang="en-US" sz="2800" dirty="0">
                <a:latin typeface="Baskerville Old Face" panose="02020602080505020303" pitchFamily="18" charset="0"/>
              </a:rPr>
              <a:t/>
            </a:r>
            <a:br>
              <a:rPr lang="en-US" sz="2800" dirty="0">
                <a:latin typeface="Baskerville Old Face" panose="02020602080505020303" pitchFamily="18" charset="0"/>
              </a:rPr>
            </a:br>
            <a:r>
              <a:rPr lang="en-US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1. Deployment – </a:t>
            </a:r>
            <a:r>
              <a:rPr lang="en-US" dirty="0"/>
              <a:t>Basically, here we deployed our software on some cloud service like AWS, GCP, Azure, </a:t>
            </a:r>
            <a:r>
              <a:rPr lang="en-US" dirty="0" smtClean="0"/>
              <a:t>etc.</a:t>
            </a:r>
            <a:r>
              <a:rPr lang="en-US" sz="2800" dirty="0">
                <a:latin typeface="Baskerville Old Face" panose="02020602080505020303" pitchFamily="18" charset="0"/>
              </a:rPr>
              <a:t/>
            </a:r>
            <a:br>
              <a:rPr lang="en-US" sz="2800" dirty="0">
                <a:latin typeface="Baskerville Old Face" panose="02020602080505020303" pitchFamily="18" charset="0"/>
              </a:rPr>
            </a:br>
            <a:r>
              <a:rPr lang="en-US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2. Monitoring – </a:t>
            </a:r>
            <a:r>
              <a:rPr lang="en-US" sz="2800" dirty="0">
                <a:latin typeface="Baskerville Old Face" panose="02020602080505020303" pitchFamily="18" charset="0"/>
              </a:rPr>
              <a:t>In the monitoring phase, we have to watch the model continuously. Here we have to create a dashboard to show evaluation metrics.</a:t>
            </a:r>
            <a:br>
              <a:rPr lang="en-US" sz="2800" dirty="0">
                <a:latin typeface="Baskerville Old Face" panose="02020602080505020303" pitchFamily="18" charset="0"/>
              </a:rPr>
            </a:br>
            <a:r>
              <a:rPr lang="en-US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3. Update- </a:t>
            </a:r>
            <a:r>
              <a:rPr lang="en-US" sz="2800" dirty="0">
                <a:latin typeface="Baskerville Old Face" panose="02020602080505020303" pitchFamily="18" charset="0"/>
              </a:rPr>
              <a:t>Retrain the model on new data and again deploy.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2800" dirty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3200" dirty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81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46" y="173736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0000CC"/>
                </a:solidFill>
                <a:latin typeface="Book Antiqua" panose="02040602050305030304" pitchFamily="18" charset="0"/>
              </a:rPr>
              <a:t>NLP Tool Kit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383524" cy="58148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dirty="0"/>
              <a:t> </a:t>
            </a:r>
            <a:r>
              <a:rPr lang="en-US" dirty="0">
                <a:latin typeface="Baskerville Old Face" panose="02020602080505020303" pitchFamily="18" charset="0"/>
              </a:rPr>
              <a:t>we will explore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10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of the best NLP Tools </a:t>
            </a:r>
            <a:r>
              <a:rPr lang="en-US" dirty="0">
                <a:latin typeface="Baskerville Old Face" panose="02020602080505020303" pitchFamily="18" charset="0"/>
              </a:rPr>
              <a:t>in the </a:t>
            </a:r>
            <a:r>
              <a:rPr lang="en-US" dirty="0" smtClean="0">
                <a:latin typeface="Baskerville Old Face" panose="02020602080505020303" pitchFamily="18" charset="0"/>
              </a:rPr>
              <a:t>market. The </a:t>
            </a:r>
            <a:r>
              <a:rPr lang="en-US" dirty="0">
                <a:latin typeface="Baskerville Old Face" panose="02020602080505020303" pitchFamily="18" charset="0"/>
              </a:rPr>
              <a:t>NLP Toolkit refers to the </a:t>
            </a:r>
            <a:r>
              <a:rPr lang="en-US" b="1" dirty="0">
                <a:latin typeface="Baskerville Old Face" panose="02020602080505020303" pitchFamily="18" charset="0"/>
              </a:rPr>
              <a:t>set of tools, libraries, and techniques</a:t>
            </a:r>
            <a:r>
              <a:rPr lang="en-US" dirty="0">
                <a:latin typeface="Baskerville Old Face" panose="02020602080505020303" pitchFamily="18" charset="0"/>
              </a:rPr>
              <a:t> used to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process, analyze, and </a:t>
            </a:r>
            <a:r>
              <a:rPr lang="en-US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understand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human language</a:t>
            </a:r>
            <a:r>
              <a:rPr lang="en-US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795" y="2667000"/>
            <a:ext cx="7316221" cy="378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18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46" y="173736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148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b="1" u="sng" dirty="0">
                <a:solidFill>
                  <a:srgbClr val="FF0066"/>
                </a:solidFill>
                <a:latin typeface="Baskerville Old Face" panose="02020602080505020303" pitchFamily="18" charset="0"/>
              </a:rPr>
              <a:t> </a:t>
            </a:r>
            <a:r>
              <a:rPr lang="en-US" sz="2800" b="1" u="sng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1. </a:t>
            </a:r>
            <a:r>
              <a:rPr lang="en-US" sz="2800" b="1" u="sng" dirty="0" err="1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spaCy</a:t>
            </a:r>
            <a:r>
              <a:rPr lang="en-US" sz="2800" b="1" u="sng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: </a:t>
            </a:r>
            <a:r>
              <a:rPr lang="en-US" dirty="0" err="1">
                <a:latin typeface="Baskerville Old Face" panose="02020602080505020303" pitchFamily="18" charset="0"/>
              </a:rPr>
              <a:t>SpaCy</a:t>
            </a:r>
            <a:r>
              <a:rPr lang="en-US" dirty="0">
                <a:latin typeface="Baskerville Old Face" panose="02020602080505020303" pitchFamily="18" charset="0"/>
              </a:rPr>
              <a:t> is a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Python-based open-source library</a:t>
            </a:r>
            <a:r>
              <a:rPr lang="en-US" dirty="0">
                <a:latin typeface="Baskerville Old Face" panose="02020602080505020303" pitchFamily="18" charset="0"/>
              </a:rPr>
              <a:t> designed for </a:t>
            </a:r>
            <a:r>
              <a:rPr lang="en-US" b="1" dirty="0">
                <a:latin typeface="Baskerville Old Face" panose="02020602080505020303" pitchFamily="18" charset="0"/>
              </a:rPr>
              <a:t>advanced Natural Language Processing</a:t>
            </a:r>
            <a:r>
              <a:rPr lang="en-US" dirty="0">
                <a:latin typeface="Baskerville Old Face" panose="02020602080505020303" pitchFamily="18" charset="0"/>
              </a:rPr>
              <a:t>. It offers a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 fast and accurate way to perform common NLP tasks, s</a:t>
            </a:r>
            <a:r>
              <a:rPr lang="en-US" dirty="0">
                <a:latin typeface="Baskerville Old Face" panose="02020602080505020303" pitchFamily="18" charset="0"/>
              </a:rPr>
              <a:t>uch as </a:t>
            </a:r>
            <a:r>
              <a:rPr lang="en-US" b="1" dirty="0" err="1">
                <a:solidFill>
                  <a:srgbClr val="870581"/>
                </a:solidFill>
                <a:latin typeface="Baskerville Old Face" panose="02020602080505020303" pitchFamily="18" charset="0"/>
              </a:rPr>
              <a:t>tokenisation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, part-of-speech tagging, named entity recognition, dependency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parsing.</a:t>
            </a:r>
            <a:r>
              <a:rPr lang="en-US" dirty="0" smtClean="0">
                <a:latin typeface="Baskerville Old Face" panose="02020602080505020303" pitchFamily="18" charset="0"/>
              </a:rPr>
              <a:t> </a:t>
            </a:r>
            <a:r>
              <a:rPr lang="en-US" dirty="0" err="1" smtClean="0">
                <a:latin typeface="Baskerville Old Face" panose="02020602080505020303" pitchFamily="18" charset="0"/>
              </a:rPr>
              <a:t>spaCy</a:t>
            </a:r>
            <a:r>
              <a:rPr lang="en-US" dirty="0" smtClean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also supports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deep learning models for text classification, sentiment </a:t>
            </a:r>
            <a:r>
              <a:rPr lang="en-US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analysis etc.</a:t>
            </a:r>
          </a:p>
          <a:p>
            <a:pPr marL="0" indent="0" algn="just">
              <a:buNone/>
            </a:pPr>
            <a:r>
              <a:rPr lang="en-US" sz="2800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Some of the use cases: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 </a:t>
            </a:r>
            <a:r>
              <a:rPr lang="en-US" dirty="0">
                <a:latin typeface="Baskerville Old Face" panose="02020602080505020303" pitchFamily="18" charset="0"/>
              </a:rPr>
              <a:t>Extracting information from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resumes and </a:t>
            </a:r>
            <a:r>
              <a:rPr lang="en-US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job descriptions</a:t>
            </a:r>
            <a:endParaRPr lang="en-US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 </a:t>
            </a:r>
            <a:r>
              <a:rPr lang="en-US" b="1" dirty="0" err="1">
                <a:solidFill>
                  <a:srgbClr val="870581"/>
                </a:solidFill>
                <a:latin typeface="Baskerville Old Face" panose="02020602080505020303" pitchFamily="18" charset="0"/>
              </a:rPr>
              <a:t>Analysing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 customer feedback and reviews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Generating natural language summaries and captions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2800" b="1" u="sng" dirty="0" smtClean="0">
              <a:solidFill>
                <a:srgbClr val="FF0066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16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46" y="173736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148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b="1" dirty="0" err="1" smtClean="0">
                <a:latin typeface="Baskerville Old Face" panose="02020602080505020303" pitchFamily="18" charset="0"/>
              </a:rPr>
              <a:t>spaCy</a:t>
            </a:r>
            <a:r>
              <a:rPr lang="en-US" b="1" dirty="0" smtClean="0">
                <a:latin typeface="Baskerville Old Face" panose="02020602080505020303" pitchFamily="18" charset="0"/>
              </a:rPr>
              <a:t> </a:t>
            </a:r>
            <a:r>
              <a:rPr lang="en-US" b="1" dirty="0">
                <a:latin typeface="Baskerville Old Face" panose="02020602080505020303" pitchFamily="18" charset="0"/>
              </a:rPr>
              <a:t>helps computers read English like a human</a:t>
            </a:r>
            <a:r>
              <a:rPr lang="en-US" dirty="0">
                <a:latin typeface="Baskerville Old Face" panose="02020602080505020303" pitchFamily="18" charset="0"/>
              </a:rPr>
              <a:t> by quickly identifying:</a:t>
            </a:r>
            <a:br>
              <a:rPr lang="en-US" dirty="0">
                <a:latin typeface="Baskerville Old Face" panose="02020602080505020303" pitchFamily="18" charset="0"/>
              </a:rPr>
            </a:br>
            <a:r>
              <a:rPr lang="en-US" dirty="0">
                <a:latin typeface="Baskerville Old Face" panose="02020602080505020303" pitchFamily="18" charset="0"/>
              </a:rPr>
              <a:t>✔ Names</a:t>
            </a:r>
            <a:br>
              <a:rPr lang="en-US" dirty="0">
                <a:latin typeface="Baskerville Old Face" panose="02020602080505020303" pitchFamily="18" charset="0"/>
              </a:rPr>
            </a:br>
            <a:r>
              <a:rPr lang="en-US" dirty="0">
                <a:latin typeface="Baskerville Old Face" panose="02020602080505020303" pitchFamily="18" charset="0"/>
              </a:rPr>
              <a:t>✔ Places</a:t>
            </a:r>
            <a:br>
              <a:rPr lang="en-US" dirty="0">
                <a:latin typeface="Baskerville Old Face" panose="02020602080505020303" pitchFamily="18" charset="0"/>
              </a:rPr>
            </a:br>
            <a:r>
              <a:rPr lang="en-US" dirty="0">
                <a:latin typeface="Baskerville Old Face" panose="02020602080505020303" pitchFamily="18" charset="0"/>
              </a:rPr>
              <a:t>✔ Dates</a:t>
            </a:r>
            <a:br>
              <a:rPr lang="en-US" dirty="0">
                <a:latin typeface="Baskerville Old Face" panose="02020602080505020303" pitchFamily="18" charset="0"/>
              </a:rPr>
            </a:br>
            <a:r>
              <a:rPr lang="en-US" dirty="0">
                <a:latin typeface="Baskerville Old Face" panose="02020602080505020303" pitchFamily="18" charset="0"/>
              </a:rPr>
              <a:t>✔ Grammar structure</a:t>
            </a:r>
            <a:br>
              <a:rPr lang="en-US" dirty="0">
                <a:latin typeface="Baskerville Old Face" panose="02020602080505020303" pitchFamily="18" charset="0"/>
              </a:rPr>
            </a:br>
            <a:r>
              <a:rPr lang="en-US" dirty="0">
                <a:latin typeface="Baskerville Old Face" panose="02020602080505020303" pitchFamily="18" charset="0"/>
              </a:rPr>
              <a:t>✔ Meaning of sentences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Baskerville Old Face" panose="02020602080505020303" pitchFamily="18" charset="0"/>
              </a:rPr>
              <a:t>It is </a:t>
            </a:r>
            <a:r>
              <a:rPr lang="en-US" b="1" dirty="0">
                <a:latin typeface="Baskerville Old Face" panose="02020602080505020303" pitchFamily="18" charset="0"/>
              </a:rPr>
              <a:t>fast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b="1" dirty="0">
                <a:latin typeface="Baskerville Old Face" panose="02020602080505020303" pitchFamily="18" charset="0"/>
              </a:rPr>
              <a:t>efficient</a:t>
            </a:r>
            <a:r>
              <a:rPr lang="en-US" dirty="0">
                <a:latin typeface="Baskerville Old Face" panose="02020602080505020303" pitchFamily="18" charset="0"/>
              </a:rPr>
              <a:t>, and used in </a:t>
            </a:r>
            <a:r>
              <a:rPr lang="en-US" b="1" dirty="0">
                <a:latin typeface="Baskerville Old Face" panose="02020602080505020303" pitchFamily="18" charset="0"/>
              </a:rPr>
              <a:t>real company applications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02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46" y="173736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148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 </a:t>
            </a:r>
            <a:r>
              <a:rPr lang="en-US" sz="2800" b="1" u="sng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2. </a:t>
            </a:r>
            <a:r>
              <a:rPr lang="en-US" b="1" u="sng" dirty="0">
                <a:solidFill>
                  <a:srgbClr val="FF0066"/>
                </a:solidFill>
                <a:latin typeface="Baskerville Old Face" panose="02020602080505020303" pitchFamily="18" charset="0"/>
              </a:rPr>
              <a:t>IBM </a:t>
            </a:r>
            <a:r>
              <a:rPr lang="en-US" b="1" u="sng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Watson </a:t>
            </a:r>
            <a:r>
              <a:rPr lang="en-US" sz="2800" b="1" u="sng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: </a:t>
            </a:r>
            <a:r>
              <a:rPr lang="en-US" dirty="0">
                <a:latin typeface="Baskerville Old Face" panose="02020602080505020303" pitchFamily="18" charset="0"/>
              </a:rPr>
              <a:t>IBM Watson is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a cloud-native platform </a:t>
            </a:r>
            <a:r>
              <a:rPr lang="en-US" dirty="0">
                <a:latin typeface="Baskerville Old Face" panose="02020602080505020303" pitchFamily="18" charset="0"/>
              </a:rPr>
              <a:t>offering a </a:t>
            </a:r>
            <a:r>
              <a:rPr lang="en-US" b="1" dirty="0">
                <a:latin typeface="Baskerville Old Face" panose="02020602080505020303" pitchFamily="18" charset="0"/>
              </a:rPr>
              <a:t>range of AI and Natural Language Processing services </a:t>
            </a:r>
            <a:r>
              <a:rPr lang="en-US" dirty="0">
                <a:latin typeface="Baskerville Old Face" panose="02020602080505020303" pitchFamily="18" charset="0"/>
              </a:rPr>
              <a:t>designed to cater to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diverse industries and </a:t>
            </a:r>
            <a:r>
              <a:rPr lang="en-US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domains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Some of the use cases of IBM Watson are: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a) Enhancing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customer service and experience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b) Improving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business intelligence and decision-making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c)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Automating content creation and curation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d) </a:t>
            </a:r>
            <a:r>
              <a:rPr lang="en-US" b="1" dirty="0" smtClean="0">
                <a:latin typeface="Baskerville Old Face" panose="02020602080505020303" pitchFamily="18" charset="0"/>
              </a:rPr>
              <a:t>Optimizing </a:t>
            </a:r>
            <a:r>
              <a:rPr lang="en-US" b="1" dirty="0">
                <a:latin typeface="Baskerville Old Face" panose="02020602080505020303" pitchFamily="18" charset="0"/>
              </a:rPr>
              <a:t>marketing and sales strategies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2800" b="1" u="sng" dirty="0" smtClean="0">
              <a:solidFill>
                <a:srgbClr val="FF0066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22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46" y="173736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148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 </a:t>
            </a:r>
            <a:r>
              <a:rPr lang="en-US" b="1" u="sng" dirty="0">
                <a:solidFill>
                  <a:srgbClr val="FF0066"/>
                </a:solidFill>
                <a:latin typeface="Baskerville Old Face" panose="02020602080505020303" pitchFamily="18" charset="0"/>
              </a:rPr>
              <a:t>3. Google Cloud</a:t>
            </a:r>
            <a:r>
              <a:rPr lang="en-US" b="1" u="sng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: </a:t>
            </a:r>
            <a:r>
              <a:rPr lang="en-US" dirty="0">
                <a:latin typeface="Baskerville Old Face" panose="02020602080505020303" pitchFamily="18" charset="0"/>
              </a:rPr>
              <a:t>Google Cloud is a versatile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cloud computing platform</a:t>
            </a:r>
            <a:r>
              <a:rPr lang="en-US" dirty="0">
                <a:latin typeface="Baskerville Old Face" panose="02020602080505020303" pitchFamily="18" charset="0"/>
              </a:rPr>
              <a:t> that provides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various services and products catering to diverse domains and industries</a:t>
            </a:r>
            <a:r>
              <a:rPr lang="en-US" dirty="0" smtClean="0">
                <a:latin typeface="Baskerville Old Face" panose="02020602080505020303" pitchFamily="18" charset="0"/>
              </a:rPr>
              <a:t>. </a:t>
            </a:r>
            <a:r>
              <a:rPr lang="en-US" dirty="0">
                <a:latin typeface="Baskerville Old Face" panose="02020602080505020303" pitchFamily="18" charset="0"/>
              </a:rPr>
              <a:t>It enables </a:t>
            </a:r>
            <a:r>
              <a:rPr lang="en-US" b="1" dirty="0">
                <a:latin typeface="Baskerville Old Face" panose="02020602080505020303" pitchFamily="18" charset="0"/>
              </a:rPr>
              <a:t>users to build, run, and scale applications and solutions on Google's infrastructure and network.</a:t>
            </a:r>
            <a:endParaRPr lang="en-US" b="1" dirty="0" smtClean="0"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Some of the use cases of Google Cloud are: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latin typeface="Baskerville Old Face" panose="02020602080505020303" pitchFamily="18" charset="0"/>
              </a:rPr>
              <a:t>a) Building </a:t>
            </a:r>
            <a:r>
              <a:rPr lang="en-US" b="1" dirty="0" err="1">
                <a:solidFill>
                  <a:srgbClr val="009900"/>
                </a:solidFill>
                <a:latin typeface="Baskerville Old Face" panose="02020602080505020303" pitchFamily="18" charset="0"/>
              </a:rPr>
              <a:t>chatbots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 and conversational agents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latin typeface="Baskerville Old Face" panose="02020602080505020303" pitchFamily="18" charset="0"/>
              </a:rPr>
              <a:t>b) </a:t>
            </a:r>
            <a:r>
              <a:rPr lang="en-US" dirty="0" smtClean="0">
                <a:latin typeface="Baskerville Old Face" panose="02020602080505020303" pitchFamily="18" charset="0"/>
              </a:rPr>
              <a:t>Analyzing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customer feedback and reviews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latin typeface="Baskerville Old Face" panose="02020602080505020303" pitchFamily="18" charset="0"/>
              </a:rPr>
              <a:t>c</a:t>
            </a:r>
            <a:r>
              <a:rPr lang="en-US" dirty="0" smtClean="0">
                <a:latin typeface="Baskerville Old Face" panose="02020602080505020303" pitchFamily="18" charset="0"/>
              </a:rPr>
              <a:t>) </a:t>
            </a:r>
            <a:r>
              <a:rPr lang="en-US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Translating and localizing content across languages</a:t>
            </a:r>
            <a:endParaRPr lang="en-US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800" b="1" u="sng" dirty="0" smtClean="0">
              <a:solidFill>
                <a:srgbClr val="FF0066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87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46" y="173736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148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66"/>
                </a:solidFill>
              </a:rPr>
              <a:t>4</a:t>
            </a:r>
            <a:r>
              <a:rPr lang="en-US" b="1" u="sng" dirty="0" smtClean="0">
                <a:solidFill>
                  <a:srgbClr val="FF0066"/>
                </a:solidFill>
              </a:rPr>
              <a:t>. </a:t>
            </a:r>
            <a:r>
              <a:rPr lang="en-US" b="1" u="sng" dirty="0">
                <a:solidFill>
                  <a:srgbClr val="FF0066"/>
                </a:solidFill>
                <a:latin typeface="Baskerville Old Face" panose="02020602080505020303" pitchFamily="18" charset="0"/>
              </a:rPr>
              <a:t>NLTK (Natural Language </a:t>
            </a:r>
            <a:r>
              <a:rPr lang="en-US" b="1" u="sng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Toolkit)</a:t>
            </a:r>
            <a:r>
              <a:rPr lang="en-US" b="1" dirty="0">
                <a:latin typeface="Baskerville Old Face" panose="02020602080505020303" pitchFamily="18" charset="0"/>
              </a:rPr>
              <a:t>:</a:t>
            </a:r>
            <a:endParaRPr lang="en-US" dirty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This Python library is a comprehensive toolkit for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NLP tasks, particularly suited for education and research.</a:t>
            </a:r>
            <a:r>
              <a:rPr lang="en-US" dirty="0">
                <a:latin typeface="Baskerville Old Face" panose="02020602080505020303" pitchFamily="18" charset="0"/>
              </a:rPr>
              <a:t> It includes tools for tokenization, stemming, </a:t>
            </a:r>
            <a:r>
              <a:rPr lang="en-US" dirty="0" smtClean="0">
                <a:latin typeface="Baskerville Old Face" panose="02020602080505020303" pitchFamily="18" charset="0"/>
              </a:rPr>
              <a:t>lemmatization etc. </a:t>
            </a:r>
            <a:r>
              <a:rPr lang="en-US" b="1" dirty="0" smtClean="0">
                <a:latin typeface="Baskerville Old Face" panose="02020602080505020303" pitchFamily="18" charset="0"/>
              </a:rPr>
              <a:t>Use </a:t>
            </a:r>
            <a:r>
              <a:rPr lang="en-US" b="1" dirty="0">
                <a:latin typeface="Baskerville Old Face" panose="02020602080505020303" pitchFamily="18" charset="0"/>
              </a:rPr>
              <a:t>Cases</a:t>
            </a:r>
            <a:r>
              <a:rPr lang="en-US" dirty="0">
                <a:latin typeface="Baskerville Old Face" panose="02020602080505020303" pitchFamily="18" charset="0"/>
              </a:rPr>
              <a:t>: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  <a:hlinkClick r:id="rId2"/>
              </a:rPr>
              <a:t>NLTK</a:t>
            </a:r>
            <a:r>
              <a:rPr lang="en-US" dirty="0">
                <a:latin typeface="Baskerville Old Face" panose="02020602080505020303" pitchFamily="18" charset="0"/>
              </a:rPr>
              <a:t> is widely used in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academic projects and small-scale applications</a:t>
            </a:r>
            <a:r>
              <a:rPr lang="en-US" dirty="0">
                <a:latin typeface="Baskerville Old Face" panose="02020602080505020303" pitchFamily="18" charset="0"/>
              </a:rPr>
              <a:t> for tasks like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sentiment analysis and natural language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4131134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46" y="173736"/>
            <a:ext cx="8077200" cy="43586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762000"/>
            <a:ext cx="8686800" cy="58910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3300" b="1" u="sng" dirty="0">
                <a:solidFill>
                  <a:srgbClr val="FF0066"/>
                </a:solidFill>
                <a:latin typeface="Baskerville Old Face" panose="02020602080505020303" pitchFamily="18" charset="0"/>
              </a:rPr>
              <a:t> </a:t>
            </a:r>
            <a:r>
              <a:rPr lang="en-US" sz="2800" b="1" u="sng" dirty="0">
                <a:solidFill>
                  <a:srgbClr val="FF0066"/>
                </a:solidFill>
                <a:latin typeface="Baskerville Old Face" panose="02020602080505020303" pitchFamily="18" charset="0"/>
              </a:rPr>
              <a:t>5</a:t>
            </a:r>
            <a:r>
              <a:rPr lang="en-US" sz="2800" b="1" u="sng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. </a:t>
            </a:r>
            <a:r>
              <a:rPr lang="en-US" sz="2800" b="1" u="sng" dirty="0">
                <a:solidFill>
                  <a:srgbClr val="FF0066"/>
                </a:solidFill>
                <a:latin typeface="Baskerville Old Face" panose="02020602080505020303" pitchFamily="18" charset="0"/>
              </a:rPr>
              <a:t>GPT-Based API</a:t>
            </a:r>
            <a:r>
              <a:rPr lang="en-US" sz="2800" b="1" u="sng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: </a:t>
            </a:r>
            <a:r>
              <a:rPr lang="en-US" b="1" dirty="0">
                <a:latin typeface="Baskerville Old Face" panose="02020602080505020303" pitchFamily="18" charset="0"/>
              </a:rPr>
              <a:t>GPT-Based API is a tool that lets you use advanced AI (like </a:t>
            </a:r>
            <a:r>
              <a:rPr lang="en-US" b="1" dirty="0" err="1">
                <a:latin typeface="Baskerville Old Face" panose="02020602080505020303" pitchFamily="18" charset="0"/>
              </a:rPr>
              <a:t>ChatGPT</a:t>
            </a:r>
            <a:r>
              <a:rPr lang="en-US" b="1" dirty="0">
                <a:latin typeface="Baskerville Old Face" panose="02020602080505020303" pitchFamily="18" charset="0"/>
              </a:rPr>
              <a:t>) inside your </a:t>
            </a:r>
            <a:r>
              <a:rPr lang="en-US" b="1" dirty="0" smtClean="0">
                <a:latin typeface="Baskerville Old Face" panose="02020602080505020303" pitchFamily="18" charset="0"/>
              </a:rPr>
              <a:t>own app.</a:t>
            </a:r>
            <a:r>
              <a:rPr lang="en-US" dirty="0" smtClean="0">
                <a:latin typeface="Baskerville Old Face" panose="02020602080505020303" pitchFamily="18" charset="0"/>
              </a:rPr>
              <a:t> It </a:t>
            </a:r>
            <a:r>
              <a:rPr lang="en-US" dirty="0">
                <a:latin typeface="Baskerville Old Face" panose="02020602080505020303" pitchFamily="18" charset="0"/>
              </a:rPr>
              <a:t>can read, understand, and generate human-like language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>
                <a:solidFill>
                  <a:srgbClr val="870581"/>
                </a:solidFill>
              </a:rPr>
              <a:t>GPT = Generative Pre-trained Transformer</a:t>
            </a:r>
            <a:endParaRPr lang="en-US" b="1" dirty="0" smtClean="0">
              <a:solidFill>
                <a:srgbClr val="870581"/>
              </a:solidFill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b="1" dirty="0">
                <a:latin typeface="Baskerville Old Face" panose="02020602080505020303" pitchFamily="18" charset="0"/>
              </a:rPr>
              <a:t>GPT API </a:t>
            </a:r>
            <a:r>
              <a:rPr lang="en-US" dirty="0">
                <a:latin typeface="Baskerville Old Face" panose="02020602080505020303" pitchFamily="18" charset="0"/>
              </a:rPr>
              <a:t>= A tool that lets your software talk to an AI model.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800" dirty="0">
                <a:latin typeface="Baskerville Old Face" panose="02020602080505020303" pitchFamily="18" charset="0"/>
              </a:rPr>
              <a:t>You send text → The GPT model understands it → It generates a smart response</a:t>
            </a:r>
            <a:r>
              <a:rPr lang="en-US" sz="2800" dirty="0" smtClean="0"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sz="2800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Here is the meaning of each word:</a:t>
            </a:r>
            <a:endParaRPr lang="en-US" sz="2800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1. Generative : </a:t>
            </a:r>
            <a:r>
              <a:rPr lang="en-US" sz="2800" dirty="0" smtClean="0">
                <a:latin typeface="Baskerville Old Face" panose="02020602080505020303" pitchFamily="18" charset="0"/>
              </a:rPr>
              <a:t>It </a:t>
            </a:r>
            <a:r>
              <a:rPr lang="en-US" sz="2800" dirty="0">
                <a:latin typeface="Baskerville Old Face" panose="02020602080505020303" pitchFamily="18" charset="0"/>
              </a:rPr>
              <a:t>can </a:t>
            </a:r>
            <a:r>
              <a:rPr lang="en-US" sz="2800" b="1" dirty="0">
                <a:latin typeface="Baskerville Old Face" panose="02020602080505020303" pitchFamily="18" charset="0"/>
              </a:rPr>
              <a:t>generate</a:t>
            </a:r>
            <a:r>
              <a:rPr lang="en-US" sz="2800" dirty="0">
                <a:latin typeface="Baskerville Old Face" panose="02020602080505020303" pitchFamily="18" charset="0"/>
              </a:rPr>
              <a:t> text — answers, stories, emails, code, etc.</a:t>
            </a:r>
          </a:p>
          <a:p>
            <a:pPr marL="0" indent="0" algn="just"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2. Pre-trained : </a:t>
            </a:r>
            <a:r>
              <a:rPr lang="en-US" sz="2800" dirty="0" smtClean="0">
                <a:latin typeface="Baskerville Old Face" panose="02020602080505020303" pitchFamily="18" charset="0"/>
              </a:rPr>
              <a:t>It </a:t>
            </a:r>
            <a:r>
              <a:rPr lang="en-US" sz="2800" dirty="0">
                <a:latin typeface="Baskerville Old Face" panose="02020602080505020303" pitchFamily="18" charset="0"/>
              </a:rPr>
              <a:t>is already </a:t>
            </a:r>
            <a:r>
              <a:rPr lang="en-US" sz="2800" b="1" dirty="0">
                <a:latin typeface="Baskerville Old Face" panose="02020602080505020303" pitchFamily="18" charset="0"/>
              </a:rPr>
              <a:t>trained on a large amount of data</a:t>
            </a:r>
            <a:r>
              <a:rPr lang="en-US" sz="2800" dirty="0">
                <a:latin typeface="Baskerville Old Face" panose="02020602080505020303" pitchFamily="18" charset="0"/>
              </a:rPr>
              <a:t>, so it knows language patterns.</a:t>
            </a:r>
          </a:p>
          <a:p>
            <a:pPr marL="0" indent="0" algn="just"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3. Transformer : </a:t>
            </a:r>
            <a:r>
              <a:rPr lang="en-US" sz="2800" dirty="0" smtClean="0">
                <a:latin typeface="Baskerville Old Face" panose="02020602080505020303" pitchFamily="18" charset="0"/>
              </a:rPr>
              <a:t>A </a:t>
            </a:r>
            <a:r>
              <a:rPr lang="en-US" sz="2800" dirty="0">
                <a:latin typeface="Baskerville Old Face" panose="02020602080505020303" pitchFamily="18" charset="0"/>
              </a:rPr>
              <a:t>special </a:t>
            </a:r>
            <a:r>
              <a:rPr lang="en-US" sz="2800" b="1" dirty="0">
                <a:latin typeface="Baskerville Old Face" panose="02020602080505020303" pitchFamily="18" charset="0"/>
              </a:rPr>
              <a:t>deep learning model architecture</a:t>
            </a:r>
            <a:r>
              <a:rPr lang="en-US" sz="2800" dirty="0">
                <a:latin typeface="Baskerville Old Face" panose="02020602080505020303" pitchFamily="18" charset="0"/>
              </a:rPr>
              <a:t> that understands context in sentences.</a:t>
            </a:r>
          </a:p>
          <a:p>
            <a:pPr algn="just">
              <a:lnSpc>
                <a:spcPct val="150000"/>
              </a:lnSpc>
            </a:pPr>
            <a:endParaRPr lang="en-US" dirty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</a:pPr>
            <a:endParaRPr lang="en-US" dirty="0"/>
          </a:p>
          <a:p>
            <a:pPr marL="0" indent="0" algn="just">
              <a:lnSpc>
                <a:spcPct val="150000"/>
              </a:lnSpc>
              <a:buNone/>
            </a:pPr>
            <a:endParaRPr lang="en-US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79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46" y="173736"/>
            <a:ext cx="8077200" cy="43586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762000"/>
            <a:ext cx="8586216" cy="58910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Use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Cases: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Baskerville Old Face" panose="02020602080505020303" pitchFamily="18" charset="0"/>
              </a:rPr>
              <a:t>From creating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AI </a:t>
            </a:r>
            <a:r>
              <a:rPr lang="en-US" b="1" dirty="0" err="1">
                <a:solidFill>
                  <a:srgbClr val="009900"/>
                </a:solidFill>
                <a:latin typeface="Baskerville Old Face" panose="02020602080505020303" pitchFamily="18" charset="0"/>
              </a:rPr>
              <a:t>chatbots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 and 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  <a:hlinkClick r:id="rId2"/>
              </a:rPr>
              <a:t>RAG </a:t>
            </a:r>
            <a:r>
              <a:rPr lang="en-US" b="1" dirty="0" err="1">
                <a:solidFill>
                  <a:srgbClr val="009900"/>
                </a:solidFill>
                <a:latin typeface="Baskerville Old Face" panose="02020602080505020303" pitchFamily="18" charset="0"/>
                <a:hlinkClick r:id="rId2"/>
              </a:rPr>
              <a:t>chatbots</a:t>
            </a:r>
            <a:r>
              <a:rPr lang="en-US" dirty="0">
                <a:latin typeface="Baskerville Old Face" panose="02020602080505020303" pitchFamily="18" charset="0"/>
              </a:rPr>
              <a:t> to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automating the content generation and </a:t>
            </a:r>
            <a:r>
              <a:rPr lang="en-US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summarization.</a:t>
            </a:r>
          </a:p>
          <a:p>
            <a:pPr algn="just">
              <a:lnSpc>
                <a:spcPct val="150000"/>
              </a:lnSpc>
            </a:pPr>
            <a:r>
              <a:rPr lang="en-US" sz="26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RAG = Retrieval-Augmented Generation</a:t>
            </a:r>
          </a:p>
          <a:p>
            <a:pPr algn="just">
              <a:lnSpc>
                <a:spcPct val="150000"/>
              </a:lnSpc>
            </a:pPr>
            <a:r>
              <a:rPr lang="en-US" sz="2600" dirty="0">
                <a:latin typeface="Baskerville Old Face" panose="02020602080505020303" pitchFamily="18" charset="0"/>
              </a:rPr>
              <a:t>A RAG </a:t>
            </a:r>
            <a:r>
              <a:rPr lang="en-US" sz="2600" dirty="0" err="1">
                <a:latin typeface="Baskerville Old Face" panose="02020602080505020303" pitchFamily="18" charset="0"/>
              </a:rPr>
              <a:t>chatbot</a:t>
            </a:r>
            <a:r>
              <a:rPr lang="en-US" sz="2600" dirty="0">
                <a:latin typeface="Baskerville Old Face" panose="02020602080505020303" pitchFamily="18" charset="0"/>
              </a:rPr>
              <a:t> is a </a:t>
            </a:r>
            <a:r>
              <a:rPr lang="en-US" sz="2600" b="1" dirty="0" err="1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chatbot</a:t>
            </a:r>
            <a:r>
              <a:rPr lang="en-US" sz="26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 </a:t>
            </a:r>
            <a:r>
              <a:rPr lang="en-US" sz="26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that answers questions </a:t>
            </a:r>
            <a:r>
              <a:rPr lang="en-US" sz="2600" dirty="0">
                <a:latin typeface="Baskerville Old Face" panose="02020602080505020303" pitchFamily="18" charset="0"/>
              </a:rPr>
              <a:t>by </a:t>
            </a:r>
            <a:r>
              <a:rPr lang="en-US" sz="2600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searching (retrieving) information from documents</a:t>
            </a:r>
            <a:r>
              <a:rPr lang="en-US" sz="2600" dirty="0">
                <a:latin typeface="Baskerville Old Face" panose="02020602080505020303" pitchFamily="18" charset="0"/>
              </a:rPr>
              <a:t> and then </a:t>
            </a:r>
            <a:r>
              <a:rPr lang="en-US" sz="2600" b="1" dirty="0">
                <a:latin typeface="Baskerville Old Face" panose="02020602080505020303" pitchFamily="18" charset="0"/>
              </a:rPr>
              <a:t>generating a response using an AI model.</a:t>
            </a:r>
          </a:p>
          <a:p>
            <a:pPr algn="just">
              <a:lnSpc>
                <a:spcPct val="150000"/>
              </a:lnSpc>
            </a:pPr>
            <a:endParaRPr lang="en-US" dirty="0"/>
          </a:p>
          <a:p>
            <a:pPr marL="0" indent="0" algn="just">
              <a:lnSpc>
                <a:spcPct val="150000"/>
              </a:lnSpc>
              <a:buNone/>
            </a:pPr>
            <a:endParaRPr lang="en-US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16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46" y="173736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84810" y="838200"/>
            <a:ext cx="8294370" cy="58148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 </a:t>
            </a: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6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Hugging Face 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Transformers: </a:t>
            </a:r>
            <a:r>
              <a:rPr lang="en-US" b="1" dirty="0">
                <a:latin typeface="Baskerville Old Face" panose="02020602080505020303" pitchFamily="18" charset="0"/>
              </a:rPr>
              <a:t>Hugging Face Transformers</a:t>
            </a:r>
            <a:r>
              <a:rPr lang="en-US" dirty="0">
                <a:latin typeface="Baskerville Old Face" panose="02020602080505020303" pitchFamily="18" charset="0"/>
              </a:rPr>
              <a:t> is a </a:t>
            </a:r>
            <a:r>
              <a:rPr lang="en-US" b="1" dirty="0">
                <a:latin typeface="Baskerville Old Face" panose="02020602080505020303" pitchFamily="18" charset="0"/>
              </a:rPr>
              <a:t>library (toolkit)</a:t>
            </a:r>
            <a:r>
              <a:rPr lang="en-US" dirty="0">
                <a:latin typeface="Baskerville Old Face" panose="02020602080505020303" pitchFamily="18" charset="0"/>
              </a:rPr>
              <a:t> that provides </a:t>
            </a:r>
            <a:r>
              <a:rPr lang="en-US" b="1" dirty="0">
                <a:latin typeface="Baskerville Old Face" panose="02020602080505020303" pitchFamily="18" charset="0"/>
              </a:rPr>
              <a:t>pre-trained AI models</a:t>
            </a:r>
            <a:r>
              <a:rPr lang="en-US" dirty="0">
                <a:latin typeface="Baskerville Old Face" panose="02020602080505020303" pitchFamily="18" charset="0"/>
              </a:rPr>
              <a:t> for NLP, computer vision</a:t>
            </a:r>
            <a:r>
              <a:rPr lang="en-US" dirty="0" smtClean="0">
                <a:latin typeface="Baskerville Old Face" panose="02020602080505020303" pitchFamily="18" charset="0"/>
              </a:rPr>
              <a:t>, etc.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2800" b="1" u="sng" dirty="0" smtClean="0">
              <a:solidFill>
                <a:srgbClr val="FF0066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0296856"/>
              </p:ext>
            </p:extLst>
          </p:nvPr>
        </p:nvGraphicFramePr>
        <p:xfrm>
          <a:off x="474726" y="2590038"/>
          <a:ext cx="8114539" cy="393192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572251">
                  <a:extLst>
                    <a:ext uri="{9D8B030D-6E8A-4147-A177-3AD203B41FA5}">
                      <a16:colId xmlns:a16="http://schemas.microsoft.com/office/drawing/2014/main" val="1848781808"/>
                    </a:ext>
                  </a:extLst>
                </a:gridCol>
                <a:gridCol w="2894339">
                  <a:extLst>
                    <a:ext uri="{9D8B030D-6E8A-4147-A177-3AD203B41FA5}">
                      <a16:colId xmlns:a16="http://schemas.microsoft.com/office/drawing/2014/main" val="1856555919"/>
                    </a:ext>
                  </a:extLst>
                </a:gridCol>
                <a:gridCol w="2647949">
                  <a:extLst>
                    <a:ext uri="{9D8B030D-6E8A-4147-A177-3AD203B41FA5}">
                      <a16:colId xmlns:a16="http://schemas.microsoft.com/office/drawing/2014/main" val="847318705"/>
                    </a:ext>
                  </a:extLst>
                </a:gridCol>
              </a:tblGrid>
              <a:tr h="35794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009900"/>
                          </a:solidFill>
                          <a:latin typeface="Baskerville Old Face" panose="02020602080505020303" pitchFamily="18" charset="0"/>
                        </a:rPr>
                        <a:t>Task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009900"/>
                          </a:solidFill>
                          <a:latin typeface="Baskerville Old Face" panose="02020602080505020303" pitchFamily="18" charset="0"/>
                        </a:rPr>
                        <a:t>What it Means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009900"/>
                          </a:solidFill>
                          <a:latin typeface="Baskerville Old Face" panose="02020602080505020303" pitchFamily="18" charset="0"/>
                        </a:rPr>
                        <a:t>Example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7675624"/>
                  </a:ext>
                </a:extLst>
              </a:tr>
              <a:tr h="413009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870581"/>
                          </a:solidFill>
                          <a:latin typeface="Baskerville Old Face" panose="02020602080505020303" pitchFamily="18" charset="0"/>
                        </a:rPr>
                        <a:t>Text Classification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Label the text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Spam / Not spam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3697255"/>
                  </a:ext>
                </a:extLst>
              </a:tr>
              <a:tr h="413009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870581"/>
                          </a:solidFill>
                          <a:latin typeface="Baskerville Old Face" panose="02020602080505020303" pitchFamily="18" charset="0"/>
                        </a:rPr>
                        <a:t>Sentiment Analysis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Find emotion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Positive or Negative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889269"/>
                  </a:ext>
                </a:extLst>
              </a:tr>
              <a:tr h="743417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870581"/>
                          </a:solidFill>
                          <a:latin typeface="Baskerville Old Face" panose="02020602080505020303" pitchFamily="18" charset="0"/>
                        </a:rPr>
                        <a:t>Named Entity Recognition (NER)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Identify names, places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2400" dirty="0">
                          <a:latin typeface="Baskerville Old Face" panose="02020602080505020303" pitchFamily="18" charset="0"/>
                        </a:rPr>
                        <a:t>“India”, “Ramu”, “Amazon”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0702046"/>
                  </a:ext>
                </a:extLst>
              </a:tr>
              <a:tr h="413009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870581"/>
                          </a:solidFill>
                          <a:latin typeface="Baskerville Old Face" panose="02020602080505020303" pitchFamily="18" charset="0"/>
                        </a:rPr>
                        <a:t>Translation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Convert languages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English → Telugu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0891320"/>
                  </a:ext>
                </a:extLst>
              </a:tr>
              <a:tr h="413009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870581"/>
                          </a:solidFill>
                          <a:latin typeface="Baskerville Old Face" panose="02020602080505020303" pitchFamily="18" charset="0"/>
                        </a:rPr>
                        <a:t>Summarization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Shorten long text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News summary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68043545"/>
                  </a:ext>
                </a:extLst>
              </a:tr>
              <a:tr h="743417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870581"/>
                          </a:solidFill>
                          <a:latin typeface="Baskerville Old Face" panose="02020602080505020303" pitchFamily="18" charset="0"/>
                        </a:rPr>
                        <a:t>Text Generation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Write text automatically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Story, email, code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87517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983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46" y="173736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84810" y="838200"/>
            <a:ext cx="8294370" cy="58148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 </a:t>
            </a: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7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Allen NLP: </a:t>
            </a:r>
            <a:r>
              <a:rPr lang="en-US" dirty="0" err="1">
                <a:latin typeface="Baskerville Old Face" panose="02020602080505020303" pitchFamily="18" charset="0"/>
              </a:rPr>
              <a:t>AllenNLP</a:t>
            </a:r>
            <a:r>
              <a:rPr lang="en-US" dirty="0">
                <a:latin typeface="Baskerville Old Face" panose="02020602080505020303" pitchFamily="18" charset="0"/>
              </a:rPr>
              <a:t> is a toolkit that helps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researchers build advanced NLP models</a:t>
            </a:r>
            <a:r>
              <a:rPr lang="en-US" dirty="0">
                <a:latin typeface="Baskerville Old Face" panose="02020602080505020303" pitchFamily="18" charset="0"/>
              </a:rPr>
              <a:t> easily </a:t>
            </a:r>
            <a:r>
              <a:rPr lang="en-US" b="1" dirty="0">
                <a:latin typeface="Baskerville Old Face" panose="02020602080505020303" pitchFamily="18" charset="0"/>
              </a:rPr>
              <a:t>using </a:t>
            </a:r>
            <a:r>
              <a:rPr lang="en-US" b="1" dirty="0" err="1">
                <a:latin typeface="Baskerville Old Face" panose="02020602080505020303" pitchFamily="18" charset="0"/>
              </a:rPr>
              <a:t>PyTorch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 </a:t>
            </a:r>
            <a:r>
              <a:rPr lang="en-US" b="1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It can be </a:t>
            </a:r>
            <a:r>
              <a:rPr lang="en-US" b="1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mainly used in Text Classification, Sentiment Analysis etc.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8. Microsoft Azure Text 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Analytics: </a:t>
            </a:r>
            <a:r>
              <a:rPr lang="en-US" dirty="0">
                <a:latin typeface="Baskerville Old Face" panose="02020602080505020303" pitchFamily="18" charset="0"/>
              </a:rPr>
              <a:t>It is a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cloud-based NLP service provided by </a:t>
            </a:r>
            <a:r>
              <a:rPr lang="en-US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Microsoft.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It </a:t>
            </a:r>
            <a:r>
              <a:rPr lang="en-US" dirty="0">
                <a:latin typeface="Baskerville Old Face" panose="02020602080505020303" pitchFamily="18" charset="0"/>
              </a:rPr>
              <a:t>helps applications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understand and analyze text without writing complex code</a:t>
            </a:r>
            <a:r>
              <a:rPr lang="en-US" dirty="0" smtClean="0">
                <a:latin typeface="Baskerville Old Face" panose="02020602080505020303" pitchFamily="18" charset="0"/>
              </a:rPr>
              <a:t>. Here </a:t>
            </a:r>
            <a:r>
              <a:rPr lang="en-US" b="1" dirty="0" smtClean="0">
                <a:latin typeface="Baskerville Old Face" panose="02020602080505020303" pitchFamily="18" charset="0"/>
              </a:rPr>
              <a:t>no need to train the models</a:t>
            </a:r>
            <a:r>
              <a:rPr lang="en-US" dirty="0" smtClean="0">
                <a:latin typeface="Baskerville Old Face" panose="02020602080505020303" pitchFamily="18" charset="0"/>
              </a:rPr>
              <a:t>. It </a:t>
            </a:r>
            <a:r>
              <a:rPr lang="en-US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support many languages.</a:t>
            </a:r>
            <a:endParaRPr lang="en-US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dirty="0" smtClean="0">
              <a:solidFill>
                <a:schemeClr val="tx1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47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246" y="173736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84810" y="838200"/>
            <a:ext cx="8294370" cy="58148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 </a:t>
            </a: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9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  <a:r>
              <a:rPr lang="en-US" b="1" u="sng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TextBlob</a:t>
            </a: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:  </a:t>
            </a:r>
            <a:r>
              <a:rPr lang="en-US" dirty="0" err="1" smtClean="0">
                <a:latin typeface="Baskerville Old Face" panose="02020602080505020303" pitchFamily="18" charset="0"/>
              </a:rPr>
              <a:t>TextBlob</a:t>
            </a:r>
            <a:r>
              <a:rPr lang="en-US" dirty="0" smtClean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is a simple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NLP tool in Python </a:t>
            </a:r>
            <a:r>
              <a:rPr lang="en-US" dirty="0">
                <a:latin typeface="Baskerville Old Face" panose="02020602080505020303" pitchFamily="18" charset="0"/>
              </a:rPr>
              <a:t>that helps </a:t>
            </a:r>
            <a:r>
              <a:rPr lang="en-US" b="1" dirty="0" err="1">
                <a:solidFill>
                  <a:srgbClr val="870581"/>
                </a:solidFill>
                <a:latin typeface="Baskerville Old Face" panose="02020602080505020303" pitchFamily="18" charset="0"/>
              </a:rPr>
              <a:t>analyse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 and understand text</a:t>
            </a:r>
            <a:r>
              <a:rPr lang="en-US" dirty="0">
                <a:latin typeface="Baskerville Old Face" panose="02020602080505020303" pitchFamily="18" charset="0"/>
              </a:rPr>
              <a:t>. </a:t>
            </a:r>
            <a:r>
              <a:rPr lang="en-US" dirty="0" err="1">
                <a:latin typeface="Baskerville Old Face" panose="02020602080505020303" pitchFamily="18" charset="0"/>
              </a:rPr>
              <a:t>TextBlob</a:t>
            </a:r>
            <a:r>
              <a:rPr lang="en-US" dirty="0">
                <a:latin typeface="Baskerville Old Face" panose="02020602080505020303" pitchFamily="18" charset="0"/>
              </a:rPr>
              <a:t> is a beginner-friendly Python library for performing simple NLP tasks like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sentiment analysis, tokenization, and spelling correction</a:t>
            </a:r>
            <a:r>
              <a:rPr lang="en-US" b="1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10. Stanford </a:t>
            </a:r>
            <a:r>
              <a:rPr lang="en-US" b="1" u="sng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CoreNLP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: </a:t>
            </a:r>
            <a:r>
              <a:rPr lang="en-US" dirty="0">
                <a:latin typeface="Baskerville Old Face" panose="02020602080505020303" pitchFamily="18" charset="0"/>
              </a:rPr>
              <a:t>This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Java-based tool </a:t>
            </a:r>
            <a:r>
              <a:rPr lang="en-US" b="1" dirty="0">
                <a:solidFill>
                  <a:srgbClr val="990000"/>
                </a:solidFill>
                <a:latin typeface="Baskerville Old Face" panose="02020602080505020303" pitchFamily="18" charset="0"/>
              </a:rPr>
              <a:t>offers multilingual support and is highly customizable for complex NLP projects</a:t>
            </a:r>
            <a:r>
              <a:rPr lang="en-US" dirty="0" smtClean="0">
                <a:latin typeface="Baskerville Old Face" panose="02020602080505020303" pitchFamily="18" charset="0"/>
              </a:rPr>
              <a:t>. I</a:t>
            </a:r>
            <a:r>
              <a:rPr lang="en-US" dirty="0" smtClean="0"/>
              <a:t>t </a:t>
            </a:r>
            <a:r>
              <a:rPr lang="en-US" dirty="0"/>
              <a:t>provides </a:t>
            </a:r>
            <a:r>
              <a:rPr lang="en-US" b="1" dirty="0">
                <a:solidFill>
                  <a:srgbClr val="009900"/>
                </a:solidFill>
              </a:rPr>
              <a:t>many NLP functions to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analyze text deeply</a:t>
            </a:r>
            <a:r>
              <a:rPr lang="en-US" dirty="0">
                <a:latin typeface="Baskerville Old Face" panose="02020602080505020303" pitchFamily="18" charset="0"/>
              </a:rPr>
              <a:t>. It helps computers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understand English text by breaking it into grammar, entities, sentiment, etc</a:t>
            </a:r>
            <a:r>
              <a:rPr lang="en-US" b="1" dirty="0">
                <a:solidFill>
                  <a:srgbClr val="0000CC"/>
                </a:solidFill>
              </a:rPr>
              <a:t>.</a:t>
            </a:r>
            <a:endParaRPr lang="en-US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dirty="0" smtClean="0">
              <a:solidFill>
                <a:schemeClr val="tx1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73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26898"/>
            <a:ext cx="7290816" cy="630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205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304800"/>
            <a:ext cx="7886700" cy="216692"/>
          </a:xfrm>
        </p:spPr>
        <p:txBody>
          <a:bodyPr>
            <a:noAutofit/>
          </a:bodyPr>
          <a:lstStyle/>
          <a:p>
            <a:pPr algn="r"/>
            <a:r>
              <a:rPr lang="en-US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1" y="397906"/>
            <a:ext cx="8570976" cy="635341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60000"/>
              </a:lnSpc>
              <a:buNone/>
            </a:pPr>
            <a:r>
              <a:rPr lang="en-US" b="1" dirty="0">
                <a:solidFill>
                  <a:srgbClr val="0A0A0A"/>
                </a:solidFill>
                <a:latin typeface="Baskerville Old Face" panose="02020602080505020303" pitchFamily="18" charset="0"/>
              </a:rPr>
              <a:t>Applications of Natural Language Processing (NLP) </a:t>
            </a:r>
            <a:r>
              <a:rPr lang="en-US" dirty="0">
                <a:solidFill>
                  <a:srgbClr val="0A0A0A"/>
                </a:solidFill>
                <a:latin typeface="Baskerville Old Face" panose="02020602080505020303" pitchFamily="18" charset="0"/>
              </a:rPr>
              <a:t>include 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virtual assistants (like Siri and Alexa),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machine translation</a:t>
            </a:r>
            <a:r>
              <a:rPr lang="en-US" dirty="0">
                <a:latin typeface="Baskerville Old Face" panose="02020602080505020303" pitchFamily="18" charset="0"/>
              </a:rPr>
              <a:t>, and </a:t>
            </a:r>
            <a:r>
              <a:rPr lang="en-US" b="1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chatbots</a:t>
            </a:r>
            <a:r>
              <a:rPr lang="en-US" dirty="0">
                <a:solidFill>
                  <a:srgbClr val="0A0A0A"/>
                </a:solidFill>
                <a:latin typeface="Baskerville Old Face" panose="02020602080505020303" pitchFamily="18" charset="0"/>
              </a:rPr>
              <a:t>, all of which allow </a:t>
            </a:r>
            <a:r>
              <a:rPr lang="en-US" b="1" dirty="0">
                <a:solidFill>
                  <a:srgbClr val="0A0A0A"/>
                </a:solidFill>
                <a:latin typeface="Baskerville Old Face" panose="02020602080505020303" pitchFamily="18" charset="0"/>
              </a:rPr>
              <a:t>computers to </a:t>
            </a:r>
            <a:r>
              <a:rPr lang="en-US" b="1" dirty="0">
                <a:solidFill>
                  <a:srgbClr val="FF3399"/>
                </a:solidFill>
                <a:latin typeface="Baskerville Old Face" panose="02020602080505020303" pitchFamily="18" charset="0"/>
              </a:rPr>
              <a:t>understand and respond to human </a:t>
            </a:r>
            <a:r>
              <a:rPr lang="en-US" b="1" dirty="0" smtClean="0">
                <a:solidFill>
                  <a:srgbClr val="FF3399"/>
                </a:solidFill>
                <a:latin typeface="Baskerville Old Face" panose="02020602080505020303" pitchFamily="18" charset="0"/>
              </a:rPr>
              <a:t>language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en-US" sz="28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1. Chatbots: </a:t>
            </a:r>
            <a:r>
              <a:rPr lang="en-US" dirty="0">
                <a:latin typeface="Baskerville Old Face" panose="02020602080505020303" pitchFamily="18" charset="0"/>
              </a:rPr>
              <a:t>A </a:t>
            </a:r>
            <a:r>
              <a:rPr lang="en-US" dirty="0" err="1">
                <a:latin typeface="Baskerville Old Face" panose="02020602080505020303" pitchFamily="18" charset="0"/>
              </a:rPr>
              <a:t>chatbot</a:t>
            </a:r>
            <a:r>
              <a:rPr lang="en-US" dirty="0">
                <a:latin typeface="Baskerville Old Face" panose="02020602080505020303" pitchFamily="18" charset="0"/>
              </a:rPr>
              <a:t> is a computer program that talks with humans using text or voice. Chatbots use NLP to understand human language and respond intelligently using algorithms like rule-based methods, machine learning (Naive Bayes, SVM), and deep learning models (LSTM, Transformers).</a:t>
            </a:r>
          </a:p>
          <a:p>
            <a:pPr marL="0" indent="0" algn="just">
              <a:lnSpc>
                <a:spcPct val="160000"/>
              </a:lnSpc>
              <a:buNone/>
            </a:pPr>
            <a:endParaRPr lang="en-US" b="1" dirty="0">
              <a:solidFill>
                <a:srgbClr val="FF3399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92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304800"/>
            <a:ext cx="7886700" cy="216692"/>
          </a:xfrm>
        </p:spPr>
        <p:txBody>
          <a:bodyPr>
            <a:noAutofit/>
          </a:bodyPr>
          <a:lstStyle/>
          <a:p>
            <a:pPr algn="r"/>
            <a:r>
              <a:rPr lang="en-US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7175" y="428386"/>
            <a:ext cx="8315325" cy="635341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Ex: </a:t>
            </a:r>
            <a:endParaRPr lang="en-US" dirty="0" smtClean="0">
              <a:latin typeface="Book Antiqua" panose="0204060205030503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u="sng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57" y="1130708"/>
            <a:ext cx="3464243" cy="17540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0044" y="509817"/>
            <a:ext cx="4577238" cy="23749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197" y="3163900"/>
            <a:ext cx="3921443" cy="19197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9150" y="3089791"/>
            <a:ext cx="4108132" cy="21289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33529" y="5423764"/>
            <a:ext cx="3138671" cy="13580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597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304800"/>
            <a:ext cx="7886700" cy="216692"/>
          </a:xfrm>
        </p:spPr>
        <p:txBody>
          <a:bodyPr>
            <a:noAutofit/>
          </a:bodyPr>
          <a:lstStyle/>
          <a:p>
            <a:pPr algn="r"/>
            <a:r>
              <a:rPr lang="en-US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7175" y="428386"/>
            <a:ext cx="8315325" cy="635341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60000"/>
              </a:lnSpc>
              <a:buNone/>
            </a:pPr>
            <a:r>
              <a:rPr lang="en-US" sz="28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2</a:t>
            </a:r>
            <a:r>
              <a:rPr lang="en-US" sz="28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  <a:r>
              <a:rPr lang="en-US" sz="28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E-Mail Filtering:  </a:t>
            </a:r>
            <a:r>
              <a:rPr lang="en-US" dirty="0">
                <a:latin typeface="Baskerville Old Face" panose="02020602080505020303" pitchFamily="18" charset="0"/>
              </a:rPr>
              <a:t>Emails are written in natural language. Email filtering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using NLP means </a:t>
            </a:r>
            <a:r>
              <a:rPr lang="en-US" dirty="0">
                <a:latin typeface="Baskerville Old Face" panose="02020602080505020303" pitchFamily="18" charset="0"/>
              </a:rPr>
              <a:t>using c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omputer techniques to read and understand email text automatically.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b="1" dirty="0">
                <a:latin typeface="Baskerville Old Face" panose="02020602080505020303" pitchFamily="18" charset="0"/>
              </a:rPr>
              <a:t>Email filtering </a:t>
            </a:r>
            <a:r>
              <a:rPr lang="en-US" dirty="0">
                <a:latin typeface="Baskerville Old Face" panose="02020602080505020303" pitchFamily="18" charset="0"/>
              </a:rPr>
              <a:t>is the process of </a:t>
            </a:r>
            <a:r>
              <a:rPr lang="en-US" b="1" dirty="0">
                <a:solidFill>
                  <a:srgbClr val="990000"/>
                </a:solidFill>
                <a:latin typeface="Baskerville Old Face" panose="02020602080505020303" pitchFamily="18" charset="0"/>
              </a:rPr>
              <a:t>automatically sorting, categorizing, or blocking emails based on their content</a:t>
            </a:r>
            <a:r>
              <a:rPr lang="en-US" dirty="0">
                <a:latin typeface="Baskerville Old Face" panose="02020602080505020303" pitchFamily="18" charset="0"/>
              </a:rPr>
              <a:t>. 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algn="just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we use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NLP techniques </a:t>
            </a:r>
            <a:r>
              <a:rPr lang="en-US" dirty="0">
                <a:latin typeface="Baskerville Old Face" panose="02020602080505020303" pitchFamily="18" charset="0"/>
              </a:rPr>
              <a:t>such as </a:t>
            </a:r>
            <a:r>
              <a:rPr lang="en-US" b="1" dirty="0">
                <a:solidFill>
                  <a:srgbClr val="FF3399"/>
                </a:solidFill>
                <a:latin typeface="Baskerville Old Face" panose="02020602080505020303" pitchFamily="18" charset="0"/>
              </a:rPr>
              <a:t>tokenization, text classification, and semantic analysis.</a:t>
            </a:r>
          </a:p>
          <a:p>
            <a:pPr algn="just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Natural Language Processing (NL</a:t>
            </a:r>
            <a:r>
              <a:rPr lang="en-US" dirty="0">
                <a:solidFill>
                  <a:srgbClr val="0000CC"/>
                </a:solidFill>
                <a:latin typeface="Baskerville Old Face" panose="02020602080505020303" pitchFamily="18" charset="0"/>
              </a:rPr>
              <a:t>P) </a:t>
            </a:r>
            <a:r>
              <a:rPr lang="en-US" dirty="0">
                <a:latin typeface="Baskerville Old Face" panose="02020602080505020303" pitchFamily="18" charset="0"/>
              </a:rPr>
              <a:t>plays a major role in </a:t>
            </a:r>
            <a:r>
              <a:rPr lang="en-US" b="1" dirty="0">
                <a:solidFill>
                  <a:srgbClr val="FF3399"/>
                </a:solidFill>
                <a:latin typeface="Baskerville Old Face" panose="02020602080505020303" pitchFamily="18" charset="0"/>
              </a:rPr>
              <a:t>understanding the text inside emails</a:t>
            </a:r>
            <a:r>
              <a:rPr lang="en-US" dirty="0">
                <a:latin typeface="Baskerville Old Face" panose="02020602080505020303" pitchFamily="18" charset="0"/>
              </a:rPr>
              <a:t> and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deciding whether they are spam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important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promotional,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phishing, or normal messages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44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304800"/>
            <a:ext cx="7886700" cy="216692"/>
          </a:xfrm>
        </p:spPr>
        <p:txBody>
          <a:bodyPr>
            <a:noAutofit/>
          </a:bodyPr>
          <a:lstStyle/>
          <a:p>
            <a:pPr algn="r"/>
            <a:r>
              <a:rPr lang="en-US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1" y="521492"/>
            <a:ext cx="8510016" cy="620101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60000"/>
              </a:lnSpc>
              <a:buNone/>
            </a:pPr>
            <a:r>
              <a:rPr lang="en-US" sz="28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3. Language Translation: </a:t>
            </a:r>
            <a:r>
              <a:rPr lang="en-US" b="1" u="sng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Language translation</a:t>
            </a:r>
            <a:r>
              <a:rPr lang="en-US" sz="2000" b="1" u="sng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 smtClean="0">
                <a:latin typeface="Baskerville Old Face" panose="02020602080505020303" pitchFamily="18" charset="0"/>
              </a:rPr>
              <a:t>is </a:t>
            </a:r>
            <a:r>
              <a:rPr lang="en-US" dirty="0">
                <a:latin typeface="Baskerville Old Face" panose="02020602080505020303" pitchFamily="18" charset="0"/>
              </a:rPr>
              <a:t>a sub-field of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computational linguistics </a:t>
            </a:r>
            <a:r>
              <a:rPr lang="en-US" dirty="0">
                <a:latin typeface="Baskerville Old Face" panose="02020602080505020303" pitchFamily="18" charset="0"/>
              </a:rPr>
              <a:t>that focuses on developing systems capable of </a:t>
            </a: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automatically translating text or speech from one language to another</a:t>
            </a:r>
            <a:r>
              <a:rPr lang="en-US" dirty="0">
                <a:latin typeface="Baskerville Old Face" panose="02020602080505020303" pitchFamily="18" charset="0"/>
              </a:rPr>
              <a:t>. 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60000"/>
              </a:lnSpc>
              <a:buNone/>
            </a:pPr>
            <a:r>
              <a:rPr lang="en-US" dirty="0">
                <a:latin typeface="Baskerville Old Face" panose="02020602080505020303" pitchFamily="18" charset="0"/>
              </a:rPr>
              <a:t>	</a:t>
            </a:r>
            <a:r>
              <a:rPr lang="en-US" dirty="0" smtClean="0">
                <a:latin typeface="Baskerville Old Face" panose="02020602080505020303" pitchFamily="18" charset="0"/>
              </a:rPr>
              <a:t>In</a:t>
            </a:r>
            <a:r>
              <a:rPr lang="en-US" dirty="0">
                <a:latin typeface="Baskerville Old Face" panose="02020602080505020303" pitchFamily="18" charset="0"/>
              </a:rPr>
              <a:t> </a:t>
            </a:r>
            <a:r>
              <a:rPr lang="en-US" b="1" u="sng" dirty="0" smtClean="0">
                <a:latin typeface="Baskerville Old Face" panose="02020602080505020303" pitchFamily="18" charset="0"/>
                <a:hlinkClick r:id="rId3"/>
              </a:rPr>
              <a:t>Natural Language Processing (NLP)</a:t>
            </a:r>
            <a:r>
              <a:rPr lang="en-US" b="1" dirty="0" smtClean="0">
                <a:latin typeface="Baskerville Old Face" panose="02020602080505020303" pitchFamily="18" charset="0"/>
              </a:rPr>
              <a:t>, </a:t>
            </a:r>
            <a:r>
              <a:rPr lang="en-US" dirty="0" smtClean="0">
                <a:latin typeface="Baskerville Old Face" panose="02020602080505020303" pitchFamily="18" charset="0"/>
              </a:rPr>
              <a:t>the </a:t>
            </a:r>
            <a:r>
              <a:rPr lang="en-US" dirty="0">
                <a:latin typeface="Baskerville Old Face" panose="02020602080505020303" pitchFamily="18" charset="0"/>
              </a:rPr>
              <a:t>goal of </a:t>
            </a:r>
            <a:r>
              <a:rPr lang="en-US" b="1" dirty="0">
                <a:latin typeface="Baskerville Old Face" panose="02020602080505020303" pitchFamily="18" charset="0"/>
              </a:rPr>
              <a:t>machine translation is to produce translations that are </a:t>
            </a:r>
            <a:r>
              <a:rPr lang="en-US" b="1" dirty="0" smtClean="0">
                <a:latin typeface="Baskerville Old Face" panose="02020602080505020303" pitchFamily="18" charset="0"/>
              </a:rPr>
              <a:t>n</a:t>
            </a:r>
            <a:r>
              <a:rPr lang="en-US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ot </a:t>
            </a: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only grammatically correct</a:t>
            </a:r>
            <a:r>
              <a:rPr lang="en-US" dirty="0">
                <a:solidFill>
                  <a:srgbClr val="C00000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but also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convey the meaning of the original content accurately.</a:t>
            </a:r>
            <a:endParaRPr lang="en-US" sz="2800" b="1" u="sng" dirty="0">
              <a:solidFill>
                <a:srgbClr val="0099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800" y="5015953"/>
            <a:ext cx="5127352" cy="14361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707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304800"/>
            <a:ext cx="7886700" cy="216692"/>
          </a:xfrm>
        </p:spPr>
        <p:txBody>
          <a:bodyPr>
            <a:noAutofit/>
          </a:bodyPr>
          <a:lstStyle/>
          <a:p>
            <a:pPr algn="r"/>
            <a:r>
              <a:rPr lang="en-US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016" y="794146"/>
            <a:ext cx="8063484" cy="36254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361950" y="4692254"/>
            <a:ext cx="8357616" cy="1699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Baskerville Old Face" panose="02020602080505020303" pitchFamily="18" charset="0"/>
              </a:rPr>
              <a:t>Language translation in NLP uses </a:t>
            </a:r>
            <a:r>
              <a:rPr lang="en-US" sz="2400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rule-based, statistical, and neural algorithms</a:t>
            </a:r>
            <a:r>
              <a:rPr lang="en-US" sz="2400" dirty="0">
                <a:latin typeface="Baskerville Old Face" panose="02020602080505020303" pitchFamily="18" charset="0"/>
              </a:rPr>
              <a:t> such as </a:t>
            </a:r>
            <a:r>
              <a:rPr lang="en-US" sz="24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SMT, RNN, LSTM, and Transformer models </a:t>
            </a:r>
            <a:r>
              <a:rPr lang="en-US" sz="2400" dirty="0">
                <a:latin typeface="Baskerville Old Face" panose="02020602080505020303" pitchFamily="18" charset="0"/>
              </a:rPr>
              <a:t>to </a:t>
            </a:r>
            <a:r>
              <a:rPr lang="en-US" sz="2400" b="1" dirty="0">
                <a:latin typeface="Baskerville Old Face" panose="02020602080505020303" pitchFamily="18" charset="0"/>
              </a:rPr>
              <a:t>convert text from one language to another</a:t>
            </a:r>
            <a:r>
              <a:rPr lang="en-US" sz="2400" dirty="0">
                <a:latin typeface="Baskerville Old Face" panose="020206020805050203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9623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304800"/>
            <a:ext cx="7886700" cy="216692"/>
          </a:xfrm>
        </p:spPr>
        <p:txBody>
          <a:bodyPr>
            <a:noAutofit/>
          </a:bodyPr>
          <a:lstStyle/>
          <a:p>
            <a:pPr algn="r"/>
            <a:r>
              <a:rPr lang="en-US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1" y="521492"/>
            <a:ext cx="8510016" cy="620101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4</a:t>
            </a:r>
            <a:r>
              <a:rPr lang="en-US" sz="28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Sentimental Analysis: </a:t>
            </a:r>
            <a:r>
              <a:rPr lang="en-US" dirty="0">
                <a:latin typeface="Baskerville Old Face" panose="02020602080505020303" pitchFamily="18" charset="0"/>
              </a:rPr>
              <a:t>Sentiment analysis, </a:t>
            </a:r>
            <a:r>
              <a:rPr lang="en-US" dirty="0" smtClean="0">
                <a:latin typeface="Baskerville Old Face" panose="02020602080505020303" pitchFamily="18" charset="0"/>
              </a:rPr>
              <a:t>is </a:t>
            </a:r>
            <a:r>
              <a:rPr lang="en-US" dirty="0">
                <a:latin typeface="Baskerville Old Face" panose="02020602080505020303" pitchFamily="18" charset="0"/>
              </a:rPr>
              <a:t>the process of determining and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understanding the emotional tone and attitude conveyed within text data</a:t>
            </a:r>
            <a:r>
              <a:rPr lang="en-US" dirty="0">
                <a:latin typeface="Baskerville Old Face" panose="02020602080505020303" pitchFamily="18" charset="0"/>
              </a:rPr>
              <a:t>. 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 smtClean="0">
                <a:latin typeface="Baskerville Old Face" panose="02020602080505020303" pitchFamily="18" charset="0"/>
              </a:rPr>
              <a:t>It </a:t>
            </a:r>
            <a:r>
              <a:rPr lang="en-US" dirty="0">
                <a:latin typeface="Baskerville Old Face" panose="02020602080505020303" pitchFamily="18" charset="0"/>
              </a:rPr>
              <a:t>involves assessing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whether a piece of text expresses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positive, negative, neutral</a:t>
            </a:r>
            <a:r>
              <a:rPr lang="en-US" dirty="0">
                <a:latin typeface="Baskerville Old Face" panose="02020602080505020303" pitchFamily="18" charset="0"/>
              </a:rPr>
              <a:t>, or other sentiment categories. 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 smtClean="0">
                <a:latin typeface="Baskerville Old Face" panose="02020602080505020303" pitchFamily="18" charset="0"/>
              </a:rPr>
              <a:t>Sentiment </a:t>
            </a:r>
            <a:r>
              <a:rPr lang="en-US" dirty="0">
                <a:latin typeface="Baskerville Old Face" panose="02020602080505020303" pitchFamily="18" charset="0"/>
              </a:rPr>
              <a:t>analysis can be </a:t>
            </a:r>
            <a:r>
              <a:rPr lang="en-US" dirty="0" smtClean="0">
                <a:latin typeface="Baskerville Old Face" panose="02020602080505020303" pitchFamily="18" charset="0"/>
              </a:rPr>
              <a:t>applied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to various </a:t>
            </a:r>
            <a:r>
              <a:rPr lang="en-US" b="1" dirty="0">
                <a:latin typeface="Baskerville Old Face" panose="02020602080505020303" pitchFamily="18" charset="0"/>
              </a:rPr>
              <a:t>types of text, including </a:t>
            </a:r>
            <a:endParaRPr lang="en-US" b="1" dirty="0" smtClean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 smtClean="0">
                <a:latin typeface="Baskerville Old Face" panose="02020602080505020303" pitchFamily="18" charset="0"/>
              </a:rPr>
              <a:t>customer </a:t>
            </a:r>
            <a:r>
              <a:rPr lang="en-US" b="1" dirty="0">
                <a:latin typeface="Baskerville Old Face" panose="02020602080505020303" pitchFamily="18" charset="0"/>
              </a:rPr>
              <a:t>reviews, social media posts, </a:t>
            </a:r>
            <a:endParaRPr lang="en-US" b="1" dirty="0" smtClean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 smtClean="0">
                <a:latin typeface="Baskerville Old Face" panose="02020602080505020303" pitchFamily="18" charset="0"/>
              </a:rPr>
              <a:t>survey </a:t>
            </a:r>
            <a:r>
              <a:rPr lang="en-US" b="1" dirty="0">
                <a:latin typeface="Baskerville Old Face" panose="02020602080505020303" pitchFamily="18" charset="0"/>
              </a:rPr>
              <a:t>responses, and other forms of </a:t>
            </a:r>
            <a:endParaRPr lang="en-US" b="1" dirty="0" smtClean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 smtClean="0">
                <a:latin typeface="Baskerville Old Face" panose="02020602080505020303" pitchFamily="18" charset="0"/>
              </a:rPr>
              <a:t>online </a:t>
            </a:r>
            <a:r>
              <a:rPr lang="en-US" b="1" dirty="0">
                <a:latin typeface="Baskerville Old Face" panose="02020602080505020303" pitchFamily="18" charset="0"/>
              </a:rPr>
              <a:t>content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64</a:t>
            </a:fld>
            <a:endParaRPr lang="en-US" dirty="0"/>
          </a:p>
        </p:txBody>
      </p:sp>
      <p:pic>
        <p:nvPicPr>
          <p:cNvPr id="4102" name="Picture 6" descr="What is Sentiment Analysis? | EPAM SolutionsHu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684" y="3673094"/>
            <a:ext cx="3480816" cy="23215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925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304800"/>
            <a:ext cx="7886700" cy="216692"/>
          </a:xfrm>
        </p:spPr>
        <p:txBody>
          <a:bodyPr>
            <a:noAutofit/>
          </a:bodyPr>
          <a:lstStyle/>
          <a:p>
            <a:pPr algn="r"/>
            <a:r>
              <a:rPr lang="en-US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100" y="1097280"/>
            <a:ext cx="3581400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284" y="3971624"/>
            <a:ext cx="4623816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9616" y="4017282"/>
            <a:ext cx="3429000" cy="23690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259080" y="538398"/>
            <a:ext cx="48844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Real-Life Applications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Product reviews (Amazon, Flipkart)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Movie reviews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Social media analysis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askerville Old Face" panose="02020602080505020303" pitchFamily="18" charset="0"/>
              </a:rPr>
              <a:t>Customer feedback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990000"/>
                </a:solidFill>
                <a:latin typeface="Baskerville Old Face" panose="02020602080505020303" pitchFamily="18" charset="0"/>
              </a:rPr>
              <a:t>Political opinion analysis</a:t>
            </a:r>
          </a:p>
        </p:txBody>
      </p:sp>
    </p:spTree>
    <p:extLst>
      <p:ext uri="{BB962C8B-B14F-4D97-AF65-F5344CB8AC3E}">
        <p14:creationId xmlns:p14="http://schemas.microsoft.com/office/powerpoint/2010/main" val="270851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304800"/>
            <a:ext cx="7886700" cy="216692"/>
          </a:xfrm>
        </p:spPr>
        <p:txBody>
          <a:bodyPr>
            <a:noAutofit/>
          </a:bodyPr>
          <a:lstStyle/>
          <a:p>
            <a:pPr algn="r"/>
            <a:r>
              <a:rPr lang="en-US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1" y="521492"/>
            <a:ext cx="8510016" cy="620101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5. Predictive Text: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Predictive text</a:t>
            </a:r>
            <a:r>
              <a:rPr lang="en-US" dirty="0">
                <a:solidFill>
                  <a:srgbClr val="0000CC"/>
                </a:solidFill>
                <a:latin typeface="Baskerville Old Face" panose="02020602080505020303" pitchFamily="18" charset="0"/>
              </a:rPr>
              <a:t> is an NLP application that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suggests the next word or sentence</a:t>
            </a:r>
            <a:r>
              <a:rPr lang="en-US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while we </a:t>
            </a:r>
            <a:r>
              <a:rPr lang="en-US" b="1" dirty="0">
                <a:latin typeface="Baskerville Old Face" panose="02020602080505020303" pitchFamily="18" charset="0"/>
              </a:rPr>
              <a:t>are typing, based on previous words</a:t>
            </a:r>
            <a:r>
              <a:rPr lang="en-US" b="1" dirty="0" smtClean="0"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	One </a:t>
            </a:r>
            <a:r>
              <a:rPr lang="en-US" dirty="0">
                <a:latin typeface="Baskerville Old Face" panose="02020602080505020303" pitchFamily="18" charset="0"/>
              </a:rPr>
              <a:t>key aspect of predictive text is its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contribution to sentiment analysis</a:t>
            </a:r>
            <a:r>
              <a:rPr lang="en-US" dirty="0">
                <a:latin typeface="Baskerville Old Face" panose="02020602080505020303" pitchFamily="18" charset="0"/>
              </a:rPr>
              <a:t>, where it helps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analyze and understand text to determine the emotional tone behind the words</a:t>
            </a:r>
            <a:r>
              <a:rPr lang="en-US" dirty="0">
                <a:latin typeface="Baskerville Old Face" panose="02020602080505020303" pitchFamily="18" charset="0"/>
              </a:rPr>
              <a:t>. 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>
                <a:latin typeface="Baskerville Old Face" panose="02020602080505020303" pitchFamily="18" charset="0"/>
              </a:rPr>
              <a:t>	</a:t>
            </a:r>
            <a:r>
              <a:rPr lang="en-US" dirty="0" smtClean="0">
                <a:latin typeface="Baskerville Old Face" panose="02020602080505020303" pitchFamily="18" charset="0"/>
              </a:rPr>
              <a:t>By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accurately predicting words and phrases</a:t>
            </a:r>
            <a:r>
              <a:rPr lang="en-US" dirty="0">
                <a:latin typeface="Baskerville Old Face" panose="02020602080505020303" pitchFamily="18" charset="0"/>
              </a:rPr>
              <a:t>, predictive text algorithms can assist in </a:t>
            </a:r>
            <a:r>
              <a:rPr lang="en-US" b="1" dirty="0">
                <a:latin typeface="Baskerville Old Face" panose="02020602080505020303" pitchFamily="18" charset="0"/>
              </a:rPr>
              <a:t>deciphering the sentiment conveyed in user-generated content </a:t>
            </a:r>
            <a:r>
              <a:rPr lang="en-US" dirty="0">
                <a:latin typeface="Baskerville Old Face" panose="02020602080505020303" pitchFamily="18" charset="0"/>
              </a:rPr>
              <a:t>such as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social media posts or product reviews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en-US" b="1" dirty="0">
              <a:latin typeface="Baskerville Old Face" panose="02020602080505020303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16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304800"/>
            <a:ext cx="7886700" cy="216692"/>
          </a:xfrm>
        </p:spPr>
        <p:txBody>
          <a:bodyPr>
            <a:noAutofit/>
          </a:bodyPr>
          <a:lstStyle/>
          <a:p>
            <a:pPr algn="r"/>
            <a:r>
              <a:rPr lang="en-US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1" y="521492"/>
            <a:ext cx="8510016" cy="620101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Where we see it:</a:t>
            </a:r>
          </a:p>
          <a:p>
            <a:pPr marL="0" indent="0">
              <a:buNone/>
            </a:pPr>
            <a:r>
              <a:rPr lang="en-US" dirty="0">
                <a:latin typeface="Baskerville Old Face" panose="02020602080505020303" pitchFamily="18" charset="0"/>
              </a:rPr>
              <a:t>Mobile keyboard </a:t>
            </a:r>
            <a:r>
              <a:rPr lang="en-US" dirty="0" smtClean="0">
                <a:latin typeface="Baskerville Old Face" panose="02020602080505020303" pitchFamily="18" charset="0"/>
              </a:rPr>
              <a:t>suggestions                  Gmail </a:t>
            </a:r>
            <a:r>
              <a:rPr lang="en-US" dirty="0">
                <a:latin typeface="Baskerville Old Face" panose="02020602080505020303" pitchFamily="18" charset="0"/>
              </a:rPr>
              <a:t>smart reply</a:t>
            </a:r>
          </a:p>
          <a:p>
            <a:pPr marL="0" indent="0">
              <a:buNone/>
            </a:pPr>
            <a:r>
              <a:rPr lang="en-US" dirty="0">
                <a:latin typeface="Baskerville Old Face" panose="02020602080505020303" pitchFamily="18" charset="0"/>
              </a:rPr>
              <a:t>Search engine </a:t>
            </a:r>
            <a:r>
              <a:rPr lang="en-US" dirty="0" smtClean="0">
                <a:latin typeface="Baskerville Old Face" panose="02020602080505020303" pitchFamily="18" charset="0"/>
              </a:rPr>
              <a:t>suggestions                        Chat applications</a:t>
            </a:r>
          </a:p>
          <a:p>
            <a:pPr marL="0" indent="0">
              <a:buNone/>
            </a:pPr>
            <a:r>
              <a:rPr lang="en-US" b="1" u="sng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Example:</a:t>
            </a:r>
            <a:endParaRPr lang="en-US" b="1" u="sng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" y="2384725"/>
            <a:ext cx="3124200" cy="14453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2515" y="2153867"/>
            <a:ext cx="3829050" cy="23145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1" y="3961772"/>
            <a:ext cx="4410075" cy="28657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072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304800"/>
            <a:ext cx="7886700" cy="216692"/>
          </a:xfrm>
        </p:spPr>
        <p:txBody>
          <a:bodyPr>
            <a:noAutofit/>
          </a:bodyPr>
          <a:lstStyle/>
          <a:p>
            <a:pPr algn="r"/>
            <a:r>
              <a:rPr lang="en-US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035" y="413146"/>
            <a:ext cx="3491294" cy="26038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521492"/>
            <a:ext cx="4831651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166" y="3887456"/>
            <a:ext cx="3315163" cy="18420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0600" y="3870633"/>
            <a:ext cx="2971800" cy="14633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3560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304800"/>
            <a:ext cx="7886700" cy="216692"/>
          </a:xfrm>
        </p:spPr>
        <p:txBody>
          <a:bodyPr>
            <a:noAutofit/>
          </a:bodyPr>
          <a:lstStyle/>
          <a:p>
            <a:pPr algn="r"/>
            <a:r>
              <a:rPr lang="en-US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1" y="521492"/>
            <a:ext cx="8510016" cy="620101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6</a:t>
            </a:r>
            <a:r>
              <a:rPr lang="en-US" sz="28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Text Summarization: </a:t>
            </a:r>
            <a:r>
              <a:rPr lang="en-US" dirty="0">
                <a:latin typeface="Baskerville Old Face" panose="02020602080505020303" pitchFamily="18" charset="0"/>
              </a:rPr>
              <a:t>Text summarization is a very useful and important part of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Natural Language Processing (NLP). </a:t>
            </a:r>
            <a:endParaRPr lang="en-US" b="1" dirty="0" smtClean="0">
              <a:solidFill>
                <a:srgbClr val="0000CC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	Suppose </a:t>
            </a:r>
            <a:r>
              <a:rPr lang="en-US" dirty="0">
                <a:latin typeface="Baskerville Old Face" panose="02020602080505020303" pitchFamily="18" charset="0"/>
              </a:rPr>
              <a:t>we have </a:t>
            </a:r>
            <a:r>
              <a:rPr lang="en-US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too </a:t>
            </a: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many lines of text data in any form</a:t>
            </a:r>
            <a:r>
              <a:rPr lang="en-US" dirty="0">
                <a:latin typeface="Baskerville Old Face" panose="02020602080505020303" pitchFamily="18" charset="0"/>
              </a:rPr>
              <a:t>, such as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from articles or magazines or on social media</a:t>
            </a:r>
            <a:r>
              <a:rPr lang="en-US" dirty="0">
                <a:latin typeface="Baskerville Old Face" panose="02020602080505020303" pitchFamily="18" charset="0"/>
              </a:rPr>
              <a:t>. 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	We </a:t>
            </a:r>
            <a:r>
              <a:rPr lang="en-US" dirty="0">
                <a:latin typeface="Baskerville Old Face" panose="02020602080505020303" pitchFamily="18" charset="0"/>
              </a:rPr>
              <a:t>can </a:t>
            </a:r>
            <a:r>
              <a:rPr lang="en-US" b="1" dirty="0" smtClean="0">
                <a:solidFill>
                  <a:srgbClr val="00B050"/>
                </a:solidFill>
                <a:latin typeface="Baskerville Old Face" panose="02020602080505020303" pitchFamily="18" charset="0"/>
              </a:rPr>
              <a:t>summarize our text in a few lines </a:t>
            </a:r>
            <a:r>
              <a:rPr lang="en-US" dirty="0" smtClean="0">
                <a:latin typeface="Baskerville Old Face" panose="02020602080505020303" pitchFamily="18" charset="0"/>
              </a:rPr>
              <a:t>by </a:t>
            </a:r>
            <a:r>
              <a:rPr lang="en-US" b="1" dirty="0" smtClean="0">
                <a:latin typeface="Baskerville Old Face" panose="02020602080505020303" pitchFamily="18" charset="0"/>
              </a:rPr>
              <a:t>removing unimportant text </a:t>
            </a:r>
            <a:r>
              <a:rPr lang="en-US" b="1" dirty="0" smtClean="0">
                <a:solidFill>
                  <a:srgbClr val="990000"/>
                </a:solidFill>
                <a:latin typeface="Baskerville Old Face" panose="02020602080505020303" pitchFamily="18" charset="0"/>
              </a:rPr>
              <a:t>and </a:t>
            </a:r>
            <a:r>
              <a:rPr lang="en-US" b="1" dirty="0">
                <a:solidFill>
                  <a:srgbClr val="990000"/>
                </a:solidFill>
                <a:latin typeface="Baskerville Old Face" panose="02020602080505020303" pitchFamily="18" charset="0"/>
              </a:rPr>
              <a:t>converting the same text into smaller semantic text form</a:t>
            </a:r>
            <a:r>
              <a:rPr lang="en-US" b="1" dirty="0" smtClean="0">
                <a:solidFill>
                  <a:srgbClr val="990000"/>
                </a:solidFill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	In </a:t>
            </a:r>
            <a:r>
              <a:rPr lang="en-US" dirty="0">
                <a:latin typeface="Baskerville Old Face" panose="02020602080505020303" pitchFamily="18" charset="0"/>
              </a:rPr>
              <a:t>this approach we </a:t>
            </a:r>
            <a:r>
              <a:rPr lang="en-US" b="1" dirty="0" smtClean="0">
                <a:latin typeface="Baskerville Old Face" panose="02020602080505020303" pitchFamily="18" charset="0"/>
              </a:rPr>
              <a:t>build algorithms or programs </a:t>
            </a:r>
            <a:r>
              <a:rPr lang="en-US" dirty="0" smtClean="0">
                <a:latin typeface="Baskerville Old Face" panose="02020602080505020303" pitchFamily="18" charset="0"/>
              </a:rPr>
              <a:t>which will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reduce the text size and create a summary of our text data</a:t>
            </a:r>
            <a:r>
              <a:rPr lang="en-US" dirty="0" smtClean="0">
                <a:latin typeface="Baskerville Old Face" panose="02020602080505020303" pitchFamily="18" charset="0"/>
              </a:rPr>
              <a:t>. </a:t>
            </a:r>
            <a:r>
              <a:rPr lang="en-US" dirty="0">
                <a:latin typeface="Baskerville Old Face" panose="02020602080505020303" pitchFamily="18" charset="0"/>
              </a:rPr>
              <a:t>This is called </a:t>
            </a:r>
            <a:r>
              <a:rPr lang="en-US" b="1" dirty="0">
                <a:latin typeface="Baskerville Old Face" panose="02020602080505020303" pitchFamily="18" charset="0"/>
              </a:rPr>
              <a:t>automatic text summarization in machine learning.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68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304800"/>
            <a:ext cx="7886700" cy="216692"/>
          </a:xfrm>
        </p:spPr>
        <p:txBody>
          <a:bodyPr>
            <a:noAutofit/>
          </a:bodyPr>
          <a:lstStyle/>
          <a:p>
            <a:pPr algn="r"/>
            <a:r>
              <a:rPr lang="en-US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1" y="521492"/>
            <a:ext cx="8510016" cy="620101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Types of Text Summarization:</a:t>
            </a:r>
            <a:endParaRPr lang="en-US" b="1" u="sng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447" y="1473159"/>
            <a:ext cx="3777777" cy="213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1417846"/>
              </p:ext>
            </p:extLst>
          </p:nvPr>
        </p:nvGraphicFramePr>
        <p:xfrm>
          <a:off x="4252071" y="2286000"/>
          <a:ext cx="4349276" cy="4486942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224929">
                  <a:extLst>
                    <a:ext uri="{9D8B030D-6E8A-4147-A177-3AD203B41FA5}">
                      <a16:colId xmlns:a16="http://schemas.microsoft.com/office/drawing/2014/main" val="2609544560"/>
                    </a:ext>
                  </a:extLst>
                </a:gridCol>
                <a:gridCol w="2124347">
                  <a:extLst>
                    <a:ext uri="{9D8B030D-6E8A-4147-A177-3AD203B41FA5}">
                      <a16:colId xmlns:a16="http://schemas.microsoft.com/office/drawing/2014/main" val="2208559723"/>
                    </a:ext>
                  </a:extLst>
                </a:gridCol>
              </a:tblGrid>
              <a:tr h="463582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Algorithm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Use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157276"/>
                  </a:ext>
                </a:extLst>
              </a:tr>
              <a:tr h="811268">
                <a:tc>
                  <a:txBody>
                    <a:bodyPr/>
                    <a:lstStyle/>
                    <a:p>
                      <a:pPr algn="l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TF-IDF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Finds important words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6911968"/>
                  </a:ext>
                </a:extLst>
              </a:tr>
              <a:tr h="811268">
                <a:tc>
                  <a:txBody>
                    <a:bodyPr/>
                    <a:lstStyle/>
                    <a:p>
                      <a:pPr algn="l"/>
                      <a:r>
                        <a:rPr lang="en-US" sz="2400" dirty="0" err="1">
                          <a:latin typeface="Baskerville Old Face" panose="02020602080505020303" pitchFamily="18" charset="0"/>
                        </a:rPr>
                        <a:t>TextRank</a:t>
                      </a:r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Graph-based ranking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7659450"/>
                  </a:ext>
                </a:extLst>
              </a:tr>
              <a:tr h="811268">
                <a:tc>
                  <a:txBody>
                    <a:bodyPr/>
                    <a:lstStyle/>
                    <a:p>
                      <a:pPr algn="l"/>
                      <a:r>
                        <a:rPr lang="en-US" sz="2400">
                          <a:latin typeface="Baskerville Old Face" panose="02020602080505020303" pitchFamily="18" charset="0"/>
                        </a:rPr>
                        <a:t>LSA (Latent Semantic Analysis)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Topic-based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8453116"/>
                  </a:ext>
                </a:extLst>
              </a:tr>
              <a:tr h="811268">
                <a:tc>
                  <a:txBody>
                    <a:bodyPr/>
                    <a:lstStyle/>
                    <a:p>
                      <a:pPr algn="l"/>
                      <a:r>
                        <a:rPr lang="en-US" sz="2400">
                          <a:latin typeface="Baskerville Old Face" panose="02020602080505020303" pitchFamily="18" charset="0"/>
                        </a:rPr>
                        <a:t>Word Frequency Method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Simple scoring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69469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74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304800"/>
            <a:ext cx="7886700" cy="216692"/>
          </a:xfrm>
        </p:spPr>
        <p:txBody>
          <a:bodyPr>
            <a:noAutofit/>
          </a:bodyPr>
          <a:lstStyle/>
          <a:p>
            <a:pPr algn="r"/>
            <a:r>
              <a:rPr lang="en-US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1" y="521492"/>
            <a:ext cx="8510016" cy="620101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Types of Text Summarization:</a:t>
            </a:r>
            <a:endParaRPr lang="en-US" b="1" u="sng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95400"/>
            <a:ext cx="4191000" cy="198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834852"/>
              </p:ext>
            </p:extLst>
          </p:nvPr>
        </p:nvGraphicFramePr>
        <p:xfrm>
          <a:off x="1447800" y="3493292"/>
          <a:ext cx="6477000" cy="3212308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205989">
                  <a:extLst>
                    <a:ext uri="{9D8B030D-6E8A-4147-A177-3AD203B41FA5}">
                      <a16:colId xmlns:a16="http://schemas.microsoft.com/office/drawing/2014/main" val="1647982617"/>
                    </a:ext>
                  </a:extLst>
                </a:gridCol>
                <a:gridCol w="4271011">
                  <a:extLst>
                    <a:ext uri="{9D8B030D-6E8A-4147-A177-3AD203B41FA5}">
                      <a16:colId xmlns:a16="http://schemas.microsoft.com/office/drawing/2014/main" val="679181274"/>
                    </a:ext>
                  </a:extLst>
                </a:gridCol>
              </a:tblGrid>
              <a:tr h="46910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CC"/>
                          </a:solidFill>
                        </a:rPr>
                        <a:t>Algorithm</a:t>
                      </a:r>
                      <a:endParaRPr lang="en-US" sz="24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CC"/>
                          </a:solidFill>
                        </a:rPr>
                        <a:t>Use</a:t>
                      </a:r>
                      <a:endParaRPr lang="en-US" sz="24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972976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RNN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Sequence modeling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334421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LSTM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Long text handling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047848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Seq2Seq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Input → Summary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9732475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Transformer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Context understanding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669374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BERT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Meaning extraction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603514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T5, GPT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High-quality summaries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94235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984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304800"/>
            <a:ext cx="7886700" cy="216692"/>
          </a:xfrm>
        </p:spPr>
        <p:txBody>
          <a:bodyPr>
            <a:noAutofit/>
          </a:bodyPr>
          <a:lstStyle/>
          <a:p>
            <a:pPr algn="r"/>
            <a:r>
              <a:rPr lang="en-US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  <p:pic>
        <p:nvPicPr>
          <p:cNvPr id="6146" name="Picture 2" descr="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8553450" cy="426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849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304800"/>
            <a:ext cx="7886700" cy="216692"/>
          </a:xfrm>
        </p:spPr>
        <p:txBody>
          <a:bodyPr>
            <a:noAutofit/>
          </a:bodyPr>
          <a:lstStyle/>
          <a:p>
            <a:pPr algn="r"/>
            <a:r>
              <a:rPr lang="en-US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1" y="521492"/>
            <a:ext cx="8510016" cy="620101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7. Smart Assistance: </a:t>
            </a:r>
            <a:r>
              <a:rPr lang="en-US" dirty="0">
                <a:latin typeface="Baskerville Old Face" panose="02020602080505020303" pitchFamily="18" charset="0"/>
              </a:rPr>
              <a:t>A </a:t>
            </a:r>
            <a:r>
              <a:rPr lang="en-US" b="1" dirty="0">
                <a:latin typeface="Baskerville Old Face" panose="02020602080505020303" pitchFamily="18" charset="0"/>
              </a:rPr>
              <a:t>smart assistant</a:t>
            </a:r>
            <a:r>
              <a:rPr lang="en-US" dirty="0">
                <a:latin typeface="Baskerville Old Face" panose="02020602080505020303" pitchFamily="18" charset="0"/>
              </a:rPr>
              <a:t> is an intelligent system that </a:t>
            </a:r>
            <a:r>
              <a:rPr lang="en-US" b="1" dirty="0">
                <a:latin typeface="Baskerville Old Face" panose="02020602080505020303" pitchFamily="18" charset="0"/>
              </a:rPr>
              <a:t>understands human language</a:t>
            </a:r>
            <a:r>
              <a:rPr lang="en-US" dirty="0">
                <a:latin typeface="Baskerville Old Face" panose="02020602080505020303" pitchFamily="18" charset="0"/>
              </a:rPr>
              <a:t> (voice or text) and </a:t>
            </a:r>
            <a:r>
              <a:rPr lang="en-US" b="1" dirty="0">
                <a:latin typeface="Baskerville Old Face" panose="02020602080505020303" pitchFamily="18" charset="0"/>
              </a:rPr>
              <a:t>performs tasks or gives answers</a:t>
            </a:r>
            <a:r>
              <a:rPr lang="en-US" dirty="0">
                <a:latin typeface="Baskerville Old Face" panose="02020602080505020303" pitchFamily="18" charset="0"/>
              </a:rPr>
              <a:t> using </a:t>
            </a:r>
            <a:r>
              <a:rPr lang="en-US" b="1" dirty="0">
                <a:latin typeface="Baskerville Old Face" panose="02020602080505020303" pitchFamily="18" charset="0"/>
              </a:rPr>
              <a:t>Natural Language Processing (NLP)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en-US" b="1" dirty="0">
              <a:latin typeface="Baskerville Old Face" panose="02020602080505020303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291" y="2316480"/>
            <a:ext cx="8315325" cy="39692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699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304800"/>
            <a:ext cx="7886700" cy="216692"/>
          </a:xfrm>
        </p:spPr>
        <p:txBody>
          <a:bodyPr>
            <a:noAutofit/>
          </a:bodyPr>
          <a:lstStyle/>
          <a:p>
            <a:pPr algn="r"/>
            <a:r>
              <a:rPr lang="en-US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74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90" y="838200"/>
            <a:ext cx="8551926" cy="4895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764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304800"/>
            <a:ext cx="7886700" cy="216692"/>
          </a:xfrm>
        </p:spPr>
        <p:txBody>
          <a:bodyPr>
            <a:noAutofit/>
          </a:bodyPr>
          <a:lstStyle/>
          <a:p>
            <a:pPr algn="r"/>
            <a:r>
              <a:rPr lang="en-US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1" y="521492"/>
            <a:ext cx="8510016" cy="620101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8</a:t>
            </a:r>
            <a:r>
              <a:rPr lang="en-US" sz="28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AES </a:t>
            </a:r>
            <a:r>
              <a:rPr lang="en-US" sz="28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(Automated Essay Scoring): </a:t>
            </a:r>
            <a:r>
              <a:rPr lang="en-US" dirty="0">
                <a:latin typeface="Baskerville Old Face" panose="02020602080505020303" pitchFamily="18" charset="0"/>
              </a:rPr>
              <a:t>which use Natural Language Processing (NLP) using </a:t>
            </a:r>
            <a:r>
              <a:rPr lang="en-US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linguistic features </a:t>
            </a:r>
            <a:r>
              <a:rPr lang="en-US" dirty="0" smtClean="0">
                <a:latin typeface="Baskerville Old Face" panose="02020602080505020303" pitchFamily="18" charset="0"/>
              </a:rPr>
              <a:t>to </a:t>
            </a:r>
            <a:r>
              <a:rPr lang="en-US" dirty="0">
                <a:latin typeface="Baskerville Old Face" panose="02020602080505020303" pitchFamily="18" charset="0"/>
              </a:rPr>
              <a:t>evaluate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student essays by analyzing grammar, structure, content,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providing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fast, consistent, and scalable grading</a:t>
            </a:r>
            <a:r>
              <a:rPr lang="en-US" dirty="0">
                <a:latin typeface="Baskerville Old Face" panose="02020602080505020303" pitchFamily="18" charset="0"/>
              </a:rPr>
              <a:t> similar to a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human teacher but with greater efficiency</a:t>
            </a:r>
            <a:r>
              <a:rPr lang="en-US" dirty="0">
                <a:latin typeface="Baskerville Old Face" panose="02020602080505020303" pitchFamily="18" charset="0"/>
              </a:rPr>
              <a:t>, using techniques like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deep learning and  machine learning </a:t>
            </a:r>
            <a:r>
              <a:rPr lang="en-US" dirty="0" smtClean="0">
                <a:latin typeface="Baskerville Old Face" panose="02020602080505020303" pitchFamily="18" charset="0"/>
              </a:rPr>
              <a:t>comparing </a:t>
            </a:r>
            <a:r>
              <a:rPr lang="en-US" dirty="0">
                <a:latin typeface="Baskerville Old Face" panose="02020602080505020303" pitchFamily="18" charset="0"/>
              </a:rPr>
              <a:t>responses to answer keys or models. 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Types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of AES Scoring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Content-based scoring – </a:t>
            </a:r>
            <a:r>
              <a:rPr lang="en-US" b="1" dirty="0">
                <a:solidFill>
                  <a:srgbClr val="990000"/>
                </a:solidFill>
                <a:latin typeface="Baskerville Old Face" panose="02020602080505020303" pitchFamily="18" charset="0"/>
              </a:rPr>
              <a:t>checks relevance to topic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Grammar-based scoring –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checks language quality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Holistic scoring –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overall essay quality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2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304800"/>
            <a:ext cx="7886700" cy="216692"/>
          </a:xfrm>
        </p:spPr>
        <p:txBody>
          <a:bodyPr>
            <a:noAutofit/>
          </a:bodyPr>
          <a:lstStyle/>
          <a:p>
            <a:pPr algn="r"/>
            <a:r>
              <a:rPr lang="en-US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1" y="521492"/>
            <a:ext cx="8510016" cy="620101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US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Real-Life Applications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Baskerville Old Face" panose="02020602080505020303" pitchFamily="18" charset="0"/>
              </a:rPr>
              <a:t>Online exams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Baskerville Old Face" panose="02020602080505020303" pitchFamily="18" charset="0"/>
              </a:rPr>
              <a:t>Competitive tests (GRE, TOEFL practice)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Baskerville Old Face" panose="02020602080505020303" pitchFamily="18" charset="0"/>
              </a:rPr>
              <a:t>Learning platforms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Baskerville Old Face" panose="02020602080505020303" pitchFamily="18" charset="0"/>
              </a:rPr>
              <a:t>Assignment evaluation systems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071" y="2895600"/>
            <a:ext cx="3470529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4934" y="2895600"/>
            <a:ext cx="2448267" cy="26435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00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457201" y="1066800"/>
            <a:ext cx="6248400" cy="3733800"/>
          </a:xfrm>
        </p:spPr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77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2" y="457202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0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25773</TotalTime>
  <Words>2713</Words>
  <Application>Microsoft Office PowerPoint</Application>
  <PresentationFormat>On-screen Show (4:3)</PresentationFormat>
  <Paragraphs>602</Paragraphs>
  <Slides>77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91" baseType="lpstr">
      <vt:lpstr>Algerian</vt:lpstr>
      <vt:lpstr>Arial</vt:lpstr>
      <vt:lpstr>Arial Rounded MT Bold</vt:lpstr>
      <vt:lpstr>Baskerville Old Face</vt:lpstr>
      <vt:lpstr>Berlin Sans FB Demi</vt:lpstr>
      <vt:lpstr>Book Antiqua</vt:lpstr>
      <vt:lpstr>Calibri</vt:lpstr>
      <vt:lpstr>Century Schoolbook</vt:lpstr>
      <vt:lpstr>Georgia</vt:lpstr>
      <vt:lpstr>Times New Roman</vt:lpstr>
      <vt:lpstr>Wingdings</vt:lpstr>
      <vt:lpstr>Wingdings 2</vt:lpstr>
      <vt:lpstr>Wingdings 3</vt:lpstr>
      <vt:lpstr>Oriel</vt:lpstr>
      <vt:lpstr>  (Natural Language Processing) III B.TECH II SEM (PVP-23)</vt:lpstr>
      <vt:lpstr>Contents</vt:lpstr>
      <vt:lpstr>Introduction</vt:lpstr>
      <vt:lpstr>PowerPoint Presentation</vt:lpstr>
      <vt:lpstr>Introduction</vt:lpstr>
      <vt:lpstr>Introduction</vt:lpstr>
      <vt:lpstr>PowerPoint Presentation</vt:lpstr>
      <vt:lpstr>PowerPoint Presentation</vt:lpstr>
      <vt:lpstr> Prerequisites</vt:lpstr>
      <vt:lpstr> Prerequisites</vt:lpstr>
      <vt:lpstr>PowerPoint Presentation</vt:lpstr>
      <vt:lpstr>PowerPoint Presentation</vt:lpstr>
      <vt:lpstr>Learning Resources :</vt:lpstr>
      <vt:lpstr>Learning Resources :</vt:lpstr>
      <vt:lpstr>Learning Resources :</vt:lpstr>
      <vt:lpstr>Phases of NLP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Phases of NLP in Table</vt:lpstr>
      <vt:lpstr>Components of NLP</vt:lpstr>
      <vt:lpstr>Contd..</vt:lpstr>
      <vt:lpstr>Contd..</vt:lpstr>
      <vt:lpstr>Contd..</vt:lpstr>
      <vt:lpstr>Contd..</vt:lpstr>
      <vt:lpstr>Contd..</vt:lpstr>
      <vt:lpstr>NLP Pipeline</vt:lpstr>
      <vt:lpstr>Contd..</vt:lpstr>
      <vt:lpstr>PowerPoint Presentation</vt:lpstr>
      <vt:lpstr>PowerPoint Presentation</vt:lpstr>
      <vt:lpstr>Contd..</vt:lpstr>
      <vt:lpstr>PowerPoint Presentation</vt:lpstr>
      <vt:lpstr>PowerPoint Presentation</vt:lpstr>
      <vt:lpstr>Contd..</vt:lpstr>
      <vt:lpstr>Contd..</vt:lpstr>
      <vt:lpstr>Contd..</vt:lpstr>
      <vt:lpstr>Contd..</vt:lpstr>
      <vt:lpstr>Contd..</vt:lpstr>
      <vt:lpstr>Contd..</vt:lpstr>
      <vt:lpstr>NLP Tool Kit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PowerPoint Presentation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 . SUREKHA</cp:lastModifiedBy>
  <cp:revision>1894</cp:revision>
  <dcterms:created xsi:type="dcterms:W3CDTF">2013-11-07T06:07:38Z</dcterms:created>
  <dcterms:modified xsi:type="dcterms:W3CDTF">2025-12-16T08:47:10Z</dcterms:modified>
</cp:coreProperties>
</file>