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8"/>
  </p:notesMasterIdLst>
  <p:handoutMasterIdLst>
    <p:handoutMasterId r:id="rId39"/>
  </p:handoutMasterIdLst>
  <p:sldIdLst>
    <p:sldId id="735" r:id="rId2"/>
    <p:sldId id="718" r:id="rId3"/>
    <p:sldId id="783" r:id="rId4"/>
    <p:sldId id="784" r:id="rId5"/>
    <p:sldId id="786" r:id="rId6"/>
    <p:sldId id="787" r:id="rId7"/>
    <p:sldId id="790" r:id="rId8"/>
    <p:sldId id="791" r:id="rId9"/>
    <p:sldId id="792" r:id="rId10"/>
    <p:sldId id="793" r:id="rId11"/>
    <p:sldId id="794" r:id="rId12"/>
    <p:sldId id="795" r:id="rId13"/>
    <p:sldId id="796" r:id="rId14"/>
    <p:sldId id="797" r:id="rId15"/>
    <p:sldId id="798" r:id="rId16"/>
    <p:sldId id="799" r:id="rId17"/>
    <p:sldId id="800" r:id="rId18"/>
    <p:sldId id="801" r:id="rId19"/>
    <p:sldId id="803" r:id="rId20"/>
    <p:sldId id="804" r:id="rId21"/>
    <p:sldId id="805" r:id="rId22"/>
    <p:sldId id="806" r:id="rId23"/>
    <p:sldId id="807" r:id="rId24"/>
    <p:sldId id="809" r:id="rId25"/>
    <p:sldId id="810" r:id="rId26"/>
    <p:sldId id="811" r:id="rId27"/>
    <p:sldId id="812" r:id="rId28"/>
    <p:sldId id="813" r:id="rId29"/>
    <p:sldId id="814" r:id="rId30"/>
    <p:sldId id="815" r:id="rId31"/>
    <p:sldId id="816" r:id="rId32"/>
    <p:sldId id="817" r:id="rId33"/>
    <p:sldId id="818" r:id="rId34"/>
    <p:sldId id="819" r:id="rId35"/>
    <p:sldId id="820" r:id="rId36"/>
    <p:sldId id="628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265A"/>
    <a:srgbClr val="0000FF"/>
    <a:srgbClr val="FF0066"/>
    <a:srgbClr val="870581"/>
    <a:srgbClr val="836009"/>
    <a:srgbClr val="CC3300"/>
    <a:srgbClr val="0000CC"/>
    <a:srgbClr val="FFCC99"/>
    <a:srgbClr val="FFCC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engati.com/glossary/what-is-n-gra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41674" y="2909620"/>
            <a:ext cx="6535575" cy="2585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660033"/>
                </a:solidFill>
                <a:latin typeface="Algerian" panose="04020705040A02060702" pitchFamily="82" charset="0"/>
              </a:rPr>
              <a:t>Types of Language models in </a:t>
            </a:r>
            <a:r>
              <a:rPr lang="en-US" sz="5400" b="1" dirty="0" err="1" smtClean="0">
                <a:solidFill>
                  <a:srgbClr val="660033"/>
                </a:solidFill>
                <a:latin typeface="Algerian" panose="04020705040A02060702" pitchFamily="82" charset="0"/>
              </a:rPr>
              <a:t>nlp</a:t>
            </a:r>
            <a:endParaRPr lang="en-US" sz="5400" b="1" dirty="0">
              <a:solidFill>
                <a:srgbClr val="660033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0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Contents</a:t>
            </a:r>
            <a:endParaRPr lang="en-US" sz="40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3820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>
              <a:lnSpc>
                <a:spcPct val="150000"/>
              </a:lnSpc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</a:t>
            </a:r>
            <a:endParaRPr lang="en-US" sz="26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Types of Language Models</a:t>
            </a:r>
            <a:endParaRPr lang="en-US" sz="26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1</a:t>
            </a:r>
            <a:r>
              <a:rPr lang="en-US" sz="26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6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Statistical Language Model</a:t>
            </a:r>
            <a:endParaRPr lang="en-US" sz="26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>
                <a:latin typeface="Baskerville Old Face" panose="02020602080505020303" pitchFamily="18" charset="0"/>
              </a:rPr>
              <a:t>2. </a:t>
            </a:r>
            <a:r>
              <a:rPr lang="en-US" sz="26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Neural Language Model</a:t>
            </a:r>
            <a:endParaRPr lang="en-US" sz="26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600" b="1" dirty="0">
                <a:latin typeface="Baskerville Old Face" panose="02020602080505020303" pitchFamily="18" charset="0"/>
              </a:rPr>
              <a:t>3. </a:t>
            </a:r>
            <a:r>
              <a:rPr lang="en-US" sz="2600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Transformer-based Language Model</a:t>
            </a:r>
            <a:endParaRPr lang="en-US" sz="2600" b="1" dirty="0">
              <a:solidFill>
                <a:srgbClr val="660033"/>
              </a:solidFill>
              <a:latin typeface="Baskerville Old Face" panose="02020602080505020303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latin typeface="Baskerville Old Face" panose="02020602080505020303" pitchFamily="18" charset="0"/>
              </a:rPr>
              <a:t> </a:t>
            </a:r>
            <a:r>
              <a:rPr lang="en-US" sz="2600" b="1" dirty="0" err="1" smtClean="0">
                <a:latin typeface="Baskerville Old Face" panose="02020602080505020303" pitchFamily="18" charset="0"/>
              </a:rPr>
              <a:t>Comparision</a:t>
            </a:r>
            <a:r>
              <a:rPr lang="en-US" sz="2600" b="1" dirty="0" smtClean="0">
                <a:latin typeface="Baskerville Old Face" panose="02020602080505020303" pitchFamily="18" charset="0"/>
              </a:rPr>
              <a:t> Table</a:t>
            </a: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8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A Language Model (LM)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assigns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probability to a sequence of words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predicts the next word </a:t>
            </a: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given previous words.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There are several types of Language Models. Those are:</a:t>
            </a:r>
          </a:p>
          <a:p>
            <a:pPr marL="457200" lvl="0" indent="-457200" algn="just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Statistical Language Model</a:t>
            </a:r>
          </a:p>
          <a:p>
            <a:pPr marL="457200" lvl="0" indent="-457200" algn="just">
              <a:lnSpc>
                <a:spcPct val="150000"/>
              </a:lnSpc>
              <a:buAutoNum type="arabicPeriod"/>
            </a:pP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Neural Language Model</a:t>
            </a:r>
          </a:p>
          <a:p>
            <a:pPr marL="457200" lvl="0" indent="-457200" algn="just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Transformer-based Language Model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</a:pPr>
            <a:endParaRPr lang="en-US" b="1" dirty="0">
              <a:solidFill>
                <a:srgbClr val="00B05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Language Models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Statistical Language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Model: </a:t>
            </a:r>
            <a:r>
              <a:rPr lang="en-US" dirty="0">
                <a:latin typeface="Baskerville Old Face" panose="02020602080505020303" pitchFamily="18" charset="0"/>
              </a:rPr>
              <a:t>A Statistical Language Model is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probabilistic model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assigns a probability to a sequence of words</a:t>
            </a:r>
            <a:r>
              <a:rPr lang="en-US" dirty="0">
                <a:latin typeface="Baskerville Old Face" panose="02020602080505020303" pitchFamily="18" charset="0"/>
              </a:rPr>
              <a:t> using </a:t>
            </a:r>
            <a:r>
              <a:rPr lang="en-US" b="1" dirty="0">
                <a:latin typeface="Baskerville Old Face" panose="02020602080505020303" pitchFamily="18" charset="0"/>
              </a:rPr>
              <a:t>statistical counts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obtained from a large text corpus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 smtClean="0">
                <a:latin typeface="Baskerville Old Face" panose="02020602080505020303" pitchFamily="18" charset="0"/>
              </a:rPr>
              <a:t>	It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predicts the next word</a:t>
            </a:r>
            <a:r>
              <a:rPr lang="en-US" dirty="0">
                <a:latin typeface="Baskerville Old Face" panose="02020602080505020303" pitchFamily="18" charset="0"/>
              </a:rPr>
              <a:t> based on the </a:t>
            </a:r>
            <a:r>
              <a:rPr lang="en-US" b="1" dirty="0">
                <a:latin typeface="Baskerville Old Face" panose="02020602080505020303" pitchFamily="18" charset="0"/>
              </a:rPr>
              <a:t>frequency of word occurrences in previous contexts.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463" y="3609399"/>
            <a:ext cx="6250674" cy="2791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39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 number of </a:t>
            </a:r>
            <a:r>
              <a:rPr lang="en-US" b="1" dirty="0">
                <a:latin typeface="Baskerville Old Face" panose="02020602080505020303" pitchFamily="18" charset="0"/>
              </a:rPr>
              <a:t>statistical language models are in use already</a:t>
            </a:r>
            <a:r>
              <a:rPr lang="en-US" dirty="0">
                <a:latin typeface="Baskerville Old Face" panose="02020602080505020303" pitchFamily="18" charset="0"/>
              </a:rPr>
              <a:t>. Let’s take a look at </a:t>
            </a:r>
            <a:r>
              <a:rPr lang="en-US" b="1" dirty="0">
                <a:solidFill>
                  <a:srgbClr val="66265A"/>
                </a:solidFill>
                <a:latin typeface="Baskerville Old Face" panose="02020602080505020303" pitchFamily="18" charset="0"/>
              </a:rPr>
              <a:t>some of those popular models: 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N-Gram Language Models: </a:t>
            </a:r>
            <a:r>
              <a:rPr lang="en-US" dirty="0">
                <a:latin typeface="Baskerville Old Face" panose="02020602080505020303" pitchFamily="18" charset="0"/>
              </a:rPr>
              <a:t>This is one of the </a:t>
            </a:r>
            <a:r>
              <a:rPr lang="en-US" b="1" dirty="0">
                <a:solidFill>
                  <a:srgbClr val="66265A"/>
                </a:solidFill>
                <a:latin typeface="Baskerville Old Face" panose="02020602080505020303" pitchFamily="18" charset="0"/>
              </a:rPr>
              <a:t>simplest approaches to language modelling.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Here, </a:t>
            </a: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a probability distribution for a sequence of ‘n’ is created</a:t>
            </a:r>
            <a:r>
              <a:rPr lang="en-US" dirty="0">
                <a:latin typeface="Baskerville Old Face" panose="02020602080505020303" pitchFamily="18" charset="0"/>
              </a:rPr>
              <a:t>, where </a:t>
            </a:r>
            <a:r>
              <a:rPr lang="en-US" b="1" dirty="0">
                <a:latin typeface="Baskerville Old Face" panose="02020602080505020303" pitchFamily="18" charset="0"/>
              </a:rPr>
              <a:t>‘n’ can be any number and defines the size of the gram (or sequence of words being assigned a probability).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0" y="5162550"/>
            <a:ext cx="7290816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278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There </a:t>
            </a:r>
            <a:r>
              <a:rPr lang="en-US" dirty="0">
                <a:latin typeface="Baskerville Old Face" panose="02020602080505020303" pitchFamily="18" charset="0"/>
              </a:rPr>
              <a:t>are different types of </a:t>
            </a:r>
            <a:r>
              <a:rPr lang="en-US" dirty="0">
                <a:latin typeface="Baskerville Old Face" panose="02020602080505020303" pitchFamily="18" charset="0"/>
                <a:hlinkClick r:id="rId2"/>
              </a:rPr>
              <a:t>N-Gram</a:t>
            </a:r>
            <a:r>
              <a:rPr lang="en-US" dirty="0">
                <a:latin typeface="Baskerville Old Face" panose="02020602080505020303" pitchFamily="18" charset="0"/>
              </a:rPr>
              <a:t> models such as unigrams, bigrams, trigrams, etc. 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8" y="2057400"/>
            <a:ext cx="75420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50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err="1" smtClean="0">
                <a:solidFill>
                  <a:srgbClr val="0000CC"/>
                </a:solidFill>
                <a:latin typeface="Book Antiqua" panose="02040602050305030304" pitchFamily="18" charset="0"/>
              </a:rPr>
              <a:t>Contd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14400"/>
            <a:ext cx="68580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200400"/>
            <a:ext cx="579120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58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Architecture of Statistical Language Model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838200"/>
            <a:ext cx="3785616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802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82" y="1332223"/>
            <a:ext cx="83058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8600" y="838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56" y="2819400"/>
            <a:ext cx="3219644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2819400"/>
            <a:ext cx="4668982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410" y="4913775"/>
            <a:ext cx="2596189" cy="1715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696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914400"/>
            <a:ext cx="4229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Step 3: Bigram Frequency </a:t>
            </a:r>
            <a:r>
              <a:rPr lang="en-US" sz="24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Table:</a:t>
            </a:r>
            <a:endParaRPr lang="en-US" sz="2400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567817"/>
              </p:ext>
            </p:extLst>
          </p:nvPr>
        </p:nvGraphicFramePr>
        <p:xfrm>
          <a:off x="2172146" y="1429021"/>
          <a:ext cx="3886201" cy="24688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87404">
                  <a:extLst>
                    <a:ext uri="{9D8B030D-6E8A-4147-A177-3AD203B41FA5}">
                      <a16:colId xmlns:a16="http://schemas.microsoft.com/office/drawing/2014/main" val="2458176077"/>
                    </a:ext>
                  </a:extLst>
                </a:gridCol>
                <a:gridCol w="1132809">
                  <a:extLst>
                    <a:ext uri="{9D8B030D-6E8A-4147-A177-3AD203B41FA5}">
                      <a16:colId xmlns:a16="http://schemas.microsoft.com/office/drawing/2014/main" val="3283360669"/>
                    </a:ext>
                  </a:extLst>
                </a:gridCol>
                <a:gridCol w="1465988">
                  <a:extLst>
                    <a:ext uri="{9D8B030D-6E8A-4147-A177-3AD203B41FA5}">
                      <a16:colId xmlns:a16="http://schemas.microsoft.com/office/drawing/2014/main" val="2182382001"/>
                    </a:ext>
                  </a:extLst>
                </a:gridCol>
              </a:tblGrid>
              <a:tr h="57957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Previous Word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Next Word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askerville Old Face" panose="02020602080505020303" pitchFamily="18" charset="0"/>
                        </a:rPr>
                        <a:t>Count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771361"/>
                  </a:ext>
                </a:extLst>
              </a:tr>
              <a:tr h="4139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want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4471055"/>
                  </a:ext>
                </a:extLst>
              </a:tr>
              <a:tr h="4139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coffee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9508042"/>
                  </a:ext>
                </a:extLst>
              </a:tr>
              <a:tr h="41398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2015399"/>
                  </a:ext>
                </a:extLst>
              </a:tr>
              <a:tr h="413983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want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samosa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316953"/>
                  </a:ext>
                </a:extLst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22" y="4267200"/>
            <a:ext cx="4305078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780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43000"/>
            <a:ext cx="41910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136072"/>
            <a:ext cx="3200400" cy="1607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971800"/>
            <a:ext cx="31242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312" y="3328930"/>
            <a:ext cx="3515088" cy="11668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874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2. Neural Language Model: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 Neural Language Model uses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neural networks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understand word meaning and context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predict the next word in a sentence.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	Here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, neural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networks are used to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predict the next word in a sentence by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converting words into number vectors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(embeddings)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understanding the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meaning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and context of words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	Unlike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statistical language models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NLMs generalize better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handle unseen word combinations</a:t>
            </a:r>
            <a:r>
              <a:rPr lang="en-US" b="1" dirty="0">
                <a:solidFill>
                  <a:srgbClr val="CC3300"/>
                </a:solidFill>
              </a:rPr>
              <a:t>.</a:t>
            </a:r>
            <a:endParaRPr lang="en-US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77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Objective of the Neural Language Model: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676400"/>
            <a:ext cx="60198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21" y="3761613"/>
            <a:ext cx="6924179" cy="1972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367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" y="1066800"/>
            <a:ext cx="3803073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789636"/>
            <a:ext cx="7010400" cy="18888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837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Types of Neural Language Models: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1.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Feedforward Neural Language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Model: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Looks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at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only a fixed number of previous words.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	Does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not remember older words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once they move out of the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window.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 Simple,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but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cannot understand long sentences well.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Ex: </a:t>
            </a:r>
            <a:r>
              <a:rPr lang="en-US" b="1" dirty="0" smtClean="0">
                <a:solidFill>
                  <a:srgbClr val="00B050"/>
                </a:solidFill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predict the next word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, it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may look only at the last 2 or 3 words.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0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2.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Recurrent 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Neural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Network (RNN) Language Model: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It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has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memory called the hidden state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Remembers information </a:t>
            </a: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from previous words.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Can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handle sentences of different lengths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Example: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While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reading a sentence,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it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carries forward </a:t>
            </a:r>
            <a:r>
              <a:rPr lang="en-US" b="1" dirty="0">
                <a:solidFill>
                  <a:srgbClr val="836009"/>
                </a:solidFill>
                <a:latin typeface="Baskerville Old Face" panose="02020602080505020303" pitchFamily="18" charset="0"/>
              </a:rPr>
              <a:t>what it has already learned.</a:t>
            </a:r>
          </a:p>
        </p:txBody>
      </p:sp>
    </p:spTree>
    <p:extLst>
      <p:ext uri="{BB962C8B-B14F-4D97-AF65-F5344CB8AC3E}">
        <p14:creationId xmlns:p14="http://schemas.microsoft.com/office/powerpoint/2010/main" val="243264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LSTM / GRU Language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Model: 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It is an improved version of RNN.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Solves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the vanishing gradient problem </a:t>
            </a: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(forgetting older information</a:t>
            </a:r>
            <a:r>
              <a:rPr lang="en-US" b="1" dirty="0" smtClean="0">
                <a:solidFill>
                  <a:srgbClr val="00B050"/>
                </a:solidFill>
                <a:latin typeface="Baskerville Old Face" panose="02020602080505020303" pitchFamily="18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Can remember important </a:t>
            </a:r>
            <a:r>
              <a:rPr lang="en-US" b="1" dirty="0">
                <a:solidFill>
                  <a:srgbClr val="836009"/>
                </a:solidFill>
                <a:latin typeface="Baskerville Old Face" panose="02020602080505020303" pitchFamily="18" charset="0"/>
              </a:rPr>
              <a:t>information for a long time</a:t>
            </a:r>
            <a:r>
              <a:rPr lang="en-US" b="1" dirty="0" smtClean="0">
                <a:solidFill>
                  <a:srgbClr val="836009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model can remember an important word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(subject)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from 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beginning of a sentence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even when many other words come in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between.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This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ability is called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capturing long-term dependencies.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44761"/>
            <a:ext cx="6172200" cy="1378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95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Architecture of Neural Language Model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914400"/>
            <a:ext cx="3200400" cy="5340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28600" y="1371600"/>
            <a:ext cx="487680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A neural language model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changes words into numbers,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learns their meaning,</a:t>
            </a:r>
            <a:r>
              <a:rPr lang="en-US" sz="2400" dirty="0">
                <a:latin typeface="Baskerville Old Face" panose="02020602080505020303" pitchFamily="18" charset="0"/>
              </a:rPr>
              <a:t> and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predicts the next word.</a:t>
            </a:r>
          </a:p>
        </p:txBody>
      </p:sp>
    </p:spTree>
    <p:extLst>
      <p:ext uri="{BB962C8B-B14F-4D97-AF65-F5344CB8AC3E}">
        <p14:creationId xmlns:p14="http://schemas.microsoft.com/office/powerpoint/2010/main" val="57223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7900416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19400"/>
            <a:ext cx="2971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880" y="2819400"/>
            <a:ext cx="3143319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457200" y="5532989"/>
            <a:ext cx="807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understand words directly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 we must convert words into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727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2206"/>
            <a:ext cx="3429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364" y="1061876"/>
            <a:ext cx="4191000" cy="1673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757794"/>
            <a:ext cx="3096491" cy="2878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597" y="3019507"/>
            <a:ext cx="4895504" cy="23144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5364" y="5489758"/>
            <a:ext cx="2738836" cy="11466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91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84" y="1143000"/>
            <a:ext cx="5315615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91" y="3124200"/>
            <a:ext cx="48768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437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4953000" cy="32576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343400"/>
            <a:ext cx="45339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2016" y="1066800"/>
            <a:ext cx="3581400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3100" y="3124200"/>
            <a:ext cx="2985516" cy="3131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595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1371600"/>
            <a:ext cx="4076966" cy="2403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687543"/>
            <a:ext cx="3861816" cy="17718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383838"/>
            <a:ext cx="4572000" cy="1871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131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Transformer-based Language Model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A Transformer-based Language Model is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neural language model </a:t>
            </a:r>
            <a:r>
              <a:rPr lang="en-US" dirty="0">
                <a:latin typeface="Baskerville Old Face" panose="02020602080505020303" pitchFamily="18" charset="0"/>
              </a:rPr>
              <a:t>that uses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self-attention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understand the importance of each word in a sentence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latin typeface="Baskerville Old Face" panose="02020602080505020303" pitchFamily="18" charset="0"/>
              </a:rPr>
              <a:t>predict the </a:t>
            </a:r>
            <a:r>
              <a:rPr lang="en-US" b="1" dirty="0" smtClean="0">
                <a:latin typeface="Baskerville Old Face" panose="02020602080505020303" pitchFamily="18" charset="0"/>
              </a:rPr>
              <a:t>next </a:t>
            </a:r>
            <a:r>
              <a:rPr lang="en-US" b="1" dirty="0">
                <a:latin typeface="Baskerville Old Face" panose="02020602080505020303" pitchFamily="18" charset="0"/>
              </a:rPr>
              <a:t>word</a:t>
            </a:r>
            <a:r>
              <a:rPr lang="en-US" b="1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/>
              <a:t>	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Self-attention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means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each word in a sentence looks at other words </a:t>
            </a:r>
            <a:r>
              <a:rPr lang="en-US" dirty="0">
                <a:latin typeface="Baskerville Old Face" panose="02020602080505020303" pitchFamily="18" charset="0"/>
              </a:rPr>
              <a:t>in the </a:t>
            </a:r>
            <a:r>
              <a:rPr lang="en-US" b="1" dirty="0">
                <a:latin typeface="Baskerville Old Face" panose="02020602080505020303" pitchFamily="18" charset="0"/>
              </a:rPr>
              <a:t>same sentence to understand </a:t>
            </a:r>
            <a:r>
              <a:rPr lang="en-US" b="1" dirty="0" smtClean="0">
                <a:latin typeface="Baskerville Old Face" panose="02020602080505020303" pitchFamily="18" charset="0"/>
              </a:rPr>
              <a:t>its meaning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Q. Why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is self-attention needed?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err="1">
                <a:latin typeface="Baskerville Old Face" panose="02020602080505020303" pitchFamily="18" charset="0"/>
              </a:rPr>
              <a:t>Ans</a:t>
            </a:r>
            <a:r>
              <a:rPr lang="en-US" b="1" dirty="0"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Because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meaning of a word depends on other words.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5519166"/>
            <a:ext cx="3505200" cy="950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235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Transformer-based Language Model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A Transformer-based Language Model is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neural language model </a:t>
            </a:r>
            <a:r>
              <a:rPr lang="en-US" dirty="0">
                <a:latin typeface="Baskerville Old Face" panose="02020602080505020303" pitchFamily="18" charset="0"/>
              </a:rPr>
              <a:t>that uses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self-attention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understand the importance of each word in a sentence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latin typeface="Baskerville Old Face" panose="02020602080505020303" pitchFamily="18" charset="0"/>
              </a:rPr>
              <a:t>predict the </a:t>
            </a:r>
            <a:r>
              <a:rPr lang="en-US" b="1" dirty="0" smtClean="0">
                <a:latin typeface="Baskerville Old Face" panose="02020602080505020303" pitchFamily="18" charset="0"/>
              </a:rPr>
              <a:t>next </a:t>
            </a:r>
            <a:r>
              <a:rPr lang="en-US" b="1" dirty="0">
                <a:latin typeface="Baskerville Old Face" panose="02020602080505020303" pitchFamily="18" charset="0"/>
              </a:rPr>
              <a:t>word</a:t>
            </a:r>
            <a:r>
              <a:rPr lang="en-US" b="1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/>
              <a:t>	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Self-attention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means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each word in a sentence looks at other words </a:t>
            </a:r>
            <a:r>
              <a:rPr lang="en-US" dirty="0">
                <a:latin typeface="Baskerville Old Face" panose="02020602080505020303" pitchFamily="18" charset="0"/>
              </a:rPr>
              <a:t>in the </a:t>
            </a:r>
            <a:r>
              <a:rPr lang="en-US" b="1" dirty="0">
                <a:latin typeface="Baskerville Old Face" panose="02020602080505020303" pitchFamily="18" charset="0"/>
              </a:rPr>
              <a:t>same sentence to understand </a:t>
            </a:r>
            <a:r>
              <a:rPr lang="en-US" b="1" dirty="0" smtClean="0">
                <a:latin typeface="Baskerville Old Face" panose="02020602080505020303" pitchFamily="18" charset="0"/>
              </a:rPr>
              <a:t>its meaning</a:t>
            </a:r>
            <a:r>
              <a:rPr lang="en-US" dirty="0" smtClean="0">
                <a:latin typeface="Baskerville Old Face" panose="02020602080505020303" pitchFamily="18" charset="0"/>
              </a:rPr>
              <a:t>. Self-attention helps a model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decide which words matter most for understanding a word.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Q. Why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is self-attention needed?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err="1">
                <a:latin typeface="Baskerville Old Face" panose="02020602080505020303" pitchFamily="18" charset="0"/>
              </a:rPr>
              <a:t>Ans</a:t>
            </a:r>
            <a:r>
              <a:rPr lang="en-US" b="1" dirty="0"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Because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meaning of a word depends on other words.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4953000"/>
            <a:ext cx="3505200" cy="950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259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990600"/>
            <a:ext cx="8383524" cy="5791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66265A"/>
                </a:solidFill>
                <a:latin typeface="Baskerville Old Face" panose="02020602080505020303" pitchFamily="18" charset="0"/>
              </a:rPr>
              <a:t>Q: Why </a:t>
            </a:r>
            <a:r>
              <a:rPr lang="en-US" b="1" dirty="0">
                <a:solidFill>
                  <a:srgbClr val="66265A"/>
                </a:solidFill>
                <a:latin typeface="Baskerville Old Face" panose="02020602080505020303" pitchFamily="18" charset="0"/>
              </a:rPr>
              <a:t>Transformer </a:t>
            </a:r>
            <a:r>
              <a:rPr lang="en-US" b="1" dirty="0" smtClean="0">
                <a:solidFill>
                  <a:srgbClr val="66265A"/>
                </a:solidFill>
                <a:latin typeface="Baskerville Old Face" panose="02020602080505020303" pitchFamily="18" charset="0"/>
              </a:rPr>
              <a:t>needed </a:t>
            </a:r>
            <a:r>
              <a:rPr lang="en-US" b="1" dirty="0">
                <a:solidFill>
                  <a:srgbClr val="66265A"/>
                </a:solidFill>
                <a:latin typeface="Baskerville Old Face" panose="02020602080505020303" pitchFamily="18" charset="0"/>
              </a:rPr>
              <a:t>(Problem with RNN/LSTM</a:t>
            </a:r>
            <a:r>
              <a:rPr lang="en-US" b="1" dirty="0" smtClean="0">
                <a:solidFill>
                  <a:srgbClr val="66265A"/>
                </a:solidFill>
                <a:latin typeface="Baskerville Old Face" panose="02020602080505020303" pitchFamily="18" charset="0"/>
              </a:rPr>
              <a:t>) ?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372393"/>
              </p:ext>
            </p:extLst>
          </p:nvPr>
        </p:nvGraphicFramePr>
        <p:xfrm>
          <a:off x="762000" y="1905000"/>
          <a:ext cx="7467600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932626274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295113105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954799192"/>
                    </a:ext>
                  </a:extLst>
                </a:gridCol>
              </a:tblGrid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RNN / LSTM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Transformer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631110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Long sentences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Fast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8729676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Parallel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861551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Long-term context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Limited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Very strong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488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65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64" y="948966"/>
            <a:ext cx="7349836" cy="5604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997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75560"/>
            <a:ext cx="6248400" cy="2682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65047"/>
            <a:ext cx="6172200" cy="2836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974" y="4114800"/>
            <a:ext cx="2013626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242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745"/>
            <a:ext cx="8281416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Architecture of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Transformer-based Language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Model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143000"/>
            <a:ext cx="3733800" cy="5413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41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838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14" y="1359932"/>
            <a:ext cx="3162486" cy="1992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270" y="1214459"/>
            <a:ext cx="4910346" cy="2526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262459"/>
            <a:ext cx="5715000" cy="2228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819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838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14" y="1359932"/>
            <a:ext cx="3162486" cy="1992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270" y="1214459"/>
            <a:ext cx="4910346" cy="2526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262459"/>
            <a:ext cx="5715000" cy="2228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038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2" y="914400"/>
            <a:ext cx="7678743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26" y="3955473"/>
            <a:ext cx="6546273" cy="2902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28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53298"/>
            <a:ext cx="6172200" cy="2832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253698"/>
            <a:ext cx="1981200" cy="2070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694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81416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38636"/>
            <a:ext cx="4724400" cy="5338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514600"/>
            <a:ext cx="2819400" cy="2071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336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18" y="228600"/>
            <a:ext cx="8281416" cy="4640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Comparisons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99658"/>
              </p:ext>
            </p:extLst>
          </p:nvPr>
        </p:nvGraphicFramePr>
        <p:xfrm>
          <a:off x="304798" y="838200"/>
          <a:ext cx="8413036" cy="58716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09802">
                  <a:extLst>
                    <a:ext uri="{9D8B030D-6E8A-4147-A177-3AD203B41FA5}">
                      <a16:colId xmlns:a16="http://schemas.microsoft.com/office/drawing/2014/main" val="4101186836"/>
                    </a:ext>
                  </a:extLst>
                </a:gridCol>
                <a:gridCol w="1996716">
                  <a:extLst>
                    <a:ext uri="{9D8B030D-6E8A-4147-A177-3AD203B41FA5}">
                      <a16:colId xmlns:a16="http://schemas.microsoft.com/office/drawing/2014/main" val="1678162589"/>
                    </a:ext>
                  </a:extLst>
                </a:gridCol>
                <a:gridCol w="2103259">
                  <a:extLst>
                    <a:ext uri="{9D8B030D-6E8A-4147-A177-3AD203B41FA5}">
                      <a16:colId xmlns:a16="http://schemas.microsoft.com/office/drawing/2014/main" val="516219779"/>
                    </a:ext>
                  </a:extLst>
                </a:gridCol>
                <a:gridCol w="2103259">
                  <a:extLst>
                    <a:ext uri="{9D8B030D-6E8A-4147-A177-3AD203B41FA5}">
                      <a16:colId xmlns:a16="http://schemas.microsoft.com/office/drawing/2014/main" val="3466184322"/>
                    </a:ext>
                  </a:extLst>
                </a:gridCol>
              </a:tblGrid>
              <a:tr h="6032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Feature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Statistical Language Model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Neural Language Model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Baskerville Old Face" panose="02020602080505020303" pitchFamily="18" charset="0"/>
                        </a:rPr>
                        <a:t>Transformer-Based Language Model</a:t>
                      </a:r>
                      <a:endParaRPr lang="en-US" sz="1600" b="1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335262"/>
                  </a:ext>
                </a:extLst>
              </a:tr>
              <a:tr h="6030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Basic idea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Uses word frequency counts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Uses neural networks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Uses self-attention mechanism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220820"/>
                  </a:ext>
                </a:extLst>
              </a:tr>
              <a:tr h="6030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Example models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Unigram, Bigram, Trigram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RNN, LSTM, GRU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BERT, GPT, T5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630873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Word representation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Discrete (counts)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Continuous (embeddings)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Contextual embeddings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001187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Context length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Fixed (n-1 words)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Variable (limited)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Long / global context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60176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Memory of past words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Very limited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Better than statistical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Very strong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030897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Long-term dependency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❌ Cannot handle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⚠️ Partial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✅ Very good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987706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Parallel processing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❌ No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❌ No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✅ Yes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368520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Training speed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Fast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Slow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Fast on GPUs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772193"/>
                  </a:ext>
                </a:extLst>
              </a:tr>
              <a:tr h="3564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Handling unseen words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Poor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askerville Old Face" panose="02020602080505020303" pitchFamily="18" charset="0"/>
                        </a:rPr>
                        <a:t>Better</a:t>
                      </a:r>
                      <a:endParaRPr lang="en-US" sz="160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askerville Old Face" panose="02020602080505020303" pitchFamily="18" charset="0"/>
                        </a:rPr>
                        <a:t>Best</a:t>
                      </a:r>
                      <a:endParaRPr lang="en-US" sz="1600" dirty="0">
                        <a:effectLst/>
                        <a:latin typeface="Baskerville Old Face" panose="020206020805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304966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Computational cost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Low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High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165227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Accuracy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Low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High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579651"/>
                  </a:ext>
                </a:extLst>
              </a:tr>
              <a:tr h="3083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Real-world usage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Limited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Moderate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Widely used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792818"/>
                  </a:ext>
                </a:extLst>
              </a:tr>
              <a:tr h="6030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Applications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Spell check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Chatbots, MT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kern="1200" dirty="0" err="1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ChatGPT</a:t>
                      </a: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Baskerville Old Face" panose="02020602080505020303" pitchFamily="18" charset="0"/>
                          <a:ea typeface="+mn-ea"/>
                          <a:cs typeface="+mn-cs"/>
                        </a:rPr>
                        <a:t>, Translation, QA</a:t>
                      </a:r>
                    </a:p>
                  </a:txBody>
                  <a:tcPr marL="9525" marR="9525" marT="9525" marB="9525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039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45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28173</TotalTime>
  <Words>721</Words>
  <Application>Microsoft Office PowerPoint</Application>
  <PresentationFormat>On-screen Show (4:3)</PresentationFormat>
  <Paragraphs>227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Times New Roman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Types of Language Models</vt:lpstr>
      <vt:lpstr>Contd..</vt:lpstr>
      <vt:lpstr>Contd..</vt:lpstr>
      <vt:lpstr>Contd</vt:lpstr>
      <vt:lpstr>Architecture of Statistical Language Model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Architecture of Neural Language Model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Architecture of Transformer-based Language Model</vt:lpstr>
      <vt:lpstr>Contd..</vt:lpstr>
      <vt:lpstr>Contd..</vt:lpstr>
      <vt:lpstr>Contd..</vt:lpstr>
      <vt:lpstr>Contd..</vt:lpstr>
      <vt:lpstr>Contd..</vt:lpstr>
      <vt:lpstr>Comparisons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2130</cp:revision>
  <dcterms:created xsi:type="dcterms:W3CDTF">2013-11-07T06:07:38Z</dcterms:created>
  <dcterms:modified xsi:type="dcterms:W3CDTF">2026-01-19T13:28:12Z</dcterms:modified>
</cp:coreProperties>
</file>