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6"/>
  </p:notesMasterIdLst>
  <p:handoutMasterIdLst>
    <p:handoutMasterId r:id="rId57"/>
  </p:handoutMasterIdLst>
  <p:sldIdLst>
    <p:sldId id="256" r:id="rId2"/>
    <p:sldId id="367" r:id="rId3"/>
    <p:sldId id="694" r:id="rId4"/>
    <p:sldId id="732" r:id="rId5"/>
    <p:sldId id="733" r:id="rId6"/>
    <p:sldId id="734" r:id="rId7"/>
    <p:sldId id="776" r:id="rId8"/>
    <p:sldId id="774" r:id="rId9"/>
    <p:sldId id="746" r:id="rId10"/>
    <p:sldId id="736" r:id="rId11"/>
    <p:sldId id="738" r:id="rId12"/>
    <p:sldId id="740" r:id="rId13"/>
    <p:sldId id="741" r:id="rId14"/>
    <p:sldId id="747" r:id="rId15"/>
    <p:sldId id="748" r:id="rId16"/>
    <p:sldId id="777" r:id="rId17"/>
    <p:sldId id="742" r:id="rId18"/>
    <p:sldId id="749" r:id="rId19"/>
    <p:sldId id="752" r:id="rId20"/>
    <p:sldId id="750" r:id="rId21"/>
    <p:sldId id="751" r:id="rId22"/>
    <p:sldId id="743" r:id="rId23"/>
    <p:sldId id="753" r:id="rId24"/>
    <p:sldId id="754" r:id="rId25"/>
    <p:sldId id="755" r:id="rId26"/>
    <p:sldId id="756" r:id="rId27"/>
    <p:sldId id="757" r:id="rId28"/>
    <p:sldId id="758" r:id="rId29"/>
    <p:sldId id="773" r:id="rId30"/>
    <p:sldId id="744" r:id="rId31"/>
    <p:sldId id="759" r:id="rId32"/>
    <p:sldId id="745" r:id="rId33"/>
    <p:sldId id="723" r:id="rId34"/>
    <p:sldId id="724" r:id="rId35"/>
    <p:sldId id="726" r:id="rId36"/>
    <p:sldId id="727" r:id="rId37"/>
    <p:sldId id="728" r:id="rId38"/>
    <p:sldId id="729" r:id="rId39"/>
    <p:sldId id="730" r:id="rId40"/>
    <p:sldId id="731" r:id="rId41"/>
    <p:sldId id="760" r:id="rId42"/>
    <p:sldId id="761" r:id="rId43"/>
    <p:sldId id="762" r:id="rId44"/>
    <p:sldId id="763" r:id="rId45"/>
    <p:sldId id="765" r:id="rId46"/>
    <p:sldId id="766" r:id="rId47"/>
    <p:sldId id="767" r:id="rId48"/>
    <p:sldId id="768" r:id="rId49"/>
    <p:sldId id="769" r:id="rId50"/>
    <p:sldId id="770" r:id="rId51"/>
    <p:sldId id="771" r:id="rId52"/>
    <p:sldId id="772" r:id="rId53"/>
    <p:sldId id="764" r:id="rId54"/>
    <p:sldId id="722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00"/>
    <a:srgbClr val="FF3399"/>
    <a:srgbClr val="008000"/>
    <a:srgbClr val="870581"/>
    <a:srgbClr val="0033CC"/>
    <a:srgbClr val="33CC33"/>
    <a:srgbClr val="FF0000"/>
    <a:srgbClr val="FF0066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5/22/2025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mplilearn.com/tutorials/machine-learning-tutorial/classification-in-machine-learni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457200"/>
            <a:ext cx="7086600" cy="2209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(Perceptron's)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5" name="Picture 2" descr="Neural Network | What's Neural Network | Neural Network Defini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76600"/>
            <a:ext cx="4936331" cy="329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Topics</a:t>
            </a:r>
            <a:endParaRPr lang="en-US" sz="44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 lnSpcReduction="10000"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3399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Perceptron's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990000"/>
                </a:solidFill>
                <a:latin typeface="Baskerville Old Face" pitchFamily="18" charset="0"/>
              </a:rPr>
              <a:t>Representation of power of Perceptron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FF0000"/>
                </a:solidFill>
                <a:latin typeface="Baskerville Old Face" pitchFamily="18" charset="0"/>
              </a:rPr>
              <a:t>Perceptron Training Rule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00FF"/>
                </a:solidFill>
                <a:latin typeface="Baskerville Old Face" pitchFamily="18" charset="0"/>
              </a:rPr>
              <a:t>AND Gate </a:t>
            </a:r>
            <a:r>
              <a:rPr lang="en-US" sz="3200" b="1" dirty="0" smtClean="0">
                <a:latin typeface="Baskerville Old Face" pitchFamily="18" charset="0"/>
              </a:rPr>
              <a:t>using </a:t>
            </a:r>
            <a:r>
              <a:rPr lang="en-US" sz="3200" b="1" dirty="0" smtClean="0">
                <a:solidFill>
                  <a:srgbClr val="008000"/>
                </a:solidFill>
                <a:latin typeface="Baskerville Old Face" pitchFamily="18" charset="0"/>
              </a:rPr>
              <a:t>Perceptron Training Rule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200" b="1" dirty="0" smtClean="0">
                <a:solidFill>
                  <a:srgbClr val="0000FF"/>
                </a:solidFill>
                <a:latin typeface="Baskerville Old Face" pitchFamily="18" charset="0"/>
              </a:rPr>
              <a:t>OR Gate </a:t>
            </a:r>
            <a:r>
              <a:rPr lang="en-US" sz="3200" b="1" dirty="0" smtClean="0">
                <a:latin typeface="Baskerville Old Face" pitchFamily="18" charset="0"/>
              </a:rPr>
              <a:t>using</a:t>
            </a: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200" b="1" dirty="0" smtClean="0">
                <a:solidFill>
                  <a:srgbClr val="008000"/>
                </a:solidFill>
                <a:latin typeface="Baskerville Old Face" pitchFamily="18" charset="0"/>
              </a:rPr>
              <a:t>Perceptron Training Rule</a:t>
            </a:r>
          </a:p>
          <a:p>
            <a:pPr marL="731520" lvl="2" indent="0">
              <a:lnSpc>
                <a:spcPct val="150000"/>
              </a:lnSpc>
              <a:buNone/>
            </a:pPr>
            <a:endParaRPr lang="en-US" sz="32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5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Perceptron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 Artificial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Neuron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Frank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Rosenblatt (1928 – 1971)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was an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American psychologist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notable in the field of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Artificial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Intelligence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1957 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"invented"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 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Perceptron program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on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 IBM 704 computer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at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Cornell Aeronautical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Laboratory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The Neurons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receive input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our senses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electrical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signals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store information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make decisions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based on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previous input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Unit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used to build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ANN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System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Perceptron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Machine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Learning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various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binary classification tasks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original Perceptron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was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designed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take a number of binary inputs,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produce one binary output (0 or 1).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41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Architecture of the Perceptron</a:t>
            </a:r>
            <a:endParaRPr lang="en-US" sz="24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Mr. Frank Rosenblatt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invented the 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perceptron model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as a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binary classifier.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3600"/>
            <a:ext cx="74676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71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idea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was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use different 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to represent the importance of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each input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that the sum of the values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should be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greater than </a:t>
            </a:r>
            <a:r>
              <a:rPr lang="en-US" sz="2400" b="1" u="sng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a threshold value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before making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decision like true or false (0 or 1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46" y="162894"/>
            <a:ext cx="8538354" cy="28089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124200"/>
            <a:ext cx="568642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1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More precisely, the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given inputs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x1 through </a:t>
            </a:r>
            <a:r>
              <a:rPr lang="en-US" sz="2400" b="1" dirty="0" err="1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xn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output o1(x1,-------</a:t>
            </a:r>
            <a:r>
              <a:rPr lang="en-US" sz="2400" b="1" dirty="0" err="1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xn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computed by the perceptron is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Perceptron receives multiple input signals, and if the sum of the input signals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exceeds a certain threshold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either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outputs a signal or does not return an output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the context of supervised learning and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  <a:hlinkClick r:id="rId3" tooltip="classification,"/>
              </a:rPr>
              <a:t>classification,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this can then be used 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predict the class of a sample. 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027" y="2193161"/>
            <a:ext cx="5742278" cy="106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43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Learning Algorithm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Frank Rosenblatt suggested this algorithm: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Step-1: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 threshold value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Step-2: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Multiply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all inputs with its weights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Step-3: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Sum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all the results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Step-4: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Activate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the output</a:t>
            </a:r>
          </a:p>
        </p:txBody>
      </p:sp>
    </p:spTree>
    <p:extLst>
      <p:ext uri="{BB962C8B-B14F-4D97-AF65-F5344CB8AC3E}">
        <p14:creationId xmlns:p14="http://schemas.microsoft.com/office/powerpoint/2010/main" val="49125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Working Principle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9332" y="762000"/>
            <a:ext cx="8603668" cy="600164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 First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multiply all input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with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corresponding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 values</a:t>
            </a:r>
            <a:r>
              <a:rPr lang="en-US" sz="2400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then add them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determine the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weighted sum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Mathematically, we can calculate the weighted sum as follows:</a:t>
            </a:r>
          </a:p>
          <a:p>
            <a:pPr lvl="1" indent="0"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	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∑</a:t>
            </a:r>
            <a:r>
              <a:rPr lang="en-US" sz="2400" b="1" dirty="0" err="1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wi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*xi = x1*w1 + x2*w2 +…</a:t>
            </a:r>
            <a:r>
              <a:rPr lang="en-US" sz="2400" b="1" dirty="0" err="1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wn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*</a:t>
            </a:r>
            <a:r>
              <a:rPr lang="en-US" sz="2400" b="1" dirty="0" err="1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xn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that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the sum of the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should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be greater than a threshold value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before making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 decision like true or false (0 or 1).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Add a special term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called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bias 'b'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this weighted sum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improve the model's performance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∑</a:t>
            </a:r>
            <a:r>
              <a:rPr lang="en-US" sz="2400" b="1" dirty="0" err="1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wi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*xi + b</a:t>
            </a:r>
          </a:p>
          <a:p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94639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01914"/>
            <a:ext cx="7924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14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b="1" u="sng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  <a:endParaRPr lang="en-US" sz="4000" b="1" u="sng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184732" y="609600"/>
            <a:ext cx="8495136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Imagine a perceptron (in your brain).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The perceptron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tries to decide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you should go to a concert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Is the artist good? </a:t>
            </a:r>
            <a:endParaRPr lang="en-US" sz="2400" b="1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 weather good?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What weights should these facts have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?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80" y="3962400"/>
            <a:ext cx="6867525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03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609600"/>
            <a:ext cx="731520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0"/>
            <a:ext cx="69342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231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990000"/>
                </a:solidFill>
                <a:latin typeface="Book Antiqua" pitchFamily="18" charset="0"/>
              </a:rPr>
              <a:t>Perceptron Terminology: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1. Inputs :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Here Inputs called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Nodes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 In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above example, the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node values are: 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1, 0, 1, 0, 1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 The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binary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input values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(0 or 1) can be interpreted as (no </a:t>
            </a:r>
            <a:endParaRPr lang="en-US" sz="2400" dirty="0" smtClean="0">
              <a:latin typeface="Book Antiqua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or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yes) or (false or true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2. Node Weights: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Weights shows the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strength of each node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   In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above example, the 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Weights are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0.7, 0.6, 0.5, 0.3,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0.4</a:t>
            </a:r>
          </a:p>
        </p:txBody>
      </p:sp>
    </p:spTree>
    <p:extLst>
      <p:ext uri="{BB962C8B-B14F-4D97-AF65-F5344CB8AC3E}">
        <p14:creationId xmlns:p14="http://schemas.microsoft.com/office/powerpoint/2010/main" val="39180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62000"/>
            <a:ext cx="86036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3</a:t>
            </a: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. Activation Function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activation functions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maps the result (the weighted sum)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into a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required value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like 0 or 1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In the </a:t>
            </a:r>
            <a:r>
              <a:rPr lang="en-US" sz="2400" b="1" dirty="0" smtClean="0">
                <a:latin typeface="Book Antiqua" pitchFamily="18" charset="0"/>
                <a:cs typeface="Times New Roman" pitchFamily="18" charset="0"/>
              </a:rPr>
              <a:t>above Example,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activation function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is simple: 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(sum &gt; 1.5)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binary output (1 or 0)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can be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interpreted as (yes or no) or (true or false</a:t>
            </a:r>
            <a:r>
              <a:rPr lang="en-US" sz="2400" b="1" dirty="0" smtClean="0">
                <a:latin typeface="Book Antiqua" pitchFamily="18" charset="0"/>
                <a:cs typeface="Times New Roman" pitchFamily="18" charset="0"/>
              </a:rPr>
              <a:t>).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Note: </a:t>
            </a:r>
            <a:r>
              <a:rPr lang="en-US" sz="2400" dirty="0"/>
              <a:t>It is obvious that a </a:t>
            </a:r>
            <a:r>
              <a:rPr lang="en-US" sz="2400" b="1" i="1" dirty="0">
                <a:solidFill>
                  <a:srgbClr val="008000"/>
                </a:solidFill>
              </a:rPr>
              <a:t>decision is NOT made by one neuron alone</a:t>
            </a:r>
            <a:r>
              <a:rPr lang="en-US" sz="2400" b="1" i="1" dirty="0" smtClean="0">
                <a:solidFill>
                  <a:srgbClr val="008000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Threshold Value: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We have to define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a reliable threshold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for the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classifier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  <a:cs typeface="Times New Roman" pitchFamily="18" charset="0"/>
              </a:rPr>
              <a:t>clearly indicates the split between the two classes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464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52400" y="762000"/>
            <a:ext cx="86036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Bias: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Model bias refers to the presence of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systematic errors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in a model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  <a:cs typeface="Times New Roman" pitchFamily="18" charset="0"/>
              </a:rPr>
              <a:t>that can cause it to consistently make incorrect predictions.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errors can arise from </a:t>
            </a:r>
            <a:r>
              <a:rPr lang="en-US" sz="2400" b="1" dirty="0">
                <a:latin typeface="Book Antiqua" pitchFamily="18" charset="0"/>
                <a:cs typeface="Times New Roman" pitchFamily="18" charset="0"/>
              </a:rPr>
              <a:t>many sources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, including the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  <a:cs typeface="Times New Roman" pitchFamily="18" charset="0"/>
              </a:rPr>
              <a:t>selection of the training data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3399"/>
                </a:solidFill>
                <a:latin typeface="Book Antiqua" pitchFamily="18" charset="0"/>
                <a:cs typeface="Times New Roman" pitchFamily="18" charset="0"/>
              </a:rPr>
              <a:t>the choice of features used to build the model</a:t>
            </a:r>
            <a:r>
              <a:rPr lang="en-US" sz="2400" dirty="0">
                <a:latin typeface="Book Antiqua" pitchFamily="18" charset="0"/>
                <a:cs typeface="Times New Roman" pitchFamily="18" charset="0"/>
              </a:rPr>
              <a:t>, or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  <a:cs typeface="Times New Roman" pitchFamily="18" charset="0"/>
              </a:rPr>
              <a:t>the algorithm used to train the model.</a:t>
            </a:r>
          </a:p>
        </p:txBody>
      </p:sp>
    </p:spTree>
    <p:extLst>
      <p:ext uri="{BB962C8B-B14F-4D97-AF65-F5344CB8AC3E}">
        <p14:creationId xmlns:p14="http://schemas.microsoft.com/office/powerpoint/2010/main" val="98723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990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Representation of power of perceptron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143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As </a:t>
            </a:r>
            <a:r>
              <a:rPr lang="en-US" sz="2400" dirty="0">
                <a:latin typeface="Book Antiqua" pitchFamily="18" charset="0"/>
              </a:rPr>
              <a:t>we can see,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it calculates a weighted sum of its inputs </a:t>
            </a:r>
            <a:r>
              <a:rPr lang="en-US" sz="2400" dirty="0">
                <a:latin typeface="Book Antiqua" pitchFamily="18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thresholds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 it with a step function</a:t>
            </a:r>
            <a:r>
              <a:rPr lang="en-US" sz="2400" dirty="0">
                <a:latin typeface="Book Antiqua" pitchFamily="18" charset="0"/>
              </a:rPr>
              <a:t>.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A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single perceptron </a:t>
            </a:r>
            <a:r>
              <a:rPr lang="en-US" sz="2400" dirty="0">
                <a:latin typeface="Book Antiqua" pitchFamily="18" charset="0"/>
              </a:rPr>
              <a:t>can be </a:t>
            </a:r>
            <a:r>
              <a:rPr lang="en-US" sz="2400" b="1" dirty="0">
                <a:latin typeface="Book Antiqua" pitchFamily="18" charset="0"/>
              </a:rPr>
              <a:t>used to represent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many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Boolean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functions.</a:t>
            </a:r>
            <a:r>
              <a:rPr lang="en-US" sz="2400" dirty="0">
                <a:latin typeface="Book Antiqua" pitchFamily="18" charset="0"/>
              </a:rPr>
              <a:t>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The Boolean Functions ,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AND, OR, XOR </a:t>
            </a:r>
            <a:r>
              <a:rPr lang="en-US" sz="2400" dirty="0" smtClean="0">
                <a:latin typeface="Book Antiqua" pitchFamily="18" charset="0"/>
              </a:rPr>
              <a:t>can be solved the Perceptron.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Geometrically</a:t>
            </a:r>
            <a:r>
              <a:rPr lang="en-US" sz="2400" b="1" dirty="0">
                <a:latin typeface="Book Antiqua" pitchFamily="18" charset="0"/>
              </a:rPr>
              <a:t>, </a:t>
            </a:r>
            <a:r>
              <a:rPr lang="en-US" sz="2400" dirty="0">
                <a:latin typeface="Book Antiqua" pitchFamily="18" charset="0"/>
              </a:rPr>
              <a:t>this means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the perceptron </a:t>
            </a:r>
            <a:r>
              <a:rPr lang="en-US" sz="2400" b="1" dirty="0">
                <a:latin typeface="Book Antiqua" pitchFamily="18" charset="0"/>
              </a:rPr>
              <a:t>can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separate its input space </a:t>
            </a:r>
            <a:r>
              <a:rPr lang="en-US" sz="2400" dirty="0">
                <a:latin typeface="Book Antiqua" pitchFamily="18" charset="0"/>
              </a:rPr>
              <a:t>with a 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itchFamily="18" charset="0"/>
              </a:rPr>
              <a:t> Hyper Plane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That’s </a:t>
            </a:r>
            <a:r>
              <a:rPr lang="en-US" sz="2400" dirty="0">
                <a:latin typeface="Book Antiqua" pitchFamily="18" charset="0"/>
              </a:rPr>
              <a:t>where the notion that a perceptron can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only separate linearly separable problems </a:t>
            </a:r>
            <a:r>
              <a:rPr lang="en-US" sz="2400" dirty="0" smtClean="0">
                <a:latin typeface="Book Antiqua" pitchFamily="18" charset="0"/>
              </a:rPr>
              <a:t>. 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20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23756"/>
            <a:ext cx="8603668" cy="5724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b="1" u="sng" dirty="0" smtClean="0">
                <a:solidFill>
                  <a:srgbClr val="870581"/>
                </a:solidFill>
                <a:latin typeface="Book Antiqua" pitchFamily="18" charset="0"/>
              </a:rPr>
              <a:t>Types of Perceptron's: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1. </a:t>
            </a:r>
            <a:r>
              <a:rPr lang="en-US" sz="2000" b="1" dirty="0" smtClean="0">
                <a:latin typeface="Book Antiqua" pitchFamily="18" charset="0"/>
              </a:rPr>
              <a:t>Single Layer Perceptron Model</a:t>
            </a:r>
          </a:p>
          <a:p>
            <a:pPr marL="108585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latin typeface="Book Antiqua" pitchFamily="18" charset="0"/>
              </a:rPr>
              <a:t>2. Multi Layer Perceptron Model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1.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Single Layer Perceptron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Model: </a:t>
            </a: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main objective </a:t>
            </a:r>
            <a:r>
              <a:rPr lang="en-US" sz="2400" dirty="0">
                <a:latin typeface="Book Antiqua" pitchFamily="18" charset="0"/>
              </a:rPr>
              <a:t>of the single-layer perceptron model is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to analyze the linearly separable objects</a:t>
            </a:r>
            <a:r>
              <a:rPr lang="en-US" sz="2400" dirty="0">
                <a:latin typeface="Book Antiqua" pitchFamily="18" charset="0"/>
              </a:rPr>
              <a:t> with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binary outcomes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Perceptrons can represent all of the </a:t>
            </a:r>
            <a:r>
              <a:rPr lang="en-US" sz="2400" dirty="0">
                <a:latin typeface="Book Antiqua" pitchFamily="18" charset="0"/>
              </a:rPr>
              <a:t>Boolean Functions , 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AND,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OR ,NAND,NOR </a:t>
            </a:r>
            <a:r>
              <a:rPr lang="en-US" sz="2400" dirty="0" smtClean="0">
                <a:latin typeface="Book Antiqua" pitchFamily="18" charset="0"/>
              </a:rPr>
              <a:t>can </a:t>
            </a:r>
            <a:r>
              <a:rPr lang="en-US" sz="2400" dirty="0">
                <a:latin typeface="Book Antiqua" pitchFamily="18" charset="0"/>
              </a:rPr>
              <a:t>be solved the Perceptron </a:t>
            </a:r>
            <a:endParaRPr lang="en-US" sz="2400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Single Layer perceptron ,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can only solve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itchFamily="18" charset="0"/>
              </a:rPr>
              <a:t>Linearly Separable Problems.</a:t>
            </a:r>
          </a:p>
        </p:txBody>
      </p:sp>
    </p:spTree>
    <p:extLst>
      <p:ext uri="{BB962C8B-B14F-4D97-AF65-F5344CB8AC3E}">
        <p14:creationId xmlns:p14="http://schemas.microsoft.com/office/powerpoint/2010/main" val="26062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52400"/>
            <a:ext cx="8603668" cy="230832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Some of the </a:t>
            </a:r>
            <a:r>
              <a:rPr lang="en-US" sz="2400" b="1" dirty="0" smtClean="0">
                <a:latin typeface="Book Antiqua" pitchFamily="18" charset="0"/>
              </a:rPr>
              <a:t>Boolean Functions cannot represent the Single Perceptron, </a:t>
            </a:r>
            <a:r>
              <a:rPr lang="en-US" sz="2400" dirty="0" smtClean="0">
                <a:latin typeface="Book Antiqua" pitchFamily="18" charset="0"/>
              </a:rPr>
              <a:t>Such as 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XOR function </a:t>
            </a:r>
            <a:r>
              <a:rPr lang="en-US" sz="2400" dirty="0">
                <a:latin typeface="Book Antiqua" pitchFamily="18" charset="0"/>
              </a:rPr>
              <a:t>is </a:t>
            </a:r>
            <a:r>
              <a:rPr lang="en-US" sz="2400" b="1" u="sng" dirty="0">
                <a:solidFill>
                  <a:srgbClr val="990000"/>
                </a:solidFill>
                <a:latin typeface="Book Antiqua" pitchFamily="18" charset="0"/>
              </a:rPr>
              <a:t>not linearly separable, </a:t>
            </a:r>
            <a:r>
              <a:rPr lang="en-US" sz="2400" dirty="0">
                <a:latin typeface="Book Antiqua" pitchFamily="18" charset="0"/>
              </a:rPr>
              <a:t>it really is impossible for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a single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hyper plane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to separate it</a:t>
            </a:r>
            <a:r>
              <a:rPr lang="en-US" sz="2400" dirty="0">
                <a:latin typeface="Book Antiqua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247" y="2667000"/>
            <a:ext cx="2729753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171" y="2667000"/>
            <a:ext cx="28194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8504" y="5562600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Linearly Separable  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873171" y="5598885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Not Linearly Separable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0480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2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. Multi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Layer Perceptron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Model: </a:t>
            </a:r>
            <a:r>
              <a:rPr lang="en-US" sz="2400" dirty="0">
                <a:latin typeface="Book Antiqua" pitchFamily="18" charset="0"/>
              </a:rPr>
              <a:t>Like a single-layer perceptron model, a multi-layer perceptron model also has the same model structure but has a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greater number of hidden layers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The multi-layer perceptron model is also known as the 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Back Propagation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A</a:t>
            </a:r>
            <a:r>
              <a:rPr lang="en-US" sz="2400" b="1" dirty="0" smtClean="0">
                <a:solidFill>
                  <a:srgbClr val="008000"/>
                </a:solidFill>
                <a:latin typeface="Book Antiqua" pitchFamily="18" charset="0"/>
              </a:rPr>
              <a:t>lgorithm.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Hence, </a:t>
            </a:r>
            <a:r>
              <a:rPr lang="en-US" sz="2400" b="1" dirty="0">
                <a:latin typeface="Book Antiqua" pitchFamily="18" charset="0"/>
              </a:rPr>
              <a:t>a multi-layered perceptron model </a:t>
            </a:r>
            <a:r>
              <a:rPr lang="en-US" sz="2400" dirty="0">
                <a:latin typeface="Book Antiqua" pitchFamily="18" charset="0"/>
              </a:rPr>
              <a:t>has considered </a:t>
            </a:r>
            <a:r>
              <a:rPr lang="en-US" sz="2400" dirty="0" smtClean="0">
                <a:latin typeface="Book Antiqua" pitchFamily="18" charset="0"/>
              </a:rPr>
              <a:t>as </a:t>
            </a:r>
            <a:r>
              <a:rPr lang="en-US" sz="2400" b="1" dirty="0" smtClean="0">
                <a:latin typeface="Book Antiqua" pitchFamily="18" charset="0"/>
              </a:rPr>
              <a:t>artificial </a:t>
            </a:r>
            <a:r>
              <a:rPr lang="en-US" sz="2400" b="1" dirty="0">
                <a:latin typeface="Book Antiqua" pitchFamily="18" charset="0"/>
              </a:rPr>
              <a:t>neural networks </a:t>
            </a:r>
            <a:r>
              <a:rPr lang="en-US" sz="2400" dirty="0">
                <a:latin typeface="Book Antiqua" pitchFamily="18" charset="0"/>
              </a:rPr>
              <a:t>having </a:t>
            </a:r>
            <a:r>
              <a:rPr lang="en-US" sz="2400" b="1" dirty="0">
                <a:solidFill>
                  <a:srgbClr val="008000"/>
                </a:solidFill>
                <a:latin typeface="Book Antiqua" pitchFamily="18" charset="0"/>
              </a:rPr>
              <a:t>various layers </a:t>
            </a:r>
            <a:r>
              <a:rPr lang="en-US" sz="2400" dirty="0">
                <a:latin typeface="Book Antiqua" pitchFamily="18" charset="0"/>
              </a:rPr>
              <a:t>in which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activation function does not remain linear</a:t>
            </a:r>
            <a:r>
              <a:rPr lang="en-US" sz="2400" dirty="0">
                <a:latin typeface="Book Antiqua" pitchFamily="18" charset="0"/>
              </a:rPr>
              <a:t>, similar to a single layer perceptron model. </a:t>
            </a:r>
          </a:p>
        </p:txBody>
      </p:sp>
    </p:spTree>
    <p:extLst>
      <p:ext uri="{BB962C8B-B14F-4D97-AF65-F5344CB8AC3E}">
        <p14:creationId xmlns:p14="http://schemas.microsoft.com/office/powerpoint/2010/main" val="15903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603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Instead </a:t>
            </a:r>
            <a:r>
              <a:rPr lang="en-US" sz="2400" b="1" dirty="0">
                <a:latin typeface="Book Antiqua" pitchFamily="18" charset="0"/>
              </a:rPr>
              <a:t>of linear, </a:t>
            </a:r>
            <a:r>
              <a:rPr lang="en-US" sz="2400" dirty="0">
                <a:latin typeface="Book Antiqua" pitchFamily="18" charset="0"/>
              </a:rPr>
              <a:t>activation function can be executed as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sigmoid, </a:t>
            </a:r>
            <a:r>
              <a:rPr lang="en-US" sz="2400" b="1" dirty="0" err="1">
                <a:solidFill>
                  <a:srgbClr val="0000FF"/>
                </a:solidFill>
                <a:latin typeface="Book Antiqua" pitchFamily="18" charset="0"/>
              </a:rPr>
              <a:t>TanH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, </a:t>
            </a:r>
            <a:r>
              <a:rPr lang="en-US" sz="2400" b="1" dirty="0" err="1">
                <a:solidFill>
                  <a:srgbClr val="0000FF"/>
                </a:solidFill>
                <a:latin typeface="Book Antiqua" pitchFamily="18" charset="0"/>
              </a:rPr>
              <a:t>ReLU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, etc., for deployment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A multi-layer perceptron model has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greater processing power </a:t>
            </a:r>
            <a:r>
              <a:rPr lang="en-US" sz="2400" dirty="0">
                <a:latin typeface="Book Antiqua" pitchFamily="18" charset="0"/>
              </a:rPr>
              <a:t>and can </a:t>
            </a:r>
            <a:r>
              <a:rPr lang="en-US" sz="2400" b="1" dirty="0">
                <a:latin typeface="Book Antiqua" pitchFamily="18" charset="0"/>
              </a:rPr>
              <a:t>process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itchFamily="18" charset="0"/>
              </a:rPr>
              <a:t>linear and non-linear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itchFamily="18" charset="0"/>
              </a:rPr>
              <a:t>patterns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Further</a:t>
            </a:r>
            <a:r>
              <a:rPr lang="en-US" sz="2400" dirty="0">
                <a:latin typeface="Book Antiqua" pitchFamily="18" charset="0"/>
              </a:rPr>
              <a:t>, it can also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implement logic gates </a:t>
            </a:r>
            <a:r>
              <a:rPr lang="en-US" sz="2400" dirty="0">
                <a:latin typeface="Book Antiqua" pitchFamily="18" charset="0"/>
              </a:rPr>
              <a:t>such as </a:t>
            </a:r>
            <a:r>
              <a:rPr lang="en-US" sz="2000" b="1" dirty="0">
                <a:solidFill>
                  <a:srgbClr val="FF0000"/>
                </a:solidFill>
                <a:latin typeface="Book Antiqua" pitchFamily="18" charset="0"/>
              </a:rPr>
              <a:t>AND, OR, XOR, NAND, NOT, XNOR, NOR.</a:t>
            </a:r>
            <a:endParaRPr lang="en-US" sz="24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5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990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Representation of power of perceptron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9458" name="Picture 2" descr="https://miro.medium.com/max/700/1*Tc8UgR_fjI_h0p3y4H9Mw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229600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00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07" y="685800"/>
            <a:ext cx="7974693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85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0010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37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44196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So , the Final weights, b= -0.8 , W1 = 0.7 , W2 = 0.7</a:t>
            </a:r>
          </a:p>
          <a:p>
            <a:endParaRPr lang="en-US" sz="2400" b="1" dirty="0">
              <a:latin typeface="Book Antiqua" pitchFamily="18" charset="0"/>
            </a:endParaRPr>
          </a:p>
          <a:p>
            <a:r>
              <a:rPr lang="en-US" sz="2400" b="1" dirty="0" smtClean="0">
                <a:latin typeface="Book Antiqua" pitchFamily="18" charset="0"/>
              </a:rPr>
              <a:t>By using these weights, All Classified Correctly.  </a:t>
            </a:r>
            <a:endParaRPr lang="en-US" sz="2400" b="1" dirty="0">
              <a:latin typeface="Book Antiqu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6" y="914400"/>
            <a:ext cx="8186964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30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38200"/>
            <a:ext cx="83058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1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32" y="838200"/>
            <a:ext cx="8400468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0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0" y="990600"/>
            <a:ext cx="8004629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4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Learning Rule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In this Rule,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First begin with random weights</a:t>
            </a:r>
            <a:r>
              <a:rPr lang="en-US" sz="2400" dirty="0" smtClean="0">
                <a:latin typeface="Book Antiqua" pitchFamily="18" charset="0"/>
              </a:rPr>
              <a:t>, then </a:t>
            </a:r>
            <a:r>
              <a:rPr lang="en-US" sz="2400" b="1" dirty="0" smtClean="0">
                <a:solidFill>
                  <a:srgbClr val="990000"/>
                </a:solidFill>
                <a:latin typeface="Book Antiqua" pitchFamily="18" charset="0"/>
              </a:rPr>
              <a:t>iteratively apply the perceptron </a:t>
            </a:r>
            <a:r>
              <a:rPr lang="en-US" sz="2400" dirty="0" smtClean="0">
                <a:latin typeface="Book Antiqua" pitchFamily="18" charset="0"/>
              </a:rPr>
              <a:t>to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each training example</a:t>
            </a:r>
            <a:r>
              <a:rPr lang="en-US" sz="2400" dirty="0" smtClean="0">
                <a:latin typeface="Book Antiqua" pitchFamily="18" charset="0"/>
              </a:rPr>
              <a:t>,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modify the perceptron weights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b="1" dirty="0" smtClean="0">
                <a:latin typeface="Book Antiqua" pitchFamily="18" charset="0"/>
              </a:rPr>
              <a:t>whenever it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misclassifies</a:t>
            </a:r>
            <a:r>
              <a:rPr lang="en-US" sz="2400" b="1" dirty="0" smtClean="0">
                <a:latin typeface="Book Antiqua" pitchFamily="18" charset="0"/>
              </a:rPr>
              <a:t> an example.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9000"/>
            <a:ext cx="696277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64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This </a:t>
            </a:r>
            <a:r>
              <a:rPr lang="en-US" sz="2400" b="1" dirty="0" smtClean="0">
                <a:solidFill>
                  <a:srgbClr val="870581"/>
                </a:solidFill>
                <a:latin typeface="Book Antiqua" pitchFamily="18" charset="0"/>
              </a:rPr>
              <a:t>process is repeated</a:t>
            </a:r>
            <a:r>
              <a:rPr lang="en-US" sz="2400" dirty="0" smtClean="0">
                <a:latin typeface="Book Antiqua" pitchFamily="18" charset="0"/>
              </a:rPr>
              <a:t>, </a:t>
            </a:r>
            <a:r>
              <a:rPr lang="en-US" sz="2400" b="1" dirty="0" smtClean="0">
                <a:latin typeface="Book Antiqua" pitchFamily="18" charset="0"/>
              </a:rPr>
              <a:t>iterating through the training examples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as many times as needed </a:t>
            </a:r>
            <a:r>
              <a:rPr lang="en-US" sz="2400" dirty="0" smtClean="0">
                <a:latin typeface="Book Antiqua" pitchFamily="18" charset="0"/>
              </a:rPr>
              <a:t>until </a:t>
            </a:r>
            <a:r>
              <a:rPr lang="en-US" sz="2400" b="1" dirty="0" smtClean="0">
                <a:latin typeface="Book Antiqua" pitchFamily="18" charset="0"/>
              </a:rPr>
              <a:t>the perceptron </a:t>
            </a:r>
            <a:r>
              <a:rPr lang="en-US" sz="2400" b="1" dirty="0" smtClean="0">
                <a:solidFill>
                  <a:srgbClr val="FF0000"/>
                </a:solidFill>
                <a:latin typeface="Book Antiqua" pitchFamily="18" charset="0"/>
              </a:rPr>
              <a:t>classifies  all  training examples correctly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Here,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Weights are modified </a:t>
            </a:r>
            <a:r>
              <a:rPr lang="en-US" sz="2400" dirty="0">
                <a:latin typeface="Book Antiqua" pitchFamily="18" charset="0"/>
              </a:rPr>
              <a:t>at </a:t>
            </a:r>
            <a:r>
              <a:rPr lang="en-US" sz="2400" b="1" dirty="0">
                <a:solidFill>
                  <a:srgbClr val="33CC33"/>
                </a:solidFill>
                <a:latin typeface="Book Antiqua" pitchFamily="18" charset="0"/>
              </a:rPr>
              <a:t>each step </a:t>
            </a:r>
            <a:r>
              <a:rPr lang="en-US" sz="2400" dirty="0">
                <a:latin typeface="Book Antiqua" pitchFamily="18" charset="0"/>
              </a:rPr>
              <a:t>according to the </a:t>
            </a:r>
            <a:r>
              <a:rPr lang="en-US" sz="2400" b="1" u="sng" dirty="0">
                <a:solidFill>
                  <a:srgbClr val="FF0000"/>
                </a:solidFill>
                <a:latin typeface="Book Antiqua" pitchFamily="18" charset="0"/>
              </a:rPr>
              <a:t>Perceptron Training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itchFamily="18" charset="0"/>
              </a:rPr>
              <a:t>Rule.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46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Learning Rule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This </a:t>
            </a:r>
            <a:r>
              <a:rPr lang="en-US" sz="2400" b="1" dirty="0">
                <a:latin typeface="Book Antiqua" pitchFamily="18" charset="0"/>
              </a:rPr>
              <a:t>rule revises </a:t>
            </a:r>
            <a:r>
              <a:rPr lang="en-US" sz="2400" dirty="0">
                <a:latin typeface="Book Antiqua" pitchFamily="18" charset="0"/>
              </a:rPr>
              <a:t>the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weight, </a:t>
            </a:r>
            <a:r>
              <a:rPr lang="en-US" sz="2400" b="1" dirty="0" err="1" smtClean="0">
                <a:solidFill>
                  <a:srgbClr val="0033CC"/>
                </a:solidFill>
                <a:latin typeface="Book Antiqua" pitchFamily="18" charset="0"/>
              </a:rPr>
              <a:t>wi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associated with the </a:t>
            </a:r>
            <a:r>
              <a:rPr lang="en-US" sz="2400" b="1" dirty="0">
                <a:solidFill>
                  <a:srgbClr val="0033CC"/>
                </a:solidFill>
                <a:latin typeface="Book Antiqua" pitchFamily="18" charset="0"/>
              </a:rPr>
              <a:t>input </a:t>
            </a:r>
            <a:r>
              <a:rPr lang="en-US" sz="2400" b="1" dirty="0" smtClean="0">
                <a:solidFill>
                  <a:srgbClr val="0033CC"/>
                </a:solidFill>
                <a:latin typeface="Book Antiqua" pitchFamily="18" charset="0"/>
              </a:rPr>
              <a:t>xi</a:t>
            </a:r>
            <a:r>
              <a:rPr lang="en-US" sz="2400" dirty="0" smtClean="0">
                <a:latin typeface="Book Antiqua" pitchFamily="18" charset="0"/>
              </a:rPr>
              <a:t> </a:t>
            </a:r>
            <a:r>
              <a:rPr lang="en-US" sz="2400" dirty="0">
                <a:latin typeface="Book Antiqua" pitchFamily="18" charset="0"/>
              </a:rPr>
              <a:t>according to the rule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FF0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 t = Targeted Output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	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 o = Actual Output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33CC"/>
                </a:solidFill>
                <a:latin typeface="Book Antiqua" pitchFamily="18" charset="0"/>
              </a:rPr>
              <a:t>Learning Rate: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learning rate is a </a:t>
            </a:r>
            <a:r>
              <a:rPr lang="en-US" sz="2400" b="1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hyperparameter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controls how much to change the model in response to the estimated error each time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model weights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updated</a:t>
            </a:r>
            <a:r>
              <a:rPr lang="en-US" sz="2400" b="1" dirty="0" smtClean="0"/>
              <a:t>.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3601"/>
            <a:ext cx="6781800" cy="1295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96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Algorithm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67657"/>
            <a:ext cx="7162800" cy="58855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55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11869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AND GATE 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 </a:t>
            </a:r>
            <a:b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Training  Rule 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15240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Truth Table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of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AND Gate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is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To design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Perceptron Training Rule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 we need to have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Two Weights. 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86200"/>
            <a:ext cx="49530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586" y="1601398"/>
            <a:ext cx="2133600" cy="1577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648200"/>
            <a:ext cx="8001000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81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7696200" cy="13405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3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Both of them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are not same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need to modify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Weights are modified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using the </a:t>
            </a:r>
            <a:r>
              <a:rPr lang="en-US" sz="24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Where, </a:t>
            </a:r>
            <a:r>
              <a:rPr lang="el-GR" sz="2400" b="1" dirty="0" smtClean="0">
                <a:solidFill>
                  <a:srgbClr val="870581"/>
                </a:solidFill>
              </a:rPr>
              <a:t>η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= learning Rate =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0.5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     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xi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=(x1,x2) =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(1,0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315200" cy="144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800600"/>
            <a:ext cx="2524125" cy="495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1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have to </a:t>
            </a:r>
            <a:r>
              <a:rPr lang="en-US" sz="2400" b="1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apply these values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into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are the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two modified Weights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w1= 0.7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w2= 0.6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again we have to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apply this updated weights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to all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AND operations</a:t>
            </a:r>
            <a:r>
              <a:rPr lang="en-US" sz="24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that here we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can check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whether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two weights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classify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examples(AND Operations)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correctly or Not.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412" y="1295400"/>
            <a:ext cx="3309193" cy="13985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76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322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the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modified weights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are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09" y="1295400"/>
            <a:ext cx="55626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23" y="2057400"/>
            <a:ext cx="6858000" cy="1339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05400"/>
            <a:ext cx="68580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59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322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0.6”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This is not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Greater than 1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0.7”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is not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Greater than 1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45704"/>
            <a:ext cx="7620000" cy="1545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92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322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609600"/>
            <a:ext cx="8541982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“1.3”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Both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classified all training examples correctly with 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Hence, these are the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final Learned Parameters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w.r.to </a:t>
            </a:r>
            <a:r>
              <a:rPr lang="en-US" sz="2400" b="1" u="sng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AND Gate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 Perceptron Training Rule.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76962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708" y="4712042"/>
            <a:ext cx="5909291" cy="698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2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70429"/>
            <a:ext cx="80772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8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84666"/>
            <a:ext cx="7772400" cy="11869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OR GATE </a:t>
            </a: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Perceptron  </a:t>
            </a:r>
            <a:b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Training  Rule 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15240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Truth Table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of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OR Gate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is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To design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Perceptron Training Rule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, we need to have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Two Weights. 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1671638"/>
            <a:ext cx="2233612" cy="145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91706"/>
            <a:ext cx="5219700" cy="4516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735286"/>
            <a:ext cx="6858000" cy="1436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59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B05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“0.6”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are not same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need to modify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73152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40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Weights are modified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using the </a:t>
            </a:r>
            <a:r>
              <a:rPr lang="en-US" sz="24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Where,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 = learning Rate =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0.5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     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xi =(x1,x2) =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(0,1)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have to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apply these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two modified 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 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w1=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0.6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w2=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1.1 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2524125" cy="495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471" y="3810000"/>
            <a:ext cx="3191329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73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, again we have to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apply this updated weights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to all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operations</a:t>
            </a:r>
            <a:r>
              <a:rPr lang="en-US" sz="24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that here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can check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whether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two weights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examples(OR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Operations)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correctly or Not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Updated Weights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are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733800"/>
            <a:ext cx="567690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4419600"/>
            <a:ext cx="763905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12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7315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05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0”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are not same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need to modify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6553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90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Weights are modified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using the </a:t>
            </a:r>
            <a:r>
              <a:rPr lang="en-US" sz="2400" b="1" u="sng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Where,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 = learning Rate =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0.5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     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xi =(x1,x2) =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(1,0)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we have to </a:t>
            </a:r>
            <a:r>
              <a:rPr lang="en-US" sz="2400" b="1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apply these values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 Rule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the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two modified Weights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 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w1=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1.1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w2=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1.1 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2524125" cy="495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004" y="3750355"/>
            <a:ext cx="2952750" cy="1355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15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, again we have to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apply this updated weights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to all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operations</a:t>
            </a:r>
            <a:r>
              <a:rPr lang="en-US" sz="24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that here 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can check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whether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two weights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these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examples(OR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Operations)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correctly or Not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Updated Weights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are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509" y="3654355"/>
            <a:ext cx="5715000" cy="5366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419600"/>
            <a:ext cx="70866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9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“0”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65532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82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Updation)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38451"/>
            <a:ext cx="6781800" cy="14761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419600"/>
            <a:ext cx="632460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66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Target Output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Actual Output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“1”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 Both of them are same.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there is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no need of change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Weights</a:t>
            </a:r>
            <a:r>
              <a:rPr lang="en-US" sz="2400" b="1" u="sng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 no need of Weight Updation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0033CC"/>
                </a:solidFill>
                <a:latin typeface="Book Antiqua" panose="02040602050305030304" pitchFamily="18" charset="0"/>
                <a:cs typeface="Times New Roman" pitchFamily="18" charset="0"/>
              </a:rPr>
              <a:t>So, classified all training examples correctly with 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Hence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these are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final Learned Parameters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w.r.to </a:t>
            </a:r>
            <a:r>
              <a:rPr lang="en-US" sz="2400" b="1" u="sng" dirty="0" smtClean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u="sng" dirty="0">
                <a:solidFill>
                  <a:srgbClr val="008000"/>
                </a:solidFill>
                <a:latin typeface="Book Antiqua" panose="02040602050305030304" pitchFamily="18" charset="0"/>
                <a:cs typeface="Times New Roman" pitchFamily="18" charset="0"/>
              </a:rPr>
              <a:t>Gate</a:t>
            </a:r>
            <a:r>
              <a:rPr lang="en-US" sz="2400" b="1" u="sng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 Perceptron Training Rule.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238500"/>
            <a:ext cx="5472113" cy="495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60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6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06714"/>
            <a:ext cx="80010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49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84666"/>
            <a:ext cx="8502068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Real time Applications of Perceptron's</a:t>
            </a:r>
            <a:endParaRPr lang="en-US" sz="28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21018" y="838200"/>
            <a:ext cx="8541982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Any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Digital Logic Circuit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can be implemented by using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Perceptron.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0033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0274"/>
            <a:ext cx="495300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3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7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24880</TotalTime>
  <Words>1848</Words>
  <Application>Microsoft Office PowerPoint</Application>
  <PresentationFormat>On-screen Show (4:3)</PresentationFormat>
  <Paragraphs>381</Paragraphs>
  <Slides>54</Slides>
  <Notes>52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Oriel</vt:lpstr>
      <vt:lpstr>  UNIT-II (Perceptron's)</vt:lpstr>
      <vt:lpstr>Topics</vt:lpstr>
      <vt:lpstr>Perceptron</vt:lpstr>
      <vt:lpstr>Contd..</vt:lpstr>
      <vt:lpstr>Architecture of the Perceptron</vt:lpstr>
      <vt:lpstr>Contd..</vt:lpstr>
      <vt:lpstr>PowerPoint Presentation</vt:lpstr>
      <vt:lpstr>Contd..</vt:lpstr>
      <vt:lpstr>Perceptron Learning Algorithm</vt:lpstr>
      <vt:lpstr>Working Principle</vt:lpstr>
      <vt:lpstr>Contd..</vt:lpstr>
      <vt:lpstr>Example</vt:lpstr>
      <vt:lpstr>Contd..</vt:lpstr>
      <vt:lpstr>Contd..</vt:lpstr>
      <vt:lpstr>Contd..</vt:lpstr>
      <vt:lpstr>Contd..</vt:lpstr>
      <vt:lpstr>Representation of power of perceptron</vt:lpstr>
      <vt:lpstr>PowerPoint Presentation</vt:lpstr>
      <vt:lpstr>PowerPoint Presentation</vt:lpstr>
      <vt:lpstr>Contd..</vt:lpstr>
      <vt:lpstr>Contd..</vt:lpstr>
      <vt:lpstr>Representation of power of perceptron</vt:lpstr>
      <vt:lpstr>Example</vt:lpstr>
      <vt:lpstr>Contd..</vt:lpstr>
      <vt:lpstr>Contd..</vt:lpstr>
      <vt:lpstr>Example</vt:lpstr>
      <vt:lpstr>Contd..</vt:lpstr>
      <vt:lpstr>Contd..</vt:lpstr>
      <vt:lpstr>Perceptron Learning Rule</vt:lpstr>
      <vt:lpstr>Contd..</vt:lpstr>
      <vt:lpstr>Perceptron Learning Rule</vt:lpstr>
      <vt:lpstr>Algorithm</vt:lpstr>
      <vt:lpstr>AND GATE Perceptron   Training  Rule </vt:lpstr>
      <vt:lpstr>Contd..</vt:lpstr>
      <vt:lpstr>Contd..</vt:lpstr>
      <vt:lpstr>Contd..</vt:lpstr>
      <vt:lpstr>Contd..</vt:lpstr>
      <vt:lpstr>Contd..</vt:lpstr>
      <vt:lpstr>Contd..</vt:lpstr>
      <vt:lpstr>Contd..</vt:lpstr>
      <vt:lpstr>OR GATE Perceptron   Training  Rule 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Real time Applications of Perceptron's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1948</cp:revision>
  <dcterms:created xsi:type="dcterms:W3CDTF">2013-11-07T06:07:38Z</dcterms:created>
  <dcterms:modified xsi:type="dcterms:W3CDTF">2025-05-22T02:08:02Z</dcterms:modified>
</cp:coreProperties>
</file>