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F261D-E034-4CA9-86BB-33F76A096C1A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9239E-EC04-4EB7-8A14-663895FC1C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7268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F261D-E034-4CA9-86BB-33F76A096C1A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9239E-EC04-4EB7-8A14-663895FC1C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8093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F261D-E034-4CA9-86BB-33F76A096C1A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9239E-EC04-4EB7-8A14-663895FC1C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879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F261D-E034-4CA9-86BB-33F76A096C1A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9239E-EC04-4EB7-8A14-663895FC1C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5996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F261D-E034-4CA9-86BB-33F76A096C1A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9239E-EC04-4EB7-8A14-663895FC1C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1396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F261D-E034-4CA9-86BB-33F76A096C1A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9239E-EC04-4EB7-8A14-663895FC1C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9497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F261D-E034-4CA9-86BB-33F76A096C1A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9239E-EC04-4EB7-8A14-663895FC1C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2424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F261D-E034-4CA9-86BB-33F76A096C1A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9239E-EC04-4EB7-8A14-663895FC1C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0477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F261D-E034-4CA9-86BB-33F76A096C1A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9239E-EC04-4EB7-8A14-663895FC1C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253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F261D-E034-4CA9-86BB-33F76A096C1A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9239E-EC04-4EB7-8A14-663895FC1C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6693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F261D-E034-4CA9-86BB-33F76A096C1A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9239E-EC04-4EB7-8A14-663895FC1C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08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F261D-E034-4CA9-86BB-33F76A096C1A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9239E-EC04-4EB7-8A14-663895FC1C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3190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363272" cy="5793507"/>
          </a:xfrm>
        </p:spPr>
        <p:txBody>
          <a:bodyPr>
            <a:no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Turing Machines: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endParaRPr lang="en-IN" sz="1600" dirty="0">
              <a:solidFill>
                <a:srgbClr val="FF0000"/>
              </a:solidFill>
            </a:endParaRPr>
          </a:p>
          <a:p>
            <a:pPr lvl="1"/>
            <a:r>
              <a:rPr lang="en-US" sz="1600" dirty="0"/>
              <a:t>Problems that computer cannot solve</a:t>
            </a:r>
            <a:endParaRPr lang="en-IN" sz="1600" dirty="0"/>
          </a:p>
          <a:p>
            <a:pPr lvl="1"/>
            <a:r>
              <a:rPr lang="en-US" sz="1600" dirty="0"/>
              <a:t>The Turing Machine</a:t>
            </a:r>
            <a:endParaRPr lang="en-IN" sz="1600" dirty="0"/>
          </a:p>
          <a:p>
            <a:pPr lvl="2"/>
            <a:r>
              <a:rPr lang="en-US" sz="1600" dirty="0"/>
              <a:t>Notation for the Turing Machine</a:t>
            </a:r>
            <a:endParaRPr lang="en-IN" sz="1600" dirty="0" smtClean="0">
              <a:effectLst/>
            </a:endParaRPr>
          </a:p>
          <a:p>
            <a:pPr lvl="2"/>
            <a:r>
              <a:rPr lang="en-US" sz="1600" dirty="0"/>
              <a:t>Instantaneous Descriptions for Turing Machines</a:t>
            </a:r>
            <a:endParaRPr lang="en-IN" sz="1600" dirty="0" smtClean="0">
              <a:effectLst/>
            </a:endParaRPr>
          </a:p>
          <a:p>
            <a:pPr lvl="2"/>
            <a:r>
              <a:rPr lang="en-US" sz="1600" dirty="0"/>
              <a:t>Transition diagrams for Turing Machines</a:t>
            </a:r>
            <a:endParaRPr lang="en-IN" sz="1600" dirty="0" smtClean="0">
              <a:effectLst/>
            </a:endParaRPr>
          </a:p>
          <a:p>
            <a:pPr lvl="2"/>
            <a:r>
              <a:rPr lang="en-US" sz="1600" dirty="0"/>
              <a:t>The language of a Turing Machine</a:t>
            </a:r>
            <a:endParaRPr lang="en-IN" sz="1600" dirty="0" smtClean="0">
              <a:effectLst/>
            </a:endParaRPr>
          </a:p>
          <a:p>
            <a:pPr lvl="2"/>
            <a:r>
              <a:rPr lang="en-US" sz="1600" dirty="0"/>
              <a:t>Turing Machines and Halting</a:t>
            </a:r>
            <a:endParaRPr lang="en-IN" sz="1600" dirty="0" smtClean="0">
              <a:effectLst/>
            </a:endParaRPr>
          </a:p>
          <a:p>
            <a:pPr lvl="1"/>
            <a:r>
              <a:rPr lang="en-US" sz="1600" dirty="0"/>
              <a:t>Programming Techniques for Turing Machine</a:t>
            </a:r>
            <a:endParaRPr lang="en-IN" sz="1600" dirty="0"/>
          </a:p>
          <a:p>
            <a:pPr lvl="2"/>
            <a:r>
              <a:rPr lang="en-US" sz="1600" dirty="0"/>
              <a:t>Storage in the State</a:t>
            </a:r>
            <a:endParaRPr lang="en-IN" sz="1600" dirty="0" smtClean="0">
              <a:effectLst/>
            </a:endParaRPr>
          </a:p>
          <a:p>
            <a:pPr lvl="2"/>
            <a:r>
              <a:rPr lang="en-US" sz="1600" dirty="0"/>
              <a:t>Multiple tracks</a:t>
            </a:r>
            <a:endParaRPr lang="en-IN" sz="1600" dirty="0" smtClean="0">
              <a:effectLst/>
            </a:endParaRPr>
          </a:p>
          <a:p>
            <a:pPr lvl="2"/>
            <a:r>
              <a:rPr lang="en-US" sz="1600" dirty="0"/>
              <a:t>Subroutines</a:t>
            </a:r>
            <a:endParaRPr lang="en-IN" sz="1600" dirty="0" smtClean="0">
              <a:effectLst/>
            </a:endParaRPr>
          </a:p>
          <a:p>
            <a:pPr lvl="1"/>
            <a:r>
              <a:rPr lang="en-US" sz="1600" dirty="0"/>
              <a:t>Extensions to the Basic Turing Machine</a:t>
            </a:r>
            <a:endParaRPr lang="en-IN" sz="1600" dirty="0"/>
          </a:p>
          <a:p>
            <a:pPr lvl="2"/>
            <a:r>
              <a:rPr lang="en-US" sz="1600" dirty="0" smtClean="0"/>
              <a:t>Multi tape </a:t>
            </a:r>
            <a:r>
              <a:rPr lang="en-US" sz="1600" dirty="0"/>
              <a:t>Turing machines</a:t>
            </a:r>
            <a:endParaRPr lang="en-IN" sz="1600" dirty="0" smtClean="0">
              <a:effectLst/>
            </a:endParaRPr>
          </a:p>
          <a:p>
            <a:pPr lvl="2"/>
            <a:r>
              <a:rPr lang="en-US" sz="1600" dirty="0"/>
              <a:t>Non-Deterministic Turing Machines</a:t>
            </a:r>
            <a:endParaRPr lang="en-IN" sz="1600" dirty="0" smtClean="0">
              <a:effectLst/>
            </a:endParaRPr>
          </a:p>
          <a:p>
            <a:r>
              <a:rPr lang="en-US" sz="1600" b="1" dirty="0" smtClean="0">
                <a:solidFill>
                  <a:srgbClr val="FF0000"/>
                </a:solidFill>
              </a:rPr>
              <a:t>Un-decidability</a:t>
            </a:r>
            <a:r>
              <a:rPr lang="en-US" sz="1600" b="1" dirty="0">
                <a:solidFill>
                  <a:srgbClr val="FF0000"/>
                </a:solidFill>
              </a:rPr>
              <a:t>: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endParaRPr lang="en-IN" sz="1600" dirty="0">
              <a:solidFill>
                <a:srgbClr val="FF0000"/>
              </a:solidFill>
            </a:endParaRPr>
          </a:p>
          <a:p>
            <a:pPr lvl="1"/>
            <a:r>
              <a:rPr lang="en-US" sz="1600" dirty="0"/>
              <a:t>Definition of Recursively Enumerable Language </a:t>
            </a:r>
            <a:endParaRPr lang="en-IN" sz="1600" dirty="0"/>
          </a:p>
          <a:p>
            <a:pPr lvl="1"/>
            <a:r>
              <a:rPr lang="en-US" sz="1600" dirty="0"/>
              <a:t>Universal Turing Machines (UTM)</a:t>
            </a:r>
            <a:endParaRPr lang="en-IN" sz="1600" dirty="0"/>
          </a:p>
          <a:p>
            <a:pPr lvl="1"/>
            <a:r>
              <a:rPr lang="en-US" sz="1600" dirty="0"/>
              <a:t>Halting Problem</a:t>
            </a:r>
            <a:endParaRPr lang="en-IN" sz="1600" dirty="0"/>
          </a:p>
          <a:p>
            <a:pPr lvl="1"/>
            <a:r>
              <a:rPr lang="en-US" sz="1600" dirty="0"/>
              <a:t>Post Correspondence Problem</a:t>
            </a:r>
            <a:endParaRPr lang="en-IN" sz="1600" dirty="0"/>
          </a:p>
          <a:p>
            <a:pPr lvl="1"/>
            <a:r>
              <a:rPr lang="en-US" sz="1600" dirty="0"/>
              <a:t>Church Hypothesis</a:t>
            </a: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1939922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1. Problems that computer can not solve</a:t>
            </a:r>
            <a:br>
              <a:rPr lang="en-US" sz="3600" dirty="0" smtClean="0">
                <a:solidFill>
                  <a:srgbClr val="FF0000"/>
                </a:solidFill>
              </a:rPr>
            </a:br>
            <a:endParaRPr lang="en-IN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564904"/>
            <a:ext cx="8229600" cy="4525963"/>
          </a:xfrm>
        </p:spPr>
        <p:txBody>
          <a:bodyPr/>
          <a:lstStyle/>
          <a:p>
            <a:pPr lvl="1" algn="just"/>
            <a:r>
              <a:rPr lang="en-US" dirty="0" smtClean="0"/>
              <a:t>Programs that print “Hello world”</a:t>
            </a:r>
          </a:p>
          <a:p>
            <a:pPr lvl="1" algn="just"/>
            <a:r>
              <a:rPr lang="en-US" dirty="0" smtClean="0"/>
              <a:t>The hypothetical “Hello World” tester</a:t>
            </a:r>
          </a:p>
          <a:p>
            <a:pPr lvl="1" algn="just"/>
            <a:r>
              <a:rPr lang="en-US" dirty="0" smtClean="0"/>
              <a:t>Reducing one problem to another</a:t>
            </a:r>
          </a:p>
          <a:p>
            <a:pPr marL="457200" lvl="1" indent="0" algn="just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237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8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Programs that print “Hello world”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711349"/>
            <a:ext cx="8229600" cy="4525963"/>
          </a:xfrm>
        </p:spPr>
        <p:txBody>
          <a:bodyPr/>
          <a:lstStyle/>
          <a:p>
            <a:r>
              <a:rPr lang="en-US" dirty="0" smtClean="0"/>
              <a:t>It is easy to see that the following C program</a:t>
            </a:r>
          </a:p>
          <a:p>
            <a:pPr marL="800100" lvl="2" indent="0">
              <a:buNone/>
            </a:pPr>
            <a:r>
              <a:rPr lang="en-US" dirty="0" smtClean="0"/>
              <a:t>main()</a:t>
            </a:r>
          </a:p>
          <a:p>
            <a:pPr marL="800100" lvl="2" indent="0">
              <a:buNone/>
            </a:pPr>
            <a:r>
              <a:rPr lang="en-US" dirty="0" smtClean="0"/>
              <a:t>{</a:t>
            </a:r>
          </a:p>
          <a:p>
            <a:pPr marL="800100" lvl="2" indent="0"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(‘‘hello, world\n’’);</a:t>
            </a:r>
          </a:p>
          <a:p>
            <a:pPr marL="800100" lvl="2" indent="0">
              <a:buNone/>
            </a:pPr>
            <a:r>
              <a:rPr lang="en-US" dirty="0" smtClean="0"/>
              <a:t>}</a:t>
            </a:r>
          </a:p>
          <a:p>
            <a:r>
              <a:rPr lang="en-US" dirty="0" smtClean="0"/>
              <a:t>prints hello, world and terminates.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0018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Other programs that also prints Hello World!</a:t>
            </a: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Given an input n, it prints hello, world only if the equation                       has a solution </a:t>
            </a:r>
          </a:p>
          <a:p>
            <a:r>
              <a:rPr lang="en-US" dirty="0" smtClean="0"/>
              <a:t>where x, y, and z are integers.</a:t>
            </a:r>
          </a:p>
          <a:p>
            <a:r>
              <a:rPr lang="en-US" dirty="0" smtClean="0"/>
              <a:t>We know now a days that it will print </a:t>
            </a:r>
            <a:r>
              <a:rPr lang="en-US" dirty="0" smtClean="0">
                <a:solidFill>
                  <a:srgbClr val="FF0000"/>
                </a:solidFill>
              </a:rPr>
              <a:t>hello, world</a:t>
            </a:r>
            <a:r>
              <a:rPr lang="en-US" dirty="0" smtClean="0"/>
              <a:t> for n = 2, and loop forever for n &gt; 2.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060848"/>
            <a:ext cx="1952625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278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4" y="1124744"/>
            <a:ext cx="8680964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9267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7434"/>
            <a:ext cx="8853736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hypothetical “Hello World” tester</a:t>
            </a:r>
            <a:br>
              <a:rPr lang="en-US" dirty="0" smtClean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24285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7" y="980728"/>
            <a:ext cx="8882441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441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38" y="1124744"/>
            <a:ext cx="8637809" cy="468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0486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559232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1981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31" y="1438274"/>
            <a:ext cx="8482414" cy="5015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9622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82" y="1466850"/>
            <a:ext cx="8539590" cy="5158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5532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8620675" cy="4278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2448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78" y="1857374"/>
            <a:ext cx="8756837" cy="4523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1763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47" y="1395413"/>
            <a:ext cx="8650001" cy="5129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3901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18" y="1614270"/>
            <a:ext cx="8827504" cy="390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836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1" y="1814513"/>
            <a:ext cx="9055910" cy="4494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3899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46241"/>
            <a:ext cx="8722948" cy="4594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1231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6" y="1695450"/>
            <a:ext cx="8859126" cy="454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7009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724024"/>
            <a:ext cx="8771491" cy="4585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0022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209</Words>
  <Application>Microsoft Office PowerPoint</Application>
  <PresentationFormat>On-screen Show (4:3)</PresentationFormat>
  <Paragraphs>37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1. Problems that computer can not solve </vt:lpstr>
      <vt:lpstr>Programs that print “Hello world” </vt:lpstr>
      <vt:lpstr>Other programs that also prints Hello World!</vt:lpstr>
      <vt:lpstr>PowerPoint Presentation</vt:lpstr>
      <vt:lpstr>The hypothetical “Hello World” tester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Ramana Lakshmi</dc:creator>
  <cp:lastModifiedBy>A Ramana Lakshmi</cp:lastModifiedBy>
  <cp:revision>1</cp:revision>
  <dcterms:created xsi:type="dcterms:W3CDTF">2024-05-09T06:15:42Z</dcterms:created>
  <dcterms:modified xsi:type="dcterms:W3CDTF">2024-05-09T06:18:40Z</dcterms:modified>
</cp:coreProperties>
</file>