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6" r:id="rId3"/>
    <p:sldId id="375" r:id="rId4"/>
    <p:sldId id="376" r:id="rId5"/>
    <p:sldId id="377" r:id="rId6"/>
    <p:sldId id="378" r:id="rId7"/>
    <p:sldId id="379" r:id="rId8"/>
    <p:sldId id="380" r:id="rId9"/>
    <p:sldId id="382" r:id="rId10"/>
    <p:sldId id="381" r:id="rId11"/>
    <p:sldId id="383" r:id="rId12"/>
    <p:sldId id="384" r:id="rId13"/>
    <p:sldId id="385" r:id="rId14"/>
    <p:sldId id="386" r:id="rId15"/>
    <p:sldId id="38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D1953-0F74-4DD1-BDF8-04C9932722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6466FB-AD56-4A34-82D6-3139420EFC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37A6E9-84BF-46AA-8A6C-0B1CF3589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F6CB0-FCA2-4FB4-819C-2DE06A8F9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44E42-C8FC-4541-BFE1-9477933D7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55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8C775-EF27-47A6-B211-BD6C2A93A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304B6-87A6-407F-833D-73A4A2F0F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8D3C5-C63A-4680-A979-64B65DBAE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02807-47E9-429C-964A-E413C49B2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C026E-61C8-4731-A33E-8316AE9E4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30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7EBC9-1A21-4E1F-B2D5-F6571A5C9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8B1AFE-962E-4BA0-8DCB-31F143BE0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D286A-3807-4B58-A2A7-408B94DFA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BC415-ECAF-40B4-A9C6-310FD926A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515EF-5DF8-41CA-9498-5DEF15C2D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162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31FF2-3ABD-457A-9EC7-315B29FBE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B86E2-1F6B-46E6-B19A-FD346F9268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D82FEF-AE0C-4820-9B98-62169FDD8E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1DF22F-148D-477A-A985-9F060A137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3A2DFE-CF44-422E-88FA-6F38209DC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B3E48B-B3D6-4D60-8CB6-14FB2A8B0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640FE-E40E-465F-9FF4-4CE204C0A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9EE8C8-840E-4DF2-9271-E14CF48C0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05BC-D772-4976-9850-A953FDBC1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966326-E370-442B-8598-1C57A4D84B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4E98E0-2A89-4C1D-8D19-FD9EA58DCA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8EF33B-7DA1-4E5B-A1B9-67D7967FC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536B03-1C94-4C5D-AEFF-CB4D0732C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C794D9-167A-4FFD-9ECD-29214B779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04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D6B99-F164-448B-9A13-7B4888B1B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9B8C8F-2305-4DF8-AFFE-0CF4B6ADE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F28F3C-61FA-4B78-9C6A-05A83254F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A5D8D8-A066-4A6D-9D4F-70403CFCC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9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7FDBEE-4740-4D23-9D6E-05501BE4F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A175C9-715C-441E-887C-6667C6000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E790E-2D38-46CC-880A-E74C669D6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28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CD97F-94E6-4C71-92D6-071FA4B0F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9266B-DBFB-4325-87C5-5085E1867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4E8DB-D63F-4690-939A-DDCBBEDCC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DFDB3C-84A1-436F-A678-F2E800125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A73B4F-45A8-49C0-A93E-D89DD5546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714E8-CD3E-4306-9F3A-5CF5002D5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846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FAA63-9A9B-4B80-BDD9-E1B0AE1D3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79D4CF-2B06-4CD2-80C8-12D1ECC1B2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8E7E1-4F59-4818-88D9-BDBA4B151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68DBD0-ABCC-4836-B2E6-F71C09A2A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62E408-B932-4D0D-886F-1C9243B88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398E1C-D53C-41FF-8886-7F3A73E49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346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853A1-7B5D-4F51-AE1C-17E01361F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B7519E-5945-4E46-A650-C42AF0A9FE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670DB-069C-45B2-9C35-3BF3D786D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05BC5-9E84-4975-824B-BF397227F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00D20-F441-478B-86FC-0221E2A38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967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FCE90A-1B9B-49C0-B3D5-6B7EF95596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E2A80D-56C0-4E83-ABB9-E05317FD97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3ECC8-6FD1-426C-8E87-E3DD022BE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8D933-A972-478B-9E6C-B59393E2556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1A0FE-752E-443A-9277-44696577F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A3AE0-5CEC-4630-8655-625832A8F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090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C7FC59-2343-46FC-9B51-4CC2B9AFF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4EEC6C-57C1-4795-BFCE-ABD22349E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C257B-480D-4C58-9627-E90D5B1A81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8D933-A972-478B-9E6C-B59393E2556E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FCDC2-F355-4453-8A47-AE63CB9077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AF4B3-09C8-4547-80C5-A664002EB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3F3D5-AA02-4196-B5EF-CE0E9B52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474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7.w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2C05483-DD3D-479D-9688-1DEAAC82CC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28181" b="-1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21C814-0E7A-469A-B5A8-CBCB0FB69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b">
            <a:normAutofit/>
          </a:bodyPr>
          <a:lstStyle/>
          <a:p>
            <a:pPr algn="l"/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tka Banner" panose="02000505000000020004" pitchFamily="2" charset="0"/>
              </a:rPr>
              <a:t>Internetworking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D48058-5B97-CD85-DFF0-45C00C86AB2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875" y="1251719"/>
            <a:ext cx="1445048" cy="182380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D58672-A372-787E-52E1-C24465857E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580703" y="4702980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835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3BF76A5-986F-4895-9943-B787C6188697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7A08C5-0AD7-4D84-92BF-648F6875FEC7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F89A3FC9-142F-440A-B1DF-42B7FCBE6598}"/>
              </a:ext>
            </a:extLst>
          </p:cNvPr>
          <p:cNvSpPr/>
          <p:nvPr/>
        </p:nvSpPr>
        <p:spPr>
          <a:xfrm>
            <a:off x="588997" y="329464"/>
            <a:ext cx="492859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 Semibold" pitchFamily="2" charset="0"/>
              </a:rPr>
              <a:t>Connecting Networks</a:t>
            </a:r>
            <a:endParaRPr lang="en-US" sz="4000" b="1" i="0" dirty="0">
              <a:solidFill>
                <a:srgbClr val="2732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Heading Semibold" pitchFamily="2" charset="0"/>
            </a:endParaRPr>
          </a:p>
        </p:txBody>
      </p:sp>
      <p:pic>
        <p:nvPicPr>
          <p:cNvPr id="9" name="Picture 5" descr="5-42">
            <a:extLst>
              <a:ext uri="{FF2B5EF4-FFF2-40B4-BE49-F238E27FC236}">
                <a16:creationId xmlns:a16="http://schemas.microsoft.com/office/drawing/2014/main" id="{F42269FE-9245-4BD5-9C61-013D0DBDC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291" y="1631253"/>
            <a:ext cx="7821613" cy="380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BFD4B5-8616-AC65-CCF1-37C04E5658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617230" y="633722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703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3BF76A5-986F-4895-9943-B787C6188697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7A08C5-0AD7-4D84-92BF-648F6875FEC7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F89A3FC9-142F-440A-B1DF-42B7FCBE6598}"/>
              </a:ext>
            </a:extLst>
          </p:cNvPr>
          <p:cNvSpPr/>
          <p:nvPr/>
        </p:nvSpPr>
        <p:spPr>
          <a:xfrm>
            <a:off x="588997" y="329464"/>
            <a:ext cx="488531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 Semibold" pitchFamily="2" charset="0"/>
              </a:rPr>
              <a:t>How Networks Differ</a:t>
            </a:r>
            <a:endParaRPr lang="en-US" sz="4000" b="1" i="0" dirty="0">
              <a:solidFill>
                <a:srgbClr val="2732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Heading Semibold" pitchFamily="2" charset="0"/>
            </a:endParaRPr>
          </a:p>
        </p:txBody>
      </p:sp>
      <p:pic>
        <p:nvPicPr>
          <p:cNvPr id="8" name="Picture 5" descr="5-43">
            <a:extLst>
              <a:ext uri="{FF2B5EF4-FFF2-40B4-BE49-F238E27FC236}">
                <a16:creationId xmlns:a16="http://schemas.microsoft.com/office/drawing/2014/main" id="{BD22D319-5A64-40D3-93E3-8C0FA278C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296" y="1584878"/>
            <a:ext cx="6986587" cy="416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0689AD7-6E70-2C15-D69E-1A4C009CB1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617230" y="633722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142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3BF76A5-986F-4895-9943-B787C6188697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7A08C5-0AD7-4D84-92BF-648F6875FEC7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F89A3FC9-142F-440A-B1DF-42B7FCBE6598}"/>
              </a:ext>
            </a:extLst>
          </p:cNvPr>
          <p:cNvSpPr/>
          <p:nvPr/>
        </p:nvSpPr>
        <p:spPr>
          <a:xfrm>
            <a:off x="588997" y="329464"/>
            <a:ext cx="24471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 Semibold" pitchFamily="2" charset="0"/>
              </a:rPr>
              <a:t>Tunneling</a:t>
            </a:r>
            <a:endParaRPr lang="en-US" sz="4000" b="1" i="0" dirty="0">
              <a:solidFill>
                <a:srgbClr val="2732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Heading Semibold" pitchFamily="2" charset="0"/>
            </a:endParaRPr>
          </a:p>
        </p:txBody>
      </p:sp>
      <p:pic>
        <p:nvPicPr>
          <p:cNvPr id="9" name="Picture 5" descr="5-47">
            <a:extLst>
              <a:ext uri="{FF2B5EF4-FFF2-40B4-BE49-F238E27FC236}">
                <a16:creationId xmlns:a16="http://schemas.microsoft.com/office/drawing/2014/main" id="{415318D1-C936-4DC7-B232-E83BC2B37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721" y="2580583"/>
            <a:ext cx="8274050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D8F17BF-F8C0-41E4-BC09-97150272D6C5}"/>
              </a:ext>
            </a:extLst>
          </p:cNvPr>
          <p:cNvSpPr txBox="1"/>
          <p:nvPr/>
        </p:nvSpPr>
        <p:spPr>
          <a:xfrm>
            <a:off x="588996" y="1191706"/>
            <a:ext cx="110449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dirty="0">
                <a:solidFill>
                  <a:srgbClr val="273239"/>
                </a:solidFill>
                <a:effectLst/>
                <a:latin typeface="Sitka Text" panose="02000505000000020004" pitchFamily="2" charset="0"/>
              </a:rPr>
              <a:t>Tunneling</a:t>
            </a:r>
            <a:r>
              <a:rPr lang="en-US" sz="2400" b="0" i="0" dirty="0">
                <a:solidFill>
                  <a:srgbClr val="273239"/>
                </a:solidFill>
                <a:effectLst/>
                <a:latin typeface="Sitka Text" panose="02000505000000020004" pitchFamily="2" charset="0"/>
              </a:rPr>
              <a:t> is used when source and destination networks of same type are to be connected through a network of different type. </a:t>
            </a:r>
            <a:r>
              <a:rPr lang="en-US" sz="2400" b="0" i="1" dirty="0">
                <a:solidFill>
                  <a:srgbClr val="000000"/>
                </a:solidFill>
                <a:effectLst/>
                <a:latin typeface="Sitka Text" panose="02000505000000020004" pitchFamily="2" charset="0"/>
              </a:rPr>
              <a:t>Port forwarding is another name for Tunnelling.</a:t>
            </a:r>
            <a:endParaRPr lang="en-US" sz="2400" dirty="0">
              <a:latin typeface="Sitka Text" panose="0200050500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CE987E-C258-2D5F-DC21-1DBF866AA6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617230" y="633722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395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3BF76A5-986F-4895-9943-B787C6188697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7A08C5-0AD7-4D84-92BF-648F6875FEC7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F89A3FC9-142F-440A-B1DF-42B7FCBE6598}"/>
              </a:ext>
            </a:extLst>
          </p:cNvPr>
          <p:cNvSpPr/>
          <p:nvPr/>
        </p:nvSpPr>
        <p:spPr>
          <a:xfrm>
            <a:off x="588997" y="329464"/>
            <a:ext cx="24471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 Semibold" pitchFamily="2" charset="0"/>
              </a:rPr>
              <a:t>Tunneling</a:t>
            </a:r>
            <a:endParaRPr lang="en-US" sz="4000" b="1" i="0" dirty="0">
              <a:solidFill>
                <a:srgbClr val="2732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Heading Semibold" pitchFamily="2" charset="0"/>
            </a:endParaRPr>
          </a:p>
        </p:txBody>
      </p:sp>
      <p:pic>
        <p:nvPicPr>
          <p:cNvPr id="8" name="Picture 5" descr="5-48">
            <a:extLst>
              <a:ext uri="{FF2B5EF4-FFF2-40B4-BE49-F238E27FC236}">
                <a16:creationId xmlns:a16="http://schemas.microsoft.com/office/drawing/2014/main" id="{5C9ED173-1F0A-446F-9A3D-98A20FEDB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581" y="2302436"/>
            <a:ext cx="8224837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1B27CE65-3843-4639-9A21-274ACDA098E9}"/>
              </a:ext>
            </a:extLst>
          </p:cNvPr>
          <p:cNvSpPr txBox="1">
            <a:spLocks noChangeArrowheads="1"/>
          </p:cNvSpPr>
          <p:nvPr/>
        </p:nvSpPr>
        <p:spPr>
          <a:xfrm>
            <a:off x="1509933" y="4884749"/>
            <a:ext cx="91440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en-US" altLang="en-US">
                <a:latin typeface="Sitka Text" panose="02000505000000020004" pitchFamily="2" charset="0"/>
              </a:rPr>
              <a:t>Tunneling a car from France to England.</a:t>
            </a:r>
            <a:endParaRPr lang="en-US" altLang="en-US" dirty="0">
              <a:latin typeface="Sitka Text" panose="0200050500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23958D-C73D-A4E8-EF04-022F3EB4C3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617230" y="633722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44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3BF76A5-986F-4895-9943-B787C6188697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7A08C5-0AD7-4D84-92BF-648F6875FEC7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F89A3FC9-142F-440A-B1DF-42B7FCBE6598}"/>
              </a:ext>
            </a:extLst>
          </p:cNvPr>
          <p:cNvSpPr/>
          <p:nvPr/>
        </p:nvSpPr>
        <p:spPr>
          <a:xfrm>
            <a:off x="588997" y="329464"/>
            <a:ext cx="346729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 Semibold" pitchFamily="2" charset="0"/>
              </a:rPr>
              <a:t>Fragmentation</a:t>
            </a:r>
            <a:endParaRPr lang="en-US" sz="4000" b="1" i="0" dirty="0">
              <a:solidFill>
                <a:srgbClr val="2732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Heading Semibold" pitchFamily="2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06D48E7-8454-463F-BC9C-B1D640715EE3}"/>
              </a:ext>
            </a:extLst>
          </p:cNvPr>
          <p:cNvSpPr txBox="1">
            <a:spLocks noChangeArrowheads="1"/>
          </p:cNvSpPr>
          <p:nvPr/>
        </p:nvSpPr>
        <p:spPr>
          <a:xfrm>
            <a:off x="953044" y="5553988"/>
            <a:ext cx="10285912" cy="61277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en-US" altLang="en-US">
                <a:solidFill>
                  <a:schemeClr val="accent2"/>
                </a:solidFill>
                <a:latin typeface="Sitka Text" panose="02000505000000020004" pitchFamily="2" charset="0"/>
              </a:rPr>
              <a:t>(a)</a:t>
            </a:r>
            <a:r>
              <a:rPr lang="en-US" altLang="en-US">
                <a:latin typeface="Sitka Text" panose="02000505000000020004" pitchFamily="2" charset="0"/>
              </a:rPr>
              <a:t> Transparent fragmentation.    </a:t>
            </a:r>
            <a:r>
              <a:rPr lang="en-US" altLang="en-US">
                <a:solidFill>
                  <a:schemeClr val="accent2"/>
                </a:solidFill>
                <a:latin typeface="Sitka Text" panose="02000505000000020004" pitchFamily="2" charset="0"/>
              </a:rPr>
              <a:t>(b)</a:t>
            </a:r>
            <a:r>
              <a:rPr lang="en-US" altLang="en-US">
                <a:latin typeface="Sitka Text" panose="02000505000000020004" pitchFamily="2" charset="0"/>
              </a:rPr>
              <a:t> Nontransparent fragmentation.</a:t>
            </a:r>
          </a:p>
        </p:txBody>
      </p:sp>
      <p:pic>
        <p:nvPicPr>
          <p:cNvPr id="11" name="Picture 5" descr="5-50">
            <a:extLst>
              <a:ext uri="{FF2B5EF4-FFF2-40B4-BE49-F238E27FC236}">
                <a16:creationId xmlns:a16="http://schemas.microsoft.com/office/drawing/2014/main" id="{274E8833-E7EA-4B22-B9EC-B78DC2125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332" y="1185102"/>
            <a:ext cx="7840662" cy="415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F4E1A7E-FC4C-11B6-2419-FC6F84C2BB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617230" y="633722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69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3BF76A5-986F-4895-9943-B787C6188697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7A08C5-0AD7-4D84-92BF-648F6875FEC7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F89A3FC9-142F-440A-B1DF-42B7FCBE6598}"/>
              </a:ext>
            </a:extLst>
          </p:cNvPr>
          <p:cNvSpPr/>
          <p:nvPr/>
        </p:nvSpPr>
        <p:spPr>
          <a:xfrm>
            <a:off x="588997" y="329464"/>
            <a:ext cx="346729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 Semibold" pitchFamily="2" charset="0"/>
              </a:rPr>
              <a:t>Fragmentation</a:t>
            </a:r>
            <a:endParaRPr lang="en-US" sz="4000" b="1" i="0" dirty="0">
              <a:solidFill>
                <a:srgbClr val="2732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Heading Semibold" pitchFamily="2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527B945-36FA-4CB7-8126-9B57C2B1B884}"/>
              </a:ext>
            </a:extLst>
          </p:cNvPr>
          <p:cNvSpPr txBox="1">
            <a:spLocks noChangeArrowheads="1"/>
          </p:cNvSpPr>
          <p:nvPr/>
        </p:nvSpPr>
        <p:spPr>
          <a:xfrm>
            <a:off x="723251" y="1563688"/>
            <a:ext cx="3333042" cy="18653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1800" dirty="0">
                <a:latin typeface="Sitka Text" panose="02000505000000020004" pitchFamily="2" charset="0"/>
              </a:rPr>
              <a:t>Fragmentation when the elementary data size is 1 byte.</a:t>
            </a:r>
          </a:p>
          <a:p>
            <a:pPr>
              <a:lnSpc>
                <a:spcPct val="80000"/>
              </a:lnSpc>
            </a:pPr>
            <a:r>
              <a:rPr lang="en-US" altLang="en-US" sz="1800" dirty="0">
                <a:latin typeface="Sitka Text" panose="02000505000000020004" pitchFamily="2" charset="0"/>
              </a:rPr>
              <a:t>Original packet, containing 10 data bytes.</a:t>
            </a:r>
          </a:p>
          <a:p>
            <a:pPr>
              <a:lnSpc>
                <a:spcPct val="80000"/>
              </a:lnSpc>
            </a:pPr>
            <a:r>
              <a:rPr lang="en-US" altLang="en-US" sz="1800" dirty="0">
                <a:latin typeface="Sitka Text" panose="02000505000000020004" pitchFamily="2" charset="0"/>
              </a:rPr>
              <a:t>Fragments after passing through a network with maximum packet size of 8 payload bytes plus header.</a:t>
            </a:r>
          </a:p>
          <a:p>
            <a:pPr>
              <a:lnSpc>
                <a:spcPct val="80000"/>
              </a:lnSpc>
            </a:pPr>
            <a:r>
              <a:rPr lang="en-US" altLang="en-US" sz="1800" dirty="0">
                <a:latin typeface="Sitka Text" panose="02000505000000020004" pitchFamily="2" charset="0"/>
              </a:rPr>
              <a:t>Fragments after passing through a size 5 gateway.</a:t>
            </a:r>
          </a:p>
          <a:p>
            <a:endParaRPr lang="en-US" altLang="en-US" sz="1800" dirty="0">
              <a:latin typeface="Sitka Text" panose="02000505000000020004" pitchFamily="2" charset="0"/>
            </a:endParaRPr>
          </a:p>
        </p:txBody>
      </p:sp>
      <p:pic>
        <p:nvPicPr>
          <p:cNvPr id="10" name="Picture 5" descr="5-51">
            <a:extLst>
              <a:ext uri="{FF2B5EF4-FFF2-40B4-BE49-F238E27FC236}">
                <a16:creationId xmlns:a16="http://schemas.microsoft.com/office/drawing/2014/main" id="{A740F534-EBAF-4B04-AA24-DAC8A735B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104" y="1250874"/>
            <a:ext cx="7149540" cy="4200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5DD223B-8F67-0F71-8A07-57E132F6D2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617230" y="633722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860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3BF76A5-986F-4895-9943-B787C6188697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7A08C5-0AD7-4D84-92BF-648F6875FEC7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F89A3FC9-142F-440A-B1DF-42B7FCBE6598}"/>
              </a:ext>
            </a:extLst>
          </p:cNvPr>
          <p:cNvSpPr/>
          <p:nvPr/>
        </p:nvSpPr>
        <p:spPr>
          <a:xfrm>
            <a:off x="588997" y="329464"/>
            <a:ext cx="395108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 Semibold" pitchFamily="2" charset="0"/>
              </a:rPr>
              <a:t>IP Packet Format</a:t>
            </a:r>
            <a:endParaRPr lang="en-US" sz="4000" b="1" i="0" dirty="0">
              <a:solidFill>
                <a:srgbClr val="2732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Heading Semibold" pitchFamily="2" charset="0"/>
            </a:endParaRPr>
          </a:p>
        </p:txBody>
      </p:sp>
      <p:pic>
        <p:nvPicPr>
          <p:cNvPr id="9" name="Picture 7" descr="MJB-IP-Header-800x576.jpg">
            <a:extLst>
              <a:ext uri="{FF2B5EF4-FFF2-40B4-BE49-F238E27FC236}">
                <a16:creationId xmlns:a16="http://schemas.microsoft.com/office/drawing/2014/main" id="{7D28F7AA-8817-4234-ABA6-415FCF0BF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094"/>
          <a:stretch>
            <a:fillRect/>
          </a:stretch>
        </p:blipFill>
        <p:spPr bwMode="auto">
          <a:xfrm>
            <a:off x="806425" y="1531609"/>
            <a:ext cx="9731376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3F35454-1A66-97D7-447F-CA67135476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617230" y="633722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159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3BF76A5-986F-4895-9943-B787C6188697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7A08C5-0AD7-4D84-92BF-648F6875FEC7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F89A3FC9-142F-440A-B1DF-42B7FCBE6598}"/>
              </a:ext>
            </a:extLst>
          </p:cNvPr>
          <p:cNvSpPr/>
          <p:nvPr/>
        </p:nvSpPr>
        <p:spPr>
          <a:xfrm>
            <a:off x="588997" y="329464"/>
            <a:ext cx="395108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 Semibold" pitchFamily="2" charset="0"/>
              </a:rPr>
              <a:t>IP Packet Format</a:t>
            </a:r>
            <a:endParaRPr lang="en-US" sz="4000" b="1" i="0" dirty="0">
              <a:solidFill>
                <a:srgbClr val="2732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Heading Semibold" pitchFamily="2" charset="0"/>
            </a:endParaRPr>
          </a:p>
        </p:txBody>
      </p:sp>
      <p:pic>
        <p:nvPicPr>
          <p:cNvPr id="8" name="Picture 7" descr="MJB-IP-Header-800x576.jpg">
            <a:extLst>
              <a:ext uri="{FF2B5EF4-FFF2-40B4-BE49-F238E27FC236}">
                <a16:creationId xmlns:a16="http://schemas.microsoft.com/office/drawing/2014/main" id="{319896F0-2696-4068-BFA3-25EDECBA7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" t="60278" r="50" b="-5602"/>
          <a:stretch>
            <a:fillRect/>
          </a:stretch>
        </p:blipFill>
        <p:spPr bwMode="auto">
          <a:xfrm>
            <a:off x="1354344" y="1191706"/>
            <a:ext cx="8948738" cy="293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5-54">
            <a:extLst>
              <a:ext uri="{FF2B5EF4-FFF2-40B4-BE49-F238E27FC236}">
                <a16:creationId xmlns:a16="http://schemas.microsoft.com/office/drawing/2014/main" id="{9D7AB95C-CE1C-4F47-946A-1F3960E1B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301" y="4159967"/>
            <a:ext cx="6951271" cy="1858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2CC7FDF-BCC0-3001-DDB3-44F87C7D35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617230" y="633722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511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3BF76A5-986F-4895-9943-B787C6188697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7A08C5-0AD7-4D84-92BF-648F6875FEC7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F89A3FC9-142F-440A-B1DF-42B7FCBE6598}"/>
              </a:ext>
            </a:extLst>
          </p:cNvPr>
          <p:cNvSpPr/>
          <p:nvPr/>
        </p:nvSpPr>
        <p:spPr>
          <a:xfrm>
            <a:off x="588997" y="329464"/>
            <a:ext cx="464005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 Semibold" pitchFamily="2" charset="0"/>
              </a:rPr>
              <a:t>Address Translation</a:t>
            </a:r>
            <a:endParaRPr lang="en-US" sz="4000" b="1" i="0" dirty="0">
              <a:solidFill>
                <a:srgbClr val="2732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Heading Semibold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F2F857-CF28-4B55-8466-CF20CE129667}"/>
              </a:ext>
            </a:extLst>
          </p:cNvPr>
          <p:cNvSpPr txBox="1"/>
          <p:nvPr/>
        </p:nvSpPr>
        <p:spPr>
          <a:xfrm>
            <a:off x="588996" y="1414497"/>
            <a:ext cx="1031346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Sitka Text" panose="02000505000000020004" pitchFamily="2" charset="0"/>
              </a:rPr>
              <a:t>The delivery of a packet to a host or a router requires two levels of addressing: 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Sitka Text" panose="02000505000000020004" pitchFamily="2" charset="0"/>
              </a:rPr>
              <a:t>logical and physical. 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Sitka Text" panose="02000505000000020004" pitchFamily="2" charset="0"/>
              </a:rPr>
              <a:t>We need to be able to map a logical address to its corresponding physical address and vice versa. 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Sitka Text" panose="02000505000000020004" pitchFamily="2" charset="0"/>
              </a:rPr>
              <a:t>This can be done by using either static or dynamic mapping.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en-US" sz="2400" dirty="0">
              <a:latin typeface="Sitka Text" panose="02000505000000020004" pitchFamily="2" charset="0"/>
            </a:endParaRPr>
          </a:p>
          <a:p>
            <a:pPr algn="ctr" eaLnBrk="1" hangingPunct="1">
              <a:buClr>
                <a:schemeClr val="tx1"/>
              </a:buClr>
              <a:buSzPct val="117000"/>
              <a:buFont typeface="Wingdings" panose="05000000000000000000" pitchFamily="2" charset="2"/>
              <a:buNone/>
            </a:pPr>
            <a:r>
              <a:rPr lang="en-US" altLang="en-US" sz="2400" b="1" dirty="0">
                <a:latin typeface="Sitka Text" panose="02000505000000020004" pitchFamily="2" charset="0"/>
              </a:rPr>
              <a:t>Mapping Logical to Physical Address</a:t>
            </a:r>
          </a:p>
          <a:p>
            <a:pPr algn="ctr" eaLnBrk="1" hangingPunct="1">
              <a:buClr>
                <a:schemeClr val="tx1"/>
              </a:buClr>
              <a:buSzPct val="117000"/>
              <a:buFont typeface="Wingdings" panose="05000000000000000000" pitchFamily="2" charset="2"/>
              <a:buNone/>
            </a:pPr>
            <a:r>
              <a:rPr lang="en-US" altLang="en-US" sz="2400" b="1" dirty="0">
                <a:latin typeface="Sitka Text" panose="02000505000000020004" pitchFamily="2" charset="0"/>
              </a:rPr>
              <a:t>Mapping Physical to Logical Address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en-US" sz="2400" dirty="0">
              <a:latin typeface="Sitka Text" panose="0200050500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B18258-9E42-C944-4E52-E8A2B7A225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617230" y="633722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464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3BF76A5-986F-4895-9943-B787C6188697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7A08C5-0AD7-4D84-92BF-648F6875FEC7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F89A3FC9-142F-440A-B1DF-42B7FCBE6598}"/>
              </a:ext>
            </a:extLst>
          </p:cNvPr>
          <p:cNvSpPr/>
          <p:nvPr/>
        </p:nvSpPr>
        <p:spPr>
          <a:xfrm>
            <a:off x="588997" y="329464"/>
            <a:ext cx="783067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 Semibold" pitchFamily="2" charset="0"/>
              </a:rPr>
              <a:t>ARP (Address Resolution Protocol)</a:t>
            </a:r>
            <a:endParaRPr lang="en-US" sz="4000" b="1" i="0" dirty="0">
              <a:solidFill>
                <a:srgbClr val="2732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Heading Semibold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F2F857-CF28-4B55-8466-CF20CE129667}"/>
              </a:ext>
            </a:extLst>
          </p:cNvPr>
          <p:cNvSpPr txBox="1"/>
          <p:nvPr/>
        </p:nvSpPr>
        <p:spPr>
          <a:xfrm>
            <a:off x="588996" y="1414497"/>
            <a:ext cx="54038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2400" dirty="0"/>
              <a:t>ARP can be useful if the ARP reply is cached (kept in cache memory for a while).</a:t>
            </a:r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E892D87F-43BD-4C0B-AE77-E48719C65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82594"/>
            <a:ext cx="566737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B9666B7D-D0B8-4384-BE9D-AD3A5A51F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60" y="3818149"/>
            <a:ext cx="5611170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F4E0E4A-367F-F6EA-EE3C-37C50AC526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617230" y="633722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485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3BF76A5-986F-4895-9943-B787C6188697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7A08C5-0AD7-4D84-92BF-648F6875FEC7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F89A3FC9-142F-440A-B1DF-42B7FCBE6598}"/>
              </a:ext>
            </a:extLst>
          </p:cNvPr>
          <p:cNvSpPr/>
          <p:nvPr/>
        </p:nvSpPr>
        <p:spPr>
          <a:xfrm>
            <a:off x="588997" y="329464"/>
            <a:ext cx="783067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 Semibold" pitchFamily="2" charset="0"/>
              </a:rPr>
              <a:t>ARP (Address Resolution Protocol)</a:t>
            </a:r>
            <a:endParaRPr lang="en-US" sz="4000" b="1" i="0" dirty="0">
              <a:solidFill>
                <a:srgbClr val="2732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Heading Semibold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F2F857-CF28-4B55-8466-CF20CE129667}"/>
              </a:ext>
            </a:extLst>
          </p:cNvPr>
          <p:cNvSpPr txBox="1"/>
          <p:nvPr/>
        </p:nvSpPr>
        <p:spPr>
          <a:xfrm>
            <a:off x="588996" y="1414497"/>
            <a:ext cx="54038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en-US" sz="2400" b="1" dirty="0"/>
              <a:t>ARP can be useful if the ARP reply is cached (kept in cache memory for a while).</a:t>
            </a: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17225BF9-EC71-4016-A7E8-584F5808D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978" y="1233170"/>
            <a:ext cx="6188075" cy="447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A7C954D-AA4E-AC29-A1A5-933FC61B77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617230" y="633722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159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3BF76A5-986F-4895-9943-B787C6188697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7A08C5-0AD7-4D84-92BF-648F6875FEC7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F89A3FC9-142F-440A-B1DF-42B7FCBE6598}"/>
              </a:ext>
            </a:extLst>
          </p:cNvPr>
          <p:cNvSpPr/>
          <p:nvPr/>
        </p:nvSpPr>
        <p:spPr>
          <a:xfrm>
            <a:off x="588997" y="329464"/>
            <a:ext cx="102518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 Semibold" pitchFamily="2" charset="0"/>
              </a:rPr>
              <a:t>DHCP (Dynamic Host Configuration Protocol)</a:t>
            </a:r>
            <a:endParaRPr lang="en-US" sz="4000" b="1" i="0" dirty="0">
              <a:solidFill>
                <a:srgbClr val="2732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Heading Semibold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F2F857-CF28-4B55-8466-CF20CE129667}"/>
              </a:ext>
            </a:extLst>
          </p:cNvPr>
          <p:cNvSpPr txBox="1"/>
          <p:nvPr/>
        </p:nvSpPr>
        <p:spPr>
          <a:xfrm>
            <a:off x="588996" y="1414497"/>
            <a:ext cx="106651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en-US" sz="2400" b="1" dirty="0"/>
              <a:t>DHCP provides static and dynamic address allocation that can be</a:t>
            </a:r>
            <a:br>
              <a:rPr lang="en-US" altLang="en-US" sz="2400" b="1" dirty="0"/>
            </a:br>
            <a:r>
              <a:rPr lang="en-US" altLang="en-US" sz="2400" b="1" dirty="0"/>
              <a:t>manual or automatic.</a:t>
            </a:r>
          </a:p>
        </p:txBody>
      </p:sp>
      <p:pic>
        <p:nvPicPr>
          <p:cNvPr id="9" name="Picture 5" descr="5-63">
            <a:extLst>
              <a:ext uri="{FF2B5EF4-FFF2-40B4-BE49-F238E27FC236}">
                <a16:creationId xmlns:a16="http://schemas.microsoft.com/office/drawing/2014/main" id="{D62D1EF8-E4B0-434E-B51B-4423D324D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433" y="2782998"/>
            <a:ext cx="7591425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B551F55-3748-FD84-0EA5-C49BD20D5C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617230" y="633722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03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3BF76A5-986F-4895-9943-B787C6188697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7A08C5-0AD7-4D84-92BF-648F6875FEC7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F89A3FC9-142F-440A-B1DF-42B7FCBE6598}"/>
              </a:ext>
            </a:extLst>
          </p:cNvPr>
          <p:cNvSpPr/>
          <p:nvPr/>
        </p:nvSpPr>
        <p:spPr>
          <a:xfrm>
            <a:off x="588997" y="329464"/>
            <a:ext cx="102518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 Semibold" pitchFamily="2" charset="0"/>
              </a:rPr>
              <a:t>DHCP (Dynamic Host Configuration Protocol)</a:t>
            </a:r>
            <a:endParaRPr lang="en-US" sz="4000" b="1" i="0" dirty="0">
              <a:solidFill>
                <a:srgbClr val="2732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Heading Semibold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F2F857-CF28-4B55-8466-CF20CE129667}"/>
              </a:ext>
            </a:extLst>
          </p:cNvPr>
          <p:cNvSpPr txBox="1"/>
          <p:nvPr/>
        </p:nvSpPr>
        <p:spPr>
          <a:xfrm>
            <a:off x="588996" y="1414497"/>
            <a:ext cx="1101685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u="sng" dirty="0">
                <a:latin typeface="Sitka Text" panose="02000505000000020004" pitchFamily="2" charset="0"/>
                <a:ea typeface="宋体" panose="02010600030101010101" pitchFamily="2" charset="-122"/>
              </a:rPr>
              <a:t>Goal:</a:t>
            </a:r>
            <a:r>
              <a:rPr lang="en-US" altLang="zh-CN" sz="2400" dirty="0">
                <a:latin typeface="Sitka Text" panose="02000505000000020004" pitchFamily="2" charset="0"/>
                <a:ea typeface="宋体" panose="02010600030101010101" pitchFamily="2" charset="-122"/>
              </a:rPr>
              <a:t> allow host to </a:t>
            </a:r>
            <a:r>
              <a:rPr lang="en-US" altLang="zh-CN" sz="2400" i="1" dirty="0">
                <a:latin typeface="Sitka Text" panose="02000505000000020004" pitchFamily="2" charset="0"/>
                <a:ea typeface="宋体" panose="02010600030101010101" pitchFamily="2" charset="-122"/>
              </a:rPr>
              <a:t>dynamically </a:t>
            </a:r>
            <a:r>
              <a:rPr lang="en-US" altLang="zh-CN" sz="2400" dirty="0">
                <a:latin typeface="Sitka Text" panose="02000505000000020004" pitchFamily="2" charset="0"/>
                <a:ea typeface="宋体" panose="02010600030101010101" pitchFamily="2" charset="-122"/>
              </a:rPr>
              <a:t>obtain its IP address from network server when it joins network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Sitka Text" panose="02000505000000020004" pitchFamily="2" charset="0"/>
                <a:ea typeface="宋体" panose="02010600030101010101" pitchFamily="2" charset="-122"/>
              </a:rPr>
              <a:t>Can renew its lease on address in use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Sitka Text" panose="02000505000000020004" pitchFamily="2" charset="0"/>
                <a:ea typeface="宋体" panose="02010600030101010101" pitchFamily="2" charset="-122"/>
              </a:rPr>
              <a:t>Allows reuse of addresses (only hold address while connected an “on”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Sitka Text" panose="02000505000000020004" pitchFamily="2" charset="0"/>
                <a:ea typeface="宋体" panose="02010600030101010101" pitchFamily="2" charset="-122"/>
              </a:rPr>
              <a:t>Support for mobile users who want to join network (more shortly)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Sitka Text" panose="02000505000000020004" pitchFamily="2" charset="0"/>
                <a:ea typeface="宋体" panose="02010600030101010101" pitchFamily="2" charset="-122"/>
              </a:rPr>
              <a:t>DHCP overview: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Sitka Text" panose="02000505000000020004" pitchFamily="2" charset="0"/>
                <a:ea typeface="宋体" panose="02010600030101010101" pitchFamily="2" charset="-122"/>
              </a:rPr>
              <a:t>host broadcasts “</a:t>
            </a:r>
            <a:r>
              <a:rPr lang="en-US" altLang="zh-CN" sz="2400" b="1" dirty="0">
                <a:latin typeface="Sitka Text" panose="02000505000000020004" pitchFamily="2" charset="0"/>
                <a:ea typeface="宋体" panose="02010600030101010101" pitchFamily="2" charset="-122"/>
              </a:rPr>
              <a:t>DHCP discover</a:t>
            </a:r>
            <a:r>
              <a:rPr lang="en-US" altLang="zh-CN" sz="2400" dirty="0">
                <a:latin typeface="Sitka Text" panose="02000505000000020004" pitchFamily="2" charset="0"/>
                <a:ea typeface="宋体" panose="02010600030101010101" pitchFamily="2" charset="-122"/>
              </a:rPr>
              <a:t>” msg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Sitka Text" panose="02000505000000020004" pitchFamily="2" charset="0"/>
                <a:ea typeface="宋体" panose="02010600030101010101" pitchFamily="2" charset="-122"/>
              </a:rPr>
              <a:t>DHCP server responds with “</a:t>
            </a:r>
            <a:r>
              <a:rPr lang="en-US" altLang="zh-CN" sz="2400" b="1" dirty="0">
                <a:latin typeface="Sitka Text" panose="02000505000000020004" pitchFamily="2" charset="0"/>
                <a:ea typeface="宋体" panose="02010600030101010101" pitchFamily="2" charset="-122"/>
              </a:rPr>
              <a:t>DHCP offer</a:t>
            </a:r>
            <a:r>
              <a:rPr lang="en-US" altLang="zh-CN" sz="2400" dirty="0">
                <a:latin typeface="Sitka Text" panose="02000505000000020004" pitchFamily="2" charset="0"/>
                <a:ea typeface="宋体" panose="02010600030101010101" pitchFamily="2" charset="-122"/>
              </a:rPr>
              <a:t>” msg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Sitka Text" panose="02000505000000020004" pitchFamily="2" charset="0"/>
                <a:ea typeface="宋体" panose="02010600030101010101" pitchFamily="2" charset="-122"/>
              </a:rPr>
              <a:t>host requests IP address: “</a:t>
            </a:r>
            <a:r>
              <a:rPr lang="en-US" altLang="zh-CN" sz="2400" b="1" dirty="0">
                <a:latin typeface="Sitka Text" panose="02000505000000020004" pitchFamily="2" charset="0"/>
                <a:ea typeface="宋体" panose="02010600030101010101" pitchFamily="2" charset="-122"/>
              </a:rPr>
              <a:t>DHCP request</a:t>
            </a:r>
            <a:r>
              <a:rPr lang="en-US" altLang="zh-CN" sz="2400" dirty="0">
                <a:latin typeface="Sitka Text" panose="02000505000000020004" pitchFamily="2" charset="0"/>
                <a:ea typeface="宋体" panose="02010600030101010101" pitchFamily="2" charset="-122"/>
              </a:rPr>
              <a:t>” msg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Sitka Text" panose="02000505000000020004" pitchFamily="2" charset="0"/>
                <a:ea typeface="宋体" panose="02010600030101010101" pitchFamily="2" charset="-122"/>
              </a:rPr>
              <a:t>DHCP server sends address: “</a:t>
            </a:r>
            <a:r>
              <a:rPr lang="en-US" altLang="zh-CN" sz="2400" b="1" dirty="0">
                <a:latin typeface="Sitka Text" panose="02000505000000020004" pitchFamily="2" charset="0"/>
                <a:ea typeface="宋体" panose="02010600030101010101" pitchFamily="2" charset="-122"/>
              </a:rPr>
              <a:t>DHCP ack</a:t>
            </a:r>
            <a:r>
              <a:rPr lang="en-US" altLang="zh-CN" sz="2400" dirty="0">
                <a:latin typeface="Sitka Text" panose="02000505000000020004" pitchFamily="2" charset="0"/>
                <a:ea typeface="宋体" panose="02010600030101010101" pitchFamily="2" charset="-122"/>
              </a:rPr>
              <a:t>” msg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400" dirty="0">
              <a:latin typeface="Sitka Text" panose="02000505000000020004" pitchFamily="2" charset="0"/>
              <a:ea typeface="宋体" panose="02010600030101010101" pitchFamily="2" charset="-122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1B3FBFC-FFEA-E47F-1883-9D80DF8E2B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617230" y="633722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775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3BF76A5-986F-4895-9943-B787C6188697}"/>
              </a:ext>
            </a:extLst>
          </p:cNvPr>
          <p:cNvCxnSpPr>
            <a:cxnSpLocks/>
          </p:cNvCxnSpPr>
          <p:nvPr/>
        </p:nvCxnSpPr>
        <p:spPr>
          <a:xfrm>
            <a:off x="0" y="6223629"/>
            <a:ext cx="911586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7A08C5-0AD7-4D84-92BF-648F6875FEC7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F89A3FC9-142F-440A-B1DF-42B7FCBE6598}"/>
              </a:ext>
            </a:extLst>
          </p:cNvPr>
          <p:cNvSpPr/>
          <p:nvPr/>
        </p:nvSpPr>
        <p:spPr>
          <a:xfrm>
            <a:off x="588997" y="329464"/>
            <a:ext cx="102518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l" fontAlgn="base"/>
            <a:r>
              <a:rPr lang="en-US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 Semibold" pitchFamily="2" charset="0"/>
              </a:rPr>
              <a:t>DHCP (Dynamic Host Configuration Protocol)</a:t>
            </a:r>
            <a:endParaRPr lang="en-US" sz="4000" b="1" i="0" dirty="0">
              <a:solidFill>
                <a:srgbClr val="2732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Heading Semibold" pitchFamily="2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B09953C-D733-47D0-95FA-BE02A8CADCA1}"/>
              </a:ext>
            </a:extLst>
          </p:cNvPr>
          <p:cNvGrpSpPr/>
          <p:nvPr/>
        </p:nvGrpSpPr>
        <p:grpSpPr>
          <a:xfrm>
            <a:off x="2537537" y="1037350"/>
            <a:ext cx="6354763" cy="5715000"/>
            <a:chOff x="1387475" y="995363"/>
            <a:chExt cx="6354763" cy="5715000"/>
          </a:xfrm>
        </p:grpSpPr>
        <p:sp>
          <p:nvSpPr>
            <p:cNvPr id="9" name="Rectangle 3">
              <a:extLst>
                <a:ext uri="{FF2B5EF4-FFF2-40B4-BE49-F238E27FC236}">
                  <a16:creationId xmlns:a16="http://schemas.microsoft.com/office/drawing/2014/main" id="{46DC3961-56AE-451A-B430-62E2A4CBC8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1375" y="6343650"/>
              <a:ext cx="5630863" cy="3667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 sz="3200" b="1"/>
            </a:p>
          </p:txBody>
        </p:sp>
        <p:grpSp>
          <p:nvGrpSpPr>
            <p:cNvPr id="11" name="Group 4">
              <a:extLst>
                <a:ext uri="{FF2B5EF4-FFF2-40B4-BE49-F238E27FC236}">
                  <a16:creationId xmlns:a16="http://schemas.microsoft.com/office/drawing/2014/main" id="{25FE669A-E6AC-4122-A3C7-29FE0ABCE6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38963" y="1550988"/>
              <a:ext cx="460375" cy="492125"/>
              <a:chOff x="2870" y="1518"/>
              <a:chExt cx="292" cy="320"/>
            </a:xfrm>
          </p:grpSpPr>
          <p:graphicFrame>
            <p:nvGraphicFramePr>
              <p:cNvPr id="43" name="Object 5">
                <a:extLst>
                  <a:ext uri="{FF2B5EF4-FFF2-40B4-BE49-F238E27FC236}">
                    <a16:creationId xmlns:a16="http://schemas.microsoft.com/office/drawing/2014/main" id="{13B7443A-31AE-4A1F-9C47-4E9F8CD4972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r:id="rId2" imgW="826829" imgH="840406" progId="">
                      <p:embed/>
                    </p:oleObj>
                  </mc:Choice>
                  <mc:Fallback>
                    <p:oleObj r:id="rId2" imgW="826829" imgH="840406" progId="">
                      <p:embed/>
                      <p:pic>
                        <p:nvPicPr>
                          <p:cNvPr id="31777" name="Object 5">
                            <a:extLst>
                              <a:ext uri="{FF2B5EF4-FFF2-40B4-BE49-F238E27FC236}">
                                <a16:creationId xmlns:a16="http://schemas.microsoft.com/office/drawing/2014/main" id="{F37EF2F2-5E44-46E8-BDF5-1EB9EB64FA3B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4" name="Object 6">
                <a:extLst>
                  <a:ext uri="{FF2B5EF4-FFF2-40B4-BE49-F238E27FC236}">
                    <a16:creationId xmlns:a16="http://schemas.microsoft.com/office/drawing/2014/main" id="{5B911E98-E70E-47E9-85D0-EC178F8BE96C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r:id="rId4" imgW="1268295" imgH="1199426" progId="">
                      <p:embed/>
                    </p:oleObj>
                  </mc:Choice>
                  <mc:Fallback>
                    <p:oleObj r:id="rId4" imgW="1268295" imgH="1199426" progId="">
                      <p:embed/>
                      <p:pic>
                        <p:nvPicPr>
                          <p:cNvPr id="31778" name="Object 6">
                            <a:extLst>
                              <a:ext uri="{FF2B5EF4-FFF2-40B4-BE49-F238E27FC236}">
                                <a16:creationId xmlns:a16="http://schemas.microsoft.com/office/drawing/2014/main" id="{8C9CA7DF-5340-4358-B8CD-F59262F9A14C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2" name="Text Box 7">
              <a:extLst>
                <a:ext uri="{FF2B5EF4-FFF2-40B4-BE49-F238E27FC236}">
                  <a16:creationId xmlns:a16="http://schemas.microsoft.com/office/drawing/2014/main" id="{4FA09A3E-6E6A-4CBA-B763-F51E515646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7475" y="1017588"/>
              <a:ext cx="23749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1600" b="1">
                  <a:ea typeface="宋体" panose="02010600030101010101" pitchFamily="2" charset="-122"/>
                </a:rPr>
                <a:t>DHCP server: 223.1.2.5</a:t>
              </a:r>
            </a:p>
          </p:txBody>
        </p:sp>
        <p:sp>
          <p:nvSpPr>
            <p:cNvPr id="13" name="Text Box 8">
              <a:extLst>
                <a:ext uri="{FF2B5EF4-FFF2-40B4-BE49-F238E27FC236}">
                  <a16:creationId xmlns:a16="http://schemas.microsoft.com/office/drawing/2014/main" id="{B4FE964F-560A-45F7-B50E-8DDDD8A9F4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50050" y="995363"/>
              <a:ext cx="912813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1600" b="1">
                  <a:ea typeface="宋体" panose="02010600030101010101" pitchFamily="2" charset="-122"/>
                </a:rPr>
                <a:t>arriving</a:t>
              </a:r>
            </a:p>
            <a:p>
              <a:pPr algn="ctr" eaLnBrk="1" hangingPunct="1"/>
              <a:r>
                <a:rPr lang="en-US" altLang="zh-CN" sz="1600" b="1">
                  <a:ea typeface="宋体" panose="02010600030101010101" pitchFamily="2" charset="-122"/>
                </a:rPr>
                <a:t> client</a:t>
              </a:r>
              <a:endParaRPr lang="en-US" altLang="zh-CN" sz="3200" b="1">
                <a:ea typeface="宋体" panose="02010600030101010101" pitchFamily="2" charset="-122"/>
              </a:endParaRPr>
            </a:p>
          </p:txBody>
        </p:sp>
        <p:sp>
          <p:nvSpPr>
            <p:cNvPr id="14" name="Line 9">
              <a:extLst>
                <a:ext uri="{FF2B5EF4-FFF2-40B4-BE49-F238E27FC236}">
                  <a16:creationId xmlns:a16="http://schemas.microsoft.com/office/drawing/2014/main" id="{15C69041-FD36-4181-8DD1-A9A8DDC250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62225" y="2019300"/>
              <a:ext cx="4395788" cy="5365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0">
              <a:extLst>
                <a:ext uri="{FF2B5EF4-FFF2-40B4-BE49-F238E27FC236}">
                  <a16:creationId xmlns:a16="http://schemas.microsoft.com/office/drawing/2014/main" id="{D512DDE4-09C3-48A9-A5A5-E4A093A32D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28888" y="1974850"/>
              <a:ext cx="0" cy="3760788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1">
              <a:extLst>
                <a:ext uri="{FF2B5EF4-FFF2-40B4-BE49-F238E27FC236}">
                  <a16:creationId xmlns:a16="http://schemas.microsoft.com/office/drawing/2014/main" id="{75FB9219-51A1-40A7-9CE4-3ED7527EDB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54850" y="2051050"/>
              <a:ext cx="0" cy="376237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2">
              <a:extLst>
                <a:ext uri="{FF2B5EF4-FFF2-40B4-BE49-F238E27FC236}">
                  <a16:creationId xmlns:a16="http://schemas.microsoft.com/office/drawing/2014/main" id="{97614F46-07A1-4B6D-BD85-A1175DB878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9788" y="2743200"/>
              <a:ext cx="0" cy="19065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 Box 13">
              <a:extLst>
                <a:ext uri="{FF2B5EF4-FFF2-40B4-BE49-F238E27FC236}">
                  <a16:creationId xmlns:a16="http://schemas.microsoft.com/office/drawing/2014/main" id="{12E1F4E3-ED0C-4EC8-89C2-534F794B5E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51025" y="4618038"/>
              <a:ext cx="560388" cy="393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1100" b="1">
                  <a:ea typeface="宋体" panose="02010600030101010101" pitchFamily="2" charset="-122"/>
                </a:rPr>
                <a:t>time</a:t>
              </a:r>
              <a:endParaRPr lang="en-US" altLang="zh-CN" sz="3200" b="1">
                <a:ea typeface="宋体" panose="02010600030101010101" pitchFamily="2" charset="-122"/>
              </a:endParaRPr>
            </a:p>
          </p:txBody>
        </p:sp>
        <p:grpSp>
          <p:nvGrpSpPr>
            <p:cNvPr id="19" name="Group 14">
              <a:extLst>
                <a:ext uri="{FF2B5EF4-FFF2-40B4-BE49-F238E27FC236}">
                  <a16:creationId xmlns:a16="http://schemas.microsoft.com/office/drawing/2014/main" id="{2331A9A1-81F6-4C90-9B6A-2001C1F6D1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66975" y="1541463"/>
              <a:ext cx="182563" cy="400050"/>
              <a:chOff x="4180" y="783"/>
              <a:chExt cx="150" cy="307"/>
            </a:xfrm>
          </p:grpSpPr>
          <p:sp>
            <p:nvSpPr>
              <p:cNvPr id="35" name="AutoShape 15">
                <a:extLst>
                  <a:ext uri="{FF2B5EF4-FFF2-40B4-BE49-F238E27FC236}">
                    <a16:creationId xmlns:a16="http://schemas.microsoft.com/office/drawing/2014/main" id="{E7CB665B-29F0-43FB-B839-0A6E976FE0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3200" b="1"/>
              </a:p>
            </p:txBody>
          </p:sp>
          <p:sp>
            <p:nvSpPr>
              <p:cNvPr id="36" name="Rectangle 16">
                <a:extLst>
                  <a:ext uri="{FF2B5EF4-FFF2-40B4-BE49-F238E27FC236}">
                    <a16:creationId xmlns:a16="http://schemas.microsoft.com/office/drawing/2014/main" id="{344671D9-7309-4976-B594-F4BB816ACB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3200" b="1"/>
              </a:p>
            </p:txBody>
          </p:sp>
          <p:sp>
            <p:nvSpPr>
              <p:cNvPr id="37" name="Rectangle 17">
                <a:extLst>
                  <a:ext uri="{FF2B5EF4-FFF2-40B4-BE49-F238E27FC236}">
                    <a16:creationId xmlns:a16="http://schemas.microsoft.com/office/drawing/2014/main" id="{56F3C75B-B1FE-4C95-9012-37D881C51D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3200" b="1"/>
              </a:p>
            </p:txBody>
          </p:sp>
          <p:sp>
            <p:nvSpPr>
              <p:cNvPr id="38" name="AutoShape 18">
                <a:extLst>
                  <a:ext uri="{FF2B5EF4-FFF2-40B4-BE49-F238E27FC236}">
                    <a16:creationId xmlns:a16="http://schemas.microsoft.com/office/drawing/2014/main" id="{3FEE36AE-A38D-4371-BCA3-1750034DDB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3200" b="1"/>
              </a:p>
            </p:txBody>
          </p:sp>
          <p:sp>
            <p:nvSpPr>
              <p:cNvPr id="39" name="Line 19">
                <a:extLst>
                  <a:ext uri="{FF2B5EF4-FFF2-40B4-BE49-F238E27FC236}">
                    <a16:creationId xmlns:a16="http://schemas.microsoft.com/office/drawing/2014/main" id="{50F2B9CF-E684-42E0-AE33-E51F9B29DD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Line 20">
                <a:extLst>
                  <a:ext uri="{FF2B5EF4-FFF2-40B4-BE49-F238E27FC236}">
                    <a16:creationId xmlns:a16="http://schemas.microsoft.com/office/drawing/2014/main" id="{2A53E097-FA97-468D-AD46-0D547F5532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Rectangle 21">
                <a:extLst>
                  <a:ext uri="{FF2B5EF4-FFF2-40B4-BE49-F238E27FC236}">
                    <a16:creationId xmlns:a16="http://schemas.microsoft.com/office/drawing/2014/main" id="{E35E42F7-BEAA-4DD3-AEE0-897E587930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rgbClr val="3333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3200" b="1"/>
              </a:p>
            </p:txBody>
          </p:sp>
          <p:sp>
            <p:nvSpPr>
              <p:cNvPr id="42" name="Rectangle 22">
                <a:extLst>
                  <a:ext uri="{FF2B5EF4-FFF2-40B4-BE49-F238E27FC236}">
                    <a16:creationId xmlns:a16="http://schemas.microsoft.com/office/drawing/2014/main" id="{F391FD38-511A-42BE-949D-D5EB82C76B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endParaRPr lang="en-US" altLang="en-US" sz="3200" b="1"/>
              </a:p>
            </p:txBody>
          </p:sp>
        </p:grpSp>
        <p:grpSp>
          <p:nvGrpSpPr>
            <p:cNvPr id="20" name="Group 23">
              <a:extLst>
                <a:ext uri="{FF2B5EF4-FFF2-40B4-BE49-F238E27FC236}">
                  <a16:creationId xmlns:a16="http://schemas.microsoft.com/office/drawing/2014/main" id="{2A31E6DC-9B1B-4207-BEF4-D7C0624B8D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90988" y="1154113"/>
              <a:ext cx="2673350" cy="1116012"/>
              <a:chOff x="11865" y="3885"/>
              <a:chExt cx="3720" cy="1260"/>
            </a:xfrm>
          </p:grpSpPr>
          <p:sp>
            <p:nvSpPr>
              <p:cNvPr id="33" name="Text Box 24">
                <a:extLst>
                  <a:ext uri="{FF2B5EF4-FFF2-40B4-BE49-F238E27FC236}">
                    <a16:creationId xmlns:a16="http://schemas.microsoft.com/office/drawing/2014/main" id="{04510005-621D-4B50-9348-2AEF6F3398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865" y="3885"/>
                <a:ext cx="2062" cy="49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zh-CN" sz="1200" b="1">
                    <a:ea typeface="宋体" panose="02010600030101010101" pitchFamily="2" charset="-122"/>
                  </a:rPr>
                  <a:t>DHCP discover</a:t>
                </a:r>
              </a:p>
            </p:txBody>
          </p:sp>
          <p:sp>
            <p:nvSpPr>
              <p:cNvPr id="34" name="Text Box 25">
                <a:extLst>
                  <a:ext uri="{FF2B5EF4-FFF2-40B4-BE49-F238E27FC236}">
                    <a16:creationId xmlns:a16="http://schemas.microsoft.com/office/drawing/2014/main" id="{5D404969-9E98-4267-92DA-113863F79E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15" y="4231"/>
                <a:ext cx="3570" cy="91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/>
                <a:r>
                  <a:rPr lang="en-US" altLang="zh-CN" sz="1200" b="1">
                    <a:ea typeface="宋体" panose="02010600030101010101" pitchFamily="2" charset="-122"/>
                  </a:rPr>
                  <a:t>src : 0.0.0.0, 68     </a:t>
                </a:r>
              </a:p>
              <a:p>
                <a:pPr algn="ctr" eaLnBrk="1" hangingPunct="1"/>
                <a:r>
                  <a:rPr lang="en-US" altLang="zh-CN" sz="1200" b="1">
                    <a:ea typeface="宋体" panose="02010600030101010101" pitchFamily="2" charset="-122"/>
                  </a:rPr>
                  <a:t>dest.: 255.255.255.255,67</a:t>
                </a:r>
              </a:p>
              <a:p>
                <a:pPr algn="ctr" eaLnBrk="1" hangingPunct="1"/>
                <a:r>
                  <a:rPr lang="en-US" altLang="zh-CN" sz="1200" b="1">
                    <a:ea typeface="宋体" panose="02010600030101010101" pitchFamily="2" charset="-122"/>
                  </a:rPr>
                  <a:t>yiaddr:    0.0.0.0</a:t>
                </a:r>
              </a:p>
              <a:p>
                <a:pPr algn="ctr" eaLnBrk="1" hangingPunct="1"/>
                <a:r>
                  <a:rPr lang="en-US" altLang="zh-CN" sz="1200" b="1">
                    <a:ea typeface="宋体" panose="02010600030101010101" pitchFamily="2" charset="-122"/>
                  </a:rPr>
                  <a:t>transaction ID: 654</a:t>
                </a:r>
                <a:endParaRPr lang="en-US" altLang="zh-CN" sz="3200" b="1"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1" name="Line 26">
              <a:extLst>
                <a:ext uri="{FF2B5EF4-FFF2-40B4-BE49-F238E27FC236}">
                  <a16:creationId xmlns:a16="http://schemas.microsoft.com/office/drawing/2014/main" id="{B5E5E4A0-5EA1-45C9-9EC3-26E587D0C3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5088" y="3005138"/>
              <a:ext cx="4395787" cy="538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 Box 27">
              <a:extLst>
                <a:ext uri="{FF2B5EF4-FFF2-40B4-BE49-F238E27FC236}">
                  <a16:creationId xmlns:a16="http://schemas.microsoft.com/office/drawing/2014/main" id="{4D48EDB0-D11E-4972-BCED-243825ACF2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025" y="2390775"/>
              <a:ext cx="1379538" cy="330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1200" b="1">
                  <a:ea typeface="宋体" panose="02010600030101010101" pitchFamily="2" charset="-122"/>
                </a:rPr>
                <a:t>DHCP offer</a:t>
              </a:r>
              <a:endParaRPr lang="en-US" altLang="zh-CN" sz="3200" b="1">
                <a:ea typeface="宋体" panose="02010600030101010101" pitchFamily="2" charset="-122"/>
              </a:endParaRPr>
            </a:p>
          </p:txBody>
        </p:sp>
        <p:sp>
          <p:nvSpPr>
            <p:cNvPr id="26" name="Text Box 28">
              <a:extLst>
                <a:ext uri="{FF2B5EF4-FFF2-40B4-BE49-F238E27FC236}">
                  <a16:creationId xmlns:a16="http://schemas.microsoft.com/office/drawing/2014/main" id="{77631639-638E-4ABE-9F1C-5995651F14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0863" y="2643188"/>
              <a:ext cx="2424112" cy="9652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1200" b="1">
                  <a:ea typeface="宋体" panose="02010600030101010101" pitchFamily="2" charset="-122"/>
                </a:rPr>
                <a:t>src: 223.1.2.5, 67      </a:t>
              </a:r>
            </a:p>
            <a:p>
              <a:pPr algn="ctr" eaLnBrk="1" hangingPunct="1"/>
              <a:r>
                <a:rPr lang="en-US" altLang="zh-CN" sz="1200" b="1">
                  <a:ea typeface="宋体" panose="02010600030101010101" pitchFamily="2" charset="-122"/>
                </a:rPr>
                <a:t>dest:  255.255.255.255, 68</a:t>
              </a:r>
            </a:p>
            <a:p>
              <a:pPr algn="ctr" eaLnBrk="1" hangingPunct="1"/>
              <a:r>
                <a:rPr lang="en-US" altLang="zh-CN" sz="1200" b="1">
                  <a:ea typeface="宋体" panose="02010600030101010101" pitchFamily="2" charset="-122"/>
                </a:rPr>
                <a:t>yiaddrr: 223.1.2.4</a:t>
              </a:r>
            </a:p>
            <a:p>
              <a:pPr algn="ctr" eaLnBrk="1" hangingPunct="1"/>
              <a:r>
                <a:rPr lang="en-US" altLang="zh-CN" sz="1200" b="1">
                  <a:ea typeface="宋体" panose="02010600030101010101" pitchFamily="2" charset="-122"/>
                </a:rPr>
                <a:t>transaction ID: 654</a:t>
              </a:r>
            </a:p>
            <a:p>
              <a:pPr algn="ctr" eaLnBrk="1" hangingPunct="1"/>
              <a:r>
                <a:rPr lang="en-US" altLang="zh-CN" sz="1200" b="1">
                  <a:ea typeface="宋体" panose="02010600030101010101" pitchFamily="2" charset="-122"/>
                </a:rPr>
                <a:t>Lifetime: 3600 secs</a:t>
              </a:r>
              <a:endParaRPr lang="en-US" altLang="zh-CN" sz="800" b="1">
                <a:ea typeface="宋体" panose="02010600030101010101" pitchFamily="2" charset="-122"/>
              </a:endParaRPr>
            </a:p>
          </p:txBody>
        </p:sp>
        <p:sp>
          <p:nvSpPr>
            <p:cNvPr id="27" name="Line 29">
              <a:extLst>
                <a:ext uri="{FF2B5EF4-FFF2-40B4-BE49-F238E27FC236}">
                  <a16:creationId xmlns:a16="http://schemas.microsoft.com/office/drawing/2014/main" id="{24C63695-81D1-418F-9358-6855BC46B2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97138" y="4233863"/>
              <a:ext cx="4395787" cy="5365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 Box 30">
              <a:extLst>
                <a:ext uri="{FF2B5EF4-FFF2-40B4-BE49-F238E27FC236}">
                  <a16:creationId xmlns:a16="http://schemas.microsoft.com/office/drawing/2014/main" id="{DC4F482B-E88E-4065-8F4E-25FF081F2E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8588" y="3576638"/>
              <a:ext cx="1379537" cy="3286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1200" b="1">
                  <a:ea typeface="宋体" panose="02010600030101010101" pitchFamily="2" charset="-122"/>
                </a:rPr>
                <a:t>DHCP request</a:t>
              </a:r>
              <a:endParaRPr lang="en-US" altLang="zh-CN" sz="3200" b="1">
                <a:ea typeface="宋体" panose="02010600030101010101" pitchFamily="2" charset="-122"/>
              </a:endParaRPr>
            </a:p>
          </p:txBody>
        </p:sp>
        <p:sp>
          <p:nvSpPr>
            <p:cNvPr id="29" name="Text Box 31">
              <a:extLst>
                <a:ext uri="{FF2B5EF4-FFF2-40B4-BE49-F238E27FC236}">
                  <a16:creationId xmlns:a16="http://schemas.microsoft.com/office/drawing/2014/main" id="{D126A577-2A98-43F5-9984-C5444B06D3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98763" y="3838575"/>
              <a:ext cx="2757487" cy="9429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1200" b="1">
                  <a:ea typeface="宋体" panose="02010600030101010101" pitchFamily="2" charset="-122"/>
                </a:rPr>
                <a:t>src:  0.0.0.0, 68     </a:t>
              </a:r>
            </a:p>
            <a:p>
              <a:pPr algn="ctr" eaLnBrk="1" hangingPunct="1"/>
              <a:r>
                <a:rPr lang="en-US" altLang="zh-CN" sz="1200" b="1">
                  <a:ea typeface="宋体" panose="02010600030101010101" pitchFamily="2" charset="-122"/>
                </a:rPr>
                <a:t>dest::  255.255.255.255, 67</a:t>
              </a:r>
            </a:p>
            <a:p>
              <a:pPr algn="ctr" eaLnBrk="1" hangingPunct="1"/>
              <a:r>
                <a:rPr lang="en-US" altLang="zh-CN" sz="1200" b="1">
                  <a:ea typeface="宋体" panose="02010600030101010101" pitchFamily="2" charset="-122"/>
                </a:rPr>
                <a:t>yiaddrr: 223.1.2.4</a:t>
              </a:r>
            </a:p>
            <a:p>
              <a:pPr algn="ctr" eaLnBrk="1" hangingPunct="1"/>
              <a:r>
                <a:rPr lang="en-US" altLang="zh-CN" sz="1200" b="1">
                  <a:ea typeface="宋体" panose="02010600030101010101" pitchFamily="2" charset="-122"/>
                </a:rPr>
                <a:t>transaction ID: 655</a:t>
              </a:r>
            </a:p>
            <a:p>
              <a:pPr algn="ctr" eaLnBrk="1" hangingPunct="1"/>
              <a:r>
                <a:rPr lang="en-US" altLang="zh-CN" sz="1200" b="1">
                  <a:ea typeface="宋体" panose="02010600030101010101" pitchFamily="2" charset="-122"/>
                </a:rPr>
                <a:t>Lifetime: 3600 secs</a:t>
              </a:r>
              <a:endParaRPr lang="en-US" altLang="zh-CN" sz="3200" b="1">
                <a:ea typeface="宋体" panose="02010600030101010101" pitchFamily="2" charset="-122"/>
              </a:endParaRPr>
            </a:p>
          </p:txBody>
        </p:sp>
        <p:sp>
          <p:nvSpPr>
            <p:cNvPr id="30" name="Line 32">
              <a:extLst>
                <a:ext uri="{FF2B5EF4-FFF2-40B4-BE49-F238E27FC236}">
                  <a16:creationId xmlns:a16="http://schemas.microsoft.com/office/drawing/2014/main" id="{40AAB2A5-134C-4CF1-B7CC-B58BF4296F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2863" y="5264150"/>
              <a:ext cx="4395787" cy="53816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 Box 33">
              <a:extLst>
                <a:ext uri="{FF2B5EF4-FFF2-40B4-BE49-F238E27FC236}">
                  <a16:creationId xmlns:a16="http://schemas.microsoft.com/office/drawing/2014/main" id="{363DBA54-D675-4A24-8D50-E7A7C3DAAC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1163" y="4979988"/>
              <a:ext cx="1379537" cy="3286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1200" b="1">
                  <a:ea typeface="宋体" panose="02010600030101010101" pitchFamily="2" charset="-122"/>
                </a:rPr>
                <a:t>DHCP ACK</a:t>
              </a:r>
              <a:endParaRPr lang="en-US" altLang="zh-CN" sz="3200" b="1">
                <a:ea typeface="宋体" panose="02010600030101010101" pitchFamily="2" charset="-122"/>
              </a:endParaRPr>
            </a:p>
          </p:txBody>
        </p:sp>
        <p:sp>
          <p:nvSpPr>
            <p:cNvPr id="32" name="Text Box 34">
              <a:extLst>
                <a:ext uri="{FF2B5EF4-FFF2-40B4-BE49-F238E27FC236}">
                  <a16:creationId xmlns:a16="http://schemas.microsoft.com/office/drawing/2014/main" id="{113DA882-7EEE-4E07-A41B-6055231215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18000" y="5232400"/>
              <a:ext cx="2413000" cy="96361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zh-CN" sz="1200" b="1">
                  <a:ea typeface="宋体" panose="02010600030101010101" pitchFamily="2" charset="-122"/>
                </a:rPr>
                <a:t>src: 223.1.2.5, 67      </a:t>
              </a:r>
            </a:p>
            <a:p>
              <a:pPr algn="ctr" eaLnBrk="1" hangingPunct="1"/>
              <a:r>
                <a:rPr lang="en-US" altLang="zh-CN" sz="1200" b="1">
                  <a:ea typeface="宋体" panose="02010600030101010101" pitchFamily="2" charset="-122"/>
                </a:rPr>
                <a:t>dest:  255.255.255.255, 68</a:t>
              </a:r>
            </a:p>
            <a:p>
              <a:pPr algn="ctr" eaLnBrk="1" hangingPunct="1"/>
              <a:r>
                <a:rPr lang="en-US" altLang="zh-CN" sz="1200" b="1">
                  <a:ea typeface="宋体" panose="02010600030101010101" pitchFamily="2" charset="-122"/>
                </a:rPr>
                <a:t>yiaddrr: 223.1.2.4</a:t>
              </a:r>
            </a:p>
            <a:p>
              <a:pPr algn="ctr" eaLnBrk="1" hangingPunct="1"/>
              <a:r>
                <a:rPr lang="en-US" altLang="zh-CN" sz="1200" b="1">
                  <a:ea typeface="宋体" panose="02010600030101010101" pitchFamily="2" charset="-122"/>
                </a:rPr>
                <a:t>transaction ID: 655</a:t>
              </a:r>
            </a:p>
            <a:p>
              <a:pPr algn="ctr" eaLnBrk="1" hangingPunct="1"/>
              <a:r>
                <a:rPr lang="en-US" altLang="zh-CN" sz="1200" b="1">
                  <a:ea typeface="宋体" panose="02010600030101010101" pitchFamily="2" charset="-122"/>
                </a:rPr>
                <a:t>Lifetime: 3600 secs</a:t>
              </a:r>
              <a:endParaRPr lang="en-US" altLang="zh-CN" sz="1000" b="1">
                <a:ea typeface="宋体" panose="02010600030101010101" pitchFamily="2" charset="-122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539A441-E4F7-9883-5A0D-79C541610E1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617230" y="6337226"/>
            <a:ext cx="3390258" cy="27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275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445</Words>
  <Application>Microsoft Office PowerPoint</Application>
  <PresentationFormat>Widescreen</PresentationFormat>
  <Paragraphs>68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宋体</vt:lpstr>
      <vt:lpstr>Arial</vt:lpstr>
      <vt:lpstr>Calibri</vt:lpstr>
      <vt:lpstr>Calibri Light</vt:lpstr>
      <vt:lpstr>Sitka Banner</vt:lpstr>
      <vt:lpstr>Sitka Heading Semibold</vt:lpstr>
      <vt:lpstr>Sitka Text</vt:lpstr>
      <vt:lpstr>Wingdings</vt:lpstr>
      <vt:lpstr>Office Theme</vt:lpstr>
      <vt:lpstr>Internetworking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Networks and Security</dc:title>
  <dc:creator>Dr. Sai Kiran Pasupuleti</dc:creator>
  <cp:lastModifiedBy>Dr. Sai Kiran Pasupuleti</cp:lastModifiedBy>
  <cp:revision>22</cp:revision>
  <dcterms:created xsi:type="dcterms:W3CDTF">2021-12-19T09:24:10Z</dcterms:created>
  <dcterms:modified xsi:type="dcterms:W3CDTF">2025-10-13T16:54:03Z</dcterms:modified>
</cp:coreProperties>
</file>