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sldIdLst>
    <p:sldId id="256" r:id="rId2"/>
    <p:sldId id="309" r:id="rId3"/>
    <p:sldId id="258" r:id="rId4"/>
    <p:sldId id="259" r:id="rId5"/>
    <p:sldId id="260" r:id="rId6"/>
    <p:sldId id="262" r:id="rId7"/>
    <p:sldId id="261" r:id="rId8"/>
    <p:sldId id="257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7" r:id="rId17"/>
    <p:sldId id="273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74" r:id="rId29"/>
    <p:sldId id="27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10" r:id="rId53"/>
    <p:sldId id="312" r:id="rId54"/>
    <p:sldId id="314" r:id="rId55"/>
    <p:sldId id="313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9" r:id="rId75"/>
    <p:sldId id="340" r:id="rId76"/>
    <p:sldId id="333" r:id="rId77"/>
    <p:sldId id="334" r:id="rId78"/>
    <p:sldId id="335" r:id="rId79"/>
    <p:sldId id="336" r:id="rId80"/>
    <p:sldId id="337" r:id="rId81"/>
    <p:sldId id="351" r:id="rId82"/>
    <p:sldId id="338" r:id="rId83"/>
    <p:sldId id="342" r:id="rId84"/>
    <p:sldId id="343" r:id="rId85"/>
    <p:sldId id="341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11" r:id="rId94"/>
    <p:sldId id="352" r:id="rId95"/>
    <p:sldId id="353" r:id="rId96"/>
    <p:sldId id="356" r:id="rId97"/>
    <p:sldId id="357" r:id="rId98"/>
    <p:sldId id="354" r:id="rId99"/>
    <p:sldId id="355" r:id="rId100"/>
    <p:sldId id="359" r:id="rId101"/>
    <p:sldId id="360" r:id="rId102"/>
    <p:sldId id="361" r:id="rId103"/>
    <p:sldId id="362" r:id="rId104"/>
    <p:sldId id="358" r:id="rId105"/>
    <p:sldId id="363" r:id="rId106"/>
    <p:sldId id="364" r:id="rId107"/>
    <p:sldId id="365" r:id="rId108"/>
    <p:sldId id="368" r:id="rId109"/>
    <p:sldId id="370" r:id="rId110"/>
    <p:sldId id="373" r:id="rId111"/>
    <p:sldId id="375" r:id="rId112"/>
    <p:sldId id="376" r:id="rId1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EC4"/>
    <a:srgbClr val="FDB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53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41CFD-045B-4E6A-AE8F-DC53E1130F53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2FA15-E198-4F2E-8BB3-6FD4B98BC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513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6624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1A667-5828-6EA9-E92E-F0949D189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56FD82-A6E0-7685-3282-E12B058D14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A3CB17-9F59-ABE1-C755-5F461DE63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703B5-E6AC-2757-A848-D32948755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9417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BAD27-0600-B80E-4024-9C4AD16DF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9017ED-6CC2-599B-DEC8-471A176C23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2725A4-7E85-9437-3342-918742C41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9A1E1-6AC6-71DA-416B-8D1F17A17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012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F20E7-DD24-26A9-08A9-FD6622FF3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45032E-98BD-DF07-6A68-FDCA17CE5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AC7FEE-3EBA-F66D-063F-0CA94AA24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D49A6-F287-8129-243C-258EAD204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4395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0E3D3-87BE-36BB-81A6-779A7E6CF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BE3FEF-49AD-80C5-1A53-A1A69B1939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E71346-0CDF-4291-4494-D778C12D1F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BC843-0581-29B4-A967-2D27C0924A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74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E4C62-AC58-5477-520E-B47F99983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D03CFC-0E42-80A6-D0F8-02A07F48D6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8EF148-EAEB-D89F-8E40-46F4BC7BE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AAF44-5B78-F041-4CB9-6857970E3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1298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64A5B-FC01-4CE0-0270-794B0C441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3D708A-FE2E-4063-AD19-74CA802944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F61D09-48F5-408E-53BA-807008563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37C09-B399-916E-ABB0-B4287EF88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4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916F2-9504-B4B1-E418-C2289E0AC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81D40F-AB50-2EE9-247F-32558C4C78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6321AC-38C7-C887-B030-5C5CB0E2C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AE8D1-FB87-D1A5-C25A-F0D1E3ABF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7169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7A363-EE09-EBDD-E14C-309CC5C81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3C7783-28DE-FC7A-0440-F97330CF0C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521084-8E02-4E19-9F2D-043E138A0A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CDE74-E121-9935-A294-FBCF40D0A7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3431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21EB6-EC5A-FCDF-B23A-7646FB681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D2A39-CF36-8444-1BF0-4E2B220ACD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9DFD89-5E08-6A21-AD61-565A93F12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83F2B-6EEA-9F45-59A7-09DDE4514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8845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0E8C7-854C-2A86-5519-B4B5FECF1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23EA60-A12A-10AE-FF0D-E355D03F2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D0BEB4-A838-9434-87D2-5C0E84D88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B1576-DA22-6B94-9F06-7888A58BE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703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1EB98-79D4-87B8-5294-D4C05F2E7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471A65-E962-E87B-10F7-32345DA6F3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26CAB2-4465-0F44-68D0-067809EFA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4B9E2-111B-70F1-B65E-872B4BF545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2299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FB14F-0FE6-D79A-7542-7166A3D62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5FF5E7-4273-3EF6-3F8E-86CD17CDE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9E9D7-DE89-FD65-870B-6869DA08BE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4C137-66CD-C2EB-7959-003DBAF3E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5100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0E8C7-854C-2A86-5519-B4B5FECF1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23EA60-A12A-10AE-FF0D-E355D03F2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D0BEB4-A838-9434-87D2-5C0E84D88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B1576-DA22-6B94-9F06-7888A58BE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8869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0E8C7-854C-2A86-5519-B4B5FECF1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23EA60-A12A-10AE-FF0D-E355D03F2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D0BEB4-A838-9434-87D2-5C0E84D88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B1576-DA22-6B94-9F06-7888A58BE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6082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0E8C7-854C-2A86-5519-B4B5FECF1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23EA60-A12A-10AE-FF0D-E355D03F2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D0BEB4-A838-9434-87D2-5C0E84D88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B1576-DA22-6B94-9F06-7888A58BE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4559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0E8C7-854C-2A86-5519-B4B5FECF1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23EA60-A12A-10AE-FF0D-E355D03F2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D0BEB4-A838-9434-87D2-5C0E84D88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B1576-DA22-6B94-9F06-7888A58BE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2203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0E8C7-854C-2A86-5519-B4B5FECF1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23EA60-A12A-10AE-FF0D-E355D03F2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D0BEB4-A838-9434-87D2-5C0E84D88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B1576-DA22-6B94-9F06-7888A58BE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16794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0E8C7-854C-2A86-5519-B4B5FECF1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23EA60-A12A-10AE-FF0D-E355D03F2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D0BEB4-A838-9434-87D2-5C0E84D88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B1576-DA22-6B94-9F06-7888A58BE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1458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0E8C7-854C-2A86-5519-B4B5FECF1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23EA60-A12A-10AE-FF0D-E355D03F2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D0BEB4-A838-9434-87D2-5C0E84D88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B1576-DA22-6B94-9F06-7888A58BE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9591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26A95-D71E-6559-52E8-8FA4EFCC3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1E60EF-40D7-8370-A29D-66F9A5C3E5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26F824-81B8-A599-2B36-FDC4BEC58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048DB-2D5A-878A-F828-6762C81FCA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95046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6C710-98F5-C528-6374-3D71835C3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A24FEA-53DB-9E41-10AF-3B0E3833FD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2A722-B3EE-1582-578A-84A476F58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89D59-92A5-B6D6-3B0D-BDD9A601E8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0388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1E9E9-1791-E2AF-D567-0314538BB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8A6DC5-7A22-5832-4595-ECA954940C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04424D-D2F8-59BC-1298-0CE2FD76E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AAA8B-24C4-7183-5C70-097E3FB14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7792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46819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FC428-2F57-FEE7-C08B-87A2DE07F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AAE3FC-C401-E1B4-992A-B7062400E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300AFD-D88B-BF26-9794-9F0A0CA76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484E9-ED81-83A8-CB02-343726EA2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85374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8B1B2-F159-898C-F96A-DD72933F2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FD0249-AC40-ECE5-1813-63C9F391BF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D5BDCE-B796-643A-CD22-73CAB66CD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97F90-AF1B-1726-6242-1BE9F36F7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32787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97FBA-BEDE-2DE1-EDFC-05FD18991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6D01CA-4A68-7D23-64EC-7C5949C23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560E05-DEF1-8040-FC62-E1AED9C4A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F1447-4CBB-1A65-0FDB-DC591C2D0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369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2A91C-F1F6-43BD-793B-83AFBC067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3F842-90FE-584C-8C79-9494FA38A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7262EF-C346-5083-5958-56C739CCC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327D4-141A-E2D1-AEDF-FDF60414F1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49180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44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38863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12879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46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07389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47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7363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48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3423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1E30F-0AF2-155A-3077-1CF7DBC46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601B75-401C-6E9A-4B8C-AF689F601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ED58AC-726E-A7F4-9B13-9811B5200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31605-4D5F-4601-2352-6ED1B09D5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48807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49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42478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50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59513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51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2863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53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95632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54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10924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55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3629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56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16628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57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423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58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90929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59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911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63FC8-AB9E-951C-7FAD-5434191DD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7D35BF-3848-B17D-658D-6BA4CE517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CEFB30-0B5C-90A8-A773-FCC45C732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17C99-2E81-22B1-584F-6E52D544F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75029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60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1603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61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23905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62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14306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63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19434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64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657989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65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45817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66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85266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67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24986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68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929216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69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2702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2E828-3297-4D72-9CF1-A3CD6C345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B39B0A-98B7-9C0B-7514-746BE0C32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D7AD90-5A96-E5C8-383A-9373747DE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622FF-D8C0-F3EE-5F90-99A08DCCE7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80884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70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15767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0C8-FFC0-F46B-1ED6-A996BE1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EC17-56D5-F57C-2F96-9552B351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AF4A-68D9-734B-72BA-D1EA3E12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AAB-D218-C240-9634-214379D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71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70834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87A8E-933F-6BA4-7899-78AAD2665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DBA89C-8D93-2433-7A9D-115B74A78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3AF499-6764-5D01-3A52-282D2A185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ADF34-5C2F-DB7E-E58A-E3BD1B150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72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18315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EC35E-E15F-6ED1-7787-B6B60FE16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705ED4-0633-E416-C624-ADD48C4CB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C79639-7E67-9C95-F313-2EBCE6554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43970-376B-BC2E-CBB9-5FA87A8A2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73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91560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D451-4B09-5DA5-8463-A510475AC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297730-3E90-D802-7C19-F0ED72681B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193A7E-7DAE-C021-F64E-3E6497D455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AAD89-148A-3F5F-344C-EE7F0E7AE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74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88148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87AB0-B2EB-4466-510D-7FD425523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EEDCD6-4DD0-5DD7-9714-7E804C72B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9936B6-9C5C-DAF9-85A5-B90C426EF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19243-110C-3AE8-D3F4-A433DF80CA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75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010390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7AE9D-A6A1-1CF8-CD83-497205922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697BFF-32A8-F1C2-B013-8DEC138AD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BE32A1-EBB0-F02D-E0CA-62F1A835A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4F9B3-F880-DA6B-D585-E165C028CB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76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61431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8E938-6D29-44AC-6ABF-0DA80AD68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F020CB-C90D-202F-5016-F1713389B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DECCD3-81DA-F45C-433A-9B6774F18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8AFF1-AE8E-F8A8-0A7A-1367F8112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77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97305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7C13A-8E93-AAEF-A4F3-5999E2108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DACD54-97EC-11E9-9C36-0031B12A6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4A57C4-579D-0D77-F7A7-CAAB5F936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9CD86-7770-2063-9659-CA18BE091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78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943881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8F440-5974-1F68-F43B-C07AFAE28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5EEFA9-DB9C-884A-05F4-44223B011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B0578C-485A-B182-FBF3-B3E3BD829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4930C-34D1-1885-14A7-E52A8F4E9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79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3889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E7A77-A0DB-AB0C-4065-DA69900C0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A9F426-B427-A8AA-6F7D-ACB13B5AE9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1A5FA8-FADF-2EC6-D555-8EFF7F56D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761BC-12CA-5F70-C99F-9F7D36086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295304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45BB6-3FCB-976C-8D9E-05EA60A52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F525CE-B9BA-CF13-E572-CF6DC5545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9BDAC2-7371-CD77-8168-376390543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B8CB3-44F8-0B43-22B5-0B3AD5675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80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616499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C9195-E30D-13EA-3E48-D2A37EBD3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5DDDCC-CBA2-EC47-ACC5-7E18BB874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8ADDD5-DE31-D4B2-62A2-4383FE7FD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81EF4-EF82-4A67-4C78-A7304E1D4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81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626569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9C780-42B1-978D-9DD1-00A9D28FF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91A47B-39E2-10D0-58BF-41FDBBA69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65D77F-5FE9-DC41-1AA4-0EA7F80A0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45D30-4CE9-FBA6-8810-7AFD1F2F5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82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291335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BA5F2-6848-26D9-596C-4A38AC8A4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806043-A3AA-6F29-7755-C6A612307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1ACB75-C005-3F5A-5E59-ADBFCB261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E7DD8-17DD-6F57-DEC1-68F11DF115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83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865938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0DE7E-84FD-DBEF-4A8B-069CBD529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2D6440-7AFF-763F-7C9F-9DFE03DB2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54C154-66DF-5AB3-1E19-D2AFEC46A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E732F-A917-63FB-FDA7-8BAE00B3B6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84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229712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4F43E-CBC9-09F0-5311-F49BF40BF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223BFD-CC5E-C150-30BD-8A071E9C61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DFF528-ECCC-EA2F-B72B-9DBD6A008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4A693-4703-5D08-94A5-8CE216523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85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192432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FA2F9-5A5E-0ED2-7333-FBB0D2700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D65F5E-08EC-C404-F1CD-577D79DF7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2E867F-108E-CE4F-77CF-1D2B53FF8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4C75A-2AC4-3DE2-EBF5-F51276423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86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960411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14B8F-8E02-637E-5AE1-F58087C47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D67DDE-05CC-EB6E-76CD-A33511B6F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0A6379-BBD4-C631-4BA3-5425977C0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D022A-6C59-E8DD-2CB8-11A5EEAC86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87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576754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E859E-7765-4B09-EA5D-2A1A417E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0EFDD9-6042-F4B4-C423-E1A5BBBA4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E4C8C9-E726-DFB2-41B2-C1BE2E840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15A1B-0F26-5190-809E-F653269878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88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818915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CEEAB-25E1-FF96-59C3-7BE78C31B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794AE0-E13F-5BDF-8A5A-B818A7E75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F5B746-7299-78E3-7FB8-1782F64F4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DA43A-BA1F-12C4-390E-0CCB72A89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89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6972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68ED2-532D-7020-0092-EB6D81764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950BAD-41C1-922E-2848-6ECF30976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F44BF2-8268-C3C9-2880-9F0D94D6E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2A718-E4C4-39DA-309F-3D9BE33BD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932138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2B8C5-50CB-9017-7409-DBD16BE93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773A84-72BC-A66F-DCCC-46FF77F97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5896B8-3DB2-E868-2A5D-A5967807A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2AA9C-F043-B287-7D7D-0D887D739C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90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120552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EBE3F-90C6-33A6-F7BA-C47461059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953775-FD6A-9329-B2D3-9074CBF47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ECBE54-6A33-A883-2E72-DD4157612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23A95-542C-C563-7E62-041414414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91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765385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4761E-A468-3486-1882-A7EEF629D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3619B6-0AA8-BA1F-4D9C-0DCC5D08E8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C05F32-AC0C-7CC1-06BF-E5F7A346D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CEE0C-4A5D-1767-B0A0-E408C6306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92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139020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14BF5-E2FA-BE74-DFA6-F6220C7D8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A2EEEC-545F-0C18-61DE-13BDC3A68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057F92-7A0E-FEF6-11C6-6399F96AA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7E141-7599-6B08-31A2-BF6EA5D6C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94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359287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95155-21CF-9E2C-1028-FED0F0614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284A2C-E5A2-3E0A-01DE-EDF7DD179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D6B428-FAF7-DBB0-52E3-40A27FB92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5FAA4-685F-3B13-7A31-5C876B57AB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95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10821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EB650-D55A-69E4-F7E9-DC99BB061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F043A1-C5B3-7EB6-1C3E-FC59D669C0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550D4A-BB5D-209F-246B-9EF9EFEB6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9DB7B-CCE3-5F20-24D5-E38406439C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96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569534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044B4-8C8A-B452-02DD-5FAA6610F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5FDFB5-6336-5B24-CDCB-0DFAA84488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8B99CA-8E3D-8BB7-F057-F4B2B4CDA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E687D-960C-A97C-6F1A-DE67B229E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97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578670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76313-8AE1-66AF-EADF-B3ADC4F27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F25409-7AF6-6892-B03B-712AA0D33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5510B2-2AE3-D19B-9409-DF6EECAAD3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7E8EB-3414-99C7-9C74-8E1BE0C41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98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443066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D5FF6-7D93-4CB0-6380-A1B9ECEE8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7A136F-2EFF-EF5E-1DC5-E67A1A0118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7C97E5-955E-7799-0E77-61DBD2430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B3925-32C5-9169-75D2-BBAFBCD57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99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35680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F8296-26C6-E046-CC81-19B34AC5C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829F65-6FFA-3646-3B5A-E8AC75F5F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9221A1-F97A-A88C-486E-2EC5220C3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C2704-F147-7451-5434-299C8E0E7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100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4301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C7543-8E2B-AA8F-0A1B-261F907F9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3A045E-1C76-3C3F-B5E3-9EF416C25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64471D-0968-8A29-6927-F75A2C0AB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B3241-FF69-4DA7-369C-7208DB2FE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979863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AC3F2-A42B-9A7D-32A4-C6CC39D9F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487F1C-1EEA-B756-3424-47FDB4679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767B02-A6D2-67A3-D001-F107C1A52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10B83-2FBE-8E59-2F53-39D2829F1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101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031677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6A3A9-DEE9-10D4-2F21-3A3B9AFCC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4A897E-6C25-D2AD-AA2C-9660B29DA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9286DD-448E-1000-B8BE-8F5EEE8D9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272CD-D5CF-CD6F-C06F-6F48735E9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102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395840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E6850-EA38-EBDD-2FBD-D59988BA2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200D94-7148-2709-D05D-C4BF765F07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BA8DC5-4BE7-B333-3901-BE41EE3E3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E384B-9B15-4030-925A-146D169A59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103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308852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B59A3-F894-0219-F96A-954C9766B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346A5E-B171-E474-8305-3E68D6BC38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8260BC-F53D-135E-2F68-E20F640A8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67B20-13EA-B185-71B6-52ACA0F7C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104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743746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76B26-2E66-47AF-CF4F-4F35EABA1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99B03E-F7D4-8C62-815E-3793066D6F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B7B7D7-88D1-98FD-42BD-B1F688FF60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F15C9-9572-BC9B-A058-22F94C3DF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105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759977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B6D26-6702-D25C-AE77-3F2982274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7232CE-7265-EF2D-BF3F-CC5E9EE03E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C9F0D9-E171-8298-7DE5-56FF002EF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DBDAC-E758-305E-37A9-2EEA790C8A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106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275349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44585-4CDF-C636-5258-43E1F62FC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753AF2-04BC-8FF9-1F21-EA460C49A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B9692A-009A-6B78-140A-845B3689F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9E93E-0089-B3ED-FFC3-B9EFEB6DE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FA15-E198-4F2E-8BB3-6FD4B98BC73F}" type="slidenum">
              <a:rPr lang="en-IN" smtClean="0"/>
              <a:t>107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377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B550-EEFF-BD19-2CB5-7FABF87A2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50086-D927-42FD-E192-6ADDE15EF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A0B1B-DE2B-7645-95E2-BAEBE6A7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7BA-2123-4624-A94F-89621C3FF9D8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21789-4659-F518-7349-AE9AB3B8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36DE5-16FF-1C48-E811-00988349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64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18727-F352-7977-A151-E1E945C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B8DD4-0079-03B2-B9E4-2D868279F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AFC18-6AD5-C33C-8A8F-6863F8F2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7BA-2123-4624-A94F-89621C3FF9D8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6D899-5E8F-8489-8B23-059E475AE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91277-E6E4-942E-C79B-17D4F5A97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03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EC2A26-51A1-F9C2-D00F-997874B1B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E456A-88CC-3B4A-E6E7-96F5D6F2C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008A4-1471-27CE-4EC5-911D1E6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7BA-2123-4624-A94F-89621C3FF9D8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F6643-C87C-B3A4-E660-1860CCAE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DAB9E-EEE1-CFEB-692A-B0CA625F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824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FD3B-77CC-3629-3FB4-F175C936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DDC1-8655-6F62-9C0E-D66F2EB40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984D5-11D7-A536-9027-2ECF5E95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7BA-2123-4624-A94F-89621C3FF9D8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8F3B9-2865-5EF5-FC4C-D04B8BF6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BFE78-E843-2365-CDF1-97759910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046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C1585-E533-5D1D-E695-33689445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33C93-8F02-C68D-09E2-CDDD6902F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73EE6-67B4-3E0C-3C35-93B2AF1A0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7BA-2123-4624-A94F-89621C3FF9D8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44EE2-D27C-6B37-3044-8D632F0F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7BA0B-753B-E05B-5A2F-39A27F16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029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6608-7274-8981-7D82-DEAC11BB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D241C-2195-87E6-DD3A-3B94380E7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07CD8-35C9-4CC9-4295-DCF2B34C5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78487-48E3-2CE4-1E7D-5E159CEDF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7BA-2123-4624-A94F-89621C3FF9D8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0DEC9-A2F1-6696-52AE-90909465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8CAE5-9294-F3E5-9CD7-6E65DE5C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431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3617-B39A-DC4A-E20E-636B63F06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A85F6-28DE-CDCE-9B22-399037795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AB4E4-58FE-2FE7-A1CE-269377195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6A89A-906A-4FC0-A9DC-12B41D7C9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8A7E8-85CF-5AB5-EE01-71D683EFF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EA0A4A-4D7F-CE8B-433E-42E80B62B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7BA-2123-4624-A94F-89621C3FF9D8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4EA83-B889-F975-B88B-84011246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CD73A5-58DF-C186-5EE5-CC54A900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443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462AA-80DA-ABA2-F793-8EFD7FE2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8311A-5309-836C-4E46-ABEDA387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7BA-2123-4624-A94F-89621C3FF9D8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BAE7A-F0A9-068A-06CA-C214D9BE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2CF41-3AB1-FBA5-15BC-355D123D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314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4B33E-496C-5BD8-8737-78F28A70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7BA-2123-4624-A94F-89621C3FF9D8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7F4A0-49C4-F922-5F81-3DD46DB1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CEBEE-1C68-3D41-8F25-A49F91A6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506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C0B20-0986-84B0-68EA-D6FBAB65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40A90-7FCF-BBA8-691F-CA80443D0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B8321-29CF-509C-D39B-A323D4387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3BB8B-DB5B-6F13-F6A1-A0EB9BAE0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7BA-2123-4624-A94F-89621C3FF9D8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49503-591F-FB5F-719A-BE715FE6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0F7CE-DE76-9267-C6E5-942F8CCE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15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52B9-5AF5-70E5-DC5E-8FA6402D0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A94AE9-2078-2C15-24AB-0AE8AE745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496BD-E788-8A77-D5C2-16DCCED34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92A6E-D22C-C4FB-FD91-08CFFF324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7BA-2123-4624-A94F-89621C3FF9D8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91B89-E03D-0C3B-FFD2-55C731EB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DC488-1323-7070-B2B0-0F77A75C4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626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876274-8656-D5DB-6753-7E3F0A02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3BBC4-5145-625F-FBCF-A53ACF2C8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F4B99-5366-FBC4-DC73-C4D0B54A7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D07BA-2123-4624-A94F-89621C3FF9D8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4239D-E44B-587A-75AF-22CDAA96E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93A97-1FA4-AAC3-623B-044AECEC0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5B5F-BCE7-4FB5-9615-A9452E777A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8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4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4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1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F26DC23-6D07-E2C4-7E8E-9F537AC3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4" y="0"/>
            <a:ext cx="12246428" cy="6858000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608FC8-CC6E-CCBE-40FC-43BD071BCC45}"/>
              </a:ext>
            </a:extLst>
          </p:cNvPr>
          <p:cNvSpPr/>
          <p:nvPr/>
        </p:nvSpPr>
        <p:spPr>
          <a:xfrm>
            <a:off x="559363" y="3538088"/>
            <a:ext cx="40030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spc="50" dirty="0">
                <a:ln w="0">
                  <a:noFill/>
                </a:ln>
                <a:gradFill flip="none" rotWithShape="1">
                  <a:gsLst>
                    <a:gs pos="0">
                      <a:schemeClr val="bg1">
                        <a:alpha val="19000"/>
                        <a:lumMod val="0"/>
                        <a:lumOff val="100000"/>
                      </a:schemeClr>
                    </a:gs>
                    <a:gs pos="37158">
                      <a:srgbClr val="FFFFFF"/>
                    </a:gs>
                    <a:gs pos="94000">
                      <a:schemeClr val="accent2">
                        <a:lumMod val="0"/>
                        <a:lumOff val="100000"/>
                      </a:schemeClr>
                    </a:gs>
                    <a:gs pos="61000">
                      <a:schemeClr val="accent2">
                        <a:lumMod val="100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50800" dir="13620000" algn="br" rotWithShape="0">
                    <a:prstClr val="black">
                      <a:alpha val="40000"/>
                    </a:prstClr>
                  </a:outerShdw>
                </a:effectLst>
                <a:latin typeface="Ocean Brush DEMO Texture" pitchFamily="50" charset="0"/>
              </a:rPr>
              <a:t>UNIT – II</a:t>
            </a:r>
          </a:p>
          <a:p>
            <a:r>
              <a:rPr lang="en-US" sz="3600" b="1" spc="50" dirty="0">
                <a:ln w="0">
                  <a:noFill/>
                </a:ln>
                <a:gradFill flip="none" rotWithShape="1">
                  <a:gsLst>
                    <a:gs pos="0">
                      <a:schemeClr val="bg1">
                        <a:alpha val="19000"/>
                        <a:lumMod val="0"/>
                        <a:lumOff val="100000"/>
                      </a:schemeClr>
                    </a:gs>
                    <a:gs pos="37158">
                      <a:srgbClr val="FFFFFF"/>
                    </a:gs>
                    <a:gs pos="94000">
                      <a:schemeClr val="accent2">
                        <a:lumMod val="0"/>
                        <a:lumOff val="100000"/>
                      </a:schemeClr>
                    </a:gs>
                    <a:gs pos="61000">
                      <a:schemeClr val="accent2">
                        <a:lumMod val="100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50800" dir="13620000" algn="br" rotWithShape="0">
                    <a:prstClr val="black">
                      <a:alpha val="40000"/>
                    </a:prstClr>
                  </a:outerShdw>
                </a:effectLst>
                <a:latin typeface="Ocean Brush DEMO Texture" pitchFamily="50" charset="0"/>
              </a:rPr>
              <a:t>Process Management</a:t>
            </a:r>
          </a:p>
        </p:txBody>
      </p:sp>
    </p:spTree>
    <p:extLst>
      <p:ext uri="{BB962C8B-B14F-4D97-AF65-F5344CB8AC3E}">
        <p14:creationId xmlns:p14="http://schemas.microsoft.com/office/powerpoint/2010/main" val="3567121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AA89E-284E-B658-B713-5929FE5CC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64C5BD-877A-EBEE-1194-2F3C38C034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9E020B-4ADA-3F4C-F93B-C9A4EB07C722}"/>
              </a:ext>
            </a:extLst>
          </p:cNvPr>
          <p:cNvSpPr txBox="1"/>
          <p:nvPr/>
        </p:nvSpPr>
        <p:spPr>
          <a:xfrm>
            <a:off x="698088" y="360554"/>
            <a:ext cx="579415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States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D4E25C-9215-B068-F78E-5B5E8134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865E14-EE91-CF4E-EEC4-726A5B8EE60B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D43AC996-2A1E-DAC5-6EBF-64F74A5C4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B85AEA-1E51-BAC6-D3E9-1B42BC080D2C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020A354-1D97-FA81-34C0-A6A6E242B195}"/>
              </a:ext>
            </a:extLst>
          </p:cNvPr>
          <p:cNvSpPr txBox="1"/>
          <p:nvPr/>
        </p:nvSpPr>
        <p:spPr>
          <a:xfrm>
            <a:off x="616808" y="1244957"/>
            <a:ext cx="5378245" cy="5008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New: 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process is being created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Running: 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Instructions are being executed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Waiting: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process is waiting for some event to occur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Ready: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process is waiting to be assigned to a processor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Terminated: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process has finished execution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2F76E11-C2DC-BA71-6D05-07A9F8A42A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19602"/>
            <a:ext cx="559117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86796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FD2C1-DDDA-51A9-6C44-2CBAC9FE9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9C1E0A5E-8E75-BD3D-CFC5-54C99DC20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25" y="996237"/>
            <a:ext cx="43735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44D6FE-2BD4-DAB4-F9C3-23FFC279F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EA770F-A1F3-64A0-FB27-A797875CBCD3}"/>
              </a:ext>
            </a:extLst>
          </p:cNvPr>
          <p:cNvSpPr txBox="1"/>
          <p:nvPr/>
        </p:nvSpPr>
        <p:spPr>
          <a:xfrm>
            <a:off x="698087" y="360554"/>
            <a:ext cx="1141263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User-Level Threads (ULTs)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1810DC3-4103-ED7B-BC2A-18E8763C2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6BD1EA-4C4A-C84A-C9B5-3BEF700C47EE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D9685B12-3748-039C-ABAA-E5EC39A2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F1FD8B-2C34-0DCB-4374-B628EB8C8FE5}"/>
              </a:ext>
            </a:extLst>
          </p:cNvPr>
          <p:cNvSpPr txBox="1"/>
          <p:nvPr/>
        </p:nvSpPr>
        <p:spPr>
          <a:xfrm>
            <a:off x="616808" y="1133197"/>
            <a:ext cx="7486844" cy="5562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Kernel not aware of the existence of threads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 management handled by thread library in user space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 mode switch (kernel not involved)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But I/O in one thread could block the entire process!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ULT’s can be implemented on any Operating System, because no kernel services are required to support them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C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193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F896A-4852-7B2E-B85B-0D44E84FB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28F34B-34C3-52FA-5872-1501D638BC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020E56-A03A-8B0B-7FF7-1FD03BDF90F0}"/>
              </a:ext>
            </a:extLst>
          </p:cNvPr>
          <p:cNvSpPr txBox="1"/>
          <p:nvPr/>
        </p:nvSpPr>
        <p:spPr>
          <a:xfrm>
            <a:off x="698087" y="360554"/>
            <a:ext cx="1141263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POSIX </a:t>
            </a:r>
            <a:r>
              <a:rPr lang="en-US" sz="36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Pthreads</a:t>
            </a:r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Library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3718D5-1A4B-A009-EB1D-554E16B34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85CA32-AFB6-B3BB-43CF-213D2CBFB4E5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B558A1D3-FCD3-DD6A-B8C9-3CAD33316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AE1C0F-5ACB-64DF-7915-3518EE784D3C}"/>
              </a:ext>
            </a:extLst>
          </p:cNvPr>
          <p:cNvSpPr txBox="1"/>
          <p:nvPr/>
        </p:nvSpPr>
        <p:spPr>
          <a:xfrm>
            <a:off x="616807" y="1133197"/>
            <a:ext cx="11212519" cy="5008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POSIX 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Pthreads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(Portable Operating System Interface Threads) is a standard for threading in Unix-like operating systems.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 Creation: 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pthread_create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() creates a new thread.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 Termination: 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pthread_exit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() terminates the current thread.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 Joining: 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pthread_join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() waits for a thread to terminate.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Mutexes: 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pthread_mutex_lock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() and 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pthread_mutex_unlock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() provide mutual exclusion.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Condition Variables: 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pthread_cond_wait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() and 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pthread_cond_signal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() provide synchronization.</a:t>
            </a:r>
          </a:p>
        </p:txBody>
      </p:sp>
    </p:spTree>
    <p:extLst>
      <p:ext uri="{BB962C8B-B14F-4D97-AF65-F5344CB8AC3E}">
        <p14:creationId xmlns:p14="http://schemas.microsoft.com/office/powerpoint/2010/main" val="274374644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C96EA-684A-52A3-A813-EA5A172A9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38D338-7F02-798A-3DE3-C5B1C23B55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D0F8BD-6E98-0EDC-2E6F-F5892232CEAC}"/>
              </a:ext>
            </a:extLst>
          </p:cNvPr>
          <p:cNvSpPr txBox="1"/>
          <p:nvPr/>
        </p:nvSpPr>
        <p:spPr>
          <a:xfrm>
            <a:off x="698087" y="360554"/>
            <a:ext cx="1141263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POSIX </a:t>
            </a:r>
            <a:r>
              <a:rPr lang="en-US" sz="36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Pthreads</a:t>
            </a:r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Library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01DD3C-CAA1-84E0-8DF4-9B2B492D6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DE60BE-29D0-3D30-6C43-8608C562651B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36EF5A83-C661-30B7-ACFE-48E533AEE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D16F95-5A91-0556-386C-9A283D76BB68}"/>
              </a:ext>
            </a:extLst>
          </p:cNvPr>
          <p:cNvSpPr txBox="1"/>
          <p:nvPr/>
        </p:nvSpPr>
        <p:spPr>
          <a:xfrm>
            <a:off x="616807" y="1133197"/>
            <a:ext cx="11212519" cy="5008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 Attributes: 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pthread_attr_init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() and 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pthread_attr_destroy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() manage thread attributes.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Thread-Specific Data: 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pthread_key_create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() and 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pthread_key_delete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() manage thread-specific data.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POSIX </a:t>
            </a:r>
            <a:r>
              <a:rPr lang="en-US" altLang="en-US" sz="24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Pthreads</a:t>
            </a: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API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pthread_t</a:t>
            </a: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type representing a thread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pthread_attr_t</a:t>
            </a: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type representing thread attributes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pthread_mutex_t</a:t>
            </a: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type representing a mutex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pthread_cond_t</a:t>
            </a: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type representing a condition variable</a:t>
            </a:r>
          </a:p>
        </p:txBody>
      </p:sp>
    </p:spTree>
    <p:extLst>
      <p:ext uri="{BB962C8B-B14F-4D97-AF65-F5344CB8AC3E}">
        <p14:creationId xmlns:p14="http://schemas.microsoft.com/office/powerpoint/2010/main" val="156122982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82002-C159-16F1-EFC8-2A6827BF0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CA56D4-9150-1970-71C1-858AE33418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D6845E-4312-AC50-AB0A-BF9214D5C0B9}"/>
              </a:ext>
            </a:extLst>
          </p:cNvPr>
          <p:cNvSpPr txBox="1"/>
          <p:nvPr/>
        </p:nvSpPr>
        <p:spPr>
          <a:xfrm>
            <a:off x="698087" y="360554"/>
            <a:ext cx="1141263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 Creation (POSIX)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D115E2-726C-FBEC-2E3C-2AD0BA388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8ED841-1DC9-582D-2DB8-52FDCBC4A4F2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C4CFA020-A554-D424-867F-FAC23BED2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8B9D6A-5E84-E64F-81B0-374F08D66584}"/>
              </a:ext>
            </a:extLst>
          </p:cNvPr>
          <p:cNvSpPr txBox="1"/>
          <p:nvPr/>
        </p:nvSpPr>
        <p:spPr>
          <a:xfrm>
            <a:off x="1276351" y="3302628"/>
            <a:ext cx="9410700" cy="3346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Used to interact with this thread.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attr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Used to specify any attributes this thread might have. Stack size, Scheduling priority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start_routine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the function this thread start running 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arg</a:t>
            </a: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argument to be passed to the function (start routine)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void pointer allows us to pass in any type of argument.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1D9849E3-E8F5-E92F-5CFF-9C3D145A0A05}"/>
              </a:ext>
            </a:extLst>
          </p:cNvPr>
          <p:cNvSpPr txBox="1"/>
          <p:nvPr/>
        </p:nvSpPr>
        <p:spPr>
          <a:xfrm>
            <a:off x="1276350" y="1142991"/>
            <a:ext cx="9410700" cy="204748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245110">
              <a:lnSpc>
                <a:spcPct val="112000"/>
              </a:lnSpc>
            </a:pPr>
            <a:r>
              <a:rPr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#include</a:t>
            </a:r>
            <a:r>
              <a:rPr sz="2400" spc="-9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&lt;pthread.h&gt;</a:t>
            </a:r>
          </a:p>
          <a:p>
            <a:pPr marL="245110">
              <a:lnSpc>
                <a:spcPct val="112000"/>
              </a:lnSpc>
            </a:pPr>
            <a:r>
              <a:rPr lang="en-IN" sz="2400" dirty="0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sz="2400" dirty="0" err="1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nt</a:t>
            </a:r>
            <a:r>
              <a:rPr lang="en-US" sz="2400" dirty="0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pthread_create</a:t>
            </a:r>
            <a:r>
              <a:rPr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pthread_t</a:t>
            </a:r>
            <a:r>
              <a:rPr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*	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</a:t>
            </a:r>
            <a:r>
              <a:rPr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thread,</a:t>
            </a:r>
          </a:p>
          <a:p>
            <a:pPr marL="2078989">
              <a:lnSpc>
                <a:spcPct val="112000"/>
              </a:lnSpc>
            </a:pPr>
            <a:r>
              <a:rPr sz="2400" dirty="0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const </a:t>
            </a:r>
            <a:r>
              <a:rPr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pthread_attr_t*</a:t>
            </a:r>
            <a:r>
              <a:rPr sz="2400" spc="-1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spc="-1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attr</a:t>
            </a:r>
            <a:r>
              <a:rPr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</a:t>
            </a:r>
          </a:p>
          <a:p>
            <a:pPr marL="2812415">
              <a:lnSpc>
                <a:spcPct val="112000"/>
              </a:lnSpc>
              <a:tabLst>
                <a:tab pos="4768215" algn="l"/>
              </a:tabLst>
            </a:pPr>
            <a:r>
              <a:rPr sz="2400" dirty="0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void</a:t>
            </a:r>
            <a:r>
              <a:rPr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*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     </a:t>
            </a:r>
            <a:r>
              <a:rPr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(*start_routine)(</a:t>
            </a:r>
            <a:r>
              <a:rPr sz="2400" dirty="0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void</a:t>
            </a:r>
            <a:r>
              <a:rPr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*),</a:t>
            </a:r>
          </a:p>
          <a:p>
            <a:pPr marL="2812415">
              <a:lnSpc>
                <a:spcPct val="112000"/>
              </a:lnSpc>
              <a:tabLst>
                <a:tab pos="4768215" algn="l"/>
              </a:tabLst>
            </a:pPr>
            <a:r>
              <a:rPr sz="2400" dirty="0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void</a:t>
            </a:r>
            <a:r>
              <a:rPr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*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     </a:t>
            </a:r>
            <a:r>
              <a:rPr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arg</a:t>
            </a:r>
            <a:r>
              <a:rPr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07232405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721EA-C8F4-B771-8AFF-9A5C8D9F2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350809-6725-5F99-44F0-110225508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1901F2-B5F8-69CF-9CAE-5DF8D64C0A6C}"/>
              </a:ext>
            </a:extLst>
          </p:cNvPr>
          <p:cNvSpPr txBox="1"/>
          <p:nvPr/>
        </p:nvSpPr>
        <p:spPr>
          <a:xfrm>
            <a:off x="698087" y="360554"/>
            <a:ext cx="1141263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POSIX </a:t>
            </a:r>
            <a:r>
              <a:rPr lang="en-US" sz="36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Pthreads</a:t>
            </a:r>
            <a:endParaRPr lang="en-US" sz="3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6AE246F-082B-2E59-BEF5-3AF7DC3A8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B89F79-D6B3-A59E-1986-7F732B211A03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3DD92E2B-D93F-8578-1110-03BA6A282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561958-CB6E-117B-2235-140623851E98}"/>
              </a:ext>
            </a:extLst>
          </p:cNvPr>
          <p:cNvSpPr txBox="1"/>
          <p:nvPr/>
        </p:nvSpPr>
        <p:spPr>
          <a:xfrm>
            <a:off x="358877" y="1616447"/>
            <a:ext cx="71831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#include &lt;</a:t>
            </a:r>
            <a:r>
              <a:rPr lang="en-IN" sz="2400" dirty="0" err="1"/>
              <a:t>stdio.h</a:t>
            </a:r>
            <a:r>
              <a:rPr lang="en-IN" sz="2400" dirty="0"/>
              <a:t>&gt;</a:t>
            </a:r>
          </a:p>
          <a:p>
            <a:r>
              <a:rPr lang="en-IN" sz="2400" dirty="0"/>
              <a:t>#include &lt;</a:t>
            </a:r>
            <a:r>
              <a:rPr lang="en-IN" sz="2400" dirty="0" err="1"/>
              <a:t>stdlib.h</a:t>
            </a:r>
            <a:r>
              <a:rPr lang="en-IN" sz="2400" dirty="0"/>
              <a:t>&gt;</a:t>
            </a:r>
          </a:p>
          <a:p>
            <a:r>
              <a:rPr lang="en-IN" sz="2400" dirty="0"/>
              <a:t>#include &lt;</a:t>
            </a:r>
            <a:r>
              <a:rPr lang="en-IN" sz="2400" dirty="0" err="1"/>
              <a:t>pthread.h</a:t>
            </a:r>
            <a:r>
              <a:rPr lang="en-IN" sz="2400" dirty="0"/>
              <a:t>&gt;</a:t>
            </a:r>
          </a:p>
          <a:p>
            <a:endParaRPr lang="en-IN" sz="2400" dirty="0"/>
          </a:p>
          <a:p>
            <a:r>
              <a:rPr lang="en-IN" sz="2400" dirty="0"/>
              <a:t>void * </a:t>
            </a:r>
            <a:r>
              <a:rPr lang="en-IN" sz="2400" dirty="0" err="1"/>
              <a:t>mythread</a:t>
            </a:r>
            <a:r>
              <a:rPr lang="en-IN" sz="2400" dirty="0"/>
              <a:t>(void *</a:t>
            </a:r>
            <a:r>
              <a:rPr lang="en-IN" sz="2400" dirty="0" err="1"/>
              <a:t>arg</a:t>
            </a:r>
            <a:r>
              <a:rPr lang="en-IN" sz="2400" dirty="0"/>
              <a:t>) {</a:t>
            </a:r>
          </a:p>
          <a:p>
            <a:r>
              <a:rPr lang="en-IN" sz="2400" dirty="0"/>
              <a:t>    </a:t>
            </a:r>
            <a:r>
              <a:rPr lang="en-IN" sz="2400" dirty="0" err="1"/>
              <a:t>printf</a:t>
            </a:r>
            <a:r>
              <a:rPr lang="en-IN" sz="2400" dirty="0"/>
              <a:t>(" Thread : %s\n", (char *) </a:t>
            </a:r>
            <a:r>
              <a:rPr lang="en-IN" sz="2400" dirty="0" err="1"/>
              <a:t>arg</a:t>
            </a:r>
            <a:r>
              <a:rPr lang="en-IN" sz="2400" dirty="0"/>
              <a:t>);</a:t>
            </a:r>
          </a:p>
          <a:p>
            <a:r>
              <a:rPr lang="en-IN" sz="2400" dirty="0"/>
              <a:t>    return NULL;</a:t>
            </a:r>
          </a:p>
          <a:p>
            <a:r>
              <a:rPr lang="en-IN" sz="2400" dirty="0"/>
              <a:t>}</a:t>
            </a:r>
          </a:p>
          <a:p>
            <a:endParaRPr lang="en-I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2BEF58-004D-CA0B-742A-CCA91C790DCA}"/>
              </a:ext>
            </a:extLst>
          </p:cNvPr>
          <p:cNvSpPr txBox="1"/>
          <p:nvPr/>
        </p:nvSpPr>
        <p:spPr>
          <a:xfrm>
            <a:off x="5895372" y="1431781"/>
            <a:ext cx="71831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2400" dirty="0"/>
          </a:p>
          <a:p>
            <a:r>
              <a:rPr lang="en-IN" sz="2400" dirty="0"/>
              <a:t>int main(int </a:t>
            </a:r>
            <a:r>
              <a:rPr lang="en-IN" sz="2400" dirty="0" err="1"/>
              <a:t>argc</a:t>
            </a:r>
            <a:r>
              <a:rPr lang="en-IN" sz="2400" dirty="0"/>
              <a:t>, char *</a:t>
            </a:r>
            <a:r>
              <a:rPr lang="en-IN" sz="2400" dirty="0" err="1"/>
              <a:t>argv</a:t>
            </a:r>
            <a:r>
              <a:rPr lang="en-IN" sz="2400" dirty="0"/>
              <a:t>[])</a:t>
            </a:r>
          </a:p>
          <a:p>
            <a:r>
              <a:rPr lang="en-IN" sz="2400" dirty="0"/>
              <a:t>{                    </a:t>
            </a:r>
          </a:p>
          <a:p>
            <a:r>
              <a:rPr lang="en-IN" sz="2400" dirty="0"/>
              <a:t>    </a:t>
            </a:r>
            <a:r>
              <a:rPr lang="en-IN" sz="2400" dirty="0" err="1"/>
              <a:t>pthread_t</a:t>
            </a:r>
            <a:r>
              <a:rPr lang="en-IN" sz="2400" dirty="0"/>
              <a:t> p1, p2;</a:t>
            </a:r>
          </a:p>
          <a:p>
            <a:r>
              <a:rPr lang="en-IN" sz="2400" dirty="0"/>
              <a:t>    </a:t>
            </a:r>
            <a:r>
              <a:rPr lang="en-IN" sz="2400" dirty="0" err="1"/>
              <a:t>printf</a:t>
            </a:r>
            <a:r>
              <a:rPr lang="en-IN" sz="2400" dirty="0"/>
              <a:t>("main: begin\n");</a:t>
            </a:r>
          </a:p>
          <a:p>
            <a:r>
              <a:rPr lang="en-IN" sz="2400" dirty="0"/>
              <a:t>    </a:t>
            </a:r>
            <a:r>
              <a:rPr lang="en-IN" sz="2400" dirty="0" err="1"/>
              <a:t>pthread_create</a:t>
            </a:r>
            <a:r>
              <a:rPr lang="en-IN" sz="2400" dirty="0"/>
              <a:t>(&amp;p1, NULL, </a:t>
            </a:r>
            <a:r>
              <a:rPr lang="en-IN" sz="2400" dirty="0" err="1"/>
              <a:t>mythread</a:t>
            </a:r>
            <a:r>
              <a:rPr lang="en-IN" sz="2400" dirty="0"/>
              <a:t>, "A");           </a:t>
            </a:r>
          </a:p>
          <a:p>
            <a:r>
              <a:rPr lang="en-IN" sz="2400" dirty="0"/>
              <a:t>    </a:t>
            </a:r>
            <a:r>
              <a:rPr lang="en-IN" sz="2400" dirty="0" err="1"/>
              <a:t>pthread_create</a:t>
            </a:r>
            <a:r>
              <a:rPr lang="en-IN" sz="2400" dirty="0"/>
              <a:t>(&amp;p2, NULL, </a:t>
            </a:r>
            <a:r>
              <a:rPr lang="en-IN" sz="2400" dirty="0" err="1"/>
              <a:t>mythread</a:t>
            </a:r>
            <a:r>
              <a:rPr lang="en-IN" sz="2400" dirty="0"/>
              <a:t>, "B");</a:t>
            </a:r>
          </a:p>
          <a:p>
            <a:r>
              <a:rPr lang="en-IN" sz="2400" dirty="0"/>
              <a:t>    </a:t>
            </a:r>
            <a:r>
              <a:rPr lang="en-IN" sz="2400" dirty="0" err="1"/>
              <a:t>printf</a:t>
            </a:r>
            <a:r>
              <a:rPr lang="en-IN" sz="2400" dirty="0"/>
              <a:t>("main: end\n");     </a:t>
            </a:r>
          </a:p>
          <a:p>
            <a:r>
              <a:rPr lang="en-IN" sz="2400" dirty="0"/>
              <a:t>    return 0; </a:t>
            </a:r>
          </a:p>
          <a:p>
            <a:r>
              <a:rPr lang="en-IN" sz="2400" dirty="0"/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323823424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44225-1B0F-639E-90AA-7CCAEE4ED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7C32BC-00C9-5743-1A37-144BE224FC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7C3AA3-877A-EBB1-A8C5-19B8C1D34780}"/>
              </a:ext>
            </a:extLst>
          </p:cNvPr>
          <p:cNvSpPr txBox="1"/>
          <p:nvPr/>
        </p:nvSpPr>
        <p:spPr>
          <a:xfrm>
            <a:off x="698087" y="360554"/>
            <a:ext cx="1141263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Wait for a thread to complete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22EA0A-C80C-669A-411B-EA337C3A1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C969CE-E667-9D02-7F20-554BE83E19E5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39E25300-06CB-8CC7-D658-F237E077F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F61598-0E2A-D42C-B0BB-69F3C43A691C}"/>
              </a:ext>
            </a:extLst>
          </p:cNvPr>
          <p:cNvSpPr txBox="1"/>
          <p:nvPr/>
        </p:nvSpPr>
        <p:spPr>
          <a:xfrm>
            <a:off x="1125880" y="2352953"/>
            <a:ext cx="9410700" cy="3346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Specify which thread to wait for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value_ptr</a:t>
            </a: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pointer we want to put the return value of the start routine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Because 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pthread_join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() routine changes the value, you need to pass in a  pointer to that value.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Returns 0 if good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62409C2E-ED97-9A5A-3254-4769E65AA8C7}"/>
              </a:ext>
            </a:extLst>
          </p:cNvPr>
          <p:cNvSpPr txBox="1"/>
          <p:nvPr/>
        </p:nvSpPr>
        <p:spPr>
          <a:xfrm>
            <a:off x="1276351" y="1367440"/>
            <a:ext cx="8712274" cy="566181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33985" rIns="0" bIns="0" rtlCol="0">
            <a:spAutoFit/>
          </a:bodyPr>
          <a:lstStyle/>
          <a:p>
            <a:pPr marL="245110">
              <a:lnSpc>
                <a:spcPct val="100000"/>
              </a:lnSpc>
              <a:spcBef>
                <a:spcPts val="1055"/>
              </a:spcBef>
            </a:pPr>
            <a:r>
              <a:rPr sz="2800" dirty="0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 </a:t>
            </a:r>
            <a:r>
              <a:rPr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pthread_join(pthread_t thread, (</a:t>
            </a:r>
            <a:r>
              <a:rPr sz="2800" dirty="0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void</a:t>
            </a:r>
            <a:r>
              <a:rPr sz="2800" spc="-95" dirty="0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*)*value_ptr);</a:t>
            </a:r>
          </a:p>
        </p:txBody>
      </p:sp>
    </p:spTree>
    <p:extLst>
      <p:ext uri="{BB962C8B-B14F-4D97-AF65-F5344CB8AC3E}">
        <p14:creationId xmlns:p14="http://schemas.microsoft.com/office/powerpoint/2010/main" val="45134310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6501A-0C32-30E7-0184-1E9B45D95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31AC1-FF7C-0422-E716-1BD2DC7A8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153802-FB03-CB40-3281-46B15E8193F3}"/>
              </a:ext>
            </a:extLst>
          </p:cNvPr>
          <p:cNvSpPr txBox="1"/>
          <p:nvPr/>
        </p:nvSpPr>
        <p:spPr>
          <a:xfrm>
            <a:off x="698087" y="360554"/>
            <a:ext cx="1141263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POSIX </a:t>
            </a:r>
            <a:r>
              <a:rPr lang="en-US" sz="36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Pthreads</a:t>
            </a:r>
            <a:endParaRPr lang="en-US" sz="3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E10939-79C7-A704-94B5-2EDF2721A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BABDF3-8C79-5109-E674-B97AE0F44D2C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01045F3B-08B1-2FE7-FC3D-92AEEA3AB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625781-A8F2-9A1D-B905-D446B4A515ED}"/>
              </a:ext>
            </a:extLst>
          </p:cNvPr>
          <p:cNvSpPr txBox="1"/>
          <p:nvPr/>
        </p:nvSpPr>
        <p:spPr>
          <a:xfrm>
            <a:off x="358877" y="1616447"/>
            <a:ext cx="71831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#include &lt;</a:t>
            </a:r>
            <a:r>
              <a:rPr lang="en-IN" sz="2400" dirty="0" err="1"/>
              <a:t>stdio.h</a:t>
            </a:r>
            <a:r>
              <a:rPr lang="en-IN" sz="2400" dirty="0"/>
              <a:t>&gt;</a:t>
            </a:r>
          </a:p>
          <a:p>
            <a:r>
              <a:rPr lang="en-IN" sz="2400" dirty="0"/>
              <a:t>#include &lt;</a:t>
            </a:r>
            <a:r>
              <a:rPr lang="en-IN" sz="2400" dirty="0" err="1"/>
              <a:t>stdlib.h</a:t>
            </a:r>
            <a:r>
              <a:rPr lang="en-IN" sz="2400" dirty="0"/>
              <a:t>&gt;</a:t>
            </a:r>
          </a:p>
          <a:p>
            <a:r>
              <a:rPr lang="en-IN" sz="2400" dirty="0"/>
              <a:t>#include &lt;</a:t>
            </a:r>
            <a:r>
              <a:rPr lang="en-IN" sz="2400" dirty="0" err="1"/>
              <a:t>pthread.h</a:t>
            </a:r>
            <a:r>
              <a:rPr lang="en-IN" sz="2400" dirty="0"/>
              <a:t>&gt;</a:t>
            </a:r>
          </a:p>
          <a:p>
            <a:endParaRPr lang="en-IN" sz="2400" dirty="0"/>
          </a:p>
          <a:p>
            <a:r>
              <a:rPr lang="en-IN" sz="2400" dirty="0"/>
              <a:t>void * </a:t>
            </a:r>
            <a:r>
              <a:rPr lang="en-IN" sz="2400" dirty="0" err="1"/>
              <a:t>mythread</a:t>
            </a:r>
            <a:r>
              <a:rPr lang="en-IN" sz="2400" dirty="0"/>
              <a:t>(void *</a:t>
            </a:r>
            <a:r>
              <a:rPr lang="en-IN" sz="2400" dirty="0" err="1"/>
              <a:t>arg</a:t>
            </a:r>
            <a:r>
              <a:rPr lang="en-IN" sz="2400" dirty="0"/>
              <a:t>) {</a:t>
            </a:r>
          </a:p>
          <a:p>
            <a:r>
              <a:rPr lang="en-IN" sz="2400" dirty="0"/>
              <a:t>    </a:t>
            </a:r>
            <a:r>
              <a:rPr lang="en-IN" sz="2400" dirty="0" err="1"/>
              <a:t>printf</a:t>
            </a:r>
            <a:r>
              <a:rPr lang="en-IN" sz="2400" dirty="0"/>
              <a:t>(" Thread : %s\n", (char *) </a:t>
            </a:r>
            <a:r>
              <a:rPr lang="en-IN" sz="2400" dirty="0" err="1"/>
              <a:t>arg</a:t>
            </a:r>
            <a:r>
              <a:rPr lang="en-IN" sz="2400" dirty="0"/>
              <a:t>);</a:t>
            </a:r>
          </a:p>
          <a:p>
            <a:r>
              <a:rPr lang="en-IN" sz="2400" dirty="0"/>
              <a:t>    return NULL;</a:t>
            </a:r>
          </a:p>
          <a:p>
            <a:r>
              <a:rPr lang="en-IN" sz="2400" dirty="0"/>
              <a:t>}</a:t>
            </a:r>
          </a:p>
          <a:p>
            <a:endParaRPr lang="en-I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3B28AD-CB99-0B5D-0E0F-22ECC4E2DB66}"/>
              </a:ext>
            </a:extLst>
          </p:cNvPr>
          <p:cNvSpPr txBox="1"/>
          <p:nvPr/>
        </p:nvSpPr>
        <p:spPr>
          <a:xfrm>
            <a:off x="5895372" y="1431781"/>
            <a:ext cx="71831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2400" dirty="0"/>
          </a:p>
          <a:p>
            <a:r>
              <a:rPr lang="en-IN" sz="2400" dirty="0"/>
              <a:t>int main(int </a:t>
            </a:r>
            <a:r>
              <a:rPr lang="en-IN" sz="2400" dirty="0" err="1"/>
              <a:t>argc</a:t>
            </a:r>
            <a:r>
              <a:rPr lang="en-IN" sz="2400" dirty="0"/>
              <a:t>, char *</a:t>
            </a:r>
            <a:r>
              <a:rPr lang="en-IN" sz="2400" dirty="0" err="1"/>
              <a:t>argv</a:t>
            </a:r>
            <a:r>
              <a:rPr lang="en-IN" sz="2400" dirty="0"/>
              <a:t>[])</a:t>
            </a:r>
          </a:p>
          <a:p>
            <a:r>
              <a:rPr lang="en-IN" sz="2400" dirty="0"/>
              <a:t>{                    </a:t>
            </a:r>
          </a:p>
          <a:p>
            <a:r>
              <a:rPr lang="en-IN" sz="2400" dirty="0"/>
              <a:t>    </a:t>
            </a:r>
            <a:r>
              <a:rPr lang="en-IN" sz="2400" dirty="0" err="1"/>
              <a:t>pthread_t</a:t>
            </a:r>
            <a:r>
              <a:rPr lang="en-IN" sz="2400" dirty="0"/>
              <a:t> p1, p2;</a:t>
            </a:r>
          </a:p>
          <a:p>
            <a:r>
              <a:rPr lang="en-IN" sz="2400" dirty="0"/>
              <a:t>    </a:t>
            </a:r>
            <a:r>
              <a:rPr lang="en-IN" sz="2400" dirty="0" err="1"/>
              <a:t>printf</a:t>
            </a:r>
            <a:r>
              <a:rPr lang="en-IN" sz="2400" dirty="0"/>
              <a:t>("main: begin\n");</a:t>
            </a:r>
          </a:p>
          <a:p>
            <a:r>
              <a:rPr lang="en-IN" sz="2400" dirty="0"/>
              <a:t>    </a:t>
            </a:r>
            <a:r>
              <a:rPr lang="en-IN" sz="2400" dirty="0" err="1"/>
              <a:t>pthread_create</a:t>
            </a:r>
            <a:r>
              <a:rPr lang="en-IN" sz="2400" dirty="0"/>
              <a:t>(&amp;p1, NULL, </a:t>
            </a:r>
            <a:r>
              <a:rPr lang="en-IN" sz="2400" dirty="0" err="1"/>
              <a:t>mythread</a:t>
            </a:r>
            <a:r>
              <a:rPr lang="en-IN" sz="2400" dirty="0"/>
              <a:t>, "A");           </a:t>
            </a:r>
          </a:p>
          <a:p>
            <a:r>
              <a:rPr lang="en-IN" sz="2400" dirty="0"/>
              <a:t>    </a:t>
            </a:r>
            <a:r>
              <a:rPr lang="en-IN" sz="2400" dirty="0" err="1"/>
              <a:t>pthread_create</a:t>
            </a:r>
            <a:r>
              <a:rPr lang="en-IN" sz="2400" dirty="0"/>
              <a:t>(&amp;p2, NULL, </a:t>
            </a:r>
            <a:r>
              <a:rPr lang="en-IN" sz="2400" dirty="0" err="1"/>
              <a:t>mythread</a:t>
            </a:r>
            <a:r>
              <a:rPr lang="en-IN" sz="2400" dirty="0"/>
              <a:t>, "B");</a:t>
            </a:r>
          </a:p>
          <a:p>
            <a:r>
              <a:rPr lang="en-US" sz="2400" dirty="0"/>
              <a:t>    </a:t>
            </a:r>
            <a:r>
              <a:rPr lang="en-US" sz="2400" dirty="0" err="1"/>
              <a:t>pthread_join</a:t>
            </a:r>
            <a:r>
              <a:rPr lang="en-US" sz="2400" dirty="0"/>
              <a:t>(p1, NULL); </a:t>
            </a:r>
          </a:p>
          <a:p>
            <a:r>
              <a:rPr lang="en-US" sz="2400" dirty="0"/>
              <a:t>    </a:t>
            </a:r>
            <a:r>
              <a:rPr lang="en-US" sz="2400" dirty="0" err="1"/>
              <a:t>pthread_join</a:t>
            </a:r>
            <a:r>
              <a:rPr lang="en-US" sz="2400" dirty="0"/>
              <a:t>(p2, NULL); </a:t>
            </a:r>
            <a:endParaRPr lang="en-IN" sz="2400" dirty="0"/>
          </a:p>
          <a:p>
            <a:r>
              <a:rPr lang="en-IN" sz="2400" dirty="0"/>
              <a:t>    </a:t>
            </a:r>
            <a:r>
              <a:rPr lang="en-IN" sz="2400" dirty="0" err="1"/>
              <a:t>printf</a:t>
            </a:r>
            <a:r>
              <a:rPr lang="en-IN" sz="2400" dirty="0"/>
              <a:t>("main: end\n");     </a:t>
            </a:r>
          </a:p>
          <a:p>
            <a:r>
              <a:rPr lang="en-IN" sz="2400" dirty="0"/>
              <a:t>    return 0; </a:t>
            </a:r>
          </a:p>
          <a:p>
            <a:r>
              <a:rPr lang="en-IN" sz="2400" dirty="0"/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93236411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7BAF0-7DE8-5CD6-BB66-4B246BA42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D738DB-1C35-07C5-CE31-C41FD7C53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1DDECA-26A6-0873-CDF2-6D835FFF8793}"/>
              </a:ext>
            </a:extLst>
          </p:cNvPr>
          <p:cNvSpPr txBox="1"/>
          <p:nvPr/>
        </p:nvSpPr>
        <p:spPr>
          <a:xfrm>
            <a:off x="698087" y="360554"/>
            <a:ext cx="1141263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POSIX </a:t>
            </a:r>
            <a:r>
              <a:rPr lang="en-US" sz="36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Pthreads</a:t>
            </a:r>
            <a:endParaRPr lang="en-US" sz="3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95FF02-89C1-4181-7349-C7943ECDD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9EAAEB-AD10-6357-1439-777CD7CD072B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16B22241-AFF4-67F4-D14C-29BFE630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E66F4C-0724-3B99-7A89-150695B50A03}"/>
              </a:ext>
            </a:extLst>
          </p:cNvPr>
          <p:cNvSpPr txBox="1"/>
          <p:nvPr/>
        </p:nvSpPr>
        <p:spPr>
          <a:xfrm>
            <a:off x="358877" y="1172910"/>
            <a:ext cx="61172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#include &lt;</a:t>
            </a:r>
            <a:r>
              <a:rPr lang="en-IN" sz="2400" dirty="0" err="1"/>
              <a:t>stdio.h</a:t>
            </a:r>
            <a:r>
              <a:rPr lang="en-IN" sz="2400" dirty="0"/>
              <a:t>&gt;</a:t>
            </a:r>
          </a:p>
          <a:p>
            <a:r>
              <a:rPr lang="en-IN" sz="2400" dirty="0"/>
              <a:t>#include &lt;</a:t>
            </a:r>
            <a:r>
              <a:rPr lang="en-IN" sz="2400" dirty="0" err="1"/>
              <a:t>stdlib.h</a:t>
            </a:r>
            <a:r>
              <a:rPr lang="en-IN" sz="2400" dirty="0"/>
              <a:t>&gt;</a:t>
            </a:r>
          </a:p>
          <a:p>
            <a:r>
              <a:rPr lang="en-IN" sz="2400" dirty="0"/>
              <a:t>#include &lt;</a:t>
            </a:r>
            <a:r>
              <a:rPr lang="en-IN" sz="2400" dirty="0" err="1"/>
              <a:t>pthread.h</a:t>
            </a:r>
            <a:r>
              <a:rPr lang="en-IN" sz="2400" dirty="0"/>
              <a:t>&gt;</a:t>
            </a:r>
          </a:p>
          <a:p>
            <a:r>
              <a:rPr lang="en-IN" sz="2400" dirty="0"/>
              <a:t>int sum=0;</a:t>
            </a:r>
          </a:p>
          <a:p>
            <a:endParaRPr lang="en-IN" sz="2400" dirty="0"/>
          </a:p>
          <a:p>
            <a:r>
              <a:rPr lang="en-IN" sz="2400" dirty="0"/>
              <a:t>void * </a:t>
            </a:r>
            <a:r>
              <a:rPr lang="en-IN" sz="2400" dirty="0" err="1"/>
              <a:t>mythread</a:t>
            </a:r>
            <a:r>
              <a:rPr lang="en-IN" sz="2400" dirty="0"/>
              <a:t>(void *</a:t>
            </a:r>
            <a:r>
              <a:rPr lang="en-IN" sz="2400" dirty="0" err="1"/>
              <a:t>arg</a:t>
            </a:r>
            <a:r>
              <a:rPr lang="en-IN" sz="2400" dirty="0"/>
              <a:t>) {</a:t>
            </a:r>
          </a:p>
          <a:p>
            <a:r>
              <a:rPr lang="en-IN" sz="2400" dirty="0"/>
              <a:t>    int n=</a:t>
            </a:r>
            <a:r>
              <a:rPr lang="en-IN" sz="2400" dirty="0" err="1"/>
              <a:t>atoi</a:t>
            </a:r>
            <a:r>
              <a:rPr lang="en-IN" sz="2400" dirty="0"/>
              <a:t>(</a:t>
            </a:r>
            <a:r>
              <a:rPr lang="en-IN" sz="2400" dirty="0" err="1"/>
              <a:t>arg</a:t>
            </a:r>
            <a:r>
              <a:rPr lang="en-IN" sz="2400" dirty="0"/>
              <a:t>);</a:t>
            </a:r>
          </a:p>
          <a:p>
            <a:r>
              <a:rPr lang="en-IN" sz="2400" dirty="0"/>
              <a:t>    for(int </a:t>
            </a:r>
            <a:r>
              <a:rPr lang="en-IN" sz="2400" dirty="0" err="1"/>
              <a:t>i</a:t>
            </a:r>
            <a:r>
              <a:rPr lang="en-IN" sz="2400" dirty="0"/>
              <a:t>=0;i&lt;=</a:t>
            </a:r>
            <a:r>
              <a:rPr lang="en-IN" sz="2400" dirty="0" err="1"/>
              <a:t>n;i</a:t>
            </a:r>
            <a:r>
              <a:rPr lang="en-IN" sz="2400" dirty="0"/>
              <a:t>++)</a:t>
            </a:r>
          </a:p>
          <a:p>
            <a:r>
              <a:rPr lang="en-IN" sz="2400" dirty="0"/>
              <a:t>      sum=</a:t>
            </a:r>
            <a:r>
              <a:rPr lang="en-IN" sz="2400" dirty="0" err="1"/>
              <a:t>sum+i</a:t>
            </a:r>
            <a:r>
              <a:rPr lang="en-IN" sz="2400" dirty="0"/>
              <a:t>;</a:t>
            </a:r>
          </a:p>
          <a:p>
            <a:r>
              <a:rPr lang="en-IN" sz="2400" dirty="0"/>
              <a:t>    return NULL;</a:t>
            </a:r>
          </a:p>
          <a:p>
            <a:r>
              <a:rPr lang="en-IN" sz="2400" dirty="0"/>
              <a:t>}</a:t>
            </a:r>
          </a:p>
          <a:p>
            <a:endParaRPr lang="en-I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4B115-4A10-1187-C4D5-F154FA40620F}"/>
              </a:ext>
            </a:extLst>
          </p:cNvPr>
          <p:cNvSpPr txBox="1"/>
          <p:nvPr/>
        </p:nvSpPr>
        <p:spPr>
          <a:xfrm>
            <a:off x="5301206" y="1006579"/>
            <a:ext cx="70291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2400" dirty="0"/>
          </a:p>
          <a:p>
            <a:r>
              <a:rPr lang="en-IN" sz="2400" dirty="0"/>
              <a:t>int main(int </a:t>
            </a:r>
            <a:r>
              <a:rPr lang="en-IN" sz="2400" dirty="0" err="1"/>
              <a:t>argc</a:t>
            </a:r>
            <a:r>
              <a:rPr lang="en-IN" sz="2400" dirty="0"/>
              <a:t>, char *</a:t>
            </a:r>
            <a:r>
              <a:rPr lang="en-IN" sz="2400" dirty="0" err="1"/>
              <a:t>argv</a:t>
            </a:r>
            <a:r>
              <a:rPr lang="en-IN" sz="2400" dirty="0"/>
              <a:t>[])</a:t>
            </a:r>
          </a:p>
          <a:p>
            <a:r>
              <a:rPr lang="en-IN" sz="2400" dirty="0"/>
              <a:t>{                    </a:t>
            </a:r>
          </a:p>
          <a:p>
            <a:r>
              <a:rPr lang="en-IN" sz="2400" dirty="0"/>
              <a:t>    </a:t>
            </a:r>
            <a:r>
              <a:rPr lang="en-IN" sz="2400" dirty="0" err="1"/>
              <a:t>pthread_t</a:t>
            </a:r>
            <a:r>
              <a:rPr lang="en-IN" sz="2400" dirty="0"/>
              <a:t> p1, p2;</a:t>
            </a:r>
          </a:p>
          <a:p>
            <a:r>
              <a:rPr lang="en-IN" sz="2400" dirty="0"/>
              <a:t>    </a:t>
            </a:r>
            <a:r>
              <a:rPr lang="en-IN" sz="2400" dirty="0" err="1"/>
              <a:t>printf</a:t>
            </a:r>
            <a:r>
              <a:rPr lang="en-IN" sz="2400" dirty="0"/>
              <a:t>("main: begin\n");</a:t>
            </a:r>
          </a:p>
          <a:p>
            <a:r>
              <a:rPr lang="en-IN" sz="2400" dirty="0"/>
              <a:t>    </a:t>
            </a:r>
            <a:r>
              <a:rPr lang="en-IN" sz="2400" dirty="0" err="1"/>
              <a:t>pthread_create</a:t>
            </a:r>
            <a:r>
              <a:rPr lang="en-IN" sz="2400" dirty="0"/>
              <a:t>(&amp;p1, NULL, </a:t>
            </a:r>
            <a:r>
              <a:rPr lang="en-IN" sz="2400" dirty="0" err="1"/>
              <a:t>mythread</a:t>
            </a:r>
            <a:r>
              <a:rPr lang="en-IN" sz="2400" dirty="0"/>
              <a:t>, "1000");</a:t>
            </a:r>
          </a:p>
          <a:p>
            <a:r>
              <a:rPr lang="en-IN" sz="2400" dirty="0"/>
              <a:t>    </a:t>
            </a:r>
            <a:r>
              <a:rPr lang="en-IN" sz="2400" dirty="0" err="1"/>
              <a:t>pthread_join</a:t>
            </a:r>
            <a:r>
              <a:rPr lang="en-IN" sz="2400" dirty="0"/>
              <a:t>(p1, NULL);      </a:t>
            </a:r>
          </a:p>
          <a:p>
            <a:r>
              <a:rPr lang="en-IN" sz="2400" dirty="0"/>
              <a:t>    </a:t>
            </a:r>
            <a:r>
              <a:rPr lang="en-IN" sz="2400" dirty="0" err="1"/>
              <a:t>printf</a:t>
            </a:r>
            <a:r>
              <a:rPr lang="en-IN" sz="2400" dirty="0"/>
              <a:t>("\n Sum is %</a:t>
            </a:r>
            <a:r>
              <a:rPr lang="en-IN" sz="2400" dirty="0" err="1"/>
              <a:t>d",sum</a:t>
            </a:r>
            <a:r>
              <a:rPr lang="en-IN" sz="2400" dirty="0"/>
              <a:t>);</a:t>
            </a:r>
          </a:p>
          <a:p>
            <a:r>
              <a:rPr lang="en-IN" sz="2400" dirty="0"/>
              <a:t>    </a:t>
            </a:r>
            <a:r>
              <a:rPr lang="en-IN" sz="2400" dirty="0" err="1"/>
              <a:t>printf</a:t>
            </a:r>
            <a:r>
              <a:rPr lang="en-IN" sz="2400" dirty="0"/>
              <a:t>("\n main: end\n");     </a:t>
            </a:r>
          </a:p>
          <a:p>
            <a:r>
              <a:rPr lang="en-IN" sz="2400" dirty="0"/>
              <a:t>    return 0; </a:t>
            </a:r>
          </a:p>
          <a:p>
            <a:r>
              <a:rPr lang="en-IN" sz="2400" dirty="0"/>
              <a:t>    </a:t>
            </a:r>
          </a:p>
          <a:p>
            <a:r>
              <a:rPr lang="en-IN" sz="2400" dirty="0"/>
              <a:t>}</a:t>
            </a:r>
          </a:p>
        </p:txBody>
      </p:sp>
      <p:pic>
        <p:nvPicPr>
          <p:cNvPr id="9" name="Picture 4" descr="to Try it Now! | Emoticon, Tri, Novelty sign">
            <a:extLst>
              <a:ext uri="{FF2B5EF4-FFF2-40B4-BE49-F238E27FC236}">
                <a16:creationId xmlns:a16="http://schemas.microsoft.com/office/drawing/2014/main" id="{C9EF8353-682D-FD82-5FD5-DF24B691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73" y="4164576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08407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54720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Creating a Thread - Java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9616A4-E4B0-4334-B4BF-7840C1B1AD12}"/>
              </a:ext>
            </a:extLst>
          </p:cNvPr>
          <p:cNvSpPr txBox="1"/>
          <p:nvPr/>
        </p:nvSpPr>
        <p:spPr>
          <a:xfrm>
            <a:off x="588997" y="1418772"/>
            <a:ext cx="1124734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A thread can be created by instantiating an object of type 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Thread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.</a:t>
            </a:r>
          </a:p>
          <a:p>
            <a:pPr marL="355600" marR="5715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This can be achieved in any of the following two ways :</a:t>
            </a:r>
          </a:p>
          <a:p>
            <a:pPr marL="984250" marR="5715" lvl="1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b="1" spc="-5" dirty="0">
                <a:latin typeface="Sitka Text" panose="02000505000000020004" pitchFamily="2" charset="0"/>
                <a:cs typeface="Arial"/>
              </a:rPr>
              <a:t>Implementing the Runnable interface</a:t>
            </a:r>
          </a:p>
          <a:p>
            <a:pPr marL="984250" marR="5715" lvl="1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IN" sz="2800" b="1" spc="-5" dirty="0">
                <a:latin typeface="Sitka Text" pitchFamily="2" charset="0"/>
                <a:cs typeface="Arial MT"/>
              </a:rPr>
              <a:t>Extending</a:t>
            </a:r>
            <a:r>
              <a:rPr lang="en-IN" sz="2800" b="1" spc="5" dirty="0">
                <a:latin typeface="Sitka Text" pitchFamily="2" charset="0"/>
                <a:cs typeface="Arial MT"/>
              </a:rPr>
              <a:t> </a:t>
            </a:r>
            <a:r>
              <a:rPr lang="en-IN" sz="2800" b="1" dirty="0">
                <a:latin typeface="Sitka Text" pitchFamily="2" charset="0"/>
                <a:cs typeface="Arial MT"/>
              </a:rPr>
              <a:t>the</a:t>
            </a:r>
            <a:r>
              <a:rPr lang="en-IN" sz="2800" b="1" spc="-5" dirty="0">
                <a:latin typeface="Sitka Text" pitchFamily="2" charset="0"/>
                <a:cs typeface="Arial MT"/>
              </a:rPr>
              <a:t> </a:t>
            </a:r>
            <a:r>
              <a:rPr lang="en-IN" sz="2800" b="1" spc="-5" dirty="0">
                <a:solidFill>
                  <a:srgbClr val="006FC0"/>
                </a:solidFill>
                <a:latin typeface="Sitka Text" pitchFamily="2" charset="0"/>
                <a:cs typeface="Arial"/>
              </a:rPr>
              <a:t>Thread </a:t>
            </a:r>
            <a:r>
              <a:rPr lang="en-IN" sz="2800" b="1" spc="-5" dirty="0">
                <a:latin typeface="Sitka Text" pitchFamily="2" charset="0"/>
                <a:cs typeface="Arial MT"/>
              </a:rPr>
              <a:t>class</a:t>
            </a:r>
            <a:endParaRPr lang="en-IN" sz="2800" b="1" dirty="0">
              <a:latin typeface="Sitka Text" pitchFamily="2" charset="0"/>
              <a:cs typeface="Arial MT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spc="-5" dirty="0">
              <a:latin typeface="Sitka Text" panose="02000505000000020004" pitchFamily="2" charset="0"/>
              <a:cs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2" imgW="6412680" imgH="1942560" progId="Photoshop.Image.12">
                    <p:embed/>
                  </p:oleObj>
                </mc:Choice>
                <mc:Fallback>
                  <p:oleObj name="Image" r:id="rId2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83049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74844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Extending the Thread class - Java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9616A4-E4B0-4334-B4BF-7840C1B1AD12}"/>
              </a:ext>
            </a:extLst>
          </p:cNvPr>
          <p:cNvSpPr txBox="1"/>
          <p:nvPr/>
        </p:nvSpPr>
        <p:spPr>
          <a:xfrm>
            <a:off x="588997" y="1418772"/>
            <a:ext cx="1124734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We can also create Threads by extending the Thread  class:</a:t>
            </a:r>
          </a:p>
          <a:p>
            <a:pPr marL="927100" marR="5715" lvl="1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Instantiate the class that 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extends Thread</a:t>
            </a:r>
          </a:p>
          <a:p>
            <a:pPr marL="927100" marR="5715" lvl="1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This class must override 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run()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method</a:t>
            </a:r>
          </a:p>
          <a:p>
            <a:pPr marL="927100" marR="5715" lvl="1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The	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code that should run as a thread will be part of  this run() method</a:t>
            </a:r>
          </a:p>
          <a:p>
            <a:pPr marL="927100" marR="5715" lvl="1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We must call the 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start()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method on this thread</a:t>
            </a:r>
          </a:p>
          <a:p>
            <a:pPr marL="927100" marR="5715" lvl="1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start( ) in turn calls the thread’s run( ) method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2" imgW="6412680" imgH="1942560" progId="Photoshop.Image.12">
                    <p:embed/>
                  </p:oleObj>
                </mc:Choice>
                <mc:Fallback>
                  <p:oleObj name="Image" r:id="rId2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514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D0075-58A4-F702-9E77-33F9147EA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8F98D1-3FBC-0382-6A45-65C7C75C3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D06FF0-AF8E-57A3-4922-221E4ED73092}"/>
              </a:ext>
            </a:extLst>
          </p:cNvPr>
          <p:cNvSpPr txBox="1"/>
          <p:nvPr/>
        </p:nvSpPr>
        <p:spPr>
          <a:xfrm>
            <a:off x="698088" y="360554"/>
            <a:ext cx="579415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Scheduling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BAB099A-D432-E037-396F-4F5C7A68A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F12372-B186-D7C6-08E7-D66B92FF10F8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84240FC5-519D-427E-A75B-4F7DD1638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C8BBA1-022C-04F3-AC3F-F75D57CD2A86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25C3105-5018-C8D3-3854-9ACB254A185A}"/>
              </a:ext>
            </a:extLst>
          </p:cNvPr>
          <p:cNvSpPr txBox="1"/>
          <p:nvPr/>
        </p:nvSpPr>
        <p:spPr>
          <a:xfrm>
            <a:off x="616808" y="1244957"/>
            <a:ext cx="10886934" cy="5008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scheduler selects among available processes for next execution on CPU core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Goal -- Maximize CPU use, quickly switch processes onto CPU core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Maintains </a:t>
            </a: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scheduling queues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 processes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Ready queue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 set of all processes residing in main memory, ready and waiting to execute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Wait queues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 set of processes waiting for an event (i.e., I/O)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Processes migrate among the various queues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794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D803A-7421-BE20-5210-4646602B9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E5BFC6-784B-8070-C973-00888589DD1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1CF9F4-3642-E2D4-5B85-ECC1A07A68AC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5617AFB-830E-0F7C-FBA7-289F821D86F4}"/>
              </a:ext>
            </a:extLst>
          </p:cNvPr>
          <p:cNvSpPr/>
          <p:nvPr/>
        </p:nvSpPr>
        <p:spPr>
          <a:xfrm>
            <a:off x="588997" y="329464"/>
            <a:ext cx="74844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Extending the Thread class - Java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E623AD-5C80-EC78-F360-65F003CE616B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6BA18B19-8C00-7B7B-A0F5-A9007EC589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2" imgW="6412680" imgH="1942560" progId="Photoshop.Image.12">
                    <p:embed/>
                  </p:oleObj>
                </mc:Choice>
                <mc:Fallback>
                  <p:oleObj name="Image" r:id="rId2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6BA18B19-8C00-7B7B-A0F5-A9007EC5899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386B62-DE60-392E-8F11-91AD73DE6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7E0CFB7-DA91-85B3-84D6-8C8C42001F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2078D7-5DA3-BF8C-239D-2973491414B2}"/>
              </a:ext>
            </a:extLst>
          </p:cNvPr>
          <p:cNvSpPr txBox="1"/>
          <p:nvPr/>
        </p:nvSpPr>
        <p:spPr>
          <a:xfrm>
            <a:off x="653057" y="1137175"/>
            <a:ext cx="11298203" cy="4906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latin typeface="Sitka Text" pitchFamily="2" charset="0"/>
              </a:rPr>
              <a:t>//A very simple demo for creating threads by extending Thread class:-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2400" dirty="0">
              <a:latin typeface="Sitka Text" pitchFamily="2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4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public</a:t>
            </a:r>
            <a:r>
              <a:rPr lang="en-US" sz="2400" spc="-3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class</a:t>
            </a:r>
            <a:r>
              <a:rPr lang="en-US" sz="2400" spc="-3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dirty="0" err="1">
                <a:latin typeface="Sitka Text" pitchFamily="2" charset="0"/>
                <a:cs typeface="Courier New"/>
              </a:rPr>
              <a:t>ThreadDemo</a:t>
            </a:r>
            <a:r>
              <a:rPr lang="en-US" sz="2400" spc="-35" dirty="0">
                <a:latin typeface="Sitka Text" pitchFamily="2" charset="0"/>
                <a:cs typeface="Courier New"/>
              </a:rPr>
              <a:t> </a:t>
            </a:r>
            <a:r>
              <a:rPr lang="en-US" sz="24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extends</a:t>
            </a:r>
            <a:r>
              <a:rPr lang="en-US" sz="2400" spc="-3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spc="-10" dirty="0">
                <a:latin typeface="Sitka Text" pitchFamily="2" charset="0"/>
                <a:cs typeface="Courier New"/>
              </a:rPr>
              <a:t>Thread{</a:t>
            </a:r>
            <a:endParaRPr lang="en-US" sz="2400" dirty="0">
              <a:latin typeface="Sitka Text" pitchFamily="2" charset="0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4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public</a:t>
            </a:r>
            <a:r>
              <a:rPr lang="en-US" sz="2400" spc="-2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void</a:t>
            </a:r>
            <a:r>
              <a:rPr lang="en-US" sz="2400" spc="-2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spc="-10" dirty="0">
                <a:latin typeface="Sitka Text" pitchFamily="2" charset="0"/>
                <a:cs typeface="Courier New"/>
              </a:rPr>
              <a:t>run(){</a:t>
            </a:r>
            <a:endParaRPr lang="en-US" sz="2400" dirty="0">
              <a:latin typeface="Sitka Text" pitchFamily="2" charset="0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lang="en-US" sz="24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   for</a:t>
            </a:r>
            <a:r>
              <a:rPr lang="en-US" sz="2400" dirty="0">
                <a:latin typeface="Sitka Text" pitchFamily="2" charset="0"/>
                <a:cs typeface="Courier New"/>
              </a:rPr>
              <a:t>(</a:t>
            </a:r>
            <a:r>
              <a:rPr lang="en-US" sz="24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int</a:t>
            </a:r>
            <a:r>
              <a:rPr lang="en-US" sz="2400" spc="-3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spc="-10" dirty="0">
                <a:latin typeface="Sitka Text" pitchFamily="2" charset="0"/>
                <a:cs typeface="Courier New"/>
              </a:rPr>
              <a:t>counter=1;counter&lt;=100;counter++){</a:t>
            </a:r>
            <a:endParaRPr lang="en-US" sz="2400" dirty="0">
              <a:latin typeface="Sitka Text" pitchFamily="2" charset="0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lang="en-US" sz="2400" dirty="0">
                <a:latin typeface="Sitka Text" pitchFamily="2" charset="0"/>
                <a:cs typeface="Courier New"/>
              </a:rPr>
              <a:t>        </a:t>
            </a:r>
            <a:r>
              <a:rPr lang="en-US" sz="2400" dirty="0" err="1">
                <a:latin typeface="Sitka Text" pitchFamily="2" charset="0"/>
                <a:cs typeface="Courier New"/>
              </a:rPr>
              <a:t>System.</a:t>
            </a:r>
            <a:r>
              <a:rPr lang="en-US" sz="2400" i="1" dirty="0" err="1">
                <a:solidFill>
                  <a:srgbClr val="0000C0"/>
                </a:solidFill>
                <a:latin typeface="Sitka Text" pitchFamily="2" charset="0"/>
                <a:cs typeface="Courier New"/>
              </a:rPr>
              <a:t>out</a:t>
            </a:r>
            <a:r>
              <a:rPr lang="en-US" sz="2400" i="1" dirty="0" err="1">
                <a:latin typeface="Sitka Text" pitchFamily="2" charset="0"/>
                <a:cs typeface="Courier New"/>
              </a:rPr>
              <a:t>.println</a:t>
            </a:r>
            <a:r>
              <a:rPr lang="en-US" sz="2400" i="1" dirty="0">
                <a:latin typeface="Sitka Text" pitchFamily="2" charset="0"/>
                <a:cs typeface="Courier New"/>
              </a:rPr>
              <a:t>(</a:t>
            </a:r>
            <a:r>
              <a:rPr lang="en-US" sz="2400" i="1" dirty="0">
                <a:solidFill>
                  <a:srgbClr val="2A00FF"/>
                </a:solidFill>
                <a:latin typeface="Sitka Text" pitchFamily="2" charset="0"/>
                <a:cs typeface="Courier New"/>
              </a:rPr>
              <a:t>"thread</a:t>
            </a:r>
            <a:r>
              <a:rPr lang="en-US" sz="2400" i="1" spc="-80" dirty="0">
                <a:solidFill>
                  <a:srgbClr val="2A00FF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i="1" dirty="0">
                <a:solidFill>
                  <a:srgbClr val="2A00FF"/>
                </a:solidFill>
                <a:latin typeface="Sitka Text" pitchFamily="2" charset="0"/>
                <a:cs typeface="Courier New"/>
              </a:rPr>
              <a:t>is</a:t>
            </a:r>
            <a:r>
              <a:rPr lang="en-US" sz="2400" i="1" spc="-65" dirty="0">
                <a:solidFill>
                  <a:srgbClr val="2A00FF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i="1" spc="-10" dirty="0">
                <a:solidFill>
                  <a:srgbClr val="2A00FF"/>
                </a:solidFill>
                <a:latin typeface="Sitka Text" pitchFamily="2" charset="0"/>
                <a:cs typeface="Courier New"/>
              </a:rPr>
              <a:t>running..."</a:t>
            </a:r>
            <a:r>
              <a:rPr lang="en-US" sz="2400" i="1" spc="-10" dirty="0">
                <a:latin typeface="Sitka Text" pitchFamily="2" charset="0"/>
                <a:cs typeface="Courier New"/>
              </a:rPr>
              <a:t>+counter);</a:t>
            </a:r>
            <a:endParaRPr lang="en-US" sz="2400" dirty="0">
              <a:latin typeface="Sitka Text" pitchFamily="2" charset="0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lang="en-US" sz="2400" spc="-50" dirty="0">
                <a:latin typeface="Sitka Text" pitchFamily="2" charset="0"/>
                <a:cs typeface="Courier New"/>
              </a:rPr>
              <a:t>       }</a:t>
            </a:r>
            <a:endParaRPr lang="en-US" sz="2400" dirty="0">
              <a:latin typeface="Sitka Text" pitchFamily="2" charset="0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lang="en-US" sz="2400" spc="-50" dirty="0">
                <a:latin typeface="Sitka Text" pitchFamily="2" charset="0"/>
                <a:cs typeface="Courier New"/>
              </a:rPr>
              <a:t>   }</a:t>
            </a:r>
            <a:endParaRPr lang="en-US" sz="2400" dirty="0">
              <a:latin typeface="Sitka Text" pitchFamily="2" charset="0"/>
              <a:cs typeface="Courier New"/>
            </a:endParaRPr>
          </a:p>
          <a:p>
            <a:pPr marL="12700" marR="1833880" algn="just">
              <a:lnSpc>
                <a:spcPct val="100000"/>
              </a:lnSpc>
            </a:pPr>
            <a:r>
              <a:rPr lang="en-US" sz="24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public</a:t>
            </a:r>
            <a:r>
              <a:rPr lang="en-US" sz="2400" spc="-3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static</a:t>
            </a:r>
            <a:r>
              <a:rPr lang="en-US" sz="2400" spc="-3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void</a:t>
            </a:r>
            <a:r>
              <a:rPr lang="en-US" sz="2400" spc="-3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dirty="0">
                <a:latin typeface="Sitka Text" pitchFamily="2" charset="0"/>
                <a:cs typeface="Courier New"/>
              </a:rPr>
              <a:t>main(String</a:t>
            </a:r>
            <a:r>
              <a:rPr lang="en-US" sz="2400" spc="-30" dirty="0">
                <a:latin typeface="Sitka Text" pitchFamily="2" charset="0"/>
                <a:cs typeface="Courier New"/>
              </a:rPr>
              <a:t> </a:t>
            </a:r>
            <a:r>
              <a:rPr lang="en-US" sz="2400" spc="-10" dirty="0" err="1">
                <a:latin typeface="Sitka Text" pitchFamily="2" charset="0"/>
                <a:cs typeface="Courier New"/>
              </a:rPr>
              <a:t>args</a:t>
            </a:r>
            <a:r>
              <a:rPr lang="en-US" sz="2400" spc="-10" dirty="0">
                <a:latin typeface="Sitka Text" pitchFamily="2" charset="0"/>
                <a:cs typeface="Courier New"/>
              </a:rPr>
              <a:t>[]){ </a:t>
            </a:r>
          </a:p>
          <a:p>
            <a:pPr marL="12700" marR="1833880" algn="just">
              <a:lnSpc>
                <a:spcPct val="100000"/>
              </a:lnSpc>
            </a:pPr>
            <a:r>
              <a:rPr lang="en-US" sz="2400" dirty="0">
                <a:latin typeface="Sitka Text" pitchFamily="2" charset="0"/>
                <a:cs typeface="Courier New"/>
              </a:rPr>
              <a:t>     </a:t>
            </a:r>
            <a:r>
              <a:rPr lang="en-US" sz="2400" dirty="0" err="1">
                <a:latin typeface="Sitka Text" pitchFamily="2" charset="0"/>
                <a:cs typeface="Courier New"/>
              </a:rPr>
              <a:t>ThreadDemo</a:t>
            </a:r>
            <a:r>
              <a:rPr lang="en-US" sz="2400" spc="-60" dirty="0">
                <a:latin typeface="Sitka Text" pitchFamily="2" charset="0"/>
                <a:cs typeface="Courier New"/>
              </a:rPr>
              <a:t> </a:t>
            </a:r>
            <a:r>
              <a:rPr lang="en-US" sz="2400" dirty="0" err="1">
                <a:latin typeface="Sitka Text" pitchFamily="2" charset="0"/>
                <a:cs typeface="Courier New"/>
              </a:rPr>
              <a:t>threadDemo</a:t>
            </a:r>
            <a:r>
              <a:rPr lang="en-US" sz="2400" dirty="0">
                <a:latin typeface="Sitka Text" pitchFamily="2" charset="0"/>
                <a:cs typeface="Courier New"/>
              </a:rPr>
              <a:t>=</a:t>
            </a:r>
            <a:r>
              <a:rPr lang="en-US" sz="24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new</a:t>
            </a:r>
            <a:r>
              <a:rPr lang="en-US" sz="2400" spc="-5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spc="-10" dirty="0" err="1">
                <a:latin typeface="Sitka Text" pitchFamily="2" charset="0"/>
                <a:cs typeface="Courier New"/>
              </a:rPr>
              <a:t>ThreadDemo</a:t>
            </a:r>
            <a:r>
              <a:rPr lang="en-US" sz="2400" spc="-10" dirty="0">
                <a:latin typeface="Sitka Text" pitchFamily="2" charset="0"/>
                <a:cs typeface="Courier New"/>
              </a:rPr>
              <a:t>(); </a:t>
            </a:r>
          </a:p>
          <a:p>
            <a:pPr marL="12700" marR="1833880" algn="just">
              <a:lnSpc>
                <a:spcPct val="100000"/>
              </a:lnSpc>
            </a:pPr>
            <a:r>
              <a:rPr lang="en-US" sz="2400" spc="-10" dirty="0">
                <a:latin typeface="Sitka Text" pitchFamily="2" charset="0"/>
                <a:cs typeface="Courier New"/>
              </a:rPr>
              <a:t>     </a:t>
            </a:r>
            <a:r>
              <a:rPr lang="en-US" sz="2400" spc="-10" dirty="0" err="1">
                <a:latin typeface="Sitka Text" pitchFamily="2" charset="0"/>
                <a:cs typeface="Courier New"/>
              </a:rPr>
              <a:t>threadDemo.start</a:t>
            </a:r>
            <a:r>
              <a:rPr lang="en-US" sz="2400" spc="-10" dirty="0">
                <a:latin typeface="Sitka Text" pitchFamily="2" charset="0"/>
                <a:cs typeface="Courier New"/>
              </a:rPr>
              <a:t>();</a:t>
            </a:r>
            <a:endParaRPr lang="en-US" sz="2400" dirty="0">
              <a:latin typeface="Sitka Text" pitchFamily="2" charset="0"/>
              <a:cs typeface="Courier New"/>
            </a:endParaRPr>
          </a:p>
          <a:p>
            <a:pPr marL="165100">
              <a:lnSpc>
                <a:spcPct val="100000"/>
              </a:lnSpc>
              <a:spcBef>
                <a:spcPts val="5"/>
              </a:spcBef>
            </a:pPr>
            <a:r>
              <a:rPr lang="en-US" sz="2400" spc="-50" dirty="0">
                <a:latin typeface="Sitka Text" pitchFamily="2" charset="0"/>
                <a:cs typeface="Courier New"/>
              </a:rPr>
              <a:t>}</a:t>
            </a:r>
            <a:endParaRPr lang="en-US" sz="2400" dirty="0">
              <a:latin typeface="Sitka Text" pitchFamily="2" charset="0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US" sz="2400" spc="-50" dirty="0">
                <a:latin typeface="Sitka Text" pitchFamily="2" charset="0"/>
                <a:cs typeface="Courier New"/>
              </a:rPr>
              <a:t>}</a:t>
            </a:r>
            <a:endParaRPr lang="en-US" sz="2400" dirty="0">
              <a:latin typeface="Sitka Text" pitchFamily="2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8702598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87A18-3A32-FBA6-829D-CCB4437E7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CF9E8D-928D-C22E-D10D-88B6DA9F0B82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AE1A00-0B89-BCD7-4F9C-01BB185377D9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58A3BF1-0603-1BD8-B995-885E25AA3E53}"/>
              </a:ext>
            </a:extLst>
          </p:cNvPr>
          <p:cNvSpPr/>
          <p:nvPr/>
        </p:nvSpPr>
        <p:spPr>
          <a:xfrm>
            <a:off x="588997" y="329464"/>
            <a:ext cx="86732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3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Creating Threads: Implementing Runnable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3D54A7-4DF6-AD29-F0FE-81DBB558B890}"/>
              </a:ext>
            </a:extLst>
          </p:cNvPr>
          <p:cNvSpPr txBox="1"/>
          <p:nvPr/>
        </p:nvSpPr>
        <p:spPr>
          <a:xfrm>
            <a:off x="588997" y="1378132"/>
            <a:ext cx="11247345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Thread can be created by creating a class that implements Runnable interface.</a:t>
            </a:r>
          </a:p>
          <a:p>
            <a:pPr marL="812800" marR="5715" lvl="1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7E0054"/>
                </a:solidFill>
                <a:latin typeface="Courier New"/>
                <a:cs typeface="Courier New"/>
              </a:rPr>
              <a:t>class</a:t>
            </a:r>
            <a:r>
              <a:rPr lang="en-IN" sz="2400" b="1" spc="-45" dirty="0">
                <a:solidFill>
                  <a:srgbClr val="7E0054"/>
                </a:solidFill>
                <a:latin typeface="Courier New"/>
                <a:cs typeface="Courier New"/>
              </a:rPr>
              <a:t> </a:t>
            </a:r>
            <a:r>
              <a:rPr lang="en-IN" sz="2400" b="1" dirty="0" err="1">
                <a:latin typeface="Courier New"/>
                <a:cs typeface="Courier New"/>
              </a:rPr>
              <a:t>DemoThread</a:t>
            </a:r>
            <a:r>
              <a:rPr lang="en-IN" sz="2400" b="1" spc="-35" dirty="0">
                <a:latin typeface="Courier New"/>
                <a:cs typeface="Courier New"/>
              </a:rPr>
              <a:t> </a:t>
            </a:r>
            <a:r>
              <a:rPr lang="en-IN" sz="2400" b="1" dirty="0">
                <a:solidFill>
                  <a:srgbClr val="7E0054"/>
                </a:solidFill>
                <a:latin typeface="Courier New"/>
                <a:cs typeface="Courier New"/>
              </a:rPr>
              <a:t>implements</a:t>
            </a:r>
            <a:r>
              <a:rPr lang="en-IN" sz="2400" b="1" spc="-40" dirty="0">
                <a:solidFill>
                  <a:srgbClr val="7E0054"/>
                </a:solidFill>
                <a:latin typeface="Courier New"/>
                <a:cs typeface="Courier New"/>
              </a:rPr>
              <a:t> </a:t>
            </a:r>
            <a:r>
              <a:rPr lang="en-IN" sz="2400" b="1" spc="-10" dirty="0">
                <a:latin typeface="Courier New"/>
                <a:cs typeface="Courier New"/>
              </a:rPr>
              <a:t>Runnable{}</a:t>
            </a:r>
            <a:endParaRPr lang="en-IN" sz="2400" dirty="0">
              <a:latin typeface="Courier New"/>
              <a:cs typeface="Courier New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After defining the class that implements  Runnable, we have to 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create an object of type </a:t>
            </a:r>
            <a:r>
              <a:rPr lang="en-US" sz="2400" b="1" spc="-5" dirty="0">
                <a:solidFill>
                  <a:srgbClr val="FF0000"/>
                </a:solidFill>
                <a:latin typeface="Sitka Text" panose="02000505000000020004" pitchFamily="2" charset="0"/>
                <a:cs typeface="Arial"/>
              </a:rPr>
              <a:t>Thread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from within the object of that class. </a:t>
            </a:r>
          </a:p>
          <a:p>
            <a:pPr marL="812800" marR="5715" lvl="1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This thread will end when run( ) returns or terminates.</a:t>
            </a:r>
          </a:p>
          <a:p>
            <a:pPr marL="355600" marR="5715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The 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Thread class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defines several 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constructors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one of which is:</a:t>
            </a:r>
          </a:p>
          <a:p>
            <a:pPr marL="812800" marR="5715" lvl="1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Thread(Runnable </a:t>
            </a:r>
            <a:r>
              <a:rPr lang="en-US" sz="2400" b="1" spc="-5" dirty="0" err="1">
                <a:latin typeface="Sitka Text" panose="02000505000000020004" pitchFamily="2" charset="0"/>
                <a:cs typeface="Arial"/>
              </a:rPr>
              <a:t>threadOb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, String </a:t>
            </a:r>
            <a:r>
              <a:rPr lang="en-US" sz="2400" b="1" spc="-5" dirty="0" err="1">
                <a:latin typeface="Sitka Text" panose="02000505000000020004" pitchFamily="2" charset="0"/>
                <a:cs typeface="Arial"/>
              </a:rPr>
              <a:t>threadName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8AC19B-D566-E591-981B-8C8809FF32E8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4074308C-486C-2A1B-18B9-A147BC6D4F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2" imgW="6412680" imgH="1942560" progId="Photoshop.Image.12">
                    <p:embed/>
                  </p:oleObj>
                </mc:Choice>
                <mc:Fallback>
                  <p:oleObj name="Image" r:id="rId2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4074308C-486C-2A1B-18B9-A147BC6D4F1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B7C6FC-9D16-F1C3-A3C7-6CF8377D9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8CE4DC7-6214-931F-879B-0607E3E4BE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111424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F686E-D42E-CD16-CB2D-C154A1BBE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0476F2-2333-6439-D7A5-BB3CD80E4D95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FCCA62-9150-E3B1-9487-611B06E8CC75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602883D-A4D1-D37C-87CB-D09BDCE08B7D}"/>
              </a:ext>
            </a:extLst>
          </p:cNvPr>
          <p:cNvSpPr/>
          <p:nvPr/>
        </p:nvSpPr>
        <p:spPr>
          <a:xfrm>
            <a:off x="588997" y="329464"/>
            <a:ext cx="86732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3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Creating Threads: Implementing Runnable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859418-725E-B218-45D7-D14D36DC4277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5FD17631-5CE3-AFD0-661F-96702DED93F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2" imgW="6412680" imgH="1942560" progId="Photoshop.Image.12">
                    <p:embed/>
                  </p:oleObj>
                </mc:Choice>
                <mc:Fallback>
                  <p:oleObj name="Image" r:id="rId2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5FD17631-5CE3-AFD0-661F-96702DED93F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AF0911-7B61-3856-BEAB-F992F0447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DA68D27-7545-6817-4D4E-C1DCA93C0C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770ED7C0-20B8-A65D-E19D-4417DCCFAFE2}"/>
              </a:ext>
            </a:extLst>
          </p:cNvPr>
          <p:cNvSpPr txBox="1"/>
          <p:nvPr/>
        </p:nvSpPr>
        <p:spPr>
          <a:xfrm>
            <a:off x="763270" y="959108"/>
            <a:ext cx="11113770" cy="5279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8740">
              <a:lnSpc>
                <a:spcPts val="4800"/>
              </a:lnSpc>
              <a:spcBef>
                <a:spcPts val="380"/>
              </a:spcBef>
            </a:pPr>
            <a:r>
              <a:rPr sz="2200" b="1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public</a:t>
            </a:r>
            <a:r>
              <a:rPr sz="2200" b="1" spc="-4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class</a:t>
            </a:r>
            <a:r>
              <a:rPr sz="2200" b="1" spc="-4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latin typeface="Sitka Text" pitchFamily="2" charset="0"/>
                <a:cs typeface="Courier New"/>
              </a:rPr>
              <a:t>ThreadDemo</a:t>
            </a:r>
            <a:r>
              <a:rPr sz="2200" b="1" spc="-35" dirty="0"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implements</a:t>
            </a:r>
            <a:r>
              <a:rPr sz="2200" b="1" spc="-4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latin typeface="Sitka Text" pitchFamily="2" charset="0"/>
                <a:cs typeface="Courier New"/>
              </a:rPr>
              <a:t>Runnable</a:t>
            </a:r>
            <a:r>
              <a:rPr sz="2200" b="1" spc="-35" dirty="0">
                <a:latin typeface="Sitka Text" pitchFamily="2" charset="0"/>
                <a:cs typeface="Courier New"/>
              </a:rPr>
              <a:t> </a:t>
            </a:r>
            <a:r>
              <a:rPr sz="2200" b="1" spc="-50" dirty="0">
                <a:latin typeface="Sitka Text" pitchFamily="2" charset="0"/>
                <a:cs typeface="Courier New"/>
              </a:rPr>
              <a:t>{ </a:t>
            </a:r>
            <a:endParaRPr lang="en-IN" sz="2200" b="1" spc="-50" dirty="0">
              <a:latin typeface="Sitka Text" pitchFamily="2" charset="0"/>
              <a:cs typeface="Courier New"/>
            </a:endParaRPr>
          </a:p>
          <a:p>
            <a:pPr marL="12700" marR="78740">
              <a:lnSpc>
                <a:spcPts val="4800"/>
              </a:lnSpc>
              <a:spcBef>
                <a:spcPts val="380"/>
              </a:spcBef>
            </a:pPr>
            <a:r>
              <a:rPr sz="2200" b="1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public</a:t>
            </a:r>
            <a:r>
              <a:rPr sz="2200" b="1" spc="-2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void</a:t>
            </a:r>
            <a:r>
              <a:rPr sz="2200" b="1" spc="-2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latin typeface="Sitka Text" pitchFamily="2" charset="0"/>
                <a:cs typeface="Courier New"/>
              </a:rPr>
              <a:t>run()</a:t>
            </a:r>
            <a:r>
              <a:rPr sz="2200" b="1" spc="-25" dirty="0">
                <a:latin typeface="Sitka Text" pitchFamily="2" charset="0"/>
                <a:cs typeface="Courier New"/>
              </a:rPr>
              <a:t> </a:t>
            </a:r>
            <a:r>
              <a:rPr sz="2200" b="1" spc="-50" dirty="0">
                <a:latin typeface="Sitka Text" pitchFamily="2" charset="0"/>
                <a:cs typeface="Courier New"/>
              </a:rPr>
              <a:t>{</a:t>
            </a:r>
            <a:endParaRPr sz="2200" dirty="0">
              <a:latin typeface="Sitka Text" pitchFamily="2" charset="0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lang="en-US" sz="20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 for</a:t>
            </a:r>
            <a:r>
              <a:rPr lang="en-US" sz="2000" dirty="0">
                <a:latin typeface="Sitka Text" pitchFamily="2" charset="0"/>
                <a:cs typeface="Courier New"/>
              </a:rPr>
              <a:t>(</a:t>
            </a:r>
            <a:r>
              <a:rPr lang="en-US" sz="20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int</a:t>
            </a:r>
            <a:r>
              <a:rPr lang="en-US" sz="2000" spc="-3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000" spc="-10" dirty="0">
                <a:latin typeface="Sitka Text" pitchFamily="2" charset="0"/>
                <a:cs typeface="Courier New"/>
              </a:rPr>
              <a:t>counter=1;counter&lt;=100;counter++){</a:t>
            </a:r>
            <a:endParaRPr lang="en-US" sz="2000" dirty="0">
              <a:latin typeface="Sitka Text" pitchFamily="2" charset="0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lang="en-US" sz="2000" dirty="0">
                <a:latin typeface="Sitka Text" pitchFamily="2" charset="0"/>
                <a:cs typeface="Courier New"/>
              </a:rPr>
              <a:t>        </a:t>
            </a:r>
            <a:r>
              <a:rPr lang="en-US" sz="2000" dirty="0" err="1">
                <a:latin typeface="Sitka Text" pitchFamily="2" charset="0"/>
                <a:cs typeface="Courier New"/>
              </a:rPr>
              <a:t>System.</a:t>
            </a:r>
            <a:r>
              <a:rPr lang="en-US" sz="2000" i="1" dirty="0" err="1">
                <a:solidFill>
                  <a:srgbClr val="0000C0"/>
                </a:solidFill>
                <a:latin typeface="Sitka Text" pitchFamily="2" charset="0"/>
                <a:cs typeface="Courier New"/>
              </a:rPr>
              <a:t>out</a:t>
            </a:r>
            <a:r>
              <a:rPr lang="en-US" sz="2000" i="1" dirty="0" err="1">
                <a:latin typeface="Sitka Text" pitchFamily="2" charset="0"/>
                <a:cs typeface="Courier New"/>
              </a:rPr>
              <a:t>.println</a:t>
            </a:r>
            <a:r>
              <a:rPr lang="en-US" sz="2000" i="1" dirty="0">
                <a:latin typeface="Sitka Text" pitchFamily="2" charset="0"/>
                <a:cs typeface="Courier New"/>
              </a:rPr>
              <a:t>(</a:t>
            </a:r>
            <a:r>
              <a:rPr lang="en-US" sz="2000" i="1" dirty="0">
                <a:solidFill>
                  <a:srgbClr val="2A00FF"/>
                </a:solidFill>
                <a:latin typeface="Sitka Text" pitchFamily="2" charset="0"/>
                <a:cs typeface="Courier New"/>
              </a:rPr>
              <a:t>"thread</a:t>
            </a:r>
            <a:r>
              <a:rPr lang="en-US" sz="2000" i="1" spc="-80" dirty="0">
                <a:solidFill>
                  <a:srgbClr val="2A00FF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000" i="1" dirty="0">
                <a:solidFill>
                  <a:srgbClr val="2A00FF"/>
                </a:solidFill>
                <a:latin typeface="Sitka Text" pitchFamily="2" charset="0"/>
                <a:cs typeface="Courier New"/>
              </a:rPr>
              <a:t>is</a:t>
            </a:r>
            <a:r>
              <a:rPr lang="en-US" sz="2000" i="1" spc="-65" dirty="0">
                <a:solidFill>
                  <a:srgbClr val="2A00FF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000" i="1" spc="-10" dirty="0">
                <a:solidFill>
                  <a:srgbClr val="2A00FF"/>
                </a:solidFill>
                <a:latin typeface="Sitka Text" pitchFamily="2" charset="0"/>
                <a:cs typeface="Courier New"/>
              </a:rPr>
              <a:t>running..."</a:t>
            </a:r>
            <a:r>
              <a:rPr lang="en-US" sz="2000" i="1" spc="-10" dirty="0">
                <a:latin typeface="Sitka Text" pitchFamily="2" charset="0"/>
                <a:cs typeface="Courier New"/>
              </a:rPr>
              <a:t>+counter);</a:t>
            </a:r>
            <a:endParaRPr lang="en-US" sz="2000" dirty="0">
              <a:latin typeface="Sitka Text" pitchFamily="2" charset="0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lang="en-US" sz="2000" spc="-50" dirty="0">
                <a:latin typeface="Sitka Text" pitchFamily="2" charset="0"/>
                <a:cs typeface="Courier New"/>
              </a:rPr>
              <a:t>       }</a:t>
            </a:r>
          </a:p>
          <a:p>
            <a:pPr marL="12700">
              <a:lnSpc>
                <a:spcPct val="100000"/>
              </a:lnSpc>
            </a:pPr>
            <a:r>
              <a:rPr lang="en-IN" sz="2200" spc="-50" dirty="0">
                <a:latin typeface="Sitka Text" pitchFamily="2" charset="0"/>
                <a:cs typeface="Courier New"/>
              </a:rPr>
              <a:t>  </a:t>
            </a:r>
            <a:r>
              <a:rPr sz="2200" spc="-50" dirty="0">
                <a:latin typeface="Sitka Text" pitchFamily="2" charset="0"/>
                <a:cs typeface="Courier New"/>
              </a:rPr>
              <a:t>}</a:t>
            </a:r>
            <a:endParaRPr sz="2200" dirty="0">
              <a:latin typeface="Sitka Text" pitchFamily="2" charset="0"/>
              <a:cs typeface="Courier New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2200" dirty="0">
              <a:latin typeface="Sitka Text" pitchFamily="2" charset="0"/>
              <a:cs typeface="Courier New"/>
            </a:endParaRPr>
          </a:p>
          <a:p>
            <a:pPr marL="12700" marR="687705">
              <a:lnSpc>
                <a:spcPct val="100000"/>
              </a:lnSpc>
            </a:pPr>
            <a:r>
              <a:rPr sz="2200" b="1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public</a:t>
            </a:r>
            <a:r>
              <a:rPr sz="2200" b="1" spc="-3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static</a:t>
            </a:r>
            <a:r>
              <a:rPr sz="2200" b="1" spc="-3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void</a:t>
            </a:r>
            <a:r>
              <a:rPr sz="2200" b="1" spc="-4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latin typeface="Sitka Text" pitchFamily="2" charset="0"/>
                <a:cs typeface="Courier New"/>
              </a:rPr>
              <a:t>main(String</a:t>
            </a:r>
            <a:r>
              <a:rPr sz="2200" b="1" spc="-35" dirty="0"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latin typeface="Sitka Text" pitchFamily="2" charset="0"/>
                <a:cs typeface="Courier New"/>
              </a:rPr>
              <a:t>args[])</a:t>
            </a:r>
            <a:r>
              <a:rPr sz="2200" b="1" spc="-30" dirty="0">
                <a:latin typeface="Sitka Text" pitchFamily="2" charset="0"/>
                <a:cs typeface="Courier New"/>
              </a:rPr>
              <a:t> </a:t>
            </a:r>
            <a:endParaRPr lang="en-IN" sz="2200" b="1" spc="-30" dirty="0">
              <a:latin typeface="Sitka Text" pitchFamily="2" charset="0"/>
              <a:cs typeface="Courier New"/>
            </a:endParaRPr>
          </a:p>
          <a:p>
            <a:pPr marL="12700" marR="687705">
              <a:lnSpc>
                <a:spcPct val="100000"/>
              </a:lnSpc>
            </a:pPr>
            <a:r>
              <a:rPr lang="en-IN" sz="2200" b="1" spc="-50" dirty="0">
                <a:latin typeface="Sitka Text" pitchFamily="2" charset="0"/>
                <a:cs typeface="Courier New"/>
              </a:rPr>
              <a:t>  </a:t>
            </a:r>
            <a:r>
              <a:rPr sz="2200" b="1" spc="-50" dirty="0">
                <a:latin typeface="Sitka Text" pitchFamily="2" charset="0"/>
                <a:cs typeface="Courier New"/>
              </a:rPr>
              <a:t>{ </a:t>
            </a:r>
            <a:endParaRPr lang="en-IN" sz="2200" b="1" spc="-50" dirty="0">
              <a:latin typeface="Sitka Text" pitchFamily="2" charset="0"/>
              <a:cs typeface="Courier New"/>
            </a:endParaRPr>
          </a:p>
          <a:p>
            <a:pPr marL="12700" marR="687705">
              <a:lnSpc>
                <a:spcPct val="100000"/>
              </a:lnSpc>
            </a:pPr>
            <a:r>
              <a:rPr lang="en-IN" sz="2200" b="1" spc="-50" dirty="0">
                <a:latin typeface="Sitka Text" pitchFamily="2" charset="0"/>
                <a:cs typeface="Courier New"/>
              </a:rPr>
              <a:t>	</a:t>
            </a:r>
            <a:r>
              <a:rPr sz="2200" dirty="0" err="1">
                <a:latin typeface="Sitka Text" pitchFamily="2" charset="0"/>
                <a:cs typeface="Courier New"/>
              </a:rPr>
              <a:t>ThreadDemo</a:t>
            </a:r>
            <a:r>
              <a:rPr sz="2200" spc="-30" dirty="0">
                <a:latin typeface="Sitka Text" pitchFamily="2" charset="0"/>
                <a:cs typeface="Courier New"/>
              </a:rPr>
              <a:t> </a:t>
            </a:r>
            <a:r>
              <a:rPr sz="2200" dirty="0">
                <a:latin typeface="Sitka Text" pitchFamily="2" charset="0"/>
                <a:cs typeface="Courier New"/>
              </a:rPr>
              <a:t>threadDemo</a:t>
            </a:r>
            <a:r>
              <a:rPr sz="2200" spc="-30" dirty="0">
                <a:latin typeface="Sitka Text" pitchFamily="2" charset="0"/>
                <a:cs typeface="Courier New"/>
              </a:rPr>
              <a:t> </a:t>
            </a:r>
            <a:r>
              <a:rPr sz="2200" dirty="0">
                <a:latin typeface="Sitka Text" pitchFamily="2" charset="0"/>
                <a:cs typeface="Courier New"/>
              </a:rPr>
              <a:t>=</a:t>
            </a:r>
            <a:r>
              <a:rPr sz="2200" spc="-30" dirty="0"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new</a:t>
            </a:r>
            <a:r>
              <a:rPr sz="2200" b="1" spc="-3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sz="2200" b="1" spc="-10" dirty="0">
                <a:latin typeface="Sitka Text" pitchFamily="2" charset="0"/>
                <a:cs typeface="Courier New"/>
              </a:rPr>
              <a:t>ThreadDemo(); </a:t>
            </a:r>
            <a:endParaRPr lang="en-IN" sz="2200" b="1" spc="-10" dirty="0">
              <a:latin typeface="Sitka Text" pitchFamily="2" charset="0"/>
              <a:cs typeface="Courier New"/>
            </a:endParaRPr>
          </a:p>
          <a:p>
            <a:pPr marL="12700" marR="687705">
              <a:lnSpc>
                <a:spcPct val="100000"/>
              </a:lnSpc>
            </a:pPr>
            <a:r>
              <a:rPr lang="en-IN" sz="2200" b="1" spc="-10" dirty="0">
                <a:latin typeface="Sitka Text" pitchFamily="2" charset="0"/>
                <a:cs typeface="Courier New"/>
              </a:rPr>
              <a:t>	</a:t>
            </a:r>
            <a:r>
              <a:rPr sz="2200" dirty="0">
                <a:latin typeface="Sitka Text" pitchFamily="2" charset="0"/>
                <a:cs typeface="Courier New"/>
              </a:rPr>
              <a:t>Thread</a:t>
            </a:r>
            <a:r>
              <a:rPr sz="2200" spc="-15" dirty="0">
                <a:latin typeface="Sitka Text" pitchFamily="2" charset="0"/>
                <a:cs typeface="Courier New"/>
              </a:rPr>
              <a:t> </a:t>
            </a:r>
            <a:r>
              <a:rPr sz="2200" dirty="0">
                <a:latin typeface="Sitka Text" pitchFamily="2" charset="0"/>
                <a:cs typeface="Courier New"/>
              </a:rPr>
              <a:t>t1</a:t>
            </a:r>
            <a:r>
              <a:rPr sz="2200" spc="-15" dirty="0">
                <a:latin typeface="Sitka Text" pitchFamily="2" charset="0"/>
                <a:cs typeface="Courier New"/>
              </a:rPr>
              <a:t> </a:t>
            </a:r>
            <a:r>
              <a:rPr sz="2200" dirty="0">
                <a:latin typeface="Sitka Text" pitchFamily="2" charset="0"/>
                <a:cs typeface="Courier New"/>
              </a:rPr>
              <a:t>=</a:t>
            </a:r>
            <a:r>
              <a:rPr sz="2200" spc="-15" dirty="0"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new</a:t>
            </a:r>
            <a:r>
              <a:rPr sz="2200" b="1" spc="-1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sz="2200" b="1" spc="-10" dirty="0">
                <a:latin typeface="Sitka Text" pitchFamily="2" charset="0"/>
                <a:cs typeface="Courier New"/>
              </a:rPr>
              <a:t>Thread(threadDemo); </a:t>
            </a:r>
            <a:endParaRPr lang="en-IN" sz="2200" b="1" spc="-10" dirty="0">
              <a:latin typeface="Sitka Text" pitchFamily="2" charset="0"/>
              <a:cs typeface="Courier New"/>
            </a:endParaRPr>
          </a:p>
          <a:p>
            <a:pPr marL="12700" marR="687705">
              <a:lnSpc>
                <a:spcPct val="100000"/>
              </a:lnSpc>
            </a:pPr>
            <a:r>
              <a:rPr lang="en-IN" sz="2200" b="1" spc="-10" dirty="0">
                <a:latin typeface="Sitka Text" pitchFamily="2" charset="0"/>
                <a:cs typeface="Courier New"/>
              </a:rPr>
              <a:t>	</a:t>
            </a:r>
            <a:r>
              <a:rPr sz="2200" spc="-10" dirty="0">
                <a:latin typeface="Sitka Text" pitchFamily="2" charset="0"/>
                <a:cs typeface="Courier New"/>
              </a:rPr>
              <a:t>t1.start();</a:t>
            </a:r>
            <a:endParaRPr sz="2200" dirty="0">
              <a:latin typeface="Sitka Text" pitchFamily="2" charset="0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IN" sz="2200" spc="-50" dirty="0">
                <a:latin typeface="Sitka Text" pitchFamily="2" charset="0"/>
                <a:cs typeface="Courier New"/>
              </a:rPr>
              <a:t>   </a:t>
            </a:r>
            <a:r>
              <a:rPr sz="2200" spc="-50" dirty="0">
                <a:latin typeface="Sitka Text" pitchFamily="2" charset="0"/>
                <a:cs typeface="Courier New"/>
              </a:rPr>
              <a:t>}</a:t>
            </a:r>
            <a:endParaRPr sz="2200" dirty="0">
              <a:latin typeface="Sitka Text" pitchFamily="2" charset="0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200" spc="-50" dirty="0">
                <a:latin typeface="Sitka Text" pitchFamily="2" charset="0"/>
                <a:cs typeface="Courier New"/>
              </a:rPr>
              <a:t>}</a:t>
            </a:r>
            <a:endParaRPr sz="2200" dirty="0">
              <a:latin typeface="Sitka Text" pitchFamily="2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97525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F65F0-82E0-4A40-F3CA-B28F04A7A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58F990-572C-43D2-A8DE-0F88AD2F3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32223-C7DB-D570-E7CA-36B6D27F4CEB}"/>
              </a:ext>
            </a:extLst>
          </p:cNvPr>
          <p:cNvSpPr txBox="1"/>
          <p:nvPr/>
        </p:nvSpPr>
        <p:spPr>
          <a:xfrm>
            <a:off x="698088" y="360554"/>
            <a:ext cx="579415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Ready and Wait Queue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18092F-3E21-E253-6958-0B186A7F6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B961EA-1F69-BAAC-49CC-F654CD2E4D5B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3570CF25-BA51-D635-92CF-E78E3C5E3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DD5665-F6D8-D6D3-6D64-7EA024B1531B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Picture 1">
            <a:extLst>
              <a:ext uri="{FF2B5EF4-FFF2-40B4-BE49-F238E27FC236}">
                <a16:creationId xmlns:a16="http://schemas.microsoft.com/office/drawing/2014/main" id="{467B76D5-F3B5-9EF2-E729-796158939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647" y="1584409"/>
            <a:ext cx="6656705" cy="395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646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8AD60-DA24-4240-B60A-B514880D1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A47A8-4054-225E-C39E-EDC2173BE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3D5BAD-CA12-3258-B6EE-D751A5DA7BBA}"/>
              </a:ext>
            </a:extLst>
          </p:cNvPr>
          <p:cNvSpPr txBox="1"/>
          <p:nvPr/>
        </p:nvSpPr>
        <p:spPr>
          <a:xfrm>
            <a:off x="698088" y="360554"/>
            <a:ext cx="579415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Multiple Wait Queues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5DC53B9-5D80-8B1F-5F2D-D066BEF25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61E951-E827-5722-4389-8A6A8F75EC9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A937534D-3D61-BC91-6810-8766741F2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768656-B736-BDCB-8B2D-56A35A465257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54CAA620-1D74-F716-9737-8F4F62E04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51" y="1393563"/>
            <a:ext cx="7053897" cy="407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579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2231D-E103-50FB-389B-5501327CC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A31908-5B29-87B1-3833-E999F1D941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6F10F8-A706-D331-53DD-82BC2CDD5E25}"/>
              </a:ext>
            </a:extLst>
          </p:cNvPr>
          <p:cNvSpPr txBox="1"/>
          <p:nvPr/>
        </p:nvSpPr>
        <p:spPr>
          <a:xfrm>
            <a:off x="698088" y="360554"/>
            <a:ext cx="579415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Context Switch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CEEFD2-DEE7-96A6-B86A-69A3E0863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3CDC2D-8304-2EB7-62A3-85B664EF8F22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EC860B5B-8738-E4D4-3E6F-F9AF0F7B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EF0D0B-1953-A821-6418-208974DFC3D4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Picture 1">
            <a:extLst>
              <a:ext uri="{FF2B5EF4-FFF2-40B4-BE49-F238E27FC236}">
                <a16:creationId xmlns:a16="http://schemas.microsoft.com/office/drawing/2014/main" id="{8DADDE4F-B602-F394-A049-47B83F57A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16" y="896194"/>
            <a:ext cx="5839000" cy="477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1DBFD1-56E2-9B6E-B955-6DDACB273D17}"/>
              </a:ext>
            </a:extLst>
          </p:cNvPr>
          <p:cNvSpPr txBox="1"/>
          <p:nvPr/>
        </p:nvSpPr>
        <p:spPr>
          <a:xfrm>
            <a:off x="407384" y="1476671"/>
            <a:ext cx="53838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</a:t>
            </a:r>
            <a:r>
              <a:rPr kumimoji="0"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context switch </a:t>
            </a:r>
            <a:r>
              <a:rPr kumimoji="0"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occurs when the CPU  switches from one process to another.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When CPU switches to another process, the system must </a:t>
            </a:r>
            <a:r>
              <a:rPr kumimoji="0"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save the state of the old process and load the saved state for the new process </a:t>
            </a:r>
            <a:r>
              <a:rPr kumimoji="0"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via a context switch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Context of a process represented in the </a:t>
            </a:r>
            <a:r>
              <a:rPr kumimoji="0"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PCB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Context-switch time is </a:t>
            </a:r>
            <a:r>
              <a:rPr kumimoji="0"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pure overhead</a:t>
            </a:r>
            <a:r>
              <a:rPr kumimoji="0"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955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7D950-2388-345C-6A98-2A3D500EE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D9CD41-BCCC-66D0-8176-00AD420B5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741957-53BD-7FA6-09BB-62840319F4E0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Operations on Processes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238C859-F69F-C4A7-5010-05C0622A0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9D8AAA-3437-C422-8D7F-7D81A1A2EA54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1E6B9EEC-A9D8-F200-AF6C-C942F617E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10CB98-606B-1544-DDB4-35AD9D56D962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9EC1E04-0C5A-9836-D28E-BAED693D188C}"/>
              </a:ext>
            </a:extLst>
          </p:cNvPr>
          <p:cNvSpPr txBox="1"/>
          <p:nvPr/>
        </p:nvSpPr>
        <p:spPr>
          <a:xfrm>
            <a:off x="616808" y="1244957"/>
            <a:ext cx="10886934" cy="3346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System must provide mechanisms for: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creation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Two ways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 create a process​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Copy an existing process and change it appropriately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Build a new empty process from scratch​​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termination</a:t>
            </a:r>
          </a:p>
        </p:txBody>
      </p:sp>
    </p:spTree>
    <p:extLst>
      <p:ext uri="{BB962C8B-B14F-4D97-AF65-F5344CB8AC3E}">
        <p14:creationId xmlns:p14="http://schemas.microsoft.com/office/powerpoint/2010/main" val="1756307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7E871-6B96-413F-9AC1-002B465BA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61E2AA-A4CD-F218-BB92-0D6F6E3EFF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33307-7984-DB43-372B-45CC45168D60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Creation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C22E59B-AA86-4623-2DCE-49DEAFC25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745420-E4C9-A125-F4C4-4EE7F27AB2B3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1046D222-6416-3D73-4DF7-65B20E0F7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32FEB8-D0C5-B333-D212-067A2FCE801C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3B1BF4E-7079-6212-B012-6616BEBE4A72}"/>
              </a:ext>
            </a:extLst>
          </p:cNvPr>
          <p:cNvSpPr txBox="1"/>
          <p:nvPr/>
        </p:nvSpPr>
        <p:spPr>
          <a:xfrm>
            <a:off x="616808" y="1143357"/>
            <a:ext cx="10886934" cy="5562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Option 1: Clone existing process and change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</a:t>
            </a: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new process (Child Process)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is always created by a </a:t>
            </a: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Parent process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Parent process create children processes, which, in turn create other processes, forming a tree of processes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Address space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Child duplicate of parent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Child has a program loaded into 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Execution options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Parent and children execute concurrently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Parent waits until children terminate</a:t>
            </a:r>
          </a:p>
        </p:txBody>
      </p:sp>
    </p:spTree>
    <p:extLst>
      <p:ext uri="{BB962C8B-B14F-4D97-AF65-F5344CB8AC3E}">
        <p14:creationId xmlns:p14="http://schemas.microsoft.com/office/powerpoint/2010/main" val="3203995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3519D-3D74-6843-D91D-2FAF6CD11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3164E-4A8D-1581-8252-BAAA765FB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36C2D0-1451-97E0-2A34-EAA6739F1350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Creation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4AFE734-3D8C-A21B-FEEA-0FC818751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FB9B8B-D7CA-DD4E-749A-9C6EC309A96C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DA5FF25B-772F-2608-00DD-710DB00F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1ADFA0-C439-F281-57FD-CECDED82018A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966092-8314-E2D5-BC0B-E1AB28DAC264}"/>
              </a:ext>
            </a:extLst>
          </p:cNvPr>
          <p:cNvSpPr txBox="1"/>
          <p:nvPr/>
        </p:nvSpPr>
        <p:spPr>
          <a:xfrm>
            <a:off x="616808" y="1123037"/>
            <a:ext cx="10886934" cy="5008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Option 1: Clone existing process and change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Resource sharing options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Parent and children share all resources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Children share subset of parent’s resources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Parent and child share no resources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Advantages: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Flexible, clean, simple​​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Disadvantages: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Wasteful to perform copy and then overwrite of memory​.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80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842CA-8B50-5EF7-45B8-84AD6BA22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FE3C53-92EB-BE7D-F53B-03A7AAA445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A25B10-A54E-4EA9-92BA-E1D4FE079F23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Creation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4A398BC-D9A7-6DC3-3AE0-A9E8E8B4F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D04A14-CD30-75C7-85D7-B047087B04AB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A0D654A-3A1F-660D-3F24-1F724197E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10F6E6-5526-7D2C-DE44-A40399864210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B196BD-B225-6387-EABD-63D734C15918}"/>
              </a:ext>
            </a:extLst>
          </p:cNvPr>
          <p:cNvSpPr txBox="1"/>
          <p:nvPr/>
        </p:nvSpPr>
        <p:spPr>
          <a:xfrm>
            <a:off x="616808" y="1123037"/>
            <a:ext cx="10886934" cy="5008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Option 1: Clone existing process and change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Example: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Unix fork() and exec()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Fork():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Clones calling process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Stop current process and save its state​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Make copy of code, data, stack, and PCB​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Add new PCB to ready list​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Exec(char *file):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Overlays file image on calling process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Replace current data and code segments with those in specified file​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45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B5829-66AE-50EF-4511-55C4BDB5E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1B7BD2-42E1-A710-70CE-15990D1BB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408FC0-A38E-910A-0FBB-8F0D3347E624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Creation – fork()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00663E5-4340-C8A9-5BB7-0D3155758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B3C882-FEE5-47A0-D209-1C4DEDFB9984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6062FD96-C3AC-C7DF-3E1C-369E5B328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C9B04C-5444-1983-FDA1-CF6C93E16F70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80B8608-63E7-018D-DDE0-91B6C80A892B}"/>
              </a:ext>
            </a:extLst>
          </p:cNvPr>
          <p:cNvSpPr txBox="1"/>
          <p:nvPr/>
        </p:nvSpPr>
        <p:spPr>
          <a:xfrm>
            <a:off x="616808" y="1123037"/>
            <a:ext cx="10886934" cy="5008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Option 1: Clone existing process and change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fork() System Call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fork() is used to </a:t>
            </a: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create processes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It takes no arguments and </a:t>
            </a: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returns a process ID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purpose of fork() is to create a new process, which becomes the child process of the caller.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After a new child process is created, </a:t>
            </a: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both 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processes will </a:t>
            </a: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execute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next instruction following the fork() system call. 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6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F26DC23-6D07-E2C4-7E8E-9F537AC3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4" y="0"/>
            <a:ext cx="12246428" cy="6858000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608FC8-CC6E-CCBE-40FC-43BD071BCC45}"/>
              </a:ext>
            </a:extLst>
          </p:cNvPr>
          <p:cNvSpPr/>
          <p:nvPr/>
        </p:nvSpPr>
        <p:spPr>
          <a:xfrm>
            <a:off x="559363" y="3538088"/>
            <a:ext cx="15520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spc="50" dirty="0">
                <a:ln w="0">
                  <a:noFill/>
                </a:ln>
                <a:gradFill flip="none" rotWithShape="1">
                  <a:gsLst>
                    <a:gs pos="0">
                      <a:schemeClr val="bg1">
                        <a:alpha val="19000"/>
                        <a:lumMod val="0"/>
                        <a:lumOff val="100000"/>
                      </a:schemeClr>
                    </a:gs>
                    <a:gs pos="37158">
                      <a:srgbClr val="FFFFFF"/>
                    </a:gs>
                    <a:gs pos="94000">
                      <a:schemeClr val="accent2">
                        <a:lumMod val="0"/>
                        <a:lumOff val="100000"/>
                      </a:schemeClr>
                    </a:gs>
                    <a:gs pos="61000">
                      <a:schemeClr val="accent2">
                        <a:lumMod val="100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50800" dir="13620000" algn="br" rotWithShape="0">
                    <a:prstClr val="black">
                      <a:alpha val="40000"/>
                    </a:prstClr>
                  </a:outerShdw>
                </a:effectLst>
                <a:latin typeface="Ocean Brush DEMO Texture" pitchFamily="50" charset="0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4051596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FD85D-758B-3338-F1C9-8351799D8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csl.mtu.edu/cs4411.ck/www/NOTES/process/fork/fork-2.jpg">
            <a:extLst>
              <a:ext uri="{FF2B5EF4-FFF2-40B4-BE49-F238E27FC236}">
                <a16:creationId xmlns:a16="http://schemas.microsoft.com/office/drawing/2014/main" id="{366F551D-3AC7-5BFE-B851-D5A46C29E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35" y="3352189"/>
            <a:ext cx="5831638" cy="311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438BDA-9E0B-A0E3-194F-F226EF1F01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231E44-3F83-76A5-23B4-B7C00FFBCDBD}"/>
              </a:ext>
            </a:extLst>
          </p:cNvPr>
          <p:cNvSpPr txBox="1"/>
          <p:nvPr/>
        </p:nvSpPr>
        <p:spPr>
          <a:xfrm>
            <a:off x="698088" y="360554"/>
            <a:ext cx="110671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Creation – fork()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32E4AB9-B3F7-266B-724B-92AD5E226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7D55DD-14AA-7550-1E94-5471641FA5E1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A3AB8A48-1710-F992-8480-EEBA8C993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01ED5E-1979-B54B-FF84-4613055108C8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73C6775-8681-B4E3-3184-BE2179649027}"/>
              </a:ext>
            </a:extLst>
          </p:cNvPr>
          <p:cNvSpPr txBox="1"/>
          <p:nvPr/>
        </p:nvSpPr>
        <p:spPr>
          <a:xfrm>
            <a:off x="616808" y="1123037"/>
            <a:ext cx="10886934" cy="2792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If fork() returns a negative value, the creation of a child process was unsuccessful.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fork() returns a zero to the newly created child process.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fork() returns a positive value, the process ID of the child process, to the parent. </a:t>
            </a:r>
          </a:p>
        </p:txBody>
      </p:sp>
      <p:pic>
        <p:nvPicPr>
          <p:cNvPr id="5" name="Picture 2" descr="http://www.csl.mtu.edu/cs4411.ck/www/NOTES/process/fork/fork-1.jpg">
            <a:extLst>
              <a:ext uri="{FF2B5EF4-FFF2-40B4-BE49-F238E27FC236}">
                <a16:creationId xmlns:a16="http://schemas.microsoft.com/office/drawing/2014/main" id="{C29FB4AF-4D10-342D-85A7-3EB35C1B3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8" y="3392579"/>
            <a:ext cx="2771508" cy="328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63506D-07EF-2AD8-A28E-61E0BC67C882}"/>
              </a:ext>
            </a:extLst>
          </p:cNvPr>
          <p:cNvSpPr txBox="1"/>
          <p:nvPr/>
        </p:nvSpPr>
        <p:spPr>
          <a:xfrm>
            <a:off x="8730317" y="5043468"/>
            <a:ext cx="95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pid</a:t>
            </a:r>
            <a:r>
              <a:rPr lang="en-US" b="1" dirty="0">
                <a:solidFill>
                  <a:srgbClr val="002060"/>
                </a:solidFill>
              </a:rPr>
              <a:t> =0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F92DEB-56D4-58D4-91E7-298898409367}"/>
              </a:ext>
            </a:extLst>
          </p:cNvPr>
          <p:cNvSpPr txBox="1"/>
          <p:nvPr/>
        </p:nvSpPr>
        <p:spPr>
          <a:xfrm>
            <a:off x="5518019" y="4996199"/>
            <a:ext cx="1677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pid</a:t>
            </a:r>
            <a:r>
              <a:rPr lang="en-US" b="1" dirty="0">
                <a:solidFill>
                  <a:srgbClr val="002060"/>
                </a:solidFill>
              </a:rPr>
              <a:t> =24668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3AA7E2-3EBB-017E-B1EE-5FC62B839415}"/>
              </a:ext>
            </a:extLst>
          </p:cNvPr>
          <p:cNvSpPr txBox="1"/>
          <p:nvPr/>
        </p:nvSpPr>
        <p:spPr>
          <a:xfrm>
            <a:off x="9613049" y="3392338"/>
            <a:ext cx="95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24668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2B413-1B69-C898-6DF9-47A783ECA6F0}"/>
              </a:ext>
            </a:extLst>
          </p:cNvPr>
          <p:cNvSpPr txBox="1"/>
          <p:nvPr/>
        </p:nvSpPr>
        <p:spPr>
          <a:xfrm>
            <a:off x="264348" y="3429000"/>
            <a:ext cx="95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24667</a:t>
            </a:r>
          </a:p>
        </p:txBody>
      </p:sp>
    </p:spTree>
    <p:extLst>
      <p:ext uri="{BB962C8B-B14F-4D97-AF65-F5344CB8AC3E}">
        <p14:creationId xmlns:p14="http://schemas.microsoft.com/office/powerpoint/2010/main" val="13182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CE8F7-2454-573F-14A8-D428FB82A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420CB9-88DD-B176-CE8B-276F8E975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6A6A5E-E7AE-23E5-CE89-1CAA82FED51F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Creation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6643AEF-FA63-5312-A393-BBA693A9C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565CB5-AE49-5977-41D0-72A1974DE281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AE9E2D3-DEF4-FA3E-932E-5FA80AD37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FA900A-409B-BF8E-28BF-8E3C5C3C51DB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F84AA46-13EB-85B4-C98A-BE7D05DBD4EC}"/>
              </a:ext>
            </a:extLst>
          </p:cNvPr>
          <p:cNvSpPr txBox="1"/>
          <p:nvPr/>
        </p:nvSpPr>
        <p:spPr>
          <a:xfrm>
            <a:off x="4876800" y="317912"/>
            <a:ext cx="780648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/>
              <a:t>#include &lt;</a:t>
            </a:r>
            <a:r>
              <a:rPr lang="en-IN" sz="2000" dirty="0" err="1"/>
              <a:t>stdio.h</a:t>
            </a:r>
            <a:r>
              <a:rPr lang="en-IN" sz="2000" dirty="0"/>
              <a:t>&gt;</a:t>
            </a:r>
          </a:p>
          <a:p>
            <a:r>
              <a:rPr lang="en-IN" sz="2000" dirty="0"/>
              <a:t>#include &lt;sys/</a:t>
            </a:r>
            <a:r>
              <a:rPr lang="en-IN" sz="2000" dirty="0" err="1"/>
              <a:t>types.h</a:t>
            </a:r>
            <a:r>
              <a:rPr lang="en-IN" sz="2000" dirty="0"/>
              <a:t>&gt;</a:t>
            </a:r>
          </a:p>
          <a:p>
            <a:r>
              <a:rPr lang="en-IN" sz="2000" dirty="0"/>
              <a:t>#include &lt;</a:t>
            </a:r>
            <a:r>
              <a:rPr lang="en-IN" sz="2000" dirty="0" err="1"/>
              <a:t>unistd.h</a:t>
            </a:r>
            <a:r>
              <a:rPr lang="en-IN" sz="2000" dirty="0"/>
              <a:t>&gt;</a:t>
            </a:r>
          </a:p>
          <a:p>
            <a:r>
              <a:rPr lang="en-IN" sz="2000" dirty="0"/>
              <a:t>int main()</a:t>
            </a:r>
          </a:p>
          <a:p>
            <a:r>
              <a:rPr lang="en-IN" sz="2000" dirty="0"/>
              <a:t>{</a:t>
            </a:r>
          </a:p>
          <a:p>
            <a:r>
              <a:rPr lang="en-IN" sz="2000" dirty="0"/>
              <a:t>    int p=fork();</a:t>
            </a:r>
          </a:p>
          <a:p>
            <a:r>
              <a:rPr lang="en-IN" sz="2000" dirty="0"/>
              <a:t>    if(p&lt;0)</a:t>
            </a:r>
          </a:p>
          <a:p>
            <a:r>
              <a:rPr lang="en-IN" sz="2000" dirty="0"/>
              <a:t>      {                                //Fork Failed Exit</a:t>
            </a:r>
          </a:p>
          <a:p>
            <a:r>
              <a:rPr lang="en-IN" sz="2000" dirty="0"/>
              <a:t>          </a:t>
            </a:r>
            <a:r>
              <a:rPr lang="en-IN" sz="2000" dirty="0" err="1"/>
              <a:t>printf</a:t>
            </a:r>
            <a:r>
              <a:rPr lang="en-IN" sz="2000" dirty="0"/>
              <a:t>("Error");</a:t>
            </a:r>
          </a:p>
          <a:p>
            <a:r>
              <a:rPr lang="en-IN" sz="2000" dirty="0"/>
              <a:t>      }</a:t>
            </a:r>
          </a:p>
          <a:p>
            <a:r>
              <a:rPr lang="en-IN" sz="2000" dirty="0"/>
              <a:t>    else if(p==0)               //Child Process will continue here</a:t>
            </a:r>
          </a:p>
          <a:p>
            <a:r>
              <a:rPr lang="en-IN" sz="2000" dirty="0"/>
              <a:t>      {</a:t>
            </a:r>
          </a:p>
          <a:p>
            <a:r>
              <a:rPr lang="en-IN" sz="2000" dirty="0"/>
              <a:t>          </a:t>
            </a:r>
            <a:r>
              <a:rPr lang="en-IN" sz="2000" dirty="0" err="1"/>
              <a:t>printf</a:t>
            </a:r>
            <a:r>
              <a:rPr lang="en-IN" sz="2000" dirty="0"/>
              <a:t>("\</a:t>
            </a:r>
            <a:r>
              <a:rPr lang="en-IN" sz="2000" dirty="0" err="1"/>
              <a:t>nHello</a:t>
            </a:r>
            <a:r>
              <a:rPr lang="en-IN" sz="2000" dirty="0"/>
              <a:t>!, I am the Child Process (%d)",</a:t>
            </a:r>
            <a:r>
              <a:rPr lang="en-IN" sz="2000" dirty="0" err="1"/>
              <a:t>getpid</a:t>
            </a:r>
            <a:r>
              <a:rPr lang="en-IN" sz="2000" dirty="0"/>
              <a:t>());</a:t>
            </a:r>
          </a:p>
          <a:p>
            <a:r>
              <a:rPr lang="en-IN" sz="2000" dirty="0"/>
              <a:t>      }</a:t>
            </a:r>
          </a:p>
          <a:p>
            <a:r>
              <a:rPr lang="en-IN" sz="2000" dirty="0"/>
              <a:t>    else if(p&gt;0)                 //parent process will continue here</a:t>
            </a:r>
          </a:p>
          <a:p>
            <a:r>
              <a:rPr lang="en-IN" sz="2000" dirty="0"/>
              <a:t>      {</a:t>
            </a:r>
          </a:p>
          <a:p>
            <a:r>
              <a:rPr lang="en-IN" sz="2000" dirty="0"/>
              <a:t>          </a:t>
            </a:r>
            <a:r>
              <a:rPr lang="en-IN" sz="2000" dirty="0" err="1"/>
              <a:t>printf</a:t>
            </a:r>
            <a:r>
              <a:rPr lang="en-IN" sz="2000" dirty="0"/>
              <a:t>("\</a:t>
            </a:r>
            <a:r>
              <a:rPr lang="en-IN" sz="2000" dirty="0" err="1"/>
              <a:t>nHello</a:t>
            </a:r>
            <a:r>
              <a:rPr lang="en-IN" sz="2000" dirty="0"/>
              <a:t>! I am the Parent of %d (</a:t>
            </a:r>
            <a:r>
              <a:rPr lang="en-IN" sz="2000" dirty="0" err="1"/>
              <a:t>pid</a:t>
            </a:r>
            <a:r>
              <a:rPr lang="en-IN" sz="2000" dirty="0"/>
              <a:t>:%d)",</a:t>
            </a:r>
            <a:r>
              <a:rPr lang="en-IN" sz="2000" dirty="0" err="1"/>
              <a:t>p,getpid</a:t>
            </a:r>
            <a:r>
              <a:rPr lang="en-IN" sz="2000" dirty="0"/>
              <a:t>());</a:t>
            </a:r>
          </a:p>
          <a:p>
            <a:r>
              <a:rPr lang="en-IN" sz="2000" dirty="0"/>
              <a:t>      }</a:t>
            </a:r>
          </a:p>
          <a:p>
            <a:r>
              <a:rPr lang="en-IN" sz="2000" dirty="0"/>
              <a:t>    return 0;</a:t>
            </a:r>
          </a:p>
          <a:p>
            <a:r>
              <a:rPr lang="en-IN" sz="2000" dirty="0"/>
              <a:t>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2BC5A7-9C2A-48BC-0463-F896FE6FBC3F}"/>
              </a:ext>
            </a:extLst>
          </p:cNvPr>
          <p:cNvSpPr txBox="1"/>
          <p:nvPr/>
        </p:nvSpPr>
        <p:spPr>
          <a:xfrm>
            <a:off x="802640" y="986894"/>
            <a:ext cx="5542280" cy="45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 fork()</a:t>
            </a:r>
            <a:endParaRPr lang="en-US" altLang="en-US" sz="1800" b="1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27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0EA1D-3978-B238-EE45-82AD71E0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1457CD-8BE2-9631-A044-3947717C9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FEE184-0909-98F1-842E-2D26F0FC400B}"/>
              </a:ext>
            </a:extLst>
          </p:cNvPr>
          <p:cNvSpPr txBox="1"/>
          <p:nvPr/>
        </p:nvSpPr>
        <p:spPr>
          <a:xfrm>
            <a:off x="698088" y="360554"/>
            <a:ext cx="1115863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Creation – fork()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6697E2-0076-7039-0089-EAFFC1D10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A3B1A5-97BD-7650-696D-A2B7722288E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CCCE06F8-2EBD-311B-55F0-A47842850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4D6304-6F03-D922-44CC-7CD9C650AE8A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7F5D866-BC08-F9E2-B954-48833D873866}"/>
              </a:ext>
            </a:extLst>
          </p:cNvPr>
          <p:cNvSpPr txBox="1"/>
          <p:nvPr/>
        </p:nvSpPr>
        <p:spPr>
          <a:xfrm>
            <a:off x="822960" y="1678002"/>
            <a:ext cx="61163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#include &lt;</a:t>
            </a:r>
            <a:r>
              <a:rPr lang="en-IN" sz="2400" dirty="0" err="1"/>
              <a:t>stdio.h</a:t>
            </a:r>
            <a:r>
              <a:rPr lang="en-IN" sz="2400" dirty="0"/>
              <a:t>&gt;</a:t>
            </a:r>
          </a:p>
          <a:p>
            <a:r>
              <a:rPr lang="en-IN" sz="2400" dirty="0"/>
              <a:t>#include &lt;sys/</a:t>
            </a:r>
            <a:r>
              <a:rPr lang="en-IN" sz="2400" dirty="0" err="1"/>
              <a:t>types.h</a:t>
            </a:r>
            <a:r>
              <a:rPr lang="en-IN" sz="2400" dirty="0"/>
              <a:t>&gt;</a:t>
            </a:r>
          </a:p>
          <a:p>
            <a:r>
              <a:rPr lang="en-IN" sz="2400" dirty="0"/>
              <a:t>#include &lt;</a:t>
            </a:r>
            <a:r>
              <a:rPr lang="en-IN" sz="2400" dirty="0" err="1"/>
              <a:t>unistd.h</a:t>
            </a:r>
            <a:r>
              <a:rPr lang="en-IN" sz="2400" dirty="0"/>
              <a:t>&gt;</a:t>
            </a:r>
          </a:p>
          <a:p>
            <a:r>
              <a:rPr lang="en-IN" sz="2400" dirty="0"/>
              <a:t>int main()</a:t>
            </a:r>
          </a:p>
          <a:p>
            <a:r>
              <a:rPr lang="en-IN" sz="2400" dirty="0"/>
              <a:t>{</a:t>
            </a:r>
          </a:p>
          <a:p>
            <a:r>
              <a:rPr lang="en-IN" sz="2400" dirty="0"/>
              <a:t>    fork();</a:t>
            </a:r>
          </a:p>
          <a:p>
            <a:r>
              <a:rPr lang="en-IN" sz="2400" dirty="0"/>
              <a:t>    </a:t>
            </a:r>
            <a:r>
              <a:rPr lang="en-IN" sz="2400" dirty="0" err="1"/>
              <a:t>printf</a:t>
            </a:r>
            <a:r>
              <a:rPr lang="en-IN" sz="2400" dirty="0"/>
              <a:t>("Hello \n");</a:t>
            </a:r>
          </a:p>
          <a:p>
            <a:r>
              <a:rPr lang="en-IN" sz="2400" dirty="0"/>
              <a:t>    return 0;</a:t>
            </a:r>
          </a:p>
          <a:p>
            <a:r>
              <a:rPr lang="en-IN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73280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657B2-A09C-8A33-4DB2-0951A3BA2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40FA5D-A72C-36D9-EB18-0BAA117EB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C16AD8-9B93-0EE0-7D94-DAF740C46325}"/>
              </a:ext>
            </a:extLst>
          </p:cNvPr>
          <p:cNvSpPr txBox="1"/>
          <p:nvPr/>
        </p:nvSpPr>
        <p:spPr>
          <a:xfrm>
            <a:off x="698088" y="360554"/>
            <a:ext cx="10996072" cy="107721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Creation – </a:t>
            </a:r>
            <a:r>
              <a:rPr lang="en-US" altLang="en-US" sz="24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fork()</a:t>
            </a:r>
          </a:p>
          <a:p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73F4857-9FFB-5028-ED75-FA4486F5C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B408BF-4278-3462-2532-9C142DFFCAD1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5505400A-6F9E-E1DD-ECA0-09D51A771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368E38-AD81-7962-F6E7-1A663CE3F0B9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B8AC78F-E93B-224E-C77A-B9F5D6634F51}"/>
              </a:ext>
            </a:extLst>
          </p:cNvPr>
          <p:cNvSpPr txBox="1"/>
          <p:nvPr/>
        </p:nvSpPr>
        <p:spPr>
          <a:xfrm>
            <a:off x="822960" y="1678002"/>
            <a:ext cx="611632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#include &lt;</a:t>
            </a:r>
            <a:r>
              <a:rPr lang="en-IN" sz="2400" dirty="0" err="1"/>
              <a:t>stdio.h</a:t>
            </a:r>
            <a:r>
              <a:rPr lang="en-IN" sz="2400" dirty="0"/>
              <a:t>&gt;</a:t>
            </a:r>
          </a:p>
          <a:p>
            <a:r>
              <a:rPr lang="en-IN" sz="2400" dirty="0"/>
              <a:t>#include &lt;sys/</a:t>
            </a:r>
            <a:r>
              <a:rPr lang="en-IN" sz="2400" dirty="0" err="1"/>
              <a:t>types.h</a:t>
            </a:r>
            <a:r>
              <a:rPr lang="en-IN" sz="2400" dirty="0"/>
              <a:t>&gt;</a:t>
            </a:r>
          </a:p>
          <a:p>
            <a:r>
              <a:rPr lang="en-IN" sz="2400" dirty="0"/>
              <a:t>#include &lt;</a:t>
            </a:r>
            <a:r>
              <a:rPr lang="en-IN" sz="2400" dirty="0" err="1"/>
              <a:t>unistd.h</a:t>
            </a:r>
            <a:r>
              <a:rPr lang="en-IN" sz="2400" dirty="0"/>
              <a:t>&gt;</a:t>
            </a:r>
          </a:p>
          <a:p>
            <a:r>
              <a:rPr lang="en-IN" sz="2400" dirty="0"/>
              <a:t>int main()</a:t>
            </a:r>
          </a:p>
          <a:p>
            <a:r>
              <a:rPr lang="en-IN" sz="2400" dirty="0"/>
              <a:t>{</a:t>
            </a:r>
          </a:p>
          <a:p>
            <a:r>
              <a:rPr lang="en-IN" sz="2400" dirty="0"/>
              <a:t>    fork();</a:t>
            </a:r>
          </a:p>
          <a:p>
            <a:r>
              <a:rPr lang="en-IN" sz="2400" dirty="0"/>
              <a:t>    </a:t>
            </a:r>
            <a:r>
              <a:rPr lang="en-IN" sz="2400" dirty="0" err="1"/>
              <a:t>printf</a:t>
            </a:r>
            <a:r>
              <a:rPr lang="en-IN" sz="2400" dirty="0"/>
              <a:t>(“First \n");</a:t>
            </a:r>
          </a:p>
          <a:p>
            <a:r>
              <a:rPr lang="en-IN" sz="2400" dirty="0"/>
              <a:t>    fork();</a:t>
            </a:r>
          </a:p>
          <a:p>
            <a:r>
              <a:rPr lang="en-IN" sz="2400" dirty="0"/>
              <a:t>    </a:t>
            </a:r>
            <a:r>
              <a:rPr lang="en-IN" sz="2400" dirty="0" err="1"/>
              <a:t>printf</a:t>
            </a:r>
            <a:r>
              <a:rPr lang="en-IN" sz="2400" dirty="0"/>
              <a:t>(“Second \n");</a:t>
            </a:r>
          </a:p>
          <a:p>
            <a:r>
              <a:rPr lang="en-IN" sz="2400" dirty="0"/>
              <a:t>    fork();</a:t>
            </a:r>
          </a:p>
          <a:p>
            <a:r>
              <a:rPr lang="en-IN" sz="2400" dirty="0"/>
              <a:t>    </a:t>
            </a:r>
            <a:r>
              <a:rPr lang="en-IN" sz="2400" dirty="0" err="1"/>
              <a:t>printf</a:t>
            </a:r>
            <a:r>
              <a:rPr lang="en-IN" sz="2400" dirty="0"/>
              <a:t>("Hello \n");</a:t>
            </a:r>
          </a:p>
          <a:p>
            <a:r>
              <a:rPr lang="en-IN" sz="2400" dirty="0"/>
              <a:t>    return 0;</a:t>
            </a:r>
          </a:p>
          <a:p>
            <a:r>
              <a:rPr lang="en-IN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09072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9CE03-0E31-D7B3-11FB-DD3E0FBB6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D25DA8-C3D0-1D40-0876-29B6932514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706490-2ACF-9B48-FC02-415D6C5DDF3B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Creation - </a:t>
            </a:r>
            <a:r>
              <a:rPr lang="en-US" altLang="en-US" sz="36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execvp</a:t>
            </a:r>
            <a:r>
              <a:rPr lang="en-US" altLang="en-US" sz="36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()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1949D60-6438-980C-FD68-45E2B693A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46D96E-C3C0-0638-2A5F-5BCBE7451405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F2A88B59-0FE9-BF3F-E345-F218F4F2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D37776-CB8A-8159-9AC1-7991E5CD6015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2D5D37-8CEE-37DC-B7B0-78399F2DE874}"/>
              </a:ext>
            </a:extLst>
          </p:cNvPr>
          <p:cNvSpPr txBox="1"/>
          <p:nvPr/>
        </p:nvSpPr>
        <p:spPr>
          <a:xfrm>
            <a:off x="616808" y="1123037"/>
            <a:ext cx="10886934" cy="4454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Option 1: Clone existing process and change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Execute a Program: the </a:t>
            </a:r>
            <a:r>
              <a:rPr lang="en-US" altLang="en-US" sz="24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execvp</a:t>
            </a: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() System Call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created child process does not have to run the same program as the parent process does.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 exec type system calls allow a process to run any program files, which include a binary executable or a shell script. 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11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8C43E-7567-FF67-B190-35B709569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11A698-F203-CF29-8A38-C3C6D0825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C30025-FFBE-3B42-DCA0-C60CFC8BEAB7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Creation – </a:t>
            </a:r>
            <a:r>
              <a:rPr lang="en-US" sz="40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execvp</a:t>
            </a:r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()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63DDAF-B6D4-E43C-0DED-0A3E6174C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9546D9-BBCD-0AE6-4E53-EB768215F2B2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3F9DD06D-B9FC-98BA-B85F-43125224B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E6680D-50E4-5896-4E22-1EE1959F3497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15A084-9A03-2F54-4BF7-3FFF78CD21C7}"/>
              </a:ext>
            </a:extLst>
          </p:cNvPr>
          <p:cNvSpPr txBox="1"/>
          <p:nvPr/>
        </p:nvSpPr>
        <p:spPr>
          <a:xfrm>
            <a:off x="616808" y="1123037"/>
            <a:ext cx="10886934" cy="5562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Option 1: Clone existing process and change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Execute a Program: the </a:t>
            </a:r>
            <a:r>
              <a:rPr lang="en-US" altLang="en-US" sz="24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execvp</a:t>
            </a: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() System Call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 </a:t>
            </a:r>
            <a:r>
              <a:rPr lang="en-US" altLang="en-US" sz="2400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execvp</a:t>
            </a: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() system call requires two arguments: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first argument - name of a file to be executed.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second argument is a pointer to an array of character strings. More precisely, its type is char **, which is exactly identical to the 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argv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array used in the main program: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 main(int 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argc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char **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argv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Note that this argument must be terminated by a zero.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80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4DF0B-18A7-57FB-A00C-5A32F5F38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1FBCEA-D9F0-D790-D15F-4E79A74BDE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48D7B6-AC5F-4E73-2F4D-F3C7B9B19F3A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Creation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91418F0-5228-2226-FCE4-1A3052CF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117EAF-3322-A410-58D1-7911E19D91D2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4FB5FE1B-CA8A-42BE-7A8C-F1FD2316F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A2EBB3-EAC5-2FA5-5FA5-0C24B3058FD3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AB8768-1598-5F7A-C514-C18198D87506}"/>
              </a:ext>
            </a:extLst>
          </p:cNvPr>
          <p:cNvSpPr txBox="1"/>
          <p:nvPr/>
        </p:nvSpPr>
        <p:spPr>
          <a:xfrm>
            <a:off x="717755" y="1470985"/>
            <a:ext cx="700024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/</a:t>
            </a:r>
            <a:r>
              <a:rPr lang="en-US" sz="2400" dirty="0" err="1"/>
              <a:t>execDemo.c</a:t>
            </a:r>
            <a:r>
              <a:rPr lang="en-US" sz="2400" dirty="0"/>
              <a:t> </a:t>
            </a:r>
          </a:p>
          <a:p>
            <a:r>
              <a:rPr lang="en-US" sz="2400" dirty="0"/>
              <a:t>  </a:t>
            </a:r>
          </a:p>
          <a:p>
            <a:r>
              <a:rPr lang="en-US" sz="2400" dirty="0"/>
              <a:t>#include&lt;stdio.h&gt; </a:t>
            </a:r>
          </a:p>
          <a:p>
            <a:r>
              <a:rPr lang="en-US" sz="2400" dirty="0"/>
              <a:t>#include&lt;stdlib.h&gt; </a:t>
            </a:r>
          </a:p>
          <a:p>
            <a:r>
              <a:rPr lang="en-US" sz="2400" dirty="0"/>
              <a:t>#include&lt;unistd.h&gt; </a:t>
            </a:r>
          </a:p>
          <a:p>
            <a:r>
              <a:rPr lang="en-US" sz="2400" dirty="0"/>
              <a:t>int main() </a:t>
            </a:r>
          </a:p>
          <a:p>
            <a:r>
              <a:rPr lang="en-US" sz="2400" dirty="0"/>
              <a:t>{ </a:t>
            </a:r>
          </a:p>
          <a:p>
            <a:r>
              <a:rPr lang="en-US" sz="2400" dirty="0"/>
              <a:t>        char *</a:t>
            </a:r>
            <a:r>
              <a:rPr lang="en-US" sz="2400" dirty="0" err="1"/>
              <a:t>args</a:t>
            </a:r>
            <a:r>
              <a:rPr lang="en-US" sz="2400" dirty="0"/>
              <a:t>[]={"./EXEC",NULL}; 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execvp</a:t>
            </a:r>
            <a:r>
              <a:rPr lang="en-US" sz="2400" dirty="0"/>
              <a:t>(</a:t>
            </a:r>
            <a:r>
              <a:rPr lang="en-US" sz="2400" dirty="0" err="1"/>
              <a:t>args</a:t>
            </a:r>
            <a:r>
              <a:rPr lang="en-US" sz="2400" dirty="0"/>
              <a:t>[0],</a:t>
            </a:r>
            <a:r>
              <a:rPr lang="en-US" sz="2400" dirty="0" err="1"/>
              <a:t>args</a:t>
            </a:r>
            <a:r>
              <a:rPr lang="en-US" sz="2400" dirty="0"/>
              <a:t>); 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printf</a:t>
            </a:r>
            <a:r>
              <a:rPr lang="en-US" sz="2400" dirty="0"/>
              <a:t>(“This should not print"); </a:t>
            </a:r>
          </a:p>
          <a:p>
            <a:r>
              <a:rPr lang="en-US" sz="2400" dirty="0"/>
              <a:t>      </a:t>
            </a:r>
          </a:p>
          <a:p>
            <a:r>
              <a:rPr lang="en-US" sz="2400" dirty="0"/>
              <a:t>    return 0; </a:t>
            </a:r>
          </a:p>
          <a:p>
            <a:r>
              <a:rPr lang="en-US" sz="2400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131642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E62BD-7815-A9FF-A077-69C2B340B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1A30F5-E902-147E-E7CC-10148A90D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00B74C-3DC0-DE1B-AA1A-91043C1AD77B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Creation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75361A-430D-4B3A-EB8E-EFB78AB0E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4A2BF9-C3B5-D0AB-7F04-E4F050AC3BF5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D1E21B90-08CE-20D0-EB02-8CCF45C9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1F69D9-D571-10AC-39AE-B046ECF56157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E8DFB23-77F2-F544-4A5A-087C676BBF75}"/>
              </a:ext>
            </a:extLst>
          </p:cNvPr>
          <p:cNvSpPr txBox="1"/>
          <p:nvPr/>
        </p:nvSpPr>
        <p:spPr>
          <a:xfrm>
            <a:off x="616808" y="1265277"/>
            <a:ext cx="10886934" cy="453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fork vs exec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fork starts a new process which is a copy of the one that calls it, while exec replaces the current process image with another (different) one.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Both parent and child processes are executed simultaneously in case of fork() while Control never returns to the original program unless there is an exec() error.</a:t>
            </a:r>
          </a:p>
        </p:txBody>
      </p:sp>
    </p:spTree>
    <p:extLst>
      <p:ext uri="{BB962C8B-B14F-4D97-AF65-F5344CB8AC3E}">
        <p14:creationId xmlns:p14="http://schemas.microsoft.com/office/powerpoint/2010/main" val="983111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86C56-7837-04D1-2A3A-4CECCA432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B18AD8-685B-21F7-3BF0-E1A07ECC3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4FD616-654D-36C0-AB75-13B059A4A8C7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Creation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674479-C312-55C3-72E6-23741ADAC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1A41AF-50DE-F9B1-BB61-7A0F5F5ECB83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A74FFEBB-D794-2121-0958-D620AACA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B15D18-CDBF-ED8E-C6E1-929755C63CDB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CC2A839-A648-0D68-CE03-752FC4009F12}"/>
              </a:ext>
            </a:extLst>
          </p:cNvPr>
          <p:cNvSpPr txBox="1"/>
          <p:nvPr/>
        </p:nvSpPr>
        <p:spPr>
          <a:xfrm>
            <a:off x="616808" y="1123037"/>
            <a:ext cx="10886934" cy="5562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Option 2: New process from scratch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Steps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Load specified code and data into memory; Create empty call stack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Create and initialize PCB (make look like context-switch)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Put process on ready list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Advantages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No wasted work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Disadvantages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Difficult to setup process correctly and to express all possible options 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permissions, where to write I/O, environment variables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Example: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WindowsNT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has call with 10 arguments</a:t>
            </a:r>
          </a:p>
        </p:txBody>
      </p:sp>
    </p:spTree>
    <p:extLst>
      <p:ext uri="{BB962C8B-B14F-4D97-AF65-F5344CB8AC3E}">
        <p14:creationId xmlns:p14="http://schemas.microsoft.com/office/powerpoint/2010/main" val="3971596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3C05F-C0A1-6DD1-03F5-B3A84FF20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Screen Shot 2012-12-04 at 11.23.48 AM.png">
            <a:extLst>
              <a:ext uri="{FF2B5EF4-FFF2-40B4-BE49-F238E27FC236}">
                <a16:creationId xmlns:a16="http://schemas.microsoft.com/office/drawing/2014/main" id="{92929ABB-1259-4492-BE46-EE3BC21BF5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8"/>
          <a:stretch/>
        </p:blipFill>
        <p:spPr bwMode="auto">
          <a:xfrm>
            <a:off x="5546241" y="0"/>
            <a:ext cx="6759208" cy="657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B844F8-C5E9-3242-1739-23AE654257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8B9212-4360-370D-7DDF-BC3CE172F943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Creation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DBBEF62-C193-2772-D9EB-71BD0EAD9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7FC12C-DE7F-3C1C-7021-F13D85DD55C2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391AF7D7-946F-B908-A602-A32C630C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FF4C0-A468-3B08-2D7C-B0D3D0460D5E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8670" t="76630"/>
          <a:stretch/>
        </p:blipFill>
        <p:spPr>
          <a:xfrm>
            <a:off x="0" y="3130061"/>
            <a:ext cx="6174896" cy="200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A52EC-9403-4992-64F0-94F0BF797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9BD394-026B-3719-DD55-BF301370B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F5C789-9CD1-E4EF-7434-6BCCDD2E5F7F}"/>
              </a:ext>
            </a:extLst>
          </p:cNvPr>
          <p:cNvSpPr txBox="1"/>
          <p:nvPr/>
        </p:nvSpPr>
        <p:spPr>
          <a:xfrm>
            <a:off x="698089" y="360554"/>
            <a:ext cx="4267200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6D01105-4A5B-D487-0D44-B1FC7281B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1E7C49-3382-2287-4FBF-366EC9F29366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B6999848-BD14-E8A5-59B2-474891AB9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958272-C3B6-7912-3369-E41D850D5785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BC6A444-5630-72CC-A662-C5C5BF6B059F}"/>
              </a:ext>
            </a:extLst>
          </p:cNvPr>
          <p:cNvSpPr txBox="1"/>
          <p:nvPr/>
        </p:nvSpPr>
        <p:spPr>
          <a:xfrm>
            <a:off x="638605" y="1810654"/>
            <a:ext cx="1091479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process is a program in execution. </a:t>
            </a:r>
          </a:p>
          <a:p>
            <a:pPr algn="ctr"/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Program is passive entity - Process is active </a:t>
            </a:r>
          </a:p>
          <a:p>
            <a:pPr algn="ctr"/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Program becomes process when an executable file is loaded into memory</a:t>
            </a:r>
          </a:p>
          <a:p>
            <a:pPr algn="ctr"/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process will need certain resources - such as CPU time, memory, files, and I/O devices - to accomplish its task, which are typically allocated while it is executing. </a:t>
            </a:r>
          </a:p>
        </p:txBody>
      </p:sp>
    </p:spTree>
    <p:extLst>
      <p:ext uri="{BB962C8B-B14F-4D97-AF65-F5344CB8AC3E}">
        <p14:creationId xmlns:p14="http://schemas.microsoft.com/office/powerpoint/2010/main" val="3810696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86C56-7837-04D1-2A3A-4CECCA432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B18AD8-685B-21F7-3BF0-E1A07ECC3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4FD616-654D-36C0-AB75-13B059A4A8C7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Termination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674479-C312-55C3-72E6-23741ADAC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1A41AF-50DE-F9B1-BB61-7A0F5F5ECB83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A74FFEBB-D794-2121-0958-D620AACA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B15D18-CDBF-ED8E-C6E1-929755C63CDB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CC2A839-A648-0D68-CE03-752FC4009F12}"/>
              </a:ext>
            </a:extLst>
          </p:cNvPr>
          <p:cNvSpPr txBox="1"/>
          <p:nvPr/>
        </p:nvSpPr>
        <p:spPr>
          <a:xfrm>
            <a:off x="616808" y="1123037"/>
            <a:ext cx="108869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exit()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exit() system call is a fundamental interface in Operating Systems (OS) that allows a process to terminate its execution and release system resources.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Syntax:void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exit(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status);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Types of exit status:-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Normal exit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exit(0) indicates successful termination.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Error exit: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exit(1) or non-zero values indicate error or abnormal termination.</a:t>
            </a:r>
          </a:p>
        </p:txBody>
      </p:sp>
    </p:spTree>
    <p:extLst>
      <p:ext uri="{BB962C8B-B14F-4D97-AF65-F5344CB8AC3E}">
        <p14:creationId xmlns:p14="http://schemas.microsoft.com/office/powerpoint/2010/main" val="3648038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86C56-7837-04D1-2A3A-4CECCA432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B18AD8-685B-21F7-3BF0-E1A07ECC3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4FD616-654D-36C0-AB75-13B059A4A8C7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Termination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674479-C312-55C3-72E6-23741ADAC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1A41AF-50DE-F9B1-BB61-7A0F5F5ECB83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A74FFEBB-D794-2121-0958-D620AACA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B15D18-CDBF-ED8E-C6E1-929755C63CDB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CC2A839-A648-0D68-CE03-752FC4009F12}"/>
              </a:ext>
            </a:extLst>
          </p:cNvPr>
          <p:cNvSpPr txBox="1"/>
          <p:nvPr/>
        </p:nvSpPr>
        <p:spPr>
          <a:xfrm>
            <a:off x="616808" y="1123037"/>
            <a:ext cx="1088693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abort()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Parent </a:t>
            </a: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may terminate the execution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 children processes  using the abort() system call.  Some reasons for doing so: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Child has exceeded allocated resources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Task assigned to child is no longer required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parent is exiting, and the operating systems does not allow  a child to continue if its parent terminates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abort() system call does not return a value. The process is terminated immediately, and the core dump is generated.</a:t>
            </a:r>
          </a:p>
        </p:txBody>
      </p:sp>
    </p:spTree>
    <p:extLst>
      <p:ext uri="{BB962C8B-B14F-4D97-AF65-F5344CB8AC3E}">
        <p14:creationId xmlns:p14="http://schemas.microsoft.com/office/powerpoint/2010/main" val="825203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86C56-7837-04D1-2A3A-4CECCA432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B18AD8-685B-21F7-3BF0-E1A07ECC3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4FD616-654D-36C0-AB75-13B059A4A8C7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Termination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674479-C312-55C3-72E6-23741ADAC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1A41AF-50DE-F9B1-BB61-7A0F5F5ECB83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A74FFEBB-D794-2121-0958-D620AACA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B15D18-CDBF-ED8E-C6E1-929755C63CDB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CC2A839-A648-0D68-CE03-752FC4009F12}"/>
              </a:ext>
            </a:extLst>
          </p:cNvPr>
          <p:cNvSpPr txBox="1"/>
          <p:nvPr/>
        </p:nvSpPr>
        <p:spPr>
          <a:xfrm>
            <a:off x="616808" y="1169929"/>
            <a:ext cx="1088693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Cascading termination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termination of a parent process leads to the termination of its child processes.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Parent process termination: </a:t>
            </a: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either voluntarily (e.g., exit()) or involuntarily (e.g., kill signal).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Child process termination: </a:t>
            </a: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OS sends a termination signal (e.g., SIGTERM) to all child processes of the terminated parent process.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Cascading effect:</a:t>
            </a: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Each child process, upon receiving the termination signal, terminates its own child processes, if any.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Recursive termination: </a:t>
            </a: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This process continues recursively until all descendant processes of the original parent process have been terminated.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Unintended process termination AND Loss of work</a:t>
            </a:r>
          </a:p>
        </p:txBody>
      </p:sp>
    </p:spTree>
    <p:extLst>
      <p:ext uri="{BB962C8B-B14F-4D97-AF65-F5344CB8AC3E}">
        <p14:creationId xmlns:p14="http://schemas.microsoft.com/office/powerpoint/2010/main" val="3573729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86C56-7837-04D1-2A3A-4CECCA432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B18AD8-685B-21F7-3BF0-E1A07ECC3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4FD616-654D-36C0-AB75-13B059A4A8C7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Termination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674479-C312-55C3-72E6-23741ADAC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1A41AF-50DE-F9B1-BB61-7A0F5F5ECB83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A74FFEBB-D794-2121-0958-D620AACA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B15D18-CDBF-ED8E-C6E1-929755C63CDB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CC2A839-A648-0D68-CE03-752FC4009F12}"/>
              </a:ext>
            </a:extLst>
          </p:cNvPr>
          <p:cNvSpPr txBox="1"/>
          <p:nvPr/>
        </p:nvSpPr>
        <p:spPr>
          <a:xfrm>
            <a:off x="616808" y="1169929"/>
            <a:ext cx="1088693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Orphan Process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 orphan process is a process that is still running even though its parent process has terminated or exited.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This can happen when a parent process forks a child process and then exits without waiting for the child process to finish.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Init</a:t>
            </a:r>
            <a:r>
              <a:rPr lang="en-US" alt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process becomes parent: </a:t>
            </a: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</a:t>
            </a:r>
            <a:r>
              <a:rPr lang="en-US" alt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init</a:t>
            </a: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process (PID 1) becomes the new parent process of the orphan process.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Resource management: </a:t>
            </a: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</a:t>
            </a:r>
            <a:r>
              <a:rPr lang="en-US" alt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init</a:t>
            </a: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process manages the resources of the orphan process, such as memory, file descriptors, and signals.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Termination: </a:t>
            </a: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When the orphan process finishes execution, the </a:t>
            </a:r>
            <a:r>
              <a:rPr lang="en-US" alt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init</a:t>
            </a: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process will terminate it and release its resources.</a:t>
            </a:r>
          </a:p>
        </p:txBody>
      </p:sp>
    </p:spTree>
    <p:extLst>
      <p:ext uri="{BB962C8B-B14F-4D97-AF65-F5344CB8AC3E}">
        <p14:creationId xmlns:p14="http://schemas.microsoft.com/office/powerpoint/2010/main" val="3201444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86C56-7837-04D1-2A3A-4CECCA432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B18AD8-685B-21F7-3BF0-E1A07ECC3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4FD616-654D-36C0-AB75-13B059A4A8C7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Termination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674479-C312-55C3-72E6-23741ADAC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1A41AF-50DE-F9B1-BB61-7A0F5F5ECB83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A74FFEBB-D794-2121-0958-D620AACA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B15D18-CDBF-ED8E-C6E1-929755C63CDB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CC2A839-A648-0D68-CE03-752FC4009F12}"/>
              </a:ext>
            </a:extLst>
          </p:cNvPr>
          <p:cNvSpPr txBox="1"/>
          <p:nvPr/>
        </p:nvSpPr>
        <p:spPr>
          <a:xfrm>
            <a:off x="616808" y="1169929"/>
            <a:ext cx="1088693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Zombie Process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Operating System (OS), a zombie process is a process that has completed its execution but still exists in the system's process table. This occurs when a process terminates, but its parent process doesn't acknowledge its termination.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Causes of Zombie Processes: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Parent process ignores SIGCHLD: </a:t>
            </a: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parent process doesn't handle the SIGCHLD signal sent by the OS when a child process terminates.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Parent process is busy: </a:t>
            </a: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parent process is too busy to acknowledge the zombie process's termination.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Parent process has exited: </a:t>
            </a: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parent process has terminated, leaving the zombie process behind.</a:t>
            </a:r>
          </a:p>
        </p:txBody>
      </p:sp>
    </p:spTree>
    <p:extLst>
      <p:ext uri="{BB962C8B-B14F-4D97-AF65-F5344CB8AC3E}">
        <p14:creationId xmlns:p14="http://schemas.microsoft.com/office/powerpoint/2010/main" val="1030831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86C56-7837-04D1-2A3A-4CECCA432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B18AD8-685B-21F7-3BF0-E1A07ECC3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4FD616-654D-36C0-AB75-13B059A4A8C7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Termination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674479-C312-55C3-72E6-23741ADAC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1A41AF-50DE-F9B1-BB61-7A0F5F5ECB83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A74FFEBB-D794-2121-0958-D620AACA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B15D18-CDBF-ED8E-C6E1-929755C63CDB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CC2A839-A648-0D68-CE03-752FC4009F12}"/>
              </a:ext>
            </a:extLst>
          </p:cNvPr>
          <p:cNvSpPr txBox="1"/>
          <p:nvPr/>
        </p:nvSpPr>
        <p:spPr>
          <a:xfrm>
            <a:off x="616808" y="1169929"/>
            <a:ext cx="1088693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Zombie Process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Effects of Zombie Processes: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table entry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System resource waste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Removing Zombie Processes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Parent process acknowledges termination: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Kill the parent process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Reboot the system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Properly handle SIGCHLD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Parent processes can use wait() or </a:t>
            </a:r>
            <a:r>
              <a:rPr lang="en-US" alt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waitpid</a:t>
            </a: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() to wait for child process termination and retrieve their exit status.</a:t>
            </a:r>
          </a:p>
        </p:txBody>
      </p:sp>
    </p:spTree>
    <p:extLst>
      <p:ext uri="{BB962C8B-B14F-4D97-AF65-F5344CB8AC3E}">
        <p14:creationId xmlns:p14="http://schemas.microsoft.com/office/powerpoint/2010/main" val="2874555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86C56-7837-04D1-2A3A-4CECCA432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B18AD8-685B-21F7-3BF0-E1A07ECC3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4FD616-654D-36C0-AB75-13B059A4A8C7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Termination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674479-C312-55C3-72E6-23741ADAC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1A41AF-50DE-F9B1-BB61-7A0F5F5ECB83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A74FFEBB-D794-2121-0958-D620AACA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B15D18-CDBF-ED8E-C6E1-929755C63CDB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CC2A839-A648-0D68-CE03-752FC4009F12}"/>
              </a:ext>
            </a:extLst>
          </p:cNvPr>
          <p:cNvSpPr txBox="1"/>
          <p:nvPr/>
        </p:nvSpPr>
        <p:spPr>
          <a:xfrm>
            <a:off x="616808" y="1169929"/>
            <a:ext cx="1088693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wait():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Waits for any child process to terminate.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Returns the PID of the terminated child process.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If no child process has terminated, it blocks until one does.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Can return immediately if a child process has already terminated.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waitpid</a:t>
            </a:r>
            <a:r>
              <a:rPr lang="en-US" altLang="en-US" sz="20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Waits for a specific child process to terminate.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Takes an additional argument, </a:t>
            </a:r>
            <a:r>
              <a:rPr lang="en-US" alt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pid</a:t>
            </a: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which specifies the PID of the child process.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Returns the PID of the terminated child process, or 0 if the child process has not terminated.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Can also be used to wait for any child process, like wait(), by passing -1 as the </a:t>
            </a:r>
            <a:r>
              <a:rPr lang="en-US" alt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pid</a:t>
            </a:r>
            <a:r>
              <a:rPr lang="en-US" alt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argument.</a:t>
            </a:r>
          </a:p>
        </p:txBody>
      </p:sp>
    </p:spTree>
    <p:extLst>
      <p:ext uri="{BB962C8B-B14F-4D97-AF65-F5344CB8AC3E}">
        <p14:creationId xmlns:p14="http://schemas.microsoft.com/office/powerpoint/2010/main" val="2816773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F3367-B4C3-9755-189B-FC2A01B5E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2549BB-1622-6C34-4525-F2775F2D4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CAF6AB-CB22-41AC-96E7-3111C2FCD2AB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Inter-Process Communication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62CCA7C-BC0B-3AB8-E898-E22DC154E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8D982E-C84B-C3BE-5AB3-495A520979F7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77EEA68B-41A1-A4FB-28DC-65FC13B3E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C86774-D8CC-130C-4E77-0A771B69EED9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080A474-0F7C-CCB1-D7B2-E3842609FEED}"/>
              </a:ext>
            </a:extLst>
          </p:cNvPr>
          <p:cNvSpPr txBox="1"/>
          <p:nvPr/>
        </p:nvSpPr>
        <p:spPr>
          <a:xfrm>
            <a:off x="616808" y="1244957"/>
            <a:ext cx="10886934" cy="4454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Processes within a system may be independent or cooperating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Cooperating process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can affect or be affected by other processes, including sharing 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Reasons for cooperating processes: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Information sharing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Computation speedup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Modularity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Convenience	</a:t>
            </a:r>
          </a:p>
        </p:txBody>
      </p:sp>
    </p:spTree>
    <p:extLst>
      <p:ext uri="{BB962C8B-B14F-4D97-AF65-F5344CB8AC3E}">
        <p14:creationId xmlns:p14="http://schemas.microsoft.com/office/powerpoint/2010/main" val="1634220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B54FA-E3AA-52A4-71F8-FADF7AE20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7219ED-1069-D43E-D180-F06518F44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06F6FD-0BAB-596F-8495-85F8806C466A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Inter-Process Communication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DBD5F1-C954-D6AA-F75B-C3CDF8651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A19580-F169-47A2-2AD0-7CACA474094B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F906DEBF-C4AF-C773-8DE3-E419F9C03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E444F4-B09A-69F4-5065-8254C25767F7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F3A0FE3-2904-1794-91DF-22A43AF63B2A}"/>
              </a:ext>
            </a:extLst>
          </p:cNvPr>
          <p:cNvSpPr txBox="1"/>
          <p:nvPr/>
        </p:nvSpPr>
        <p:spPr>
          <a:xfrm>
            <a:off x="464407" y="1755817"/>
            <a:ext cx="4514709" cy="3346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Cooperating processes need 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interprocess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communication (IPC)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Two models of IPC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Shared memory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Message passing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73F3A9-FCAB-85F8-500F-F8D55195D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1517" y="1244957"/>
            <a:ext cx="6372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(a) Shared memory.  		(b) Message passing. </a:t>
            </a:r>
            <a:r>
              <a:rPr kumimoji="0" lang="en-US" altLang="en-US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3548E2E-CFBB-A4B5-DDFF-4B57CE81B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29" y="2110144"/>
            <a:ext cx="6246813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545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IPC – Shared Memory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61DAD-F2DF-C8DF-CAD2-C49B7FB966EB}"/>
              </a:ext>
            </a:extLst>
          </p:cNvPr>
          <p:cNvSpPr txBox="1"/>
          <p:nvPr/>
        </p:nvSpPr>
        <p:spPr>
          <a:xfrm>
            <a:off x="616808" y="1244957"/>
            <a:ext cx="10886934" cy="5008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Shared memory is a form of inter-process communication (IPC) that allows multiple processes to share a common memory space.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Creation: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process creates a shared memory segment using a system call (e.g., 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shmget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() in Linux).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Attachment: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Other processes attach to the shared memory segment using a system call (e.g., 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shmat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() in Linux).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Access: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Processes can access the shared memory segment using pointers.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Detachment: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When a process finishes using the shared memory segment, it detaches from it using a system call (e.g., 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shmdt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() in Linux).</a:t>
            </a:r>
          </a:p>
        </p:txBody>
      </p:sp>
    </p:spTree>
    <p:extLst>
      <p:ext uri="{BB962C8B-B14F-4D97-AF65-F5344CB8AC3E}">
        <p14:creationId xmlns:p14="http://schemas.microsoft.com/office/powerpoint/2010/main" val="3767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B9FF1-B949-0EEA-80A7-864BBB43D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8DE5FB-E448-CF68-2BD7-06894A319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87AA4-B958-C622-E3F4-F5156E84DB40}"/>
              </a:ext>
            </a:extLst>
          </p:cNvPr>
          <p:cNvSpPr txBox="1"/>
          <p:nvPr/>
        </p:nvSpPr>
        <p:spPr>
          <a:xfrm>
            <a:off x="698088" y="360554"/>
            <a:ext cx="579415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Memory Layout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E57349-FC09-BB3F-E19C-155F5AAD1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81C525-B06F-7C3D-B504-5739CCAF5CB3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7C604A6E-64C8-EBA0-8F0F-BDAF17D12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7FF36C-00F1-FA6D-2962-317461F72551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5316A8C-9E82-9B07-091E-88EC7FE8C7FA}"/>
              </a:ext>
            </a:extLst>
          </p:cNvPr>
          <p:cNvSpPr txBox="1"/>
          <p:nvPr/>
        </p:nvSpPr>
        <p:spPr>
          <a:xfrm>
            <a:off x="873759" y="1737411"/>
            <a:ext cx="80049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Stack section :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Temporary data storage when invoking functions (such as function parameters, return addresses, and local variables)</a:t>
            </a:r>
            <a:endParaRPr lang="en-IN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Heap section :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Memory that is dynamically allocated during program run time.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Data section :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Global Variables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Text section :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Executable Code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3D61D817-8D73-BE6F-2067-A82A1760E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353" y="1424002"/>
            <a:ext cx="265588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52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C210B-4413-399D-0D40-DF3805279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93FFE9-69C3-9ED4-0F43-116F071E81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D451B4-1049-7904-E7DC-9C23D2A91F0F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IPC – Shared Memory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29F70E-97A3-5842-0910-00322222E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6D13AC-A492-8049-33FE-3A304C977F20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B607AFED-9F46-633A-FDAD-B9520E264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298221-3D57-5502-AA9B-1C35BB04B494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F678B16-20A0-DDF4-6FBE-E1708983A72E}"/>
              </a:ext>
            </a:extLst>
          </p:cNvPr>
          <p:cNvSpPr txBox="1"/>
          <p:nvPr/>
        </p:nvSpPr>
        <p:spPr>
          <a:xfrm>
            <a:off x="616808" y="1244957"/>
            <a:ext cx="10886934" cy="390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Advantages of Shared Memory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Efficient: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Shared memory allows for efficient communication between processes, as data is not copied between processes.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Fast: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Shared memory access is faster than other IPC mechanisms, such as pipes or sockets.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Convenient: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Shared memory provides a convenient way for processes to share data.</a:t>
            </a:r>
          </a:p>
        </p:txBody>
      </p:sp>
    </p:spTree>
    <p:extLst>
      <p:ext uri="{BB962C8B-B14F-4D97-AF65-F5344CB8AC3E}">
        <p14:creationId xmlns:p14="http://schemas.microsoft.com/office/powerpoint/2010/main" val="2815559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95247-1B21-F180-5727-CDE3CE87B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216966-1380-DAFB-4510-351773F230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760777-AC7A-88C7-5C0B-B11578E37F02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IPC – Shared Memory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547B29-8948-B9F2-5230-94C03B765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287A0F-B001-7A9B-4580-C52BEE79802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24AD114C-3F07-C0E9-9DB4-E9C1B3FDA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4D0E54-DCFF-C2B4-7C79-EB0140F7F0CC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582F74C-30BD-3441-7673-E5BA0514AA41}"/>
              </a:ext>
            </a:extLst>
          </p:cNvPr>
          <p:cNvSpPr txBox="1"/>
          <p:nvPr/>
        </p:nvSpPr>
        <p:spPr>
          <a:xfrm>
            <a:off x="616808" y="1244957"/>
            <a:ext cx="10886934" cy="3346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Disadvantages of Shared Memory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Synchronization: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Processes must synchronize access to shared memory to avoid data corruption.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Security: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Shared memory can be a security risk if not properly protected.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Complexity: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Shared memory can be complex to implement, especially in large-scale systems.</a:t>
            </a:r>
          </a:p>
        </p:txBody>
      </p:sp>
    </p:spTree>
    <p:extLst>
      <p:ext uri="{BB962C8B-B14F-4D97-AF65-F5344CB8AC3E}">
        <p14:creationId xmlns:p14="http://schemas.microsoft.com/office/powerpoint/2010/main" val="248749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6A657-A5FF-83E5-13F3-CAA08A654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AB03DA-B79D-DC1C-1EFB-45179FE0A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D33485-65DA-75EA-46BF-51DC1E96CBC8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Example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DB2A89-1DFC-B489-6A47-55D5DACBC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52689-6A90-8CEA-9A4A-FF1C15945722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D5E9969B-A3E0-5C8F-BC26-DE2397381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806F6F-4B4D-894F-52F8-91726826605B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C6C5B95-281B-5932-B6F2-FA5FBD07B2AE}"/>
              </a:ext>
            </a:extLst>
          </p:cNvPr>
          <p:cNvSpPr txBox="1"/>
          <p:nvPr/>
        </p:nvSpPr>
        <p:spPr>
          <a:xfrm>
            <a:off x="3816555" y="197346"/>
            <a:ext cx="8831992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effectLst/>
                <a:latin typeface="Consolas" panose="020B0609020204030204" pitchFamily="49" charset="0"/>
              </a:rPr>
              <a:t>#include &lt;sys/</a:t>
            </a:r>
            <a:r>
              <a:rPr lang="en-IN" dirty="0" err="1">
                <a:effectLst/>
                <a:latin typeface="Consolas" panose="020B0609020204030204" pitchFamily="49" charset="0"/>
              </a:rPr>
              <a:t>shm.h</a:t>
            </a:r>
            <a:r>
              <a:rPr lang="en-IN" dirty="0">
                <a:effectLst/>
                <a:latin typeface="Consolas" panose="020B0609020204030204" pitchFamily="49" charset="0"/>
              </a:rPr>
              <a:t>&gt;</a:t>
            </a:r>
          </a:p>
          <a:p>
            <a:r>
              <a:rPr lang="en-IN" dirty="0">
                <a:effectLst/>
                <a:latin typeface="Consolas" panose="020B0609020204030204" pitchFamily="49" charset="0"/>
              </a:rPr>
              <a:t>#include &lt;sys/</a:t>
            </a:r>
            <a:r>
              <a:rPr lang="en-IN" dirty="0" err="1">
                <a:effectLst/>
                <a:latin typeface="Consolas" panose="020B0609020204030204" pitchFamily="49" charset="0"/>
              </a:rPr>
              <a:t>wait.h</a:t>
            </a:r>
            <a:r>
              <a:rPr lang="en-IN" dirty="0">
                <a:effectLst/>
                <a:latin typeface="Consolas" panose="020B0609020204030204" pitchFamily="49" charset="0"/>
              </a:rPr>
              <a:t>&gt;</a:t>
            </a:r>
          </a:p>
          <a:p>
            <a:r>
              <a:rPr lang="en-IN" dirty="0">
                <a:effectLst/>
                <a:latin typeface="Consolas" panose="020B0609020204030204" pitchFamily="49" charset="0"/>
              </a:rPr>
              <a:t>#include &lt;</a:t>
            </a:r>
            <a:r>
              <a:rPr lang="en-IN" dirty="0" err="1">
                <a:effectLst/>
                <a:latin typeface="Consolas" panose="020B0609020204030204" pitchFamily="49" charset="0"/>
              </a:rPr>
              <a:t>stdio.h</a:t>
            </a:r>
            <a:r>
              <a:rPr lang="en-IN" dirty="0">
                <a:effectLst/>
                <a:latin typeface="Consolas" panose="020B0609020204030204" pitchFamily="49" charset="0"/>
              </a:rPr>
              <a:t>&gt;</a:t>
            </a:r>
          </a:p>
          <a:p>
            <a:r>
              <a:rPr lang="en-IN" dirty="0">
                <a:effectLst/>
                <a:latin typeface="Consolas" panose="020B0609020204030204" pitchFamily="49" charset="0"/>
              </a:rPr>
              <a:t>#include &lt;</a:t>
            </a:r>
            <a:r>
              <a:rPr lang="en-IN" dirty="0" err="1">
                <a:effectLst/>
                <a:latin typeface="Consolas" panose="020B0609020204030204" pitchFamily="49" charset="0"/>
              </a:rPr>
              <a:t>stdlib.h</a:t>
            </a:r>
            <a:r>
              <a:rPr lang="en-IN" dirty="0">
                <a:effectLst/>
                <a:latin typeface="Consolas" panose="020B0609020204030204" pitchFamily="49" charset="0"/>
              </a:rPr>
              <a:t>&gt;</a:t>
            </a:r>
          </a:p>
          <a:p>
            <a:r>
              <a:rPr lang="en-IN" dirty="0">
                <a:effectLst/>
                <a:latin typeface="Consolas" panose="020B0609020204030204" pitchFamily="49" charset="0"/>
              </a:rPr>
              <a:t>#include &lt;</a:t>
            </a:r>
            <a:r>
              <a:rPr lang="en-IN" dirty="0" err="1">
                <a:effectLst/>
                <a:latin typeface="Consolas" panose="020B0609020204030204" pitchFamily="49" charset="0"/>
              </a:rPr>
              <a:t>unistd.h</a:t>
            </a:r>
            <a:r>
              <a:rPr lang="en-IN" dirty="0">
                <a:effectLst/>
                <a:latin typeface="Consolas" panose="020B0609020204030204" pitchFamily="49" charset="0"/>
              </a:rPr>
              <a:t>&gt;</a:t>
            </a:r>
          </a:p>
          <a:p>
            <a:br>
              <a:rPr lang="en-IN" dirty="0">
                <a:effectLst/>
                <a:latin typeface="Consolas" panose="020B0609020204030204" pitchFamily="49" charset="0"/>
              </a:rPr>
            </a:br>
            <a:r>
              <a:rPr lang="en-IN" dirty="0">
                <a:effectLst/>
                <a:latin typeface="Consolas" panose="020B0609020204030204" pitchFamily="49" charset="0"/>
              </a:rPr>
              <a:t>#define SHM_SIZE 1024</a:t>
            </a:r>
          </a:p>
          <a:p>
            <a:r>
              <a:rPr lang="en-IN" dirty="0">
                <a:effectLst/>
                <a:latin typeface="Consolas" panose="020B0609020204030204" pitchFamily="49" charset="0"/>
              </a:rPr>
              <a:t>#define SHM_KEY 1234</a:t>
            </a:r>
          </a:p>
          <a:p>
            <a:br>
              <a:rPr lang="en-IN" dirty="0">
                <a:effectLst/>
                <a:latin typeface="Consolas" panose="020B0609020204030204" pitchFamily="49" charset="0"/>
              </a:rPr>
            </a:br>
            <a:r>
              <a:rPr lang="en-IN" dirty="0">
                <a:effectLst/>
                <a:latin typeface="Consolas" panose="020B0609020204030204" pitchFamily="49" charset="0"/>
              </a:rPr>
              <a:t>int main() {</a:t>
            </a:r>
          </a:p>
          <a:p>
            <a:r>
              <a:rPr lang="en-IN" dirty="0">
                <a:effectLst/>
                <a:latin typeface="Consolas" panose="020B0609020204030204" pitchFamily="49" charset="0"/>
              </a:rPr>
              <a:t>    // Create a shared memory segment</a:t>
            </a:r>
          </a:p>
          <a:p>
            <a:r>
              <a:rPr lang="en-IN" dirty="0">
                <a:effectLst/>
                <a:latin typeface="Consolas" panose="020B0609020204030204" pitchFamily="49" charset="0"/>
              </a:rPr>
              <a:t>    int </a:t>
            </a:r>
            <a:r>
              <a:rPr lang="en-IN" dirty="0" err="1">
                <a:effectLst/>
                <a:latin typeface="Consolas" panose="020B0609020204030204" pitchFamily="49" charset="0"/>
              </a:rPr>
              <a:t>shmid</a:t>
            </a:r>
            <a:r>
              <a:rPr lang="en-IN" dirty="0">
                <a:effectLst/>
                <a:latin typeface="Consolas" panose="020B0609020204030204" pitchFamily="49" charset="0"/>
              </a:rPr>
              <a:t> = </a:t>
            </a:r>
            <a:r>
              <a:rPr lang="en-IN" dirty="0" err="1">
                <a:effectLst/>
                <a:latin typeface="Consolas" panose="020B0609020204030204" pitchFamily="49" charset="0"/>
              </a:rPr>
              <a:t>shmget</a:t>
            </a:r>
            <a:r>
              <a:rPr lang="en-IN" dirty="0">
                <a:effectLst/>
                <a:latin typeface="Consolas" panose="020B0609020204030204" pitchFamily="49" charset="0"/>
              </a:rPr>
              <a:t>(SHM_KEY, SHM_SIZE, IPC_CREAT | 0666);</a:t>
            </a:r>
          </a:p>
          <a:p>
            <a:r>
              <a:rPr lang="en-IN" dirty="0">
                <a:effectLst/>
                <a:latin typeface="Consolas" panose="020B0609020204030204" pitchFamily="49" charset="0"/>
              </a:rPr>
              <a:t>    if (</a:t>
            </a:r>
            <a:r>
              <a:rPr lang="en-IN" dirty="0" err="1">
                <a:effectLst/>
                <a:latin typeface="Consolas" panose="020B0609020204030204" pitchFamily="49" charset="0"/>
              </a:rPr>
              <a:t>shmid</a:t>
            </a:r>
            <a:r>
              <a:rPr lang="en-IN" dirty="0">
                <a:effectLst/>
                <a:latin typeface="Consolas" panose="020B0609020204030204" pitchFamily="49" charset="0"/>
              </a:rPr>
              <a:t> == -1) {</a:t>
            </a:r>
          </a:p>
          <a:p>
            <a:r>
              <a:rPr lang="en-IN" dirty="0">
                <a:effectLst/>
                <a:latin typeface="Consolas" panose="020B0609020204030204" pitchFamily="49" charset="0"/>
              </a:rPr>
              <a:t>        </a:t>
            </a:r>
            <a:r>
              <a:rPr lang="en-IN" dirty="0" err="1">
                <a:effectLst/>
                <a:latin typeface="Consolas" panose="020B0609020204030204" pitchFamily="49" charset="0"/>
              </a:rPr>
              <a:t>perror</a:t>
            </a:r>
            <a:r>
              <a:rPr lang="en-IN" dirty="0">
                <a:effectLst/>
                <a:latin typeface="Consolas" panose="020B0609020204030204" pitchFamily="49" charset="0"/>
              </a:rPr>
              <a:t>("</a:t>
            </a:r>
            <a:r>
              <a:rPr lang="en-IN" dirty="0" err="1">
                <a:effectLst/>
                <a:latin typeface="Consolas" panose="020B0609020204030204" pitchFamily="49" charset="0"/>
              </a:rPr>
              <a:t>shmget</a:t>
            </a:r>
            <a:r>
              <a:rPr lang="en-IN" dirty="0">
                <a:effectLst/>
                <a:latin typeface="Consolas" panose="020B0609020204030204" pitchFamily="49" charset="0"/>
              </a:rPr>
              <a:t>");</a:t>
            </a:r>
          </a:p>
          <a:p>
            <a:r>
              <a:rPr lang="en-IN" dirty="0">
                <a:effectLst/>
                <a:latin typeface="Consolas" panose="020B0609020204030204" pitchFamily="49" charset="0"/>
              </a:rPr>
              <a:t>        return 1;</a:t>
            </a:r>
          </a:p>
          <a:p>
            <a:r>
              <a:rPr lang="en-IN" dirty="0"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IN" dirty="0">
                <a:effectLst/>
                <a:latin typeface="Consolas" panose="020B0609020204030204" pitchFamily="49" charset="0"/>
              </a:rPr>
            </a:br>
            <a:r>
              <a:rPr lang="en-IN" dirty="0">
                <a:effectLst/>
                <a:latin typeface="Consolas" panose="020B0609020204030204" pitchFamily="49" charset="0"/>
              </a:rPr>
              <a:t>    // Attach to the shared memory segment</a:t>
            </a:r>
          </a:p>
          <a:p>
            <a:r>
              <a:rPr lang="en-IN" dirty="0">
                <a:effectLst/>
                <a:latin typeface="Consolas" panose="020B0609020204030204" pitchFamily="49" charset="0"/>
              </a:rPr>
              <a:t>    char* </a:t>
            </a:r>
            <a:r>
              <a:rPr lang="en-IN" dirty="0" err="1">
                <a:effectLst/>
                <a:latin typeface="Consolas" panose="020B0609020204030204" pitchFamily="49" charset="0"/>
              </a:rPr>
              <a:t>shmaddr</a:t>
            </a:r>
            <a:r>
              <a:rPr lang="en-IN" dirty="0">
                <a:effectLst/>
                <a:latin typeface="Consolas" panose="020B0609020204030204" pitchFamily="49" charset="0"/>
              </a:rPr>
              <a:t> = </a:t>
            </a:r>
            <a:r>
              <a:rPr lang="en-IN" dirty="0" err="1">
                <a:effectLst/>
                <a:latin typeface="Consolas" panose="020B0609020204030204" pitchFamily="49" charset="0"/>
              </a:rPr>
              <a:t>shmat</a:t>
            </a:r>
            <a:r>
              <a:rPr lang="en-IN" dirty="0">
                <a:effectLst/>
                <a:latin typeface="Consolas" panose="020B0609020204030204" pitchFamily="49" charset="0"/>
              </a:rPr>
              <a:t>(</a:t>
            </a:r>
            <a:r>
              <a:rPr lang="en-IN" dirty="0" err="1">
                <a:effectLst/>
                <a:latin typeface="Consolas" panose="020B0609020204030204" pitchFamily="49" charset="0"/>
              </a:rPr>
              <a:t>shmid</a:t>
            </a:r>
            <a:r>
              <a:rPr lang="en-IN" dirty="0">
                <a:effectLst/>
                <a:latin typeface="Consolas" panose="020B0609020204030204" pitchFamily="49" charset="0"/>
              </a:rPr>
              <a:t>, NULL, 0);</a:t>
            </a:r>
          </a:p>
          <a:p>
            <a:r>
              <a:rPr lang="en-IN" dirty="0">
                <a:effectLst/>
                <a:latin typeface="Consolas" panose="020B0609020204030204" pitchFamily="49" charset="0"/>
              </a:rPr>
              <a:t>    if (</a:t>
            </a:r>
            <a:r>
              <a:rPr lang="en-IN" dirty="0" err="1">
                <a:effectLst/>
                <a:latin typeface="Consolas" panose="020B0609020204030204" pitchFamily="49" charset="0"/>
              </a:rPr>
              <a:t>shmaddr</a:t>
            </a:r>
            <a:r>
              <a:rPr lang="en-IN" dirty="0">
                <a:effectLst/>
                <a:latin typeface="Consolas" panose="020B0609020204030204" pitchFamily="49" charset="0"/>
              </a:rPr>
              <a:t> == (char*)-1) {</a:t>
            </a:r>
          </a:p>
          <a:p>
            <a:r>
              <a:rPr lang="en-IN" dirty="0">
                <a:effectLst/>
                <a:latin typeface="Consolas" panose="020B0609020204030204" pitchFamily="49" charset="0"/>
              </a:rPr>
              <a:t>        </a:t>
            </a:r>
            <a:r>
              <a:rPr lang="en-IN" dirty="0" err="1">
                <a:effectLst/>
                <a:latin typeface="Consolas" panose="020B0609020204030204" pitchFamily="49" charset="0"/>
              </a:rPr>
              <a:t>perror</a:t>
            </a:r>
            <a:r>
              <a:rPr lang="en-IN" dirty="0">
                <a:effectLst/>
                <a:latin typeface="Consolas" panose="020B0609020204030204" pitchFamily="49" charset="0"/>
              </a:rPr>
              <a:t>("</a:t>
            </a:r>
            <a:r>
              <a:rPr lang="en-IN" dirty="0" err="1">
                <a:effectLst/>
                <a:latin typeface="Consolas" panose="020B0609020204030204" pitchFamily="49" charset="0"/>
              </a:rPr>
              <a:t>shmat</a:t>
            </a:r>
            <a:r>
              <a:rPr lang="en-IN" dirty="0">
                <a:effectLst/>
                <a:latin typeface="Consolas" panose="020B0609020204030204" pitchFamily="49" charset="0"/>
              </a:rPr>
              <a:t>");</a:t>
            </a:r>
          </a:p>
          <a:p>
            <a:r>
              <a:rPr lang="en-IN" dirty="0">
                <a:effectLst/>
                <a:latin typeface="Consolas" panose="020B0609020204030204" pitchFamily="49" charset="0"/>
              </a:rPr>
              <a:t>        return 1;</a:t>
            </a:r>
          </a:p>
          <a:p>
            <a:r>
              <a:rPr lang="en-IN" dirty="0">
                <a:effectLst/>
                <a:latin typeface="Consolas" panose="020B0609020204030204" pitchFamily="49" charset="0"/>
              </a:rPr>
              <a:t>    }</a:t>
            </a:r>
          </a:p>
        </p:txBody>
      </p:sp>
    </p:spTree>
    <p:extLst>
      <p:ext uri="{BB962C8B-B14F-4D97-AF65-F5344CB8AC3E}">
        <p14:creationId xmlns:p14="http://schemas.microsoft.com/office/powerpoint/2010/main" val="3477658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0C091-6988-6AEF-00BA-AA5811C86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05BAD2-7C8F-18DB-8F2C-D9610EC8C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615287-A229-0BCA-C798-4FEFE44BE9F9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Example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390DAB-1B27-859B-7201-102379CBE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456866-C725-DCED-FFFB-7D8506333563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CB478981-B78C-BCB3-AA0B-671E50DE8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38A062-5567-CFE4-1750-73A179B58ADC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9D1B2D1-8C09-874F-8627-6AB0F18179EE}"/>
              </a:ext>
            </a:extLst>
          </p:cNvPr>
          <p:cNvSpPr txBox="1"/>
          <p:nvPr/>
        </p:nvSpPr>
        <p:spPr>
          <a:xfrm>
            <a:off x="3820160" y="216726"/>
            <a:ext cx="92964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dirty="0">
                <a:effectLst/>
                <a:latin typeface="Consolas" panose="020B0609020204030204" pitchFamily="49" charset="0"/>
              </a:rPr>
              <a:t>    // Fork a child process</a:t>
            </a:r>
          </a:p>
          <a:p>
            <a:r>
              <a:rPr lang="en-IN" b="0" dirty="0">
                <a:effectLst/>
                <a:latin typeface="Consolas" panose="020B0609020204030204" pitchFamily="49" charset="0"/>
              </a:rPr>
              <a:t>    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pid_t</a:t>
            </a:r>
            <a:r>
              <a:rPr lang="en-IN" b="0" dirty="0">
                <a:effectLst/>
                <a:latin typeface="Consolas" panose="020B0609020204030204" pitchFamily="49" charset="0"/>
              </a:rPr>
              <a:t> 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pid</a:t>
            </a:r>
            <a:r>
              <a:rPr lang="en-IN" b="0" dirty="0">
                <a:effectLst/>
                <a:latin typeface="Consolas" panose="020B0609020204030204" pitchFamily="49" charset="0"/>
              </a:rPr>
              <a:t> = fork();</a:t>
            </a:r>
          </a:p>
          <a:p>
            <a:r>
              <a:rPr lang="en-IN" b="0" dirty="0">
                <a:effectLst/>
                <a:latin typeface="Consolas" panose="020B0609020204030204" pitchFamily="49" charset="0"/>
              </a:rPr>
              <a:t>    if (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pid</a:t>
            </a:r>
            <a:r>
              <a:rPr lang="en-IN" b="0" dirty="0">
                <a:effectLst/>
                <a:latin typeface="Consolas" panose="020B0609020204030204" pitchFamily="49" charset="0"/>
              </a:rPr>
              <a:t> == -1) {</a:t>
            </a:r>
          </a:p>
          <a:p>
            <a:r>
              <a:rPr lang="en-IN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perror</a:t>
            </a:r>
            <a:r>
              <a:rPr lang="en-IN" b="0" dirty="0">
                <a:effectLst/>
                <a:latin typeface="Consolas" panose="020B0609020204030204" pitchFamily="49" charset="0"/>
              </a:rPr>
              <a:t>("fork");</a:t>
            </a:r>
          </a:p>
          <a:p>
            <a:r>
              <a:rPr lang="en-IN" b="0" dirty="0">
                <a:effectLst/>
                <a:latin typeface="Consolas" panose="020B0609020204030204" pitchFamily="49" charset="0"/>
              </a:rPr>
              <a:t>        return 1;</a:t>
            </a:r>
          </a:p>
          <a:p>
            <a:r>
              <a:rPr lang="en-IN" b="0" dirty="0"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IN" b="0" dirty="0">
                <a:effectLst/>
                <a:latin typeface="Consolas" panose="020B0609020204030204" pitchFamily="49" charset="0"/>
              </a:rPr>
            </a:br>
            <a:r>
              <a:rPr lang="en-IN" b="0" dirty="0">
                <a:effectLst/>
                <a:latin typeface="Consolas" panose="020B0609020204030204" pitchFamily="49" charset="0"/>
              </a:rPr>
              <a:t>    if (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pid</a:t>
            </a:r>
            <a:r>
              <a:rPr lang="en-IN" b="0" dirty="0">
                <a:effectLst/>
                <a:latin typeface="Consolas" panose="020B0609020204030204" pitchFamily="49" charset="0"/>
              </a:rPr>
              <a:t> == 0) {</a:t>
            </a:r>
          </a:p>
          <a:p>
            <a:r>
              <a:rPr lang="en-IN" b="0" dirty="0">
                <a:effectLst/>
                <a:latin typeface="Consolas" panose="020B0609020204030204" pitchFamily="49" charset="0"/>
              </a:rPr>
              <a:t>        // Child process</a:t>
            </a:r>
          </a:p>
          <a:p>
            <a:r>
              <a:rPr lang="en-IN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printf</a:t>
            </a:r>
            <a:r>
              <a:rPr lang="en-IN" b="0" dirty="0">
                <a:effectLst/>
                <a:latin typeface="Consolas" panose="020B0609020204030204" pitchFamily="49" charset="0"/>
              </a:rPr>
              <a:t>("Child process writing to shared memory...\n");</a:t>
            </a:r>
          </a:p>
          <a:p>
            <a:r>
              <a:rPr lang="en-IN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sprintf</a:t>
            </a:r>
            <a:r>
              <a:rPr lang="en-IN" b="0" dirty="0">
                <a:effectLst/>
                <a:latin typeface="Consolas" panose="020B0609020204030204" pitchFamily="49" charset="0"/>
              </a:rPr>
              <a:t>(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shmaddr</a:t>
            </a:r>
            <a:r>
              <a:rPr lang="en-IN" b="0" dirty="0">
                <a:effectLst/>
                <a:latin typeface="Consolas" panose="020B0609020204030204" pitchFamily="49" charset="0"/>
              </a:rPr>
              <a:t>, "Hello from child process!");</a:t>
            </a:r>
          </a:p>
          <a:p>
            <a:r>
              <a:rPr lang="en-IN" b="0" dirty="0">
                <a:effectLst/>
                <a:latin typeface="Consolas" panose="020B0609020204030204" pitchFamily="49" charset="0"/>
              </a:rPr>
              <a:t>        sleep(2); // Simulate some work</a:t>
            </a:r>
          </a:p>
          <a:p>
            <a:r>
              <a:rPr lang="en-IN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printf</a:t>
            </a:r>
            <a:r>
              <a:rPr lang="en-IN" b="0" dirty="0">
                <a:effectLst/>
                <a:latin typeface="Consolas" panose="020B0609020204030204" pitchFamily="49" charset="0"/>
              </a:rPr>
              <a:t>("Child process done.\n");</a:t>
            </a:r>
          </a:p>
          <a:p>
            <a:r>
              <a:rPr lang="en-IN" b="0" dirty="0">
                <a:effectLst/>
                <a:latin typeface="Consolas" panose="020B0609020204030204" pitchFamily="49" charset="0"/>
              </a:rPr>
              <a:t>    } else {</a:t>
            </a:r>
          </a:p>
          <a:p>
            <a:r>
              <a:rPr lang="en-IN" b="0" dirty="0">
                <a:effectLst/>
                <a:latin typeface="Consolas" panose="020B0609020204030204" pitchFamily="49" charset="0"/>
              </a:rPr>
              <a:t>        // Parent process</a:t>
            </a:r>
          </a:p>
          <a:p>
            <a:r>
              <a:rPr lang="en-IN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printf</a:t>
            </a:r>
            <a:r>
              <a:rPr lang="en-IN" b="0" dirty="0">
                <a:effectLst/>
                <a:latin typeface="Consolas" panose="020B0609020204030204" pitchFamily="49" charset="0"/>
              </a:rPr>
              <a:t>("Parent process waiting for child process...\n");</a:t>
            </a:r>
          </a:p>
          <a:p>
            <a:r>
              <a:rPr lang="en-IN" b="0" dirty="0">
                <a:effectLst/>
                <a:latin typeface="Consolas" panose="020B0609020204030204" pitchFamily="49" charset="0"/>
              </a:rPr>
              <a:t>        wait(NULL); // Wait for child process to finish</a:t>
            </a:r>
          </a:p>
          <a:p>
            <a:r>
              <a:rPr lang="en-IN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printf</a:t>
            </a:r>
            <a:r>
              <a:rPr lang="en-IN" b="0" dirty="0">
                <a:effectLst/>
                <a:latin typeface="Consolas" panose="020B0609020204030204" pitchFamily="49" charset="0"/>
              </a:rPr>
              <a:t>("Parent process reading from shared memory...\n");</a:t>
            </a:r>
          </a:p>
          <a:p>
            <a:r>
              <a:rPr lang="en-IN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printf</a:t>
            </a:r>
            <a:r>
              <a:rPr lang="en-IN" b="0" dirty="0">
                <a:effectLst/>
                <a:latin typeface="Consolas" panose="020B0609020204030204" pitchFamily="49" charset="0"/>
              </a:rPr>
              <a:t>("%s\n", 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shmaddr</a:t>
            </a:r>
            <a:r>
              <a:rPr lang="en-IN" b="0" dirty="0"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printf</a:t>
            </a:r>
            <a:r>
              <a:rPr lang="en-IN" b="0" dirty="0">
                <a:effectLst/>
                <a:latin typeface="Consolas" panose="020B0609020204030204" pitchFamily="49" charset="0"/>
              </a:rPr>
              <a:t>("Parent process done.\n");</a:t>
            </a:r>
          </a:p>
          <a:p>
            <a:r>
              <a:rPr lang="en-IN" b="0" dirty="0">
                <a:effectLst/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646FA2-28B8-94A4-B2C7-DC1EA6868944}"/>
              </a:ext>
            </a:extLst>
          </p:cNvPr>
          <p:cNvSpPr txBox="1"/>
          <p:nvPr/>
        </p:nvSpPr>
        <p:spPr>
          <a:xfrm>
            <a:off x="0" y="2748563"/>
            <a:ext cx="453136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IN" b="0" dirty="0">
                <a:effectLst/>
                <a:latin typeface="Consolas" panose="020B0609020204030204" pitchFamily="49" charset="0"/>
              </a:rPr>
            </a:br>
            <a:r>
              <a:rPr lang="en-IN" b="0" dirty="0">
                <a:effectLst/>
                <a:latin typeface="Consolas" panose="020B0609020204030204" pitchFamily="49" charset="0"/>
              </a:rPr>
              <a:t>// Detach from the shared memory segment</a:t>
            </a:r>
          </a:p>
          <a:p>
            <a:r>
              <a:rPr lang="en-IN" b="0" dirty="0">
                <a:effectLst/>
                <a:latin typeface="Consolas" panose="020B0609020204030204" pitchFamily="49" charset="0"/>
              </a:rPr>
              <a:t>    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shmdt</a:t>
            </a:r>
            <a:r>
              <a:rPr lang="en-IN" b="0" dirty="0">
                <a:effectLst/>
                <a:latin typeface="Consolas" panose="020B0609020204030204" pitchFamily="49" charset="0"/>
              </a:rPr>
              <a:t>(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shmaddr</a:t>
            </a:r>
            <a:r>
              <a:rPr lang="en-IN" b="0" dirty="0"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IN" b="0" dirty="0">
                <a:effectLst/>
                <a:latin typeface="Consolas" panose="020B0609020204030204" pitchFamily="49" charset="0"/>
              </a:rPr>
            </a:br>
            <a:r>
              <a:rPr lang="en-IN" b="0" dirty="0">
                <a:effectLst/>
                <a:latin typeface="Consolas" panose="020B0609020204030204" pitchFamily="49" charset="0"/>
              </a:rPr>
              <a:t>// Remove the shared memory segment</a:t>
            </a:r>
          </a:p>
          <a:p>
            <a:r>
              <a:rPr lang="en-IN" b="0" dirty="0">
                <a:effectLst/>
                <a:latin typeface="Consolas" panose="020B0609020204030204" pitchFamily="49" charset="0"/>
              </a:rPr>
              <a:t>    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shmctl</a:t>
            </a:r>
            <a:r>
              <a:rPr lang="en-IN" b="0" dirty="0">
                <a:effectLst/>
                <a:latin typeface="Consolas" panose="020B0609020204030204" pitchFamily="49" charset="0"/>
              </a:rPr>
              <a:t>(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shmid</a:t>
            </a:r>
            <a:r>
              <a:rPr lang="en-IN" b="0" dirty="0">
                <a:effectLst/>
                <a:latin typeface="Consolas" panose="020B0609020204030204" pitchFamily="49" charset="0"/>
              </a:rPr>
              <a:t>, IPC_RMID, NULL);</a:t>
            </a:r>
          </a:p>
          <a:p>
            <a:br>
              <a:rPr lang="en-IN" b="0" dirty="0">
                <a:effectLst/>
                <a:latin typeface="Consolas" panose="020B0609020204030204" pitchFamily="49" charset="0"/>
              </a:rPr>
            </a:br>
            <a:r>
              <a:rPr lang="en-IN" b="0" dirty="0">
                <a:effectLst/>
                <a:latin typeface="Consolas" panose="020B0609020204030204" pitchFamily="49" charset="0"/>
              </a:rPr>
              <a:t>    return 0;</a:t>
            </a:r>
          </a:p>
          <a:p>
            <a:r>
              <a:rPr lang="en-IN" b="0" dirty="0"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IN" b="0" dirty="0">
                <a:effectLst/>
                <a:latin typeface="Consolas" panose="020B0609020204030204" pitchFamily="49" charset="0"/>
              </a:rPr>
            </a:br>
            <a:endParaRPr lang="en-IN" b="0" dirty="0"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286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IPC – Message Passing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61DAD-F2DF-C8DF-CAD2-C49B7FB966EB}"/>
              </a:ext>
            </a:extLst>
          </p:cNvPr>
          <p:cNvSpPr txBox="1"/>
          <p:nvPr/>
        </p:nvSpPr>
        <p:spPr>
          <a:xfrm>
            <a:off x="616808" y="1244957"/>
            <a:ext cx="1088693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IPC (Inter-Process Communication) message passing is a mechanism that allows processes to communicate with each other by exchanging messages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Direct Communication</a:t>
            </a: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this method, processes communicate directly with each other using a shared memory region or a </a:t>
            </a: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communication link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Indirect Communication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In this method, processes communicate with each other through a third-party entity, such as a </a:t>
            </a: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message queue or a </a:t>
            </a: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mailbox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93276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IPC – Message Passing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61DAD-F2DF-C8DF-CAD2-C49B7FB966EB}"/>
              </a:ext>
            </a:extLst>
          </p:cNvPr>
          <p:cNvSpPr txBox="1"/>
          <p:nvPr/>
        </p:nvSpPr>
        <p:spPr>
          <a:xfrm>
            <a:off x="616808" y="1244957"/>
            <a:ext cx="1088693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Message Passing Models: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Sender-Receiver Model: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this model, one process sends a message to another process, which receives the message.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Client-Server Model: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this model, a client process sends a request to a server process, which responds with a reply.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Message Passing Primitives: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Send: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primitive that allows a process to send a message to another process.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Receive: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primitive that allows a process to receive a message from another process.</a:t>
            </a:r>
          </a:p>
        </p:txBody>
      </p:sp>
    </p:spTree>
    <p:extLst>
      <p:ext uri="{BB962C8B-B14F-4D97-AF65-F5344CB8AC3E}">
        <p14:creationId xmlns:p14="http://schemas.microsoft.com/office/powerpoint/2010/main" val="3044798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IPC – Message Passing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61DAD-F2DF-C8DF-CAD2-C49B7FB966EB}"/>
              </a:ext>
            </a:extLst>
          </p:cNvPr>
          <p:cNvSpPr txBox="1"/>
          <p:nvPr/>
        </p:nvSpPr>
        <p:spPr>
          <a:xfrm>
            <a:off x="616808" y="1244957"/>
            <a:ext cx="108869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Message Passing Techniques: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Message Queues: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message queue is a data structure that stores messages sent by processes.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Processes can send messages to the queue, and other processes can receive messages from the queue.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Mailboxes: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mailbox is a data structure that stores process messages.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Processes can send messages to a mailbox, and other processes can receive messages from the</a:t>
            </a:r>
          </a:p>
        </p:txBody>
      </p:sp>
    </p:spTree>
    <p:extLst>
      <p:ext uri="{BB962C8B-B14F-4D97-AF65-F5344CB8AC3E}">
        <p14:creationId xmlns:p14="http://schemas.microsoft.com/office/powerpoint/2010/main" val="1696589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IPC – Message Passing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61DAD-F2DF-C8DF-CAD2-C49B7FB966EB}"/>
              </a:ext>
            </a:extLst>
          </p:cNvPr>
          <p:cNvSpPr txBox="1"/>
          <p:nvPr/>
        </p:nvSpPr>
        <p:spPr>
          <a:xfrm>
            <a:off x="616808" y="1244957"/>
            <a:ext cx="108869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Message Passing Techniques: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Pipes: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pipe is a unidirectional communication channel between two processes.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One process can write to the pipe, and another process can read from the pipe.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Sockets: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socket is a bidirectional communication channel between two processes.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Processes can send and receive messages through a socket.</a:t>
            </a:r>
          </a:p>
        </p:txBody>
      </p:sp>
    </p:spTree>
    <p:extLst>
      <p:ext uri="{BB962C8B-B14F-4D97-AF65-F5344CB8AC3E}">
        <p14:creationId xmlns:p14="http://schemas.microsoft.com/office/powerpoint/2010/main" val="41584870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IPC – Message Passing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61DAD-F2DF-C8DF-CAD2-C49B7FB966EB}"/>
              </a:ext>
            </a:extLst>
          </p:cNvPr>
          <p:cNvSpPr txBox="1"/>
          <p:nvPr/>
        </p:nvSpPr>
        <p:spPr>
          <a:xfrm>
            <a:off x="616808" y="1244957"/>
            <a:ext cx="108869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Advantages of Message Passing: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Decoupling: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Message passing allows processes to communicate with each other without being tightly coupled.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Flexibility: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Message passing allows processes to communicate with each other in a flexible and dynamic way.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Scalability: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Message passing allows systems to scale more easily, as processes can communicate with each other without being limited by physical proximity.</a:t>
            </a:r>
          </a:p>
        </p:txBody>
      </p:sp>
    </p:spTree>
    <p:extLst>
      <p:ext uri="{BB962C8B-B14F-4D97-AF65-F5344CB8AC3E}">
        <p14:creationId xmlns:p14="http://schemas.microsoft.com/office/powerpoint/2010/main" val="31937703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IPC – Message Passing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61DAD-F2DF-C8DF-CAD2-C49B7FB966EB}"/>
              </a:ext>
            </a:extLst>
          </p:cNvPr>
          <p:cNvSpPr txBox="1"/>
          <p:nvPr/>
        </p:nvSpPr>
        <p:spPr>
          <a:xfrm>
            <a:off x="616808" y="1244957"/>
            <a:ext cx="108869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Disadvantages of Message Passing: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Overhead: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Message passing can introduce additional overhead, such as the cost of creating and managing message queues or mailboxes.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Latency: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Message passing can introduce latency, as messages may need to be buffered or queued before being delivered.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Complexity: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Message passing can add complexity to systems, as processes need to manage message queues or mailboxes, and handle errors and exceptions.</a:t>
            </a:r>
          </a:p>
        </p:txBody>
      </p:sp>
    </p:spTree>
    <p:extLst>
      <p:ext uri="{BB962C8B-B14F-4D97-AF65-F5344CB8AC3E}">
        <p14:creationId xmlns:p14="http://schemas.microsoft.com/office/powerpoint/2010/main" val="2875217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62DA1-342E-BC0A-C540-A6E775805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4EC824-8F04-47CC-855D-823B313D0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7D4166-FD39-E6EC-370A-DCDB351B2160}"/>
              </a:ext>
            </a:extLst>
          </p:cNvPr>
          <p:cNvSpPr txBox="1"/>
          <p:nvPr/>
        </p:nvSpPr>
        <p:spPr>
          <a:xfrm>
            <a:off x="698088" y="360554"/>
            <a:ext cx="844591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Memory Layout Example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6C2D97-8931-3646-4ABF-51A1833F6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0073EA-A591-3188-18A8-60FC6CBE7D7C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A742CFA6-D121-A4A9-4FD8-9A7E8595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FDD906-E640-17E7-D51D-21E09740790B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1">
            <a:extLst>
              <a:ext uri="{FF2B5EF4-FFF2-40B4-BE49-F238E27FC236}">
                <a16:creationId xmlns:a16="http://schemas.microsoft.com/office/drawing/2014/main" id="{CEB25344-F485-229E-C40F-2CA568C3E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30" y="1477983"/>
            <a:ext cx="9197340" cy="43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5879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IPC – Message Passing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0513" y="1194490"/>
            <a:ext cx="1022252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AF00DB"/>
                </a:solidFill>
                <a:latin typeface="Consolas" panose="020B0609020204030204" pitchFamily="49" charset="0"/>
              </a:rPr>
              <a:t>#include</a:t>
            </a:r>
            <a:r>
              <a:rPr lang="en-IN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IN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IN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IN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N" dirty="0">
                <a:solidFill>
                  <a:srgbClr val="AF00DB"/>
                </a:solidFill>
                <a:latin typeface="Consolas" panose="020B0609020204030204" pitchFamily="49" charset="0"/>
              </a:rPr>
              <a:t>#include</a:t>
            </a:r>
            <a:r>
              <a:rPr lang="en-IN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IN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IN" dirty="0" err="1">
                <a:solidFill>
                  <a:srgbClr val="A31515"/>
                </a:solidFill>
                <a:latin typeface="Consolas" panose="020B0609020204030204" pitchFamily="49" charset="0"/>
              </a:rPr>
              <a:t>stdlib.h</a:t>
            </a:r>
            <a:r>
              <a:rPr lang="en-IN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N" dirty="0">
                <a:solidFill>
                  <a:srgbClr val="AF00DB"/>
                </a:solidFill>
                <a:latin typeface="Consolas" panose="020B0609020204030204" pitchFamily="49" charset="0"/>
              </a:rPr>
              <a:t>#include</a:t>
            </a:r>
            <a:r>
              <a:rPr lang="en-IN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IN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IN" dirty="0" err="1">
                <a:solidFill>
                  <a:srgbClr val="A31515"/>
                </a:solidFill>
                <a:latin typeface="Consolas" panose="020B0609020204030204" pitchFamily="49" charset="0"/>
              </a:rPr>
              <a:t>unistd.h</a:t>
            </a:r>
            <a:r>
              <a:rPr lang="en-IN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N" dirty="0">
                <a:solidFill>
                  <a:srgbClr val="AF00DB"/>
                </a:solidFill>
                <a:latin typeface="Consolas" panose="020B0609020204030204" pitchFamily="49" charset="0"/>
              </a:rPr>
              <a:t>#include</a:t>
            </a:r>
            <a:r>
              <a:rPr lang="en-IN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IN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IN" dirty="0" err="1">
                <a:solidFill>
                  <a:srgbClr val="A31515"/>
                </a:solidFill>
                <a:latin typeface="Consolas" panose="020B0609020204030204" pitchFamily="49" charset="0"/>
              </a:rPr>
              <a:t>string.h</a:t>
            </a:r>
            <a:r>
              <a:rPr lang="en-IN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IN" dirty="0">
                <a:solidFill>
                  <a:srgbClr val="AF00DB"/>
                </a:solidFill>
                <a:latin typeface="Consolas" panose="020B0609020204030204" pitchFamily="49" charset="0"/>
              </a:rPr>
              <a:t>#define</a:t>
            </a:r>
            <a:r>
              <a:rPr lang="en-IN" dirty="0">
                <a:solidFill>
                  <a:srgbClr val="0000FF"/>
                </a:solidFill>
                <a:latin typeface="Consolas" panose="020B0609020204030204" pitchFamily="49" charset="0"/>
              </a:rPr>
              <a:t> PIPE_READ </a:t>
            </a:r>
            <a:r>
              <a:rPr lang="en-IN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N" dirty="0">
                <a:solidFill>
                  <a:srgbClr val="AF00DB"/>
                </a:solidFill>
                <a:latin typeface="Consolas" panose="020B0609020204030204" pitchFamily="49" charset="0"/>
              </a:rPr>
              <a:t>#define</a:t>
            </a:r>
            <a:r>
              <a:rPr lang="en-IN" dirty="0">
                <a:solidFill>
                  <a:srgbClr val="0000FF"/>
                </a:solidFill>
                <a:latin typeface="Consolas" panose="020B0609020204030204" pitchFamily="49" charset="0"/>
              </a:rPr>
              <a:t> PIPE_WRITE </a:t>
            </a:r>
            <a:r>
              <a:rPr lang="en-IN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IN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N" dirty="0">
                <a:solidFill>
                  <a:srgbClr val="795E26"/>
                </a:solidFill>
                <a:latin typeface="Consolas" panose="020B0609020204030204" pitchFamily="49" charset="0"/>
              </a:rPr>
              <a:t>main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IN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N" dirty="0" err="1">
                <a:solidFill>
                  <a:srgbClr val="001080"/>
                </a:solidFill>
                <a:latin typeface="Consolas" panose="020B0609020204030204" pitchFamily="49" charset="0"/>
              </a:rPr>
              <a:t>pipefd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IN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IN" dirty="0" err="1">
                <a:solidFill>
                  <a:srgbClr val="0000FF"/>
                </a:solidFill>
                <a:latin typeface="Consolas" panose="020B0609020204030204" pitchFamily="49" charset="0"/>
              </a:rPr>
              <a:t>pid_t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N" dirty="0" err="1">
                <a:solidFill>
                  <a:srgbClr val="000000"/>
                </a:solidFill>
                <a:latin typeface="Consolas" panose="020B0609020204030204" pitchFamily="49" charset="0"/>
              </a:rPr>
              <a:t>pid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IN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 message</a:t>
            </a:r>
            <a:r>
              <a:rPr lang="en-IN" dirty="0">
                <a:solidFill>
                  <a:srgbClr val="0000FF"/>
                </a:solidFill>
                <a:latin typeface="Consolas" panose="020B0609020204030204" pitchFamily="49" charset="0"/>
              </a:rPr>
              <a:t>[]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IN" dirty="0">
                <a:solidFill>
                  <a:srgbClr val="A31515"/>
                </a:solidFill>
                <a:latin typeface="Consolas" panose="020B0609020204030204" pitchFamily="49" charset="0"/>
              </a:rPr>
              <a:t>"Hello, world!"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IN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N" dirty="0">
                <a:solidFill>
                  <a:srgbClr val="001080"/>
                </a:solidFill>
                <a:latin typeface="Consolas" panose="020B0609020204030204" pitchFamily="49" charset="0"/>
              </a:rPr>
              <a:t>buffer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IN" dirty="0">
                <a:solidFill>
                  <a:srgbClr val="098658"/>
                </a:solidFill>
                <a:latin typeface="Consolas" panose="020B0609020204030204" pitchFamily="49" charset="0"/>
              </a:rPr>
              <a:t>256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b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IN" dirty="0">
                <a:solidFill>
                  <a:srgbClr val="008000"/>
                </a:solidFill>
                <a:latin typeface="Consolas" panose="020B0609020204030204" pitchFamily="49" charset="0"/>
              </a:rPr>
              <a:t>// Create a pipe</a:t>
            </a:r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IN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IN" dirty="0">
                <a:solidFill>
                  <a:srgbClr val="795E26"/>
                </a:solidFill>
                <a:latin typeface="Consolas" panose="020B0609020204030204" pitchFamily="49" charset="0"/>
              </a:rPr>
              <a:t>pipe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N" dirty="0" err="1">
                <a:solidFill>
                  <a:srgbClr val="000000"/>
                </a:solidFill>
                <a:latin typeface="Consolas" panose="020B0609020204030204" pitchFamily="49" charset="0"/>
              </a:rPr>
              <a:t>pipefd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) == -</a:t>
            </a:r>
            <a:r>
              <a:rPr lang="en-IN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IN" dirty="0" err="1">
                <a:solidFill>
                  <a:srgbClr val="795E26"/>
                </a:solidFill>
                <a:latin typeface="Consolas" panose="020B0609020204030204" pitchFamily="49" charset="0"/>
              </a:rPr>
              <a:t>perror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N" dirty="0">
                <a:solidFill>
                  <a:srgbClr val="A31515"/>
                </a:solidFill>
                <a:latin typeface="Consolas" panose="020B0609020204030204" pitchFamily="49" charset="0"/>
              </a:rPr>
              <a:t>"pipe"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IN" dirty="0">
                <a:solidFill>
                  <a:srgbClr val="795E26"/>
                </a:solidFill>
                <a:latin typeface="Consolas" panose="020B0609020204030204" pitchFamily="49" charset="0"/>
              </a:rPr>
              <a:t>exit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(EXIT_FAILURE);</a:t>
            </a: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85259" y="970116"/>
            <a:ext cx="732640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IN" dirty="0">
                <a:solidFill>
                  <a:srgbClr val="008000"/>
                </a:solidFill>
                <a:latin typeface="Consolas" panose="020B0609020204030204" pitchFamily="49" charset="0"/>
              </a:rPr>
              <a:t>// Fork a child process</a:t>
            </a:r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IN" dirty="0" err="1">
                <a:solidFill>
                  <a:srgbClr val="000000"/>
                </a:solidFill>
                <a:latin typeface="Consolas" panose="020B0609020204030204" pitchFamily="49" charset="0"/>
              </a:rPr>
              <a:t>pid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IN" dirty="0">
                <a:solidFill>
                  <a:srgbClr val="795E26"/>
                </a:solidFill>
                <a:latin typeface="Consolas" panose="020B0609020204030204" pitchFamily="49" charset="0"/>
              </a:rPr>
              <a:t>fork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IN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IN" dirty="0" err="1">
                <a:solidFill>
                  <a:srgbClr val="000000"/>
                </a:solidFill>
                <a:latin typeface="Consolas" panose="020B0609020204030204" pitchFamily="49" charset="0"/>
              </a:rPr>
              <a:t>pid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 == -</a:t>
            </a:r>
            <a:r>
              <a:rPr lang="en-IN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IN" dirty="0" err="1">
                <a:solidFill>
                  <a:srgbClr val="795E26"/>
                </a:solidFill>
                <a:latin typeface="Consolas" panose="020B0609020204030204" pitchFamily="49" charset="0"/>
              </a:rPr>
              <a:t>perror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N" dirty="0">
                <a:solidFill>
                  <a:srgbClr val="A31515"/>
                </a:solidFill>
                <a:latin typeface="Consolas" panose="020B0609020204030204" pitchFamily="49" charset="0"/>
              </a:rPr>
              <a:t>"fork"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IN" dirty="0">
                <a:solidFill>
                  <a:srgbClr val="795E26"/>
                </a:solidFill>
                <a:latin typeface="Consolas" panose="020B0609020204030204" pitchFamily="49" charset="0"/>
              </a:rPr>
              <a:t>exit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(EXIT_FAILURE);</a:t>
            </a: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b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IN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IN" dirty="0" err="1">
                <a:solidFill>
                  <a:srgbClr val="000000"/>
                </a:solidFill>
                <a:latin typeface="Consolas" panose="020B0609020204030204" pitchFamily="49" charset="0"/>
              </a:rPr>
              <a:t>pid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IN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IN" dirty="0">
                <a:solidFill>
                  <a:srgbClr val="008000"/>
                </a:solidFill>
                <a:latin typeface="Consolas" panose="020B0609020204030204" pitchFamily="49" charset="0"/>
              </a:rPr>
              <a:t>// Child process</a:t>
            </a:r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IN" dirty="0">
                <a:solidFill>
                  <a:srgbClr val="795E26"/>
                </a:solidFill>
                <a:latin typeface="Consolas" panose="020B0609020204030204" pitchFamily="49" charset="0"/>
              </a:rPr>
              <a:t>close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N" dirty="0" err="1">
                <a:solidFill>
                  <a:srgbClr val="001080"/>
                </a:solidFill>
                <a:latin typeface="Consolas" panose="020B0609020204030204" pitchFamily="49" charset="0"/>
              </a:rPr>
              <a:t>pipefd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[PIPE_WRITE]);</a:t>
            </a:r>
            <a:r>
              <a:rPr lang="en-IN" dirty="0">
                <a:solidFill>
                  <a:srgbClr val="008000"/>
                </a:solidFill>
                <a:latin typeface="Consolas" panose="020B0609020204030204" pitchFamily="49" charset="0"/>
              </a:rPr>
              <a:t> // Close the write 		end of the pipe</a:t>
            </a:r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IN" dirty="0">
                <a:solidFill>
                  <a:srgbClr val="008000"/>
                </a:solidFill>
                <a:latin typeface="Consolas" panose="020B0609020204030204" pitchFamily="49" charset="0"/>
              </a:rPr>
              <a:t>// Read from the pipe</a:t>
            </a:r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IN" dirty="0">
                <a:solidFill>
                  <a:srgbClr val="795E26"/>
                </a:solidFill>
                <a:latin typeface="Consolas" panose="020B0609020204030204" pitchFamily="49" charset="0"/>
              </a:rPr>
              <a:t>read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N" dirty="0" err="1">
                <a:solidFill>
                  <a:srgbClr val="001080"/>
                </a:solidFill>
                <a:latin typeface="Consolas" panose="020B0609020204030204" pitchFamily="49" charset="0"/>
              </a:rPr>
              <a:t>pipefd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[PIPE_READ], buffer, </a:t>
            </a:r>
            <a:r>
              <a:rPr lang="en-IN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(buffer));</a:t>
            </a: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IN" dirty="0" err="1">
                <a:solidFill>
                  <a:srgbClr val="795E26"/>
                </a:solidFill>
                <a:latin typeface="Consolas" panose="020B0609020204030204" pitchFamily="49" charset="0"/>
              </a:rPr>
              <a:t>printf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N" dirty="0">
                <a:solidFill>
                  <a:srgbClr val="A31515"/>
                </a:solidFill>
                <a:latin typeface="Consolas" panose="020B0609020204030204" pitchFamily="49" charset="0"/>
              </a:rPr>
              <a:t>"Child process received: </a:t>
            </a:r>
            <a:r>
              <a:rPr lang="en-IN" dirty="0">
                <a:solidFill>
                  <a:srgbClr val="001080"/>
                </a:solidFill>
                <a:latin typeface="Consolas" panose="020B0609020204030204" pitchFamily="49" charset="0"/>
              </a:rPr>
              <a:t>%s</a:t>
            </a:r>
            <a:r>
              <a:rPr lang="en-IN" dirty="0">
                <a:solidFill>
                  <a:srgbClr val="EE0000"/>
                </a:solidFill>
                <a:latin typeface="Consolas" panose="020B0609020204030204" pitchFamily="49" charset="0"/>
              </a:rPr>
              <a:t>\n</a:t>
            </a:r>
            <a:r>
              <a:rPr lang="en-IN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, buffer);</a:t>
            </a:r>
          </a:p>
          <a:p>
            <a:b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IN" dirty="0">
                <a:solidFill>
                  <a:srgbClr val="795E26"/>
                </a:solidFill>
                <a:latin typeface="Consolas" panose="020B0609020204030204" pitchFamily="49" charset="0"/>
              </a:rPr>
              <a:t>close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N" dirty="0" err="1">
                <a:solidFill>
                  <a:srgbClr val="001080"/>
                </a:solidFill>
                <a:latin typeface="Consolas" panose="020B0609020204030204" pitchFamily="49" charset="0"/>
              </a:rPr>
              <a:t>pipefd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[PIPE_READ]);</a:t>
            </a:r>
            <a:r>
              <a:rPr lang="en-IN" dirty="0">
                <a:solidFill>
                  <a:srgbClr val="008000"/>
                </a:solidFill>
                <a:latin typeface="Consolas" panose="020B0609020204030204" pitchFamily="49" charset="0"/>
              </a:rPr>
              <a:t> // Close the read end 		of the pipe</a:t>
            </a:r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IN" dirty="0">
                <a:solidFill>
                  <a:srgbClr val="795E26"/>
                </a:solidFill>
                <a:latin typeface="Consolas" panose="020B0609020204030204" pitchFamily="49" charset="0"/>
              </a:rPr>
              <a:t>exit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(EXIT_SUCCESS);</a:t>
            </a: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} </a:t>
            </a:r>
          </a:p>
          <a:p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339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IPC – Message Passing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371600" y="193627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IN" dirty="0">
                <a:solidFill>
                  <a:srgbClr val="008000"/>
                </a:solidFill>
                <a:latin typeface="Consolas" panose="020B0609020204030204" pitchFamily="49" charset="0"/>
              </a:rPr>
              <a:t>// Parent process</a:t>
            </a:r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IN" dirty="0">
                <a:solidFill>
                  <a:srgbClr val="795E26"/>
                </a:solidFill>
                <a:latin typeface="Consolas" panose="020B0609020204030204" pitchFamily="49" charset="0"/>
              </a:rPr>
              <a:t>close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N" dirty="0" err="1">
                <a:solidFill>
                  <a:srgbClr val="001080"/>
                </a:solidFill>
                <a:latin typeface="Consolas" panose="020B0609020204030204" pitchFamily="49" charset="0"/>
              </a:rPr>
              <a:t>pipefd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[PIPE_READ]);</a:t>
            </a:r>
            <a:r>
              <a:rPr lang="en-IN" dirty="0">
                <a:solidFill>
                  <a:srgbClr val="008000"/>
                </a:solidFill>
                <a:latin typeface="Consolas" panose="020B0609020204030204" pitchFamily="49" charset="0"/>
              </a:rPr>
              <a:t> // Close the read end of the pipe</a:t>
            </a:r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IN" dirty="0">
                <a:solidFill>
                  <a:srgbClr val="008000"/>
                </a:solidFill>
                <a:latin typeface="Consolas" panose="020B0609020204030204" pitchFamily="49" charset="0"/>
              </a:rPr>
              <a:t>// Write to the pipe</a:t>
            </a:r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IN" dirty="0">
                <a:solidFill>
                  <a:srgbClr val="795E26"/>
                </a:solidFill>
                <a:latin typeface="Consolas" panose="020B0609020204030204" pitchFamily="49" charset="0"/>
              </a:rPr>
              <a:t>write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N" dirty="0" err="1">
                <a:solidFill>
                  <a:srgbClr val="001080"/>
                </a:solidFill>
                <a:latin typeface="Consolas" panose="020B0609020204030204" pitchFamily="49" charset="0"/>
              </a:rPr>
              <a:t>pipefd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[PIPE_WRITE], message, </a:t>
            </a:r>
            <a:r>
              <a:rPr lang="en-IN" dirty="0" err="1">
                <a:solidFill>
                  <a:srgbClr val="795E26"/>
                </a:solidFill>
                <a:latin typeface="Consolas" panose="020B0609020204030204" pitchFamily="49" charset="0"/>
              </a:rPr>
              <a:t>strlen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(message) + </a:t>
            </a:r>
            <a:r>
              <a:rPr lang="en-IN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IN" dirty="0" err="1">
                <a:solidFill>
                  <a:srgbClr val="795E26"/>
                </a:solidFill>
                <a:latin typeface="Consolas" panose="020B0609020204030204" pitchFamily="49" charset="0"/>
              </a:rPr>
              <a:t>printf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N" dirty="0">
                <a:solidFill>
                  <a:srgbClr val="A31515"/>
                </a:solidFill>
                <a:latin typeface="Consolas" panose="020B0609020204030204" pitchFamily="49" charset="0"/>
              </a:rPr>
              <a:t>"Parent process sent: </a:t>
            </a:r>
            <a:r>
              <a:rPr lang="en-IN" dirty="0">
                <a:solidFill>
                  <a:srgbClr val="001080"/>
                </a:solidFill>
                <a:latin typeface="Consolas" panose="020B0609020204030204" pitchFamily="49" charset="0"/>
              </a:rPr>
              <a:t>%s</a:t>
            </a:r>
            <a:r>
              <a:rPr lang="en-IN" dirty="0">
                <a:solidFill>
                  <a:srgbClr val="EE0000"/>
                </a:solidFill>
                <a:latin typeface="Consolas" panose="020B0609020204030204" pitchFamily="49" charset="0"/>
              </a:rPr>
              <a:t>\n</a:t>
            </a:r>
            <a:r>
              <a:rPr lang="en-IN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, message);</a:t>
            </a:r>
          </a:p>
          <a:p>
            <a:b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IN" dirty="0">
                <a:solidFill>
                  <a:srgbClr val="795E26"/>
                </a:solidFill>
                <a:latin typeface="Consolas" panose="020B0609020204030204" pitchFamily="49" charset="0"/>
              </a:rPr>
              <a:t>close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N" dirty="0" err="1">
                <a:solidFill>
                  <a:srgbClr val="001080"/>
                </a:solidFill>
                <a:latin typeface="Consolas" panose="020B0609020204030204" pitchFamily="49" charset="0"/>
              </a:rPr>
              <a:t>pipefd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[PIPE_WRITE]);</a:t>
            </a:r>
            <a:r>
              <a:rPr lang="en-IN" dirty="0">
                <a:solidFill>
                  <a:srgbClr val="008000"/>
                </a:solidFill>
                <a:latin typeface="Consolas" panose="020B0609020204030204" pitchFamily="49" charset="0"/>
              </a:rPr>
              <a:t> // Close the write end of the pipe</a:t>
            </a:r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IN" dirty="0">
                <a:solidFill>
                  <a:srgbClr val="795E26"/>
                </a:solidFill>
                <a:latin typeface="Consolas" panose="020B0609020204030204" pitchFamily="49" charset="0"/>
              </a:rPr>
              <a:t>wait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N" dirty="0">
                <a:solidFill>
                  <a:srgbClr val="0000FF"/>
                </a:solidFill>
                <a:latin typeface="Consolas" panose="020B0609020204030204" pitchFamily="49" charset="0"/>
              </a:rPr>
              <a:t>NULL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IN" dirty="0">
                <a:solidFill>
                  <a:srgbClr val="008000"/>
                </a:solidFill>
                <a:latin typeface="Consolas" panose="020B0609020204030204" pitchFamily="49" charset="0"/>
              </a:rPr>
              <a:t> // Wait for the child process to finish</a:t>
            </a:r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IN" dirty="0">
                <a:solidFill>
                  <a:srgbClr val="795E26"/>
                </a:solidFill>
                <a:latin typeface="Consolas" panose="020B0609020204030204" pitchFamily="49" charset="0"/>
              </a:rPr>
              <a:t>exit</a:t>
            </a:r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(EXIT_SUCCESS);</a:t>
            </a: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IN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669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F26DC23-6D07-E2C4-7E8E-9F537AC3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4" y="0"/>
            <a:ext cx="12246428" cy="6858000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608FC8-CC6E-CCBE-40FC-43BD071BCC45}"/>
              </a:ext>
            </a:extLst>
          </p:cNvPr>
          <p:cNvSpPr/>
          <p:nvPr/>
        </p:nvSpPr>
        <p:spPr>
          <a:xfrm>
            <a:off x="559363" y="3538088"/>
            <a:ext cx="59538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spc="5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/>
                <a:latin typeface="Ocean Brush DEMO Texture" pitchFamily="50" charset="0"/>
              </a:rPr>
              <a:t>CPU Scheduling</a:t>
            </a:r>
            <a:endParaRPr lang="en-US" sz="7200" b="1" spc="50" dirty="0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effectLst/>
              <a:latin typeface="Ocean Brush DEMO Textur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64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Types of Resources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61DAD-F2DF-C8DF-CAD2-C49B7FB966EB}"/>
              </a:ext>
            </a:extLst>
          </p:cNvPr>
          <p:cNvSpPr txBox="1"/>
          <p:nvPr/>
        </p:nvSpPr>
        <p:spPr>
          <a:xfrm>
            <a:off x="616808" y="1244957"/>
            <a:ext cx="1088693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Resources can be classified into one of two groups.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Non-</a:t>
            </a:r>
            <a:r>
              <a:rPr lang="en-US" altLang="en-US" sz="24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preemptable</a:t>
            </a: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resources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Non-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preemptable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resources are resources that cannot be taken away from a process once they have been allocated. 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I/O devices (e.g., printers, scanners)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Memory-mapped I/O devices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Specialized hardware (e.g., graphics processing units, network interfaces)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309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Types of Resources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61DAD-F2DF-C8DF-CAD2-C49B7FB966EB}"/>
              </a:ext>
            </a:extLst>
          </p:cNvPr>
          <p:cNvSpPr txBox="1"/>
          <p:nvPr/>
        </p:nvSpPr>
        <p:spPr>
          <a:xfrm>
            <a:off x="616808" y="1244957"/>
            <a:ext cx="1088693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Resources can be classified into one of two groups.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Preemptable</a:t>
            </a: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resources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Preemptable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resources are resources that can be taken away from a process and allocated to another process.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These resources are typically managed by the operating system. 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CPU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Memory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I/O devices (with interrupt-driven I/O)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999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Scheduling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Picture 5">
            <a:extLst>
              <a:ext uri="{FF2B5EF4-FFF2-40B4-BE49-F238E27FC236}">
                <a16:creationId xmlns:a16="http://schemas.microsoft.com/office/drawing/2014/main" id="{2CED504A-043C-47C0-8F0C-3E031E86D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6" y="1428995"/>
            <a:ext cx="6857292" cy="377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65469" y="3256681"/>
            <a:ext cx="33289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Medium-term Process Schedule</a:t>
            </a:r>
          </a:p>
          <a:p>
            <a:r>
              <a:rPr lang="en-US" dirty="0"/>
              <a:t>Select which processes to swap out of memory (suspend) and which to swap in (resume) when memory becomes available.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6565615" y="1428995"/>
            <a:ext cx="4536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Short-term Process Scheduler</a:t>
            </a:r>
          </a:p>
          <a:p>
            <a:r>
              <a:rPr lang="en-US" dirty="0"/>
              <a:t>Responsible for selecting which process to execute next on the CPU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571265" y="4287688"/>
            <a:ext cx="32973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Long-term Process Scheduler</a:t>
            </a:r>
          </a:p>
          <a:p>
            <a:r>
              <a:rPr lang="en-US" sz="2000" dirty="0"/>
              <a:t>Responsible for selecting which jobs or processes to admit into the system for execution.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0480599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Short Term Process Scheduling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61DAD-F2DF-C8DF-CAD2-C49B7FB966EB}"/>
              </a:ext>
            </a:extLst>
          </p:cNvPr>
          <p:cNvSpPr txBox="1"/>
          <p:nvPr/>
        </p:nvSpPr>
        <p:spPr>
          <a:xfrm>
            <a:off x="616808" y="1244957"/>
            <a:ext cx="1088693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CPU scheduling decisions may take place when a process: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Switches from running to waiting state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Switches from running to ready state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Switches from waiting to ready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Terminates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Scheduling under 1 and 4 is </a:t>
            </a:r>
            <a:r>
              <a:rPr lang="en-US" altLang="en-US" sz="24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nonpreemptive</a:t>
            </a:r>
            <a:endParaRPr lang="en-US" altLang="en-US" sz="2400" b="1" dirty="0">
              <a:solidFill>
                <a:srgbClr val="C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Scheduling under 2 and 3 is </a:t>
            </a: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preemptive</a:t>
            </a:r>
          </a:p>
        </p:txBody>
      </p:sp>
    </p:spTree>
    <p:extLst>
      <p:ext uri="{BB962C8B-B14F-4D97-AF65-F5344CB8AC3E}">
        <p14:creationId xmlns:p14="http://schemas.microsoft.com/office/powerpoint/2010/main" val="25793069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: Rounded Corners 9">
            <a:extLst>
              <a:ext uri="{FF2B5EF4-FFF2-40B4-BE49-F238E27FC236}">
                <a16:creationId xmlns:a16="http://schemas.microsoft.com/office/drawing/2014/main" id="{25A9C6AA-F400-47F8-BD7D-D4CB85A1AFF6}"/>
              </a:ext>
            </a:extLst>
          </p:cNvPr>
          <p:cNvSpPr/>
          <p:nvPr/>
        </p:nvSpPr>
        <p:spPr>
          <a:xfrm>
            <a:off x="8342566" y="290958"/>
            <a:ext cx="3782291" cy="16763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Burst Time: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Time required by a process for CPU execution</a:t>
            </a:r>
          </a:p>
        </p:txBody>
      </p:sp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BA383FF7-8EB7-4090-AC3C-A8EAEDC5AFB2}"/>
              </a:ext>
            </a:extLst>
          </p:cNvPr>
          <p:cNvSpPr/>
          <p:nvPr/>
        </p:nvSpPr>
        <p:spPr>
          <a:xfrm>
            <a:off x="4103077" y="290958"/>
            <a:ext cx="4017817" cy="16763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Completion Time: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Time at which the process completes its execution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Rectangle: Rounded Corners 11">
            <a:extLst>
              <a:ext uri="{FF2B5EF4-FFF2-40B4-BE49-F238E27FC236}">
                <a16:creationId xmlns:a16="http://schemas.microsoft.com/office/drawing/2014/main" id="{08B9C92B-A62E-4200-85A8-90BF63034095}"/>
              </a:ext>
            </a:extLst>
          </p:cNvPr>
          <p:cNvSpPr/>
          <p:nvPr/>
        </p:nvSpPr>
        <p:spPr>
          <a:xfrm>
            <a:off x="43697" y="290957"/>
            <a:ext cx="3900057" cy="16763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Arrival Time: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Time at which the process arrives in the ready queue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: Rounded Corners 12">
            <a:extLst>
              <a:ext uri="{FF2B5EF4-FFF2-40B4-BE49-F238E27FC236}">
                <a16:creationId xmlns:a16="http://schemas.microsoft.com/office/drawing/2014/main" id="{A857FDEC-3CB9-46F2-83D2-5B39FAB30F7A}"/>
              </a:ext>
            </a:extLst>
          </p:cNvPr>
          <p:cNvSpPr/>
          <p:nvPr/>
        </p:nvSpPr>
        <p:spPr>
          <a:xfrm>
            <a:off x="85262" y="2189026"/>
            <a:ext cx="5874327" cy="2161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Turn Around Time:</a:t>
            </a:r>
          </a:p>
          <a:p>
            <a:pPr algn="ctr"/>
            <a:r>
              <a:rPr lang="en-US" altLang="en-US" sz="2400" dirty="0">
                <a:solidFill>
                  <a:schemeClr val="tx1"/>
                </a:solidFill>
              </a:rPr>
              <a:t>Time taken to execute a particular process 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Turn  Around Time=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Completion Time – Arrival Time</a:t>
            </a:r>
          </a:p>
        </p:txBody>
      </p:sp>
      <p:sp>
        <p:nvSpPr>
          <p:cNvPr id="16" name="Rectangle: Rounded Corners 13">
            <a:extLst>
              <a:ext uri="{FF2B5EF4-FFF2-40B4-BE49-F238E27FC236}">
                <a16:creationId xmlns:a16="http://schemas.microsoft.com/office/drawing/2014/main" id="{642EA7CE-721C-4A89-9CC9-6A508548D513}"/>
              </a:ext>
            </a:extLst>
          </p:cNvPr>
          <p:cNvSpPr/>
          <p:nvPr/>
        </p:nvSpPr>
        <p:spPr>
          <a:xfrm>
            <a:off x="6181255" y="2189026"/>
            <a:ext cx="5874327" cy="21613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Waiting Time:</a:t>
            </a:r>
          </a:p>
          <a:p>
            <a:pPr algn="ctr"/>
            <a:r>
              <a:rPr lang="en-US" altLang="en-US" sz="2400" dirty="0">
                <a:solidFill>
                  <a:schemeClr val="tx1"/>
                </a:solidFill>
              </a:rPr>
              <a:t>Amount of time a process has been waiting in the ready queue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Waiting Time =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Turn Around Time – Burst Time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DB5DC84-B9AF-4B3F-99A0-8C77F238A98D}"/>
              </a:ext>
            </a:extLst>
          </p:cNvPr>
          <p:cNvSpPr/>
          <p:nvPr/>
        </p:nvSpPr>
        <p:spPr>
          <a:xfrm>
            <a:off x="29842" y="4558157"/>
            <a:ext cx="3900057" cy="19811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CPU utilization 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dirty="0">
                <a:solidFill>
                  <a:schemeClr val="tx1"/>
                </a:solidFill>
              </a:rPr>
              <a:t>Keep the CPU as busy as possible. Typically between 40% to 90%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5">
            <a:extLst>
              <a:ext uri="{FF2B5EF4-FFF2-40B4-BE49-F238E27FC236}">
                <a16:creationId xmlns:a16="http://schemas.microsoft.com/office/drawing/2014/main" id="{AE00722B-4816-4069-8C70-22BDA1629855}"/>
              </a:ext>
            </a:extLst>
          </p:cNvPr>
          <p:cNvSpPr/>
          <p:nvPr/>
        </p:nvSpPr>
        <p:spPr>
          <a:xfrm>
            <a:off x="3999168" y="4558157"/>
            <a:ext cx="4281054" cy="19811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Response time </a:t>
            </a:r>
          </a:p>
          <a:p>
            <a:pPr algn="ctr"/>
            <a:r>
              <a:rPr lang="en-US" altLang="en-US" sz="2400" dirty="0">
                <a:solidFill>
                  <a:schemeClr val="tx1"/>
                </a:solidFill>
              </a:rPr>
              <a:t>Amount of time it takes from when a request was submitted until the first response is produced, not output.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4">
            <a:extLst>
              <a:ext uri="{FF2B5EF4-FFF2-40B4-BE49-F238E27FC236}">
                <a16:creationId xmlns:a16="http://schemas.microsoft.com/office/drawing/2014/main" id="{9B46CF1F-3CAD-4F54-8C6B-293B38D1CC89}"/>
              </a:ext>
            </a:extLst>
          </p:cNvPr>
          <p:cNvSpPr/>
          <p:nvPr/>
        </p:nvSpPr>
        <p:spPr>
          <a:xfrm>
            <a:off x="8356421" y="4558158"/>
            <a:ext cx="3782291" cy="19811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Throughput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altLang="en-US" sz="2400" dirty="0">
                <a:solidFill>
                  <a:schemeClr val="tx1"/>
                </a:solidFill>
              </a:rPr>
              <a:t>No of processes that complete their execution per time unit</a:t>
            </a:r>
          </a:p>
        </p:txBody>
      </p:sp>
    </p:spTree>
    <p:extLst>
      <p:ext uri="{BB962C8B-B14F-4D97-AF65-F5344CB8AC3E}">
        <p14:creationId xmlns:p14="http://schemas.microsoft.com/office/powerpoint/2010/main" val="19790165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Assumptions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61DAD-F2DF-C8DF-CAD2-C49B7FB966EB}"/>
              </a:ext>
            </a:extLst>
          </p:cNvPr>
          <p:cNvSpPr txBox="1"/>
          <p:nvPr/>
        </p:nvSpPr>
        <p:spPr>
          <a:xfrm>
            <a:off x="616808" y="1244957"/>
            <a:ext cx="10886934" cy="2792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Each job runs for a Different amount of time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All jobs arrive at different times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All jobs only use the CPU (no I/O)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run-time of each job is known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time taken for the Process switching is not considered</a:t>
            </a:r>
          </a:p>
        </p:txBody>
      </p:sp>
    </p:spTree>
    <p:extLst>
      <p:ext uri="{BB962C8B-B14F-4D97-AF65-F5344CB8AC3E}">
        <p14:creationId xmlns:p14="http://schemas.microsoft.com/office/powerpoint/2010/main" val="30409463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Assumptions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61DAD-F2DF-C8DF-CAD2-C49B7FB966EB}"/>
              </a:ext>
            </a:extLst>
          </p:cNvPr>
          <p:cNvSpPr txBox="1"/>
          <p:nvPr/>
        </p:nvSpPr>
        <p:spPr>
          <a:xfrm>
            <a:off x="616808" y="1244957"/>
            <a:ext cx="1088693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Workloads: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Arrival Time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Run Time/ Burst Time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Metrics: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Turn Around Time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Waiting Time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Shape 166">
            <a:extLst>
              <a:ext uri="{FF2B5EF4-FFF2-40B4-BE49-F238E27FC236}">
                <a16:creationId xmlns:a16="http://schemas.microsoft.com/office/drawing/2014/main" id="{AB37B00E-0D36-4D5B-BBB9-C6825FF391A5}"/>
              </a:ext>
            </a:extLst>
          </p:cNvPr>
          <p:cNvSpPr txBox="1">
            <a:spLocks/>
          </p:cNvSpPr>
          <p:nvPr/>
        </p:nvSpPr>
        <p:spPr>
          <a:xfrm>
            <a:off x="5385296" y="5514651"/>
            <a:ext cx="3024643" cy="1477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endParaRPr lang="en-US" sz="2400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0CDD13C4-29B5-4B88-A3FE-A55C9BB3B55E}"/>
              </a:ext>
            </a:extLst>
          </p:cNvPr>
          <p:cNvGrpSpPr>
            <a:grpSpLocks/>
          </p:cNvGrpSpPr>
          <p:nvPr/>
        </p:nvGrpSpPr>
        <p:grpSpPr bwMode="auto">
          <a:xfrm>
            <a:off x="884984" y="5196927"/>
            <a:ext cx="8458200" cy="1074738"/>
            <a:chOff x="0" y="2208"/>
            <a:chExt cx="5328" cy="677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F38D1C5D-8D19-4A6E-BE09-4B35738BD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2208"/>
              <a:ext cx="2928" cy="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A</a:t>
              </a: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35753114-0D03-477E-A27C-F7BD521E9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" y="2208"/>
              <a:ext cx="528" cy="2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B</a:t>
              </a: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DC7922D3-F6CB-4FBF-AFBA-FF37C24DC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" y="2208"/>
              <a:ext cx="1104" cy="2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C</a:t>
              </a:r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52CBC8A5-3804-493C-993F-4012A7C6D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2736"/>
              <a:ext cx="45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9">
              <a:extLst>
                <a:ext uri="{FF2B5EF4-FFF2-40B4-BE49-F238E27FC236}">
                  <a16:creationId xmlns:a16="http://schemas.microsoft.com/office/drawing/2014/main" id="{F39CD4CC-5B71-4BA4-BC4B-3143F0E26A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44"/>
              <a:ext cx="582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Time</a:t>
              </a: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655003E1-CFD5-4087-96A3-A6053C29F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448"/>
              <a:ext cx="32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</a:t>
              </a: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16B0F263-A62C-4789-B0A6-CB67A74E0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0" y="2448"/>
              <a:ext cx="32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12</a:t>
              </a:r>
            </a:p>
          </p:txBody>
        </p:sp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62B18D5D-54D0-4A8E-9E56-51DB55E38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2" y="2448"/>
              <a:ext cx="32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16</a:t>
              </a:r>
            </a:p>
          </p:txBody>
        </p:sp>
        <p:sp>
          <p:nvSpPr>
            <p:cNvPr id="23" name="Text Box 13">
              <a:extLst>
                <a:ext uri="{FF2B5EF4-FFF2-40B4-BE49-F238E27FC236}">
                  <a16:creationId xmlns:a16="http://schemas.microsoft.com/office/drawing/2014/main" id="{8BDFC500-D27A-4CC5-9672-7997CFD46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391"/>
              <a:ext cx="243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C9FA08-8A82-4079-A28A-62151F52D657}"/>
              </a:ext>
            </a:extLst>
          </p:cNvPr>
          <p:cNvSpPr/>
          <p:nvPr/>
        </p:nvSpPr>
        <p:spPr>
          <a:xfrm>
            <a:off x="9393779" y="5329985"/>
            <a:ext cx="1277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Gantt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4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2489A-268C-5D62-D5E5-195A0B6E9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033A92-FE91-27EA-7DA3-668F2E59FF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1C2B25-672F-04A8-B9AA-112C9C435D1A}"/>
              </a:ext>
            </a:extLst>
          </p:cNvPr>
          <p:cNvSpPr txBox="1"/>
          <p:nvPr/>
        </p:nvSpPr>
        <p:spPr>
          <a:xfrm>
            <a:off x="698088" y="360554"/>
            <a:ext cx="579415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Memory Layout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B5B1BD-D7DE-AC9A-F0F3-71A4CFC1B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4E80BE-3B25-394F-7FD4-9C08A85F0F12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7AC1CB27-38E2-2BD8-FE0B-B9551F8DA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11A57D-DB6C-C2DB-7981-DC3D044DEC46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B4FDF1C-9BE9-234E-5CBF-1A91C0D184C5}"/>
              </a:ext>
            </a:extLst>
          </p:cNvPr>
          <p:cNvSpPr txBox="1"/>
          <p:nvPr/>
        </p:nvSpPr>
        <p:spPr>
          <a:xfrm>
            <a:off x="820009" y="1905506"/>
            <a:ext cx="108843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Linux:    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Default stack size: 8 MB (can be adjusted using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ulimit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-s)    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Windows:    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Default stack size: 1 MB (can be adjusted using the /STACK linker option)    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macOS:    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Default stack size: 8 MB (can be adjusted using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ulimit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-s)    </a:t>
            </a:r>
          </a:p>
        </p:txBody>
      </p:sp>
    </p:spTree>
    <p:extLst>
      <p:ext uri="{BB962C8B-B14F-4D97-AF65-F5344CB8AC3E}">
        <p14:creationId xmlns:p14="http://schemas.microsoft.com/office/powerpoint/2010/main" val="19950581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First-Come-First-Served (FCFS)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61DAD-F2DF-C8DF-CAD2-C49B7FB966EB}"/>
              </a:ext>
            </a:extLst>
          </p:cNvPr>
          <p:cNvSpPr txBox="1"/>
          <p:nvPr/>
        </p:nvSpPr>
        <p:spPr>
          <a:xfrm>
            <a:off x="616808" y="1244957"/>
            <a:ext cx="10886934" cy="1684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Maintain FIFO list of jobs as they arrive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Non-preemptive policy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Allocate CPU to job at head of list</a:t>
            </a:r>
          </a:p>
        </p:txBody>
      </p:sp>
      <p:sp>
        <p:nvSpPr>
          <p:cNvPr id="12" name="Shape 166">
            <a:extLst>
              <a:ext uri="{FF2B5EF4-FFF2-40B4-BE49-F238E27FC236}">
                <a16:creationId xmlns:a16="http://schemas.microsoft.com/office/drawing/2014/main" id="{AB37B00E-0D36-4D5B-BBB9-C6825FF391A5}"/>
              </a:ext>
            </a:extLst>
          </p:cNvPr>
          <p:cNvSpPr txBox="1">
            <a:spLocks/>
          </p:cNvSpPr>
          <p:nvPr/>
        </p:nvSpPr>
        <p:spPr>
          <a:xfrm>
            <a:off x="5385296" y="5514651"/>
            <a:ext cx="3024643" cy="1477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endParaRPr lang="en-US" sz="2400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0CDD13C4-29B5-4B88-A3FE-A55C9BB3B55E}"/>
              </a:ext>
            </a:extLst>
          </p:cNvPr>
          <p:cNvGrpSpPr>
            <a:grpSpLocks/>
          </p:cNvGrpSpPr>
          <p:nvPr/>
        </p:nvGrpSpPr>
        <p:grpSpPr bwMode="auto">
          <a:xfrm>
            <a:off x="935579" y="5464052"/>
            <a:ext cx="8458200" cy="1074738"/>
            <a:chOff x="0" y="2208"/>
            <a:chExt cx="5328" cy="677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F38D1C5D-8D19-4A6E-BE09-4B35738BD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2208"/>
              <a:ext cx="2928" cy="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A</a:t>
              </a: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35753114-0D03-477E-A27C-F7BD521E9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" y="2208"/>
              <a:ext cx="528" cy="2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B</a:t>
              </a: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DC7922D3-F6CB-4FBF-AFBA-FF37C24DC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" y="2208"/>
              <a:ext cx="1104" cy="2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C</a:t>
              </a:r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52CBC8A5-3804-493C-993F-4012A7C6D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2736"/>
              <a:ext cx="45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9">
              <a:extLst>
                <a:ext uri="{FF2B5EF4-FFF2-40B4-BE49-F238E27FC236}">
                  <a16:creationId xmlns:a16="http://schemas.microsoft.com/office/drawing/2014/main" id="{F39CD4CC-5B71-4BA4-BC4B-3143F0E26A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44"/>
              <a:ext cx="582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Time</a:t>
              </a: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655003E1-CFD5-4087-96A3-A6053C29F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448"/>
              <a:ext cx="32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</a:t>
              </a: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16B0F263-A62C-4789-B0A6-CB67A74E0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0" y="2448"/>
              <a:ext cx="32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12</a:t>
              </a:r>
            </a:p>
          </p:txBody>
        </p:sp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62B18D5D-54D0-4A8E-9E56-51DB55E38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2" y="2448"/>
              <a:ext cx="32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16</a:t>
              </a:r>
            </a:p>
          </p:txBody>
        </p:sp>
        <p:sp>
          <p:nvSpPr>
            <p:cNvPr id="23" name="Text Box 13">
              <a:extLst>
                <a:ext uri="{FF2B5EF4-FFF2-40B4-BE49-F238E27FC236}">
                  <a16:creationId xmlns:a16="http://schemas.microsoft.com/office/drawing/2014/main" id="{8BDFC500-D27A-4CC5-9672-7997CFD46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391"/>
              <a:ext cx="243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C9FA08-8A82-4079-A28A-62151F52D657}"/>
              </a:ext>
            </a:extLst>
          </p:cNvPr>
          <p:cNvSpPr/>
          <p:nvPr/>
        </p:nvSpPr>
        <p:spPr>
          <a:xfrm>
            <a:off x="9393779" y="5329985"/>
            <a:ext cx="1277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Gantt Chart</a:t>
            </a:r>
            <a:endParaRPr lang="en-US" dirty="0"/>
          </a:p>
        </p:txBody>
      </p:sp>
      <p:graphicFrame>
        <p:nvGraphicFramePr>
          <p:cNvPr id="25" name="Group 109">
            <a:extLst>
              <a:ext uri="{FF2B5EF4-FFF2-40B4-BE49-F238E27FC236}">
                <a16:creationId xmlns:a16="http://schemas.microsoft.com/office/drawing/2014/main" id="{A7EAEC45-B0E8-46BD-98EF-2B27ACC4B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891593"/>
              </p:ext>
            </p:extLst>
          </p:nvPr>
        </p:nvGraphicFramePr>
        <p:xfrm>
          <a:off x="351692" y="3094968"/>
          <a:ext cx="11570677" cy="2194560"/>
        </p:xfrm>
        <a:graphic>
          <a:graphicData uri="http://schemas.openxmlformats.org/drawingml/2006/table">
            <a:tbl>
              <a:tblPr/>
              <a:tblGrid>
                <a:gridCol w="1577818">
                  <a:extLst>
                    <a:ext uri="{9D8B030D-6E8A-4147-A177-3AD203B41FA5}">
                      <a16:colId xmlns:a16="http://schemas.microsoft.com/office/drawing/2014/main" val="2551784801"/>
                    </a:ext>
                  </a:extLst>
                </a:gridCol>
                <a:gridCol w="2045319">
                  <a:extLst>
                    <a:ext uri="{9D8B030D-6E8A-4147-A177-3AD203B41FA5}">
                      <a16:colId xmlns:a16="http://schemas.microsoft.com/office/drawing/2014/main" val="2242580220"/>
                    </a:ext>
                  </a:extLst>
                </a:gridCol>
                <a:gridCol w="1986885">
                  <a:extLst>
                    <a:ext uri="{9D8B030D-6E8A-4147-A177-3AD203B41FA5}">
                      <a16:colId xmlns:a16="http://schemas.microsoft.com/office/drawing/2014/main" val="682438314"/>
                    </a:ext>
                  </a:extLst>
                </a:gridCol>
                <a:gridCol w="1986885">
                  <a:extLst>
                    <a:ext uri="{9D8B030D-6E8A-4147-A177-3AD203B41FA5}">
                      <a16:colId xmlns:a16="http://schemas.microsoft.com/office/drawing/2014/main" val="2775039134"/>
                    </a:ext>
                  </a:extLst>
                </a:gridCol>
                <a:gridCol w="1986885">
                  <a:extLst>
                    <a:ext uri="{9D8B030D-6E8A-4147-A177-3AD203B41FA5}">
                      <a16:colId xmlns:a16="http://schemas.microsoft.com/office/drawing/2014/main" val="608504736"/>
                    </a:ext>
                  </a:extLst>
                </a:gridCol>
                <a:gridCol w="1986885">
                  <a:extLst>
                    <a:ext uri="{9D8B030D-6E8A-4147-A177-3AD203B41FA5}">
                      <a16:colId xmlns:a16="http://schemas.microsoft.com/office/drawing/2014/main" val="3507229293"/>
                    </a:ext>
                  </a:extLst>
                </a:gridCol>
              </a:tblGrid>
              <a:tr h="2542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Arrival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CPU burst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Turnaround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Wait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365716"/>
                  </a:ext>
                </a:extLst>
              </a:tr>
              <a:tr h="174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482375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774362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608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98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First-Come-First-Served (FCFS)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61DAD-F2DF-C8DF-CAD2-C49B7FB966EB}"/>
              </a:ext>
            </a:extLst>
          </p:cNvPr>
          <p:cNvSpPr txBox="1"/>
          <p:nvPr/>
        </p:nvSpPr>
        <p:spPr>
          <a:xfrm>
            <a:off x="616808" y="1244957"/>
            <a:ext cx="108869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Average turnaround time: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Average wait time:</a:t>
            </a:r>
            <a:b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Average Response Time: </a:t>
            </a:r>
          </a:p>
        </p:txBody>
      </p:sp>
      <p:sp>
        <p:nvSpPr>
          <p:cNvPr id="12" name="Shape 166">
            <a:extLst>
              <a:ext uri="{FF2B5EF4-FFF2-40B4-BE49-F238E27FC236}">
                <a16:creationId xmlns:a16="http://schemas.microsoft.com/office/drawing/2014/main" id="{AB37B00E-0D36-4D5B-BBB9-C6825FF391A5}"/>
              </a:ext>
            </a:extLst>
          </p:cNvPr>
          <p:cNvSpPr txBox="1">
            <a:spLocks/>
          </p:cNvSpPr>
          <p:nvPr/>
        </p:nvSpPr>
        <p:spPr>
          <a:xfrm>
            <a:off x="5385296" y="5514651"/>
            <a:ext cx="3024643" cy="1477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endParaRPr lang="en-US" sz="2400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0CDD13C4-29B5-4B88-A3FE-A55C9BB3B55E}"/>
              </a:ext>
            </a:extLst>
          </p:cNvPr>
          <p:cNvGrpSpPr>
            <a:grpSpLocks/>
          </p:cNvGrpSpPr>
          <p:nvPr/>
        </p:nvGrpSpPr>
        <p:grpSpPr bwMode="auto">
          <a:xfrm>
            <a:off x="935579" y="5464052"/>
            <a:ext cx="8458200" cy="1074738"/>
            <a:chOff x="0" y="2208"/>
            <a:chExt cx="5328" cy="677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F38D1C5D-8D19-4A6E-BE09-4B35738BD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2208"/>
              <a:ext cx="2928" cy="2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A</a:t>
              </a: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35753114-0D03-477E-A27C-F7BD521E9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" y="2208"/>
              <a:ext cx="528" cy="2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B</a:t>
              </a: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DC7922D3-F6CB-4FBF-AFBA-FF37C24DC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" y="2208"/>
              <a:ext cx="1104" cy="2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C</a:t>
              </a:r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52CBC8A5-3804-493C-993F-4012A7C6D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2736"/>
              <a:ext cx="45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9">
              <a:extLst>
                <a:ext uri="{FF2B5EF4-FFF2-40B4-BE49-F238E27FC236}">
                  <a16:creationId xmlns:a16="http://schemas.microsoft.com/office/drawing/2014/main" id="{F39CD4CC-5B71-4BA4-BC4B-3143F0E26A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44"/>
              <a:ext cx="582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Time</a:t>
              </a: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655003E1-CFD5-4087-96A3-A6053C29F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448"/>
              <a:ext cx="32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</a:t>
              </a: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16B0F263-A62C-4789-B0A6-CB67A74E0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0" y="2448"/>
              <a:ext cx="32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12</a:t>
              </a:r>
            </a:p>
          </p:txBody>
        </p:sp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62B18D5D-54D0-4A8E-9E56-51DB55E38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2" y="2448"/>
              <a:ext cx="32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16</a:t>
              </a:r>
            </a:p>
          </p:txBody>
        </p:sp>
        <p:sp>
          <p:nvSpPr>
            <p:cNvPr id="23" name="Text Box 13">
              <a:extLst>
                <a:ext uri="{FF2B5EF4-FFF2-40B4-BE49-F238E27FC236}">
                  <a16:creationId xmlns:a16="http://schemas.microsoft.com/office/drawing/2014/main" id="{8BDFC500-D27A-4CC5-9672-7997CFD46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391"/>
              <a:ext cx="243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C9FA08-8A82-4079-A28A-62151F52D657}"/>
              </a:ext>
            </a:extLst>
          </p:cNvPr>
          <p:cNvSpPr/>
          <p:nvPr/>
        </p:nvSpPr>
        <p:spPr>
          <a:xfrm>
            <a:off x="9393779" y="5329985"/>
            <a:ext cx="1277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Gantt Chart</a:t>
            </a:r>
            <a:endParaRPr lang="en-US" dirty="0"/>
          </a:p>
        </p:txBody>
      </p:sp>
      <p:graphicFrame>
        <p:nvGraphicFramePr>
          <p:cNvPr id="25" name="Group 109">
            <a:extLst>
              <a:ext uri="{FF2B5EF4-FFF2-40B4-BE49-F238E27FC236}">
                <a16:creationId xmlns:a16="http://schemas.microsoft.com/office/drawing/2014/main" id="{A7EAEC45-B0E8-46BD-98EF-2B27ACC4B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566095"/>
              </p:ext>
            </p:extLst>
          </p:nvPr>
        </p:nvGraphicFramePr>
        <p:xfrm>
          <a:off x="351692" y="3094968"/>
          <a:ext cx="11570677" cy="2194560"/>
        </p:xfrm>
        <a:graphic>
          <a:graphicData uri="http://schemas.openxmlformats.org/drawingml/2006/table">
            <a:tbl>
              <a:tblPr/>
              <a:tblGrid>
                <a:gridCol w="1577818">
                  <a:extLst>
                    <a:ext uri="{9D8B030D-6E8A-4147-A177-3AD203B41FA5}">
                      <a16:colId xmlns:a16="http://schemas.microsoft.com/office/drawing/2014/main" val="2551784801"/>
                    </a:ext>
                  </a:extLst>
                </a:gridCol>
                <a:gridCol w="2045319">
                  <a:extLst>
                    <a:ext uri="{9D8B030D-6E8A-4147-A177-3AD203B41FA5}">
                      <a16:colId xmlns:a16="http://schemas.microsoft.com/office/drawing/2014/main" val="2242580220"/>
                    </a:ext>
                  </a:extLst>
                </a:gridCol>
                <a:gridCol w="1986885">
                  <a:extLst>
                    <a:ext uri="{9D8B030D-6E8A-4147-A177-3AD203B41FA5}">
                      <a16:colId xmlns:a16="http://schemas.microsoft.com/office/drawing/2014/main" val="682438314"/>
                    </a:ext>
                  </a:extLst>
                </a:gridCol>
                <a:gridCol w="1986885">
                  <a:extLst>
                    <a:ext uri="{9D8B030D-6E8A-4147-A177-3AD203B41FA5}">
                      <a16:colId xmlns:a16="http://schemas.microsoft.com/office/drawing/2014/main" val="2775039134"/>
                    </a:ext>
                  </a:extLst>
                </a:gridCol>
                <a:gridCol w="1986885">
                  <a:extLst>
                    <a:ext uri="{9D8B030D-6E8A-4147-A177-3AD203B41FA5}">
                      <a16:colId xmlns:a16="http://schemas.microsoft.com/office/drawing/2014/main" val="608504736"/>
                    </a:ext>
                  </a:extLst>
                </a:gridCol>
                <a:gridCol w="1986885">
                  <a:extLst>
                    <a:ext uri="{9D8B030D-6E8A-4147-A177-3AD203B41FA5}">
                      <a16:colId xmlns:a16="http://schemas.microsoft.com/office/drawing/2014/main" val="3507229293"/>
                    </a:ext>
                  </a:extLst>
                </a:gridCol>
              </a:tblGrid>
              <a:tr h="2542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Arrival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CPU burst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Turnaround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Wait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365716"/>
                  </a:ext>
                </a:extLst>
              </a:tr>
              <a:tr h="174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482375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774362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60826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853354" y="132181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(10 + (12-1) + (16-2))/3=11.67</a:t>
            </a:r>
          </a:p>
          <a:p>
            <a:endParaRPr lang="en-IN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IN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(10-10) + (11-2) + (14-4))/3=6.33</a:t>
            </a:r>
          </a:p>
          <a:p>
            <a:endParaRPr lang="en-IN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IN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(0 + (10-1) + (12-2))/3=6.33</a:t>
            </a:r>
          </a:p>
        </p:txBody>
      </p:sp>
    </p:spTree>
    <p:extLst>
      <p:ext uri="{BB962C8B-B14F-4D97-AF65-F5344CB8AC3E}">
        <p14:creationId xmlns:p14="http://schemas.microsoft.com/office/powerpoint/2010/main" val="13667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First-Come-First-Served (FCFS)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61DAD-F2DF-C8DF-CAD2-C49B7FB966EB}"/>
              </a:ext>
            </a:extLst>
          </p:cNvPr>
          <p:cNvSpPr txBox="1"/>
          <p:nvPr/>
        </p:nvSpPr>
        <p:spPr>
          <a:xfrm>
            <a:off x="616808" y="1244957"/>
            <a:ext cx="10886934" cy="2792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Advantage: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Very simple implementation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Disadvantage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Waiting time depends on arrival order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Potentially long wait for jobs that arrive later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Convoy effect: Short jobs stuck waiting for long jobs</a:t>
            </a:r>
          </a:p>
        </p:txBody>
      </p:sp>
      <p:sp>
        <p:nvSpPr>
          <p:cNvPr id="12" name="Shape 166">
            <a:extLst>
              <a:ext uri="{FF2B5EF4-FFF2-40B4-BE49-F238E27FC236}">
                <a16:creationId xmlns:a16="http://schemas.microsoft.com/office/drawing/2014/main" id="{AB37B00E-0D36-4D5B-BBB9-C6825FF391A5}"/>
              </a:ext>
            </a:extLst>
          </p:cNvPr>
          <p:cNvSpPr txBox="1">
            <a:spLocks/>
          </p:cNvSpPr>
          <p:nvPr/>
        </p:nvSpPr>
        <p:spPr>
          <a:xfrm>
            <a:off x="5385296" y="5514651"/>
            <a:ext cx="3024643" cy="1477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endParaRPr lang="en-US" sz="2400" dirty="0"/>
          </a:p>
        </p:txBody>
      </p:sp>
      <p:pic>
        <p:nvPicPr>
          <p:cNvPr id="26" name="pasted-image.png">
            <a:extLst>
              <a:ext uri="{FF2B5EF4-FFF2-40B4-BE49-F238E27FC236}">
                <a16:creationId xmlns:a16="http://schemas.microsoft.com/office/drawing/2014/main" id="{6846AD59-9BEC-481F-8D77-9E0044B4762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72521" y="4037324"/>
            <a:ext cx="4645018" cy="2786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303501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Shortest-Job-First (SJF)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61DAD-F2DF-C8DF-CAD2-C49B7FB966EB}"/>
              </a:ext>
            </a:extLst>
          </p:cNvPr>
          <p:cNvSpPr txBox="1"/>
          <p:nvPr/>
        </p:nvSpPr>
        <p:spPr>
          <a:xfrm>
            <a:off x="616808" y="1244957"/>
            <a:ext cx="10886934" cy="1684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Idea: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Minimize average wait time by running shortest CPU-burst next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Non-preemptive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 FCFS if jobs are of same length</a:t>
            </a:r>
          </a:p>
        </p:txBody>
      </p:sp>
      <p:sp>
        <p:nvSpPr>
          <p:cNvPr id="12" name="Shape 166">
            <a:extLst>
              <a:ext uri="{FF2B5EF4-FFF2-40B4-BE49-F238E27FC236}">
                <a16:creationId xmlns:a16="http://schemas.microsoft.com/office/drawing/2014/main" id="{AB37B00E-0D36-4D5B-BBB9-C6825FF391A5}"/>
              </a:ext>
            </a:extLst>
          </p:cNvPr>
          <p:cNvSpPr txBox="1">
            <a:spLocks/>
          </p:cNvSpPr>
          <p:nvPr/>
        </p:nvSpPr>
        <p:spPr>
          <a:xfrm>
            <a:off x="5385296" y="5514651"/>
            <a:ext cx="3024643" cy="1477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endParaRPr lang="en-US" sz="2400" dirty="0"/>
          </a:p>
        </p:txBody>
      </p:sp>
      <p:graphicFrame>
        <p:nvGraphicFramePr>
          <p:cNvPr id="14" name="Group 4">
            <a:extLst>
              <a:ext uri="{FF2B5EF4-FFF2-40B4-BE49-F238E27FC236}">
                <a16:creationId xmlns:a16="http://schemas.microsoft.com/office/drawing/2014/main" id="{AE5EC8E0-906D-432C-8577-C55B785D9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383782"/>
              </p:ext>
            </p:extLst>
          </p:nvPr>
        </p:nvGraphicFramePr>
        <p:xfrm>
          <a:off x="1259697" y="3105846"/>
          <a:ext cx="10244043" cy="2194560"/>
        </p:xfrm>
        <a:graphic>
          <a:graphicData uri="http://schemas.openxmlformats.org/drawingml/2006/table">
            <a:tbl>
              <a:tblPr/>
              <a:tblGrid>
                <a:gridCol w="1396915">
                  <a:extLst>
                    <a:ext uri="{9D8B030D-6E8A-4147-A177-3AD203B41FA5}">
                      <a16:colId xmlns:a16="http://schemas.microsoft.com/office/drawing/2014/main" val="2751420682"/>
                    </a:ext>
                  </a:extLst>
                </a:gridCol>
                <a:gridCol w="1810816">
                  <a:extLst>
                    <a:ext uri="{9D8B030D-6E8A-4147-A177-3AD203B41FA5}">
                      <a16:colId xmlns:a16="http://schemas.microsoft.com/office/drawing/2014/main" val="2344481781"/>
                    </a:ext>
                  </a:extLst>
                </a:gridCol>
                <a:gridCol w="1759078">
                  <a:extLst>
                    <a:ext uri="{9D8B030D-6E8A-4147-A177-3AD203B41FA5}">
                      <a16:colId xmlns:a16="http://schemas.microsoft.com/office/drawing/2014/main" val="1671111967"/>
                    </a:ext>
                  </a:extLst>
                </a:gridCol>
                <a:gridCol w="1759078">
                  <a:extLst>
                    <a:ext uri="{9D8B030D-6E8A-4147-A177-3AD203B41FA5}">
                      <a16:colId xmlns:a16="http://schemas.microsoft.com/office/drawing/2014/main" val="2319529092"/>
                    </a:ext>
                  </a:extLst>
                </a:gridCol>
                <a:gridCol w="1759078">
                  <a:extLst>
                    <a:ext uri="{9D8B030D-6E8A-4147-A177-3AD203B41FA5}">
                      <a16:colId xmlns:a16="http://schemas.microsoft.com/office/drawing/2014/main" val="4027296154"/>
                    </a:ext>
                  </a:extLst>
                </a:gridCol>
                <a:gridCol w="1759078">
                  <a:extLst>
                    <a:ext uri="{9D8B030D-6E8A-4147-A177-3AD203B41FA5}">
                      <a16:colId xmlns:a16="http://schemas.microsoft.com/office/drawing/2014/main" val="2329982545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Arrival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CPU burst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Turnaround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Wait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017032"/>
                  </a:ext>
                </a:extLst>
              </a:tr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183395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91327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3386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448B78F-026F-409F-A838-9B13C5D435E8}"/>
              </a:ext>
            </a:extLst>
          </p:cNvPr>
          <p:cNvGrpSpPr/>
          <p:nvPr/>
        </p:nvGrpSpPr>
        <p:grpSpPr>
          <a:xfrm>
            <a:off x="926505" y="5521467"/>
            <a:ext cx="7290743" cy="893216"/>
            <a:chOff x="0" y="5791200"/>
            <a:chExt cx="8519885" cy="1087595"/>
          </a:xfrm>
        </p:grpSpPr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11E30A6-D71D-446C-8C34-97BC050D4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5791200"/>
              <a:ext cx="46482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dirty="0"/>
                <a:t>A</a:t>
              </a:r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8C528896-1BB3-4DBC-AB3C-3FED46D5F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791200"/>
              <a:ext cx="838200" cy="381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06AFECB-00DD-45E9-A3C2-D372FD0EE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5791200"/>
              <a:ext cx="17526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dirty="0"/>
                <a:t>C</a:t>
              </a:r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E92AD2FE-2D70-4F2D-8AC7-08F28BFEB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075" y="6621463"/>
              <a:ext cx="7239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" name="Text Box 31">
              <a:extLst>
                <a:ext uri="{FF2B5EF4-FFF2-40B4-BE49-F238E27FC236}">
                  <a16:creationId xmlns:a16="http://schemas.microsoft.com/office/drawing/2014/main" id="{BEA9404D-83AA-4CC7-86D1-F26BAB804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316664"/>
              <a:ext cx="940748" cy="562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Time</a:t>
              </a:r>
            </a:p>
          </p:txBody>
        </p:sp>
        <p:sp>
          <p:nvSpPr>
            <p:cNvPr id="21" name="Text Box 34">
              <a:extLst>
                <a:ext uri="{FF2B5EF4-FFF2-40B4-BE49-F238E27FC236}">
                  <a16:creationId xmlns:a16="http://schemas.microsoft.com/office/drawing/2014/main" id="{8D809594-F758-469D-AF93-0E61386A8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0675" y="6164263"/>
              <a:ext cx="579210" cy="562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16</a:t>
              </a:r>
            </a:p>
          </p:txBody>
        </p:sp>
        <p:sp>
          <p:nvSpPr>
            <p:cNvPr id="22" name="Text Box 35">
              <a:extLst>
                <a:ext uri="{FF2B5EF4-FFF2-40B4-BE49-F238E27FC236}">
                  <a16:creationId xmlns:a16="http://schemas.microsoft.com/office/drawing/2014/main" id="{CF369DFE-FC91-471F-AD82-6110B8605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6073775"/>
              <a:ext cx="397505" cy="562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0</a:t>
              </a:r>
            </a:p>
          </p:txBody>
        </p:sp>
        <p:sp>
          <p:nvSpPr>
            <p:cNvPr id="23" name="Text Box 37">
              <a:extLst>
                <a:ext uri="{FF2B5EF4-FFF2-40B4-BE49-F238E27FC236}">
                  <a16:creationId xmlns:a16="http://schemas.microsoft.com/office/drawing/2014/main" id="{35E26109-5F28-4B1D-9B41-ED207BACB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6096000"/>
              <a:ext cx="397505" cy="562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2</a:t>
              </a:r>
            </a:p>
          </p:txBody>
        </p:sp>
        <p:sp>
          <p:nvSpPr>
            <p:cNvPr id="24" name="Text Box 38">
              <a:extLst>
                <a:ext uri="{FF2B5EF4-FFF2-40B4-BE49-F238E27FC236}">
                  <a16:creationId xmlns:a16="http://schemas.microsoft.com/office/drawing/2014/main" id="{7B1C51DC-56E7-44B0-83AC-B0D4E8D2B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0" y="6096000"/>
              <a:ext cx="397505" cy="562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840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Shortest-Job-First (SJF)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Shape 166">
            <a:extLst>
              <a:ext uri="{FF2B5EF4-FFF2-40B4-BE49-F238E27FC236}">
                <a16:creationId xmlns:a16="http://schemas.microsoft.com/office/drawing/2014/main" id="{AB37B00E-0D36-4D5B-BBB9-C6825FF391A5}"/>
              </a:ext>
            </a:extLst>
          </p:cNvPr>
          <p:cNvSpPr txBox="1">
            <a:spLocks/>
          </p:cNvSpPr>
          <p:nvPr/>
        </p:nvSpPr>
        <p:spPr>
          <a:xfrm>
            <a:off x="5385296" y="5514651"/>
            <a:ext cx="3024643" cy="1477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endParaRPr lang="en-US" sz="2400" dirty="0"/>
          </a:p>
        </p:txBody>
      </p:sp>
      <p:graphicFrame>
        <p:nvGraphicFramePr>
          <p:cNvPr id="25" name="Group 4">
            <a:extLst>
              <a:ext uri="{FF2B5EF4-FFF2-40B4-BE49-F238E27FC236}">
                <a16:creationId xmlns:a16="http://schemas.microsoft.com/office/drawing/2014/main" id="{6390E7E5-DDBD-42DF-AB10-5391E51FF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317229"/>
              </p:ext>
            </p:extLst>
          </p:nvPr>
        </p:nvGraphicFramePr>
        <p:xfrm>
          <a:off x="1450935" y="1757083"/>
          <a:ext cx="3663149" cy="3314700"/>
        </p:xfrm>
        <a:graphic>
          <a:graphicData uri="http://schemas.openxmlformats.org/drawingml/2006/table">
            <a:tbl>
              <a:tblPr/>
              <a:tblGrid>
                <a:gridCol w="852054">
                  <a:extLst>
                    <a:ext uri="{9D8B030D-6E8A-4147-A177-3AD203B41FA5}">
                      <a16:colId xmlns:a16="http://schemas.microsoft.com/office/drawing/2014/main" val="2751420682"/>
                    </a:ext>
                  </a:extLst>
                </a:gridCol>
                <a:gridCol w="1059498">
                  <a:extLst>
                    <a:ext uri="{9D8B030D-6E8A-4147-A177-3AD203B41FA5}">
                      <a16:colId xmlns:a16="http://schemas.microsoft.com/office/drawing/2014/main" val="2344481781"/>
                    </a:ext>
                  </a:extLst>
                </a:gridCol>
                <a:gridCol w="1751597">
                  <a:extLst>
                    <a:ext uri="{9D8B030D-6E8A-4147-A177-3AD203B41FA5}">
                      <a16:colId xmlns:a16="http://schemas.microsoft.com/office/drawing/2014/main" val="1671111967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Arrival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CPU burst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017032"/>
                  </a:ext>
                </a:extLst>
              </a:tr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183395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91327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3386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24624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563694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797255"/>
                  </a:ext>
                </a:extLst>
              </a:tr>
            </a:tbl>
          </a:graphicData>
        </a:graphic>
      </p:graphicFrame>
      <p:graphicFrame>
        <p:nvGraphicFramePr>
          <p:cNvPr id="26" name="Group 4">
            <a:extLst>
              <a:ext uri="{FF2B5EF4-FFF2-40B4-BE49-F238E27FC236}">
                <a16:creationId xmlns:a16="http://schemas.microsoft.com/office/drawing/2014/main" id="{5E099415-24E1-453F-96D0-6627C7F6F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46198"/>
              </p:ext>
            </p:extLst>
          </p:nvPr>
        </p:nvGraphicFramePr>
        <p:xfrm>
          <a:off x="7609967" y="822666"/>
          <a:ext cx="3386058" cy="4937760"/>
        </p:xfrm>
        <a:graphic>
          <a:graphicData uri="http://schemas.openxmlformats.org/drawingml/2006/table">
            <a:tbl>
              <a:tblPr/>
              <a:tblGrid>
                <a:gridCol w="787602">
                  <a:extLst>
                    <a:ext uri="{9D8B030D-6E8A-4147-A177-3AD203B41FA5}">
                      <a16:colId xmlns:a16="http://schemas.microsoft.com/office/drawing/2014/main" val="2751420682"/>
                    </a:ext>
                  </a:extLst>
                </a:gridCol>
                <a:gridCol w="1254564">
                  <a:extLst>
                    <a:ext uri="{9D8B030D-6E8A-4147-A177-3AD203B41FA5}">
                      <a16:colId xmlns:a16="http://schemas.microsoft.com/office/drawing/2014/main" val="2344481781"/>
                    </a:ext>
                  </a:extLst>
                </a:gridCol>
                <a:gridCol w="1343892">
                  <a:extLst>
                    <a:ext uri="{9D8B030D-6E8A-4147-A177-3AD203B41FA5}">
                      <a16:colId xmlns:a16="http://schemas.microsoft.com/office/drawing/2014/main" val="1671111967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Arrival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CPU burst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017032"/>
                  </a:ext>
                </a:extLst>
              </a:tr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183395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91327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3386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24624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563694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797255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045016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894877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754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20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8" y="360554"/>
            <a:ext cx="8831992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Shortest-Job-First (SJF)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61DAD-F2DF-C8DF-CAD2-C49B7FB966EB}"/>
              </a:ext>
            </a:extLst>
          </p:cNvPr>
          <p:cNvSpPr txBox="1"/>
          <p:nvPr/>
        </p:nvSpPr>
        <p:spPr>
          <a:xfrm>
            <a:off x="616808" y="1244957"/>
            <a:ext cx="1088693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Advantages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Provably optimal for minimizing average wait time (with no preemption)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/>
              <a:t>Disadvantages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b="1" dirty="0"/>
              <a:t>Not practical: </a:t>
            </a:r>
            <a:r>
              <a:rPr lang="en-US" altLang="en-US" sz="2400" dirty="0"/>
              <a:t>Cannot predict future CPU burst time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b="1" dirty="0"/>
              <a:t>OS solution: </a:t>
            </a:r>
            <a:r>
              <a:rPr lang="en-US" altLang="en-US" sz="2400" dirty="0"/>
              <a:t>Use past behavior to predict future behavior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b="1" dirty="0"/>
              <a:t>Starvation: </a:t>
            </a:r>
            <a:r>
              <a:rPr lang="en-US" altLang="en-US" sz="2400" dirty="0"/>
              <a:t>Long jobs may never be scheduled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Shape 166">
            <a:extLst>
              <a:ext uri="{FF2B5EF4-FFF2-40B4-BE49-F238E27FC236}">
                <a16:creationId xmlns:a16="http://schemas.microsoft.com/office/drawing/2014/main" id="{AB37B00E-0D36-4D5B-BBB9-C6825FF391A5}"/>
              </a:ext>
            </a:extLst>
          </p:cNvPr>
          <p:cNvSpPr txBox="1">
            <a:spLocks/>
          </p:cNvSpPr>
          <p:nvPr/>
        </p:nvSpPr>
        <p:spPr>
          <a:xfrm>
            <a:off x="5385296" y="5514651"/>
            <a:ext cx="3024643" cy="1477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0229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7" y="360555"/>
            <a:ext cx="1191594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Shortest-Time-to-Completion-First (STCF or SCTF)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61DAD-F2DF-C8DF-CAD2-C49B7FB966EB}"/>
              </a:ext>
            </a:extLst>
          </p:cNvPr>
          <p:cNvSpPr txBox="1"/>
          <p:nvPr/>
        </p:nvSpPr>
        <p:spPr>
          <a:xfrm>
            <a:off x="616808" y="1244957"/>
            <a:ext cx="10886934" cy="11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Idea: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Add preemption to SJF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Schedule newly ready job if shorter than remaining burst for running job</a:t>
            </a:r>
          </a:p>
        </p:txBody>
      </p:sp>
      <p:sp>
        <p:nvSpPr>
          <p:cNvPr id="12" name="Shape 166">
            <a:extLst>
              <a:ext uri="{FF2B5EF4-FFF2-40B4-BE49-F238E27FC236}">
                <a16:creationId xmlns:a16="http://schemas.microsoft.com/office/drawing/2014/main" id="{AB37B00E-0D36-4D5B-BBB9-C6825FF391A5}"/>
              </a:ext>
            </a:extLst>
          </p:cNvPr>
          <p:cNvSpPr txBox="1">
            <a:spLocks/>
          </p:cNvSpPr>
          <p:nvPr/>
        </p:nvSpPr>
        <p:spPr>
          <a:xfrm>
            <a:off x="5385296" y="5514651"/>
            <a:ext cx="3024643" cy="1477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endParaRPr lang="en-US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F257F5-C087-49F5-8D4B-A3B22324DCA5}"/>
              </a:ext>
            </a:extLst>
          </p:cNvPr>
          <p:cNvGrpSpPr/>
          <p:nvPr/>
        </p:nvGrpSpPr>
        <p:grpSpPr>
          <a:xfrm>
            <a:off x="4067424" y="2950324"/>
            <a:ext cx="7975601" cy="1123619"/>
            <a:chOff x="3655290" y="3008535"/>
            <a:chExt cx="7975601" cy="1123619"/>
          </a:xfrm>
        </p:grpSpPr>
        <p:sp>
          <p:nvSpPr>
            <p:cNvPr id="15" name="Text Box 56">
              <a:extLst>
                <a:ext uri="{FF2B5EF4-FFF2-40B4-BE49-F238E27FC236}">
                  <a16:creationId xmlns:a16="http://schemas.microsoft.com/office/drawing/2014/main" id="{153D5B8E-6799-4BC4-A6B6-F6ACE0DC2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4614" y="3452139"/>
              <a:ext cx="3857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/>
                <a:t>0</a:t>
              </a:r>
            </a:p>
          </p:txBody>
        </p:sp>
        <p:sp>
          <p:nvSpPr>
            <p:cNvPr id="16" name="Text Box 57">
              <a:extLst>
                <a:ext uri="{FF2B5EF4-FFF2-40B4-BE49-F238E27FC236}">
                  <a16:creationId xmlns:a16="http://schemas.microsoft.com/office/drawing/2014/main" id="{D4DBA3DF-0E50-42E8-A72A-F72A80F33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3414" y="3452139"/>
              <a:ext cx="3857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/>
                <a:t>8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4713964-861D-4CF7-AD0E-7A728B85EF4F}"/>
                </a:ext>
              </a:extLst>
            </p:cNvPr>
            <p:cNvGrpSpPr/>
            <p:nvPr/>
          </p:nvGrpSpPr>
          <p:grpSpPr>
            <a:xfrm>
              <a:off x="3655290" y="3008535"/>
              <a:ext cx="7975601" cy="1123619"/>
              <a:chOff x="3655290" y="3008535"/>
              <a:chExt cx="7975601" cy="1123619"/>
            </a:xfrm>
          </p:grpSpPr>
          <p:sp>
            <p:nvSpPr>
              <p:cNvPr id="18" name="Line 29">
                <a:extLst>
                  <a:ext uri="{FF2B5EF4-FFF2-40B4-BE49-F238E27FC236}">
                    <a16:creationId xmlns:a16="http://schemas.microsoft.com/office/drawing/2014/main" id="{ED0E0BD3-4C07-436C-8478-C10F406198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1891" y="3786746"/>
                <a:ext cx="7239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Text Box 30">
                <a:extLst>
                  <a:ext uri="{FF2B5EF4-FFF2-40B4-BE49-F238E27FC236}">
                    <a16:creationId xmlns:a16="http://schemas.microsoft.com/office/drawing/2014/main" id="{8808C2C9-ADFB-43BB-8A7B-A80A13E642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5290" y="3590817"/>
                <a:ext cx="923925" cy="541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Time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DC09F7B-4E2D-4FC4-AAED-1BFD3F98B499}"/>
                  </a:ext>
                </a:extLst>
              </p:cNvPr>
              <p:cNvGrpSpPr/>
              <p:nvPr/>
            </p:nvGrpSpPr>
            <p:grpSpPr>
              <a:xfrm>
                <a:off x="4391891" y="3008535"/>
                <a:ext cx="5899477" cy="808107"/>
                <a:chOff x="1191491" y="4929746"/>
                <a:chExt cx="5899477" cy="808107"/>
              </a:xfrm>
            </p:grpSpPr>
            <p:grpSp>
              <p:nvGrpSpPr>
                <p:cNvPr id="21" name="Group 55">
                  <a:extLst>
                    <a:ext uri="{FF2B5EF4-FFF2-40B4-BE49-F238E27FC236}">
                      <a16:creationId xmlns:a16="http://schemas.microsoft.com/office/drawing/2014/main" id="{47067116-2466-4AE2-A5A3-A3BC24C449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91491" y="4929746"/>
                  <a:ext cx="5715000" cy="381000"/>
                  <a:chOff x="288" y="3168"/>
                  <a:chExt cx="3600" cy="240"/>
                </a:xfrm>
              </p:grpSpPr>
              <p:sp>
                <p:nvSpPr>
                  <p:cNvPr id="25" name="Rectangle 26">
                    <a:extLst>
                      <a:ext uri="{FF2B5EF4-FFF2-40B4-BE49-F238E27FC236}">
                        <a16:creationId xmlns:a16="http://schemas.microsoft.com/office/drawing/2014/main" id="{D551C535-A22F-4F0D-83A7-E0D5956EBE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3168"/>
                    <a:ext cx="1152" cy="240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en-US"/>
                      <a:t>A</a:t>
                    </a:r>
                  </a:p>
                </p:txBody>
              </p:sp>
              <p:sp>
                <p:nvSpPr>
                  <p:cNvPr id="26" name="Rectangle 27">
                    <a:extLst>
                      <a:ext uri="{FF2B5EF4-FFF2-40B4-BE49-F238E27FC236}">
                        <a16:creationId xmlns:a16="http://schemas.microsoft.com/office/drawing/2014/main" id="{2750267D-AEF0-41F9-95CC-B845D3092B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168"/>
                    <a:ext cx="576" cy="24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en-US"/>
                      <a:t>B</a:t>
                    </a:r>
                  </a:p>
                </p:txBody>
              </p:sp>
              <p:sp>
                <p:nvSpPr>
                  <p:cNvPr id="27" name="Rectangle 28">
                    <a:extLst>
                      <a:ext uri="{FF2B5EF4-FFF2-40B4-BE49-F238E27FC236}">
                        <a16:creationId xmlns:a16="http://schemas.microsoft.com/office/drawing/2014/main" id="{417D44B6-60E4-4DC2-A99F-AF29907EAB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3168"/>
                    <a:ext cx="1296" cy="240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en-US"/>
                      <a:t>C</a:t>
                    </a:r>
                  </a:p>
                </p:txBody>
              </p:sp>
              <p:sp>
                <p:nvSpPr>
                  <p:cNvPr id="28" name="Rectangle 47">
                    <a:extLst>
                      <a:ext uri="{FF2B5EF4-FFF2-40B4-BE49-F238E27FC236}">
                        <a16:creationId xmlns:a16="http://schemas.microsoft.com/office/drawing/2014/main" id="{D4B85824-2CC1-4450-BFB5-5DF4D70AD2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168"/>
                    <a:ext cx="576" cy="24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en-US"/>
                      <a:t>D</a:t>
                    </a:r>
                  </a:p>
                </p:txBody>
              </p:sp>
            </p:grpSp>
            <p:sp>
              <p:nvSpPr>
                <p:cNvPr id="22" name="Text Box 58">
                  <a:extLst>
                    <a:ext uri="{FF2B5EF4-FFF2-40B4-BE49-F238E27FC236}">
                      <a16:creationId xmlns:a16="http://schemas.microsoft.com/office/drawing/2014/main" id="{B3A48011-B83E-4182-B0B0-46AC788C66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2358" y="5359237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dirty="0"/>
                    <a:t>12</a:t>
                  </a:r>
                </a:p>
              </p:txBody>
            </p:sp>
            <p:sp>
              <p:nvSpPr>
                <p:cNvPr id="23" name="Text Box 61">
                  <a:extLst>
                    <a:ext uri="{FF2B5EF4-FFF2-40B4-BE49-F238E27FC236}">
                      <a16:creationId xmlns:a16="http://schemas.microsoft.com/office/drawing/2014/main" id="{BB75E398-459E-415A-84F0-1D9CC755B3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72264" y="5350211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dirty="0"/>
                    <a:t>26</a:t>
                  </a:r>
                </a:p>
              </p:txBody>
            </p:sp>
            <p:sp>
              <p:nvSpPr>
                <p:cNvPr id="24" name="Text Box 62">
                  <a:extLst>
                    <a:ext uri="{FF2B5EF4-FFF2-40B4-BE49-F238E27FC236}">
                      <a16:creationId xmlns:a16="http://schemas.microsoft.com/office/drawing/2014/main" id="{EE7580E5-476B-48DB-9F0E-89BD531120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0329" y="5368521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dirty="0"/>
                    <a:t>17</a:t>
                  </a:r>
                </a:p>
              </p:txBody>
            </p:sp>
          </p:grpSp>
        </p:grpSp>
      </p:grpSp>
      <p:grpSp>
        <p:nvGrpSpPr>
          <p:cNvPr id="29" name="Group 28"/>
          <p:cNvGrpSpPr/>
          <p:nvPr/>
        </p:nvGrpSpPr>
        <p:grpSpPr>
          <a:xfrm>
            <a:off x="3880100" y="5045070"/>
            <a:ext cx="8162925" cy="1203330"/>
            <a:chOff x="3924724" y="5278134"/>
            <a:chExt cx="8162925" cy="1203330"/>
          </a:xfrm>
        </p:grpSpPr>
        <p:sp>
          <p:nvSpPr>
            <p:cNvPr id="30" name="Rectangle 49">
              <a:extLst>
                <a:ext uri="{FF2B5EF4-FFF2-40B4-BE49-F238E27FC236}">
                  <a16:creationId xmlns:a16="http://schemas.microsoft.com/office/drawing/2014/main" id="{F09027B3-C058-477A-93F4-ED879423E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158" y="5278134"/>
              <a:ext cx="152400" cy="381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dirty="0"/>
                <a:t>A</a:t>
              </a:r>
            </a:p>
          </p:txBody>
        </p:sp>
        <p:sp>
          <p:nvSpPr>
            <p:cNvPr id="31" name="Rectangle 50">
              <a:extLst>
                <a:ext uri="{FF2B5EF4-FFF2-40B4-BE49-F238E27FC236}">
                  <a16:creationId xmlns:a16="http://schemas.microsoft.com/office/drawing/2014/main" id="{1B0C8C0D-BA80-4823-B173-D91138512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9558" y="5278134"/>
              <a:ext cx="9144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dirty="0"/>
                <a:t>B</a:t>
              </a:r>
            </a:p>
          </p:txBody>
        </p:sp>
        <p:sp>
          <p:nvSpPr>
            <p:cNvPr id="32" name="Rectangle 51">
              <a:extLst>
                <a:ext uri="{FF2B5EF4-FFF2-40B4-BE49-F238E27FC236}">
                  <a16:creationId xmlns:a16="http://schemas.microsoft.com/office/drawing/2014/main" id="{B3B6CC26-966C-4BBF-BACF-994D6AD13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3958" y="5278134"/>
              <a:ext cx="9144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D</a:t>
              </a:r>
            </a:p>
          </p:txBody>
        </p:sp>
        <p:sp>
          <p:nvSpPr>
            <p:cNvPr id="33" name="Rectangle 52">
              <a:extLst>
                <a:ext uri="{FF2B5EF4-FFF2-40B4-BE49-F238E27FC236}">
                  <a16:creationId xmlns:a16="http://schemas.microsoft.com/office/drawing/2014/main" id="{E8EA79F5-2BD8-41AA-A4FF-568FBE170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8358" y="5278134"/>
              <a:ext cx="1600200" cy="381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A</a:t>
              </a:r>
            </a:p>
          </p:txBody>
        </p:sp>
        <p:sp>
          <p:nvSpPr>
            <p:cNvPr id="34" name="Rectangle 53">
              <a:extLst>
                <a:ext uri="{FF2B5EF4-FFF2-40B4-BE49-F238E27FC236}">
                  <a16:creationId xmlns:a16="http://schemas.microsoft.com/office/drawing/2014/main" id="{EC924FBF-40E3-4AC8-A9CA-5AE00B657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558" y="5278134"/>
              <a:ext cx="20574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C</a:t>
              </a:r>
            </a:p>
          </p:txBody>
        </p:sp>
        <p:sp>
          <p:nvSpPr>
            <p:cNvPr id="35" name="Text Box 60">
              <a:extLst>
                <a:ext uri="{FF2B5EF4-FFF2-40B4-BE49-F238E27FC236}">
                  <a16:creationId xmlns:a16="http://schemas.microsoft.com/office/drawing/2014/main" id="{BF6718E0-DDB7-4F42-8836-E6E5B7948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11208" y="5674269"/>
              <a:ext cx="587375" cy="54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26</a:t>
              </a:r>
            </a:p>
          </p:txBody>
        </p:sp>
        <p:sp>
          <p:nvSpPr>
            <p:cNvPr id="36" name="Text Box 63">
              <a:extLst>
                <a:ext uri="{FF2B5EF4-FFF2-40B4-BE49-F238E27FC236}">
                  <a16:creationId xmlns:a16="http://schemas.microsoft.com/office/drawing/2014/main" id="{6F4D0E49-DE73-4E1E-8B08-5755A942A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7608" y="5674269"/>
              <a:ext cx="517525" cy="54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17</a:t>
              </a:r>
            </a:p>
          </p:txBody>
        </p:sp>
        <p:sp>
          <p:nvSpPr>
            <p:cNvPr id="37" name="Text Box 64">
              <a:extLst>
                <a:ext uri="{FF2B5EF4-FFF2-40B4-BE49-F238E27FC236}">
                  <a16:creationId xmlns:a16="http://schemas.microsoft.com/office/drawing/2014/main" id="{FD0AC7CC-C45E-49A6-88D1-0B3BA7752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1208" y="5674269"/>
              <a:ext cx="517525" cy="54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</a:t>
              </a:r>
            </a:p>
          </p:txBody>
        </p:sp>
        <p:sp>
          <p:nvSpPr>
            <p:cNvPr id="38" name="Text Box 65">
              <a:extLst>
                <a:ext uri="{FF2B5EF4-FFF2-40B4-BE49-F238E27FC236}">
                  <a16:creationId xmlns:a16="http://schemas.microsoft.com/office/drawing/2014/main" id="{E7C44E35-8AF3-4BF2-AEB3-910660E6D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2889" y="5674269"/>
              <a:ext cx="315913" cy="54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1</a:t>
              </a:r>
            </a:p>
          </p:txBody>
        </p:sp>
        <p:sp>
          <p:nvSpPr>
            <p:cNvPr id="39" name="Text Box 66">
              <a:extLst>
                <a:ext uri="{FF2B5EF4-FFF2-40B4-BE49-F238E27FC236}">
                  <a16:creationId xmlns:a16="http://schemas.microsoft.com/office/drawing/2014/main" id="{56A741C2-EE58-45EB-8097-A10E2496D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0608" y="5674269"/>
              <a:ext cx="385763" cy="54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5</a:t>
              </a:r>
            </a:p>
          </p:txBody>
        </p:sp>
        <p:sp>
          <p:nvSpPr>
            <p:cNvPr id="40" name="Text Box 68">
              <a:extLst>
                <a:ext uri="{FF2B5EF4-FFF2-40B4-BE49-F238E27FC236}">
                  <a16:creationId xmlns:a16="http://schemas.microsoft.com/office/drawing/2014/main" id="{43D339CC-D850-446D-99DB-1041CEE8C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0008" y="5674269"/>
              <a:ext cx="385763" cy="54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0</a:t>
              </a:r>
            </a:p>
          </p:txBody>
        </p:sp>
        <p:sp>
          <p:nvSpPr>
            <p:cNvPr id="41" name="Line 29">
              <a:extLst>
                <a:ext uri="{FF2B5EF4-FFF2-40B4-BE49-F238E27FC236}">
                  <a16:creationId xmlns:a16="http://schemas.microsoft.com/office/drawing/2014/main" id="{7D9A0156-9803-4BE6-8BFF-94CEC6B8E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649" y="6115808"/>
              <a:ext cx="7239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30">
              <a:extLst>
                <a:ext uri="{FF2B5EF4-FFF2-40B4-BE49-F238E27FC236}">
                  <a16:creationId xmlns:a16="http://schemas.microsoft.com/office/drawing/2014/main" id="{AA3CF2B2-9804-4BB8-BA86-3F52F3416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724" y="5940127"/>
              <a:ext cx="923925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Time</a:t>
              </a:r>
            </a:p>
          </p:txBody>
        </p:sp>
      </p:grpSp>
      <p:graphicFrame>
        <p:nvGraphicFramePr>
          <p:cNvPr id="43" name="Group 46">
            <a:extLst>
              <a:ext uri="{FF2B5EF4-FFF2-40B4-BE49-F238E27FC236}">
                <a16:creationId xmlns:a16="http://schemas.microsoft.com/office/drawing/2014/main" id="{5052C992-03F6-48F5-BA82-F00A4D032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743186"/>
              </p:ext>
            </p:extLst>
          </p:nvPr>
        </p:nvGraphicFramePr>
        <p:xfrm>
          <a:off x="453717" y="2960748"/>
          <a:ext cx="3408217" cy="2286000"/>
        </p:xfrm>
        <a:graphic>
          <a:graphicData uri="http://schemas.openxmlformats.org/drawingml/2006/table">
            <a:tbl>
              <a:tblPr/>
              <a:tblGrid>
                <a:gridCol w="708401">
                  <a:extLst>
                    <a:ext uri="{9D8B030D-6E8A-4147-A177-3AD203B41FA5}">
                      <a16:colId xmlns:a16="http://schemas.microsoft.com/office/drawing/2014/main" val="319006958"/>
                    </a:ext>
                  </a:extLst>
                </a:gridCol>
                <a:gridCol w="1229679">
                  <a:extLst>
                    <a:ext uri="{9D8B030D-6E8A-4147-A177-3AD203B41FA5}">
                      <a16:colId xmlns:a16="http://schemas.microsoft.com/office/drawing/2014/main" val="3580686300"/>
                    </a:ext>
                  </a:extLst>
                </a:gridCol>
                <a:gridCol w="1470137">
                  <a:extLst>
                    <a:ext uri="{9D8B030D-6E8A-4147-A177-3AD203B41FA5}">
                      <a16:colId xmlns:a16="http://schemas.microsoft.com/office/drawing/2014/main" val="2597489287"/>
                    </a:ext>
                  </a:extLst>
                </a:gridCol>
              </a:tblGrid>
              <a:tr h="376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Job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Arrival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CPU burst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956919"/>
                  </a:ext>
                </a:extLst>
              </a:tr>
              <a:tr h="365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513099"/>
                  </a:ext>
                </a:extLst>
              </a:tr>
              <a:tr h="365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87556"/>
                  </a:ext>
                </a:extLst>
              </a:tr>
              <a:tr h="365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792890"/>
                  </a:ext>
                </a:extLst>
              </a:tr>
              <a:tr h="365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629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58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7" y="360555"/>
            <a:ext cx="1191594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Shortest-Time-to-Completion-First (STCF or SCTF)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Shape 166">
            <a:extLst>
              <a:ext uri="{FF2B5EF4-FFF2-40B4-BE49-F238E27FC236}">
                <a16:creationId xmlns:a16="http://schemas.microsoft.com/office/drawing/2014/main" id="{AB37B00E-0D36-4D5B-BBB9-C6825FF391A5}"/>
              </a:ext>
            </a:extLst>
          </p:cNvPr>
          <p:cNvSpPr txBox="1">
            <a:spLocks/>
          </p:cNvSpPr>
          <p:nvPr/>
        </p:nvSpPr>
        <p:spPr>
          <a:xfrm>
            <a:off x="5385296" y="5514651"/>
            <a:ext cx="3024643" cy="1477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endParaRPr lang="en-US" sz="2400" dirty="0"/>
          </a:p>
        </p:txBody>
      </p:sp>
      <p:graphicFrame>
        <p:nvGraphicFramePr>
          <p:cNvPr id="44" name="Group 4">
            <a:extLst>
              <a:ext uri="{FF2B5EF4-FFF2-40B4-BE49-F238E27FC236}">
                <a16:creationId xmlns:a16="http://schemas.microsoft.com/office/drawing/2014/main" id="{6390E7E5-DDBD-42DF-AB10-5391E51FF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313800"/>
              </p:ext>
            </p:extLst>
          </p:nvPr>
        </p:nvGraphicFramePr>
        <p:xfrm>
          <a:off x="799831" y="2328839"/>
          <a:ext cx="3663149" cy="2400300"/>
        </p:xfrm>
        <a:graphic>
          <a:graphicData uri="http://schemas.openxmlformats.org/drawingml/2006/table">
            <a:tbl>
              <a:tblPr/>
              <a:tblGrid>
                <a:gridCol w="852054">
                  <a:extLst>
                    <a:ext uri="{9D8B030D-6E8A-4147-A177-3AD203B41FA5}">
                      <a16:colId xmlns:a16="http://schemas.microsoft.com/office/drawing/2014/main" val="2751420682"/>
                    </a:ext>
                  </a:extLst>
                </a:gridCol>
                <a:gridCol w="1059498">
                  <a:extLst>
                    <a:ext uri="{9D8B030D-6E8A-4147-A177-3AD203B41FA5}">
                      <a16:colId xmlns:a16="http://schemas.microsoft.com/office/drawing/2014/main" val="2344481781"/>
                    </a:ext>
                  </a:extLst>
                </a:gridCol>
                <a:gridCol w="1751597">
                  <a:extLst>
                    <a:ext uri="{9D8B030D-6E8A-4147-A177-3AD203B41FA5}">
                      <a16:colId xmlns:a16="http://schemas.microsoft.com/office/drawing/2014/main" val="1671111967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Arrival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CPU burst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017032"/>
                  </a:ext>
                </a:extLst>
              </a:tr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183395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91327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33862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246240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FE326C4A-982F-41AF-881C-4C97BAA20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840858"/>
              </p:ext>
            </p:extLst>
          </p:nvPr>
        </p:nvGraphicFramePr>
        <p:xfrm>
          <a:off x="4462981" y="2328145"/>
          <a:ext cx="1179014" cy="285819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79014">
                  <a:extLst>
                    <a:ext uri="{9D8B030D-6E8A-4147-A177-3AD203B41FA5}">
                      <a16:colId xmlns:a16="http://schemas.microsoft.com/office/drawing/2014/main" val="3523089029"/>
                    </a:ext>
                  </a:extLst>
                </a:gridCol>
              </a:tblGrid>
              <a:tr h="5721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SJF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51909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881067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327528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0475879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319301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0057323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9FAD77DD-B6AF-41D9-9F7B-3C7840CB6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418339"/>
              </p:ext>
            </p:extLst>
          </p:nvPr>
        </p:nvGraphicFramePr>
        <p:xfrm>
          <a:off x="5641995" y="2328145"/>
          <a:ext cx="1179014" cy="285819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79014">
                  <a:extLst>
                    <a:ext uri="{9D8B030D-6E8A-4147-A177-3AD203B41FA5}">
                      <a16:colId xmlns:a16="http://schemas.microsoft.com/office/drawing/2014/main" val="3523089029"/>
                    </a:ext>
                  </a:extLst>
                </a:gridCol>
              </a:tblGrid>
              <a:tr h="5721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SCTF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51909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881067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327528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0475879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319301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0057323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41BBAD10-0BA6-45CE-BDB5-0DC2B89E1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79014"/>
              </p:ext>
            </p:extLst>
          </p:nvPr>
        </p:nvGraphicFramePr>
        <p:xfrm>
          <a:off x="6821009" y="2328145"/>
          <a:ext cx="1179014" cy="285819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79014">
                  <a:extLst>
                    <a:ext uri="{9D8B030D-6E8A-4147-A177-3AD203B41FA5}">
                      <a16:colId xmlns:a16="http://schemas.microsoft.com/office/drawing/2014/main" val="3523089029"/>
                    </a:ext>
                  </a:extLst>
                </a:gridCol>
              </a:tblGrid>
              <a:tr h="5721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SJF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51909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881067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327528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0475879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319301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0057323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6D3D2236-7459-4C9E-91B5-A36C81C62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832894"/>
              </p:ext>
            </p:extLst>
          </p:nvPr>
        </p:nvGraphicFramePr>
        <p:xfrm>
          <a:off x="8000023" y="2328145"/>
          <a:ext cx="1179014" cy="285819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79014">
                  <a:extLst>
                    <a:ext uri="{9D8B030D-6E8A-4147-A177-3AD203B41FA5}">
                      <a16:colId xmlns:a16="http://schemas.microsoft.com/office/drawing/2014/main" val="3523089029"/>
                    </a:ext>
                  </a:extLst>
                </a:gridCol>
              </a:tblGrid>
              <a:tr h="5721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SCTF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51909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881067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327528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0475879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319301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0057323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A6A011C2-DD5F-45DE-BC5B-37236F4D3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239551"/>
              </p:ext>
            </p:extLst>
          </p:nvPr>
        </p:nvGraphicFramePr>
        <p:xfrm>
          <a:off x="9179037" y="2328145"/>
          <a:ext cx="1179014" cy="285819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79014">
                  <a:extLst>
                    <a:ext uri="{9D8B030D-6E8A-4147-A177-3AD203B41FA5}">
                      <a16:colId xmlns:a16="http://schemas.microsoft.com/office/drawing/2014/main" val="3523089029"/>
                    </a:ext>
                  </a:extLst>
                </a:gridCol>
              </a:tblGrid>
              <a:tr h="5721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SJF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51909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881067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327528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0475879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319301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0057323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C8645515-A080-4B5C-A45E-2443045B3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873495"/>
              </p:ext>
            </p:extLst>
          </p:nvPr>
        </p:nvGraphicFramePr>
        <p:xfrm>
          <a:off x="10358051" y="2328145"/>
          <a:ext cx="1179014" cy="285819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79014">
                  <a:extLst>
                    <a:ext uri="{9D8B030D-6E8A-4147-A177-3AD203B41FA5}">
                      <a16:colId xmlns:a16="http://schemas.microsoft.com/office/drawing/2014/main" val="3523089029"/>
                    </a:ext>
                  </a:extLst>
                </a:gridCol>
              </a:tblGrid>
              <a:tr h="5721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SCTF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51909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881067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327528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0475879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319301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0057323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65AD070B-E4CD-4A13-9CB5-87C572FA0062}"/>
              </a:ext>
            </a:extLst>
          </p:cNvPr>
          <p:cNvSpPr txBox="1"/>
          <p:nvPr/>
        </p:nvSpPr>
        <p:spPr>
          <a:xfrm>
            <a:off x="4462979" y="1959160"/>
            <a:ext cx="23580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Completion Time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4EC3AA-095A-4C94-918E-AA1950D546EC}"/>
              </a:ext>
            </a:extLst>
          </p:cNvPr>
          <p:cNvSpPr txBox="1"/>
          <p:nvPr/>
        </p:nvSpPr>
        <p:spPr>
          <a:xfrm>
            <a:off x="6821008" y="1959160"/>
            <a:ext cx="23580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Turn Around Time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0C237E5-EF9E-4331-8BF2-9FD36F4B5852}"/>
              </a:ext>
            </a:extLst>
          </p:cNvPr>
          <p:cNvSpPr txBox="1"/>
          <p:nvPr/>
        </p:nvSpPr>
        <p:spPr>
          <a:xfrm>
            <a:off x="9179036" y="1958813"/>
            <a:ext cx="23580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Waiting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03DED-636E-0A3E-91EF-A4A1B641CC9E}"/>
              </a:ext>
            </a:extLst>
          </p:cNvPr>
          <p:cNvSpPr txBox="1"/>
          <p:nvPr/>
        </p:nvSpPr>
        <p:spPr>
          <a:xfrm>
            <a:off x="810035" y="4792444"/>
            <a:ext cx="108869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Average turnaround time: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Average wait time:</a:t>
            </a:r>
            <a:b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Average Response Time: </a:t>
            </a:r>
          </a:p>
        </p:txBody>
      </p:sp>
    </p:spTree>
    <p:extLst>
      <p:ext uri="{BB962C8B-B14F-4D97-AF65-F5344CB8AC3E}">
        <p14:creationId xmlns:p14="http://schemas.microsoft.com/office/powerpoint/2010/main" val="16521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7" y="360554"/>
            <a:ext cx="12091789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Shortest-Time-to-Completion-First (STCF or SCTF)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61DAD-F2DF-C8DF-CAD2-C49B7FB966EB}"/>
              </a:ext>
            </a:extLst>
          </p:cNvPr>
          <p:cNvSpPr txBox="1"/>
          <p:nvPr/>
        </p:nvSpPr>
        <p:spPr>
          <a:xfrm>
            <a:off x="616808" y="1244957"/>
            <a:ext cx="108869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Advantages of SRTF Scheduling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Many processes execute in less amount of time. So, throughput is increased.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Processes which have short burst time run fast.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Disadvantages of SRTF Scheduling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Practically it is not possible to predict the burst time.</a:t>
            </a:r>
            <a:b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Processes which have long burst time will have to wait for long time for execution.</a:t>
            </a:r>
          </a:p>
        </p:txBody>
      </p:sp>
      <p:sp>
        <p:nvSpPr>
          <p:cNvPr id="12" name="Shape 166">
            <a:extLst>
              <a:ext uri="{FF2B5EF4-FFF2-40B4-BE49-F238E27FC236}">
                <a16:creationId xmlns:a16="http://schemas.microsoft.com/office/drawing/2014/main" id="{AB37B00E-0D36-4D5B-BBB9-C6825FF391A5}"/>
              </a:ext>
            </a:extLst>
          </p:cNvPr>
          <p:cNvSpPr txBox="1">
            <a:spLocks/>
          </p:cNvSpPr>
          <p:nvPr/>
        </p:nvSpPr>
        <p:spPr>
          <a:xfrm>
            <a:off x="5385296" y="5514651"/>
            <a:ext cx="3024643" cy="1477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81627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7" y="360554"/>
            <a:ext cx="12091789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Round-Robin Scheduler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61DAD-F2DF-C8DF-CAD2-C49B7FB966EB}"/>
              </a:ext>
            </a:extLst>
          </p:cNvPr>
          <p:cNvSpPr txBox="1"/>
          <p:nvPr/>
        </p:nvSpPr>
        <p:spPr>
          <a:xfrm>
            <a:off x="616808" y="1244957"/>
            <a:ext cx="108869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Sometimes care about when job starts instead of when it finishes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Idea: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Run each job for a fixed time-slice and then move to back of FIFO queue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Preempt job if still running at end of time-slice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14" name="Group 46">
            <a:extLst>
              <a:ext uri="{FF2B5EF4-FFF2-40B4-BE49-F238E27FC236}">
                <a16:creationId xmlns:a16="http://schemas.microsoft.com/office/drawing/2014/main" id="{5052C992-03F6-48F5-BA82-F00A4D032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295593"/>
              </p:ext>
            </p:extLst>
          </p:nvPr>
        </p:nvGraphicFramePr>
        <p:xfrm>
          <a:off x="698087" y="4107279"/>
          <a:ext cx="3408217" cy="1828800"/>
        </p:xfrm>
        <a:graphic>
          <a:graphicData uri="http://schemas.openxmlformats.org/drawingml/2006/table">
            <a:tbl>
              <a:tblPr/>
              <a:tblGrid>
                <a:gridCol w="708401">
                  <a:extLst>
                    <a:ext uri="{9D8B030D-6E8A-4147-A177-3AD203B41FA5}">
                      <a16:colId xmlns:a16="http://schemas.microsoft.com/office/drawing/2014/main" val="319006958"/>
                    </a:ext>
                  </a:extLst>
                </a:gridCol>
                <a:gridCol w="1229679">
                  <a:extLst>
                    <a:ext uri="{9D8B030D-6E8A-4147-A177-3AD203B41FA5}">
                      <a16:colId xmlns:a16="http://schemas.microsoft.com/office/drawing/2014/main" val="3580686300"/>
                    </a:ext>
                  </a:extLst>
                </a:gridCol>
                <a:gridCol w="1470137">
                  <a:extLst>
                    <a:ext uri="{9D8B030D-6E8A-4147-A177-3AD203B41FA5}">
                      <a16:colId xmlns:a16="http://schemas.microsoft.com/office/drawing/2014/main" val="2597489287"/>
                    </a:ext>
                  </a:extLst>
                </a:gridCol>
              </a:tblGrid>
              <a:tr h="376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Job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Arrival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CPU burst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956919"/>
                  </a:ext>
                </a:extLst>
              </a:tr>
              <a:tr h="365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513099"/>
                  </a:ext>
                </a:extLst>
              </a:tr>
              <a:tr h="365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87556"/>
                  </a:ext>
                </a:extLst>
              </a:tr>
              <a:tr h="365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792890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A4F257F5-C087-49F5-8D4B-A3B22324DCA5}"/>
              </a:ext>
            </a:extLst>
          </p:cNvPr>
          <p:cNvGrpSpPr/>
          <p:nvPr/>
        </p:nvGrpSpPr>
        <p:grpSpPr>
          <a:xfrm>
            <a:off x="4638076" y="4338368"/>
            <a:ext cx="5311667" cy="1123619"/>
            <a:chOff x="3655290" y="3008535"/>
            <a:chExt cx="5311667" cy="1123619"/>
          </a:xfrm>
        </p:grpSpPr>
        <p:sp>
          <p:nvSpPr>
            <p:cNvPr id="16" name="Text Box 56">
              <a:extLst>
                <a:ext uri="{FF2B5EF4-FFF2-40B4-BE49-F238E27FC236}">
                  <a16:creationId xmlns:a16="http://schemas.microsoft.com/office/drawing/2014/main" id="{153D5B8E-6799-4BC4-A6B6-F6ACE0DC2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4614" y="3452139"/>
              <a:ext cx="3857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/>
                <a:t>0</a:t>
              </a:r>
            </a:p>
          </p:txBody>
        </p:sp>
        <p:sp>
          <p:nvSpPr>
            <p:cNvPr id="17" name="Text Box 57">
              <a:extLst>
                <a:ext uri="{FF2B5EF4-FFF2-40B4-BE49-F238E27FC236}">
                  <a16:creationId xmlns:a16="http://schemas.microsoft.com/office/drawing/2014/main" id="{D4DBA3DF-0E50-42E8-A72A-F72A80F33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3414" y="3452139"/>
              <a:ext cx="3857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/>
                <a:t>7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4713964-861D-4CF7-AD0E-7A728B85EF4F}"/>
                </a:ext>
              </a:extLst>
            </p:cNvPr>
            <p:cNvGrpSpPr/>
            <p:nvPr/>
          </p:nvGrpSpPr>
          <p:grpSpPr>
            <a:xfrm>
              <a:off x="3655290" y="3008535"/>
              <a:ext cx="5311667" cy="1123619"/>
              <a:chOff x="3655290" y="3008535"/>
              <a:chExt cx="5311667" cy="1123619"/>
            </a:xfrm>
          </p:grpSpPr>
          <p:sp>
            <p:nvSpPr>
              <p:cNvPr id="19" name="Line 29">
                <a:extLst>
                  <a:ext uri="{FF2B5EF4-FFF2-40B4-BE49-F238E27FC236}">
                    <a16:creationId xmlns:a16="http://schemas.microsoft.com/office/drawing/2014/main" id="{ED0E0BD3-4C07-436C-8478-C10F406198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1891" y="3786746"/>
                <a:ext cx="457506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Text Box 30">
                <a:extLst>
                  <a:ext uri="{FF2B5EF4-FFF2-40B4-BE49-F238E27FC236}">
                    <a16:creationId xmlns:a16="http://schemas.microsoft.com/office/drawing/2014/main" id="{8808C2C9-ADFB-43BB-8A7B-A80A13E642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5290" y="3590817"/>
                <a:ext cx="923925" cy="541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Time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DC09F7B-4E2D-4FC4-AAED-1BFD3F98B499}"/>
                  </a:ext>
                </a:extLst>
              </p:cNvPr>
              <p:cNvGrpSpPr/>
              <p:nvPr/>
            </p:nvGrpSpPr>
            <p:grpSpPr>
              <a:xfrm>
                <a:off x="4391891" y="3008535"/>
                <a:ext cx="3817542" cy="808107"/>
                <a:chOff x="1191491" y="4929746"/>
                <a:chExt cx="3817542" cy="808107"/>
              </a:xfrm>
            </p:grpSpPr>
            <p:grpSp>
              <p:nvGrpSpPr>
                <p:cNvPr id="22" name="Group 55">
                  <a:extLst>
                    <a:ext uri="{FF2B5EF4-FFF2-40B4-BE49-F238E27FC236}">
                      <a16:creationId xmlns:a16="http://schemas.microsoft.com/office/drawing/2014/main" id="{47067116-2466-4AE2-A5A3-A3BC24C449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91491" y="4929746"/>
                  <a:ext cx="3657600" cy="381000"/>
                  <a:chOff x="288" y="3168"/>
                  <a:chExt cx="2304" cy="240"/>
                </a:xfrm>
              </p:grpSpPr>
              <p:sp>
                <p:nvSpPr>
                  <p:cNvPr id="25" name="Rectangle 26">
                    <a:extLst>
                      <a:ext uri="{FF2B5EF4-FFF2-40B4-BE49-F238E27FC236}">
                        <a16:creationId xmlns:a16="http://schemas.microsoft.com/office/drawing/2014/main" id="{D551C535-A22F-4F0D-83A7-E0D5956EBE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3168"/>
                    <a:ext cx="1152" cy="240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en-US"/>
                      <a:t>A</a:t>
                    </a:r>
                  </a:p>
                </p:txBody>
              </p:sp>
              <p:sp>
                <p:nvSpPr>
                  <p:cNvPr id="26" name="Rectangle 27">
                    <a:extLst>
                      <a:ext uri="{FF2B5EF4-FFF2-40B4-BE49-F238E27FC236}">
                        <a16:creationId xmlns:a16="http://schemas.microsoft.com/office/drawing/2014/main" id="{2750267D-AEF0-41F9-95CC-B845D3092B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168"/>
                    <a:ext cx="576" cy="24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en-US"/>
                      <a:t>B</a:t>
                    </a:r>
                  </a:p>
                </p:txBody>
              </p:sp>
              <p:sp>
                <p:nvSpPr>
                  <p:cNvPr id="27" name="Rectangle 47">
                    <a:extLst>
                      <a:ext uri="{FF2B5EF4-FFF2-40B4-BE49-F238E27FC236}">
                        <a16:creationId xmlns:a16="http://schemas.microsoft.com/office/drawing/2014/main" id="{D4B85824-2CC1-4450-BFB5-5DF4D70AD2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168"/>
                    <a:ext cx="576" cy="24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en-US" dirty="0"/>
                      <a:t>C</a:t>
                    </a:r>
                  </a:p>
                </p:txBody>
              </p:sp>
            </p:grpSp>
            <p:sp>
              <p:nvSpPr>
                <p:cNvPr id="23" name="Text Box 58">
                  <a:extLst>
                    <a:ext uri="{FF2B5EF4-FFF2-40B4-BE49-F238E27FC236}">
                      <a16:creationId xmlns:a16="http://schemas.microsoft.com/office/drawing/2014/main" id="{B3A48011-B83E-4182-B0B0-46AC788C66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2358" y="5359237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dirty="0"/>
                    <a:t>11</a:t>
                  </a:r>
                </a:p>
              </p:txBody>
            </p:sp>
            <p:sp>
              <p:nvSpPr>
                <p:cNvPr id="24" name="Text Box 62">
                  <a:extLst>
                    <a:ext uri="{FF2B5EF4-FFF2-40B4-BE49-F238E27FC236}">
                      <a16:creationId xmlns:a16="http://schemas.microsoft.com/office/drawing/2014/main" id="{EE7580E5-476B-48DB-9F0E-89BD531120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0329" y="5368521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dirty="0"/>
                    <a:t>14</a:t>
                  </a:r>
                </a:p>
              </p:txBody>
            </p:sp>
          </p:grpSp>
        </p:grpSp>
      </p:grpSp>
      <p:sp>
        <p:nvSpPr>
          <p:cNvPr id="28" name="Rectangle 27"/>
          <p:cNvSpPr/>
          <p:nvPr/>
        </p:nvSpPr>
        <p:spPr>
          <a:xfrm>
            <a:off x="5321643" y="5541548"/>
            <a:ext cx="5307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err="1"/>
              <a:t>Avg</a:t>
            </a:r>
            <a:r>
              <a:rPr lang="en-US" sz="2400" dirty="0"/>
              <a:t> Response Time: A(0)+B(6)+C(9) = 5</a:t>
            </a:r>
          </a:p>
        </p:txBody>
      </p:sp>
    </p:spTree>
    <p:extLst>
      <p:ext uri="{BB962C8B-B14F-4D97-AF65-F5344CB8AC3E}">
        <p14:creationId xmlns:p14="http://schemas.microsoft.com/office/powerpoint/2010/main" val="13494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42778-9FE6-FF85-1785-505A29946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B53083-D2E2-2694-422C-597E7D3CC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8E5C07-CAE6-83DE-9808-EEDEA7298B41}"/>
              </a:ext>
            </a:extLst>
          </p:cNvPr>
          <p:cNvSpPr txBox="1"/>
          <p:nvPr/>
        </p:nvSpPr>
        <p:spPr>
          <a:xfrm>
            <a:off x="698088" y="360554"/>
            <a:ext cx="579415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Control Block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E801FA-7279-EDAC-92E9-EC78746E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622B24-D8E4-4059-364A-F6AA9B81325C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F81E65C8-A735-A8DD-1087-E335CDD7F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17EF5F-78F9-F625-497E-9DCE56D6EFF7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546146E-32F6-0C39-3DFF-961771EE02B8}"/>
              </a:ext>
            </a:extLst>
          </p:cNvPr>
          <p:cNvSpPr txBox="1"/>
          <p:nvPr/>
        </p:nvSpPr>
        <p:spPr>
          <a:xfrm>
            <a:off x="717755" y="1579678"/>
            <a:ext cx="846623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state –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running, waiting,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Program counter –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location of instruction to next execute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CPU registers –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contents of all process-centric registers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CPU scheduling information-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priorities, scheduling queue pointers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Memory-management information –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memory allocated to the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Accounting information –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CPU used, clock time elapsed since start, time limits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I/O status information –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I/O devices allocated to process, list of open files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96AF144C-CC7A-D98E-7A40-841FCCA15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19" y="1785845"/>
            <a:ext cx="2195982" cy="356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9058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7" y="360554"/>
            <a:ext cx="12091789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Round-Robin Scheduler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4" name="Group 46">
            <a:extLst>
              <a:ext uri="{FF2B5EF4-FFF2-40B4-BE49-F238E27FC236}">
                <a16:creationId xmlns:a16="http://schemas.microsoft.com/office/drawing/2014/main" id="{5052C992-03F6-48F5-BA82-F00A4D032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875701"/>
              </p:ext>
            </p:extLst>
          </p:nvPr>
        </p:nvGraphicFramePr>
        <p:xfrm>
          <a:off x="3335764" y="1367440"/>
          <a:ext cx="3408217" cy="1828800"/>
        </p:xfrm>
        <a:graphic>
          <a:graphicData uri="http://schemas.openxmlformats.org/drawingml/2006/table">
            <a:tbl>
              <a:tblPr/>
              <a:tblGrid>
                <a:gridCol w="708401">
                  <a:extLst>
                    <a:ext uri="{9D8B030D-6E8A-4147-A177-3AD203B41FA5}">
                      <a16:colId xmlns:a16="http://schemas.microsoft.com/office/drawing/2014/main" val="319006958"/>
                    </a:ext>
                  </a:extLst>
                </a:gridCol>
                <a:gridCol w="1229679">
                  <a:extLst>
                    <a:ext uri="{9D8B030D-6E8A-4147-A177-3AD203B41FA5}">
                      <a16:colId xmlns:a16="http://schemas.microsoft.com/office/drawing/2014/main" val="3580686300"/>
                    </a:ext>
                  </a:extLst>
                </a:gridCol>
                <a:gridCol w="1470137">
                  <a:extLst>
                    <a:ext uri="{9D8B030D-6E8A-4147-A177-3AD203B41FA5}">
                      <a16:colId xmlns:a16="http://schemas.microsoft.com/office/drawing/2014/main" val="2597489287"/>
                    </a:ext>
                  </a:extLst>
                </a:gridCol>
              </a:tblGrid>
              <a:tr h="376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Job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Arrival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CPU burst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956919"/>
                  </a:ext>
                </a:extLst>
              </a:tr>
              <a:tr h="365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513099"/>
                  </a:ext>
                </a:extLst>
              </a:tr>
              <a:tr h="365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87556"/>
                  </a:ext>
                </a:extLst>
              </a:tr>
              <a:tr h="365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792890"/>
                  </a:ext>
                </a:extLst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633543" y="4142672"/>
            <a:ext cx="7735542" cy="957323"/>
            <a:chOff x="4386686" y="3439709"/>
            <a:chExt cx="7735542" cy="957323"/>
          </a:xfrm>
        </p:grpSpPr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7D9A0156-9803-4BE6-8BFF-94CEC6B8E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0611" y="4027700"/>
              <a:ext cx="68116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30">
              <a:extLst>
                <a:ext uri="{FF2B5EF4-FFF2-40B4-BE49-F238E27FC236}">
                  <a16:creationId xmlns:a16="http://schemas.microsoft.com/office/drawing/2014/main" id="{AA3CF2B2-9804-4BB8-BA86-3F52F3416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686" y="3852019"/>
              <a:ext cx="923925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Time</a:t>
              </a:r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5D6F95CE-3919-4A5C-9546-A174540E8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0611" y="3439709"/>
              <a:ext cx="457200" cy="533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A</a:t>
              </a:r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6F124AEF-F3DD-4534-848C-9377CE25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7811" y="3439709"/>
              <a:ext cx="4572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dirty="0"/>
                <a:t>B</a:t>
              </a:r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6F124AEF-F3DD-4534-848C-9377CE25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6643" y="3439709"/>
              <a:ext cx="457200" cy="533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dirty="0"/>
                <a:t>C</a:t>
              </a:r>
            </a:p>
          </p:txBody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5D6F95CE-3919-4A5C-9546-A174540E8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057" y="3442456"/>
              <a:ext cx="457200" cy="533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A</a:t>
              </a:r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6F124AEF-F3DD-4534-848C-9377CE25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4257" y="3442456"/>
              <a:ext cx="4572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dirty="0"/>
                <a:t>B</a:t>
              </a:r>
            </a:p>
          </p:txBody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6F124AEF-F3DD-4534-848C-9377CE25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3089" y="3442456"/>
              <a:ext cx="457200" cy="533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dirty="0"/>
                <a:t>C</a:t>
              </a:r>
            </a:p>
          </p:txBody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5D6F95CE-3919-4A5C-9546-A174540E8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7202" y="3442456"/>
              <a:ext cx="457200" cy="533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A</a:t>
              </a:r>
            </a:p>
          </p:txBody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6F124AEF-F3DD-4534-848C-9377CE25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4402" y="3442456"/>
              <a:ext cx="4572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dirty="0"/>
                <a:t>B</a:t>
              </a:r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6F124AEF-F3DD-4534-848C-9377CE25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3234" y="3442456"/>
              <a:ext cx="457200" cy="533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dirty="0"/>
                <a:t>C</a:t>
              </a:r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5D6F95CE-3919-4A5C-9546-A174540E8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0050" y="3439709"/>
              <a:ext cx="457200" cy="533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A</a:t>
              </a:r>
            </a:p>
          </p:txBody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6F124AEF-F3DD-4534-848C-9377CE25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7250" y="3439709"/>
              <a:ext cx="4572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dirty="0"/>
                <a:t>B</a:t>
              </a:r>
            </a:p>
          </p:txBody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5D6F95CE-3919-4A5C-9546-A174540E8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0" y="3442456"/>
              <a:ext cx="457200" cy="533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A</a:t>
              </a:r>
            </a:p>
          </p:txBody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5D6F95CE-3919-4A5C-9546-A174540E8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1650" y="3439709"/>
              <a:ext cx="457200" cy="533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A</a:t>
              </a:r>
            </a:p>
          </p:txBody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5D6F95CE-3919-4A5C-9546-A174540E8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8850" y="3442456"/>
              <a:ext cx="457200" cy="533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A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86149" y="4027700"/>
              <a:ext cx="6936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0      1      2       3       4      5      6       7       8      9      10     11     12    13    14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4639714" y="5262052"/>
            <a:ext cx="5307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err="1"/>
              <a:t>Avg</a:t>
            </a:r>
            <a:r>
              <a:rPr lang="en-US" sz="2400" dirty="0"/>
              <a:t> Response Time: A(0)+B(0)+C(0) = 0</a:t>
            </a:r>
          </a:p>
        </p:txBody>
      </p:sp>
    </p:spTree>
    <p:extLst>
      <p:ext uri="{BB962C8B-B14F-4D97-AF65-F5344CB8AC3E}">
        <p14:creationId xmlns:p14="http://schemas.microsoft.com/office/powerpoint/2010/main" val="209133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93E-0556-2776-92A1-EEE14F6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DBAE9-28D7-C5CB-B1F9-997AC1D61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D15A6-212F-2B72-9F8E-0664E8CF9804}"/>
              </a:ext>
            </a:extLst>
          </p:cNvPr>
          <p:cNvSpPr txBox="1"/>
          <p:nvPr/>
        </p:nvSpPr>
        <p:spPr>
          <a:xfrm>
            <a:off x="698088" y="360554"/>
            <a:ext cx="11329790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Round-Robin Scheduler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2282A2-CEEC-09B6-A3AA-B49D8E27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C337C-2006-3548-9463-06B6F406B249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4E49186-E608-0AB2-7975-6AF9C686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4C5BE-3CA7-F282-57B6-1DA76747EF0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61DAD-F2DF-C8DF-CAD2-C49B7FB966EB}"/>
              </a:ext>
            </a:extLst>
          </p:cNvPr>
          <p:cNvSpPr txBox="1"/>
          <p:nvPr/>
        </p:nvSpPr>
        <p:spPr>
          <a:xfrm>
            <a:off x="616808" y="1244957"/>
            <a:ext cx="10886934" cy="5562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Advantages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Jobs get fair share of CPU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Shortest jobs finish relatively quickly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Disadvantages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Poor average waiting time with similar job lengths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Example: 10 jobs each requiring 10 time slices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FCFS performs better!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Performance depends on length of time-slice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If time-slice too short, pay overhead of context switch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If time-slice too long, degenerate to FCFS</a:t>
            </a:r>
          </a:p>
        </p:txBody>
      </p:sp>
    </p:spTree>
    <p:extLst>
      <p:ext uri="{BB962C8B-B14F-4D97-AF65-F5344CB8AC3E}">
        <p14:creationId xmlns:p14="http://schemas.microsoft.com/office/powerpoint/2010/main" val="25700955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0AD15-CCA4-79FB-34DC-F7E70D75B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868365-1FAB-FB33-22C2-8CF1308A9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AC60C1-0AE1-0FD2-0622-99D163DD1FD0}"/>
              </a:ext>
            </a:extLst>
          </p:cNvPr>
          <p:cNvSpPr txBox="1"/>
          <p:nvPr/>
        </p:nvSpPr>
        <p:spPr>
          <a:xfrm>
            <a:off x="698087" y="360554"/>
            <a:ext cx="10805655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Priority-Based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09F0F5-B827-9800-342A-C8AB8521B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8F253F-7569-E233-EF22-48CA216A37A2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D156A6E7-0A42-9C68-FF4D-C8DAFDE90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537969-9F48-9DC1-8B70-636D7DEF3E5B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488CBF1-42AE-A194-6785-8E86974EF07D}"/>
              </a:ext>
            </a:extLst>
          </p:cNvPr>
          <p:cNvSpPr txBox="1"/>
          <p:nvPr/>
        </p:nvSpPr>
        <p:spPr>
          <a:xfrm>
            <a:off x="616808" y="1244957"/>
            <a:ext cx="10886934" cy="2238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Idea: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Each job is assigned a priority.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Schedule highest priority ready job.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May be preemptive or non-preemptive.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Priority may be static or dynamic.</a:t>
            </a:r>
          </a:p>
        </p:txBody>
      </p:sp>
      <p:graphicFrame>
        <p:nvGraphicFramePr>
          <p:cNvPr id="5" name="Group 46">
            <a:extLst>
              <a:ext uri="{FF2B5EF4-FFF2-40B4-BE49-F238E27FC236}">
                <a16:creationId xmlns:a16="http://schemas.microsoft.com/office/drawing/2014/main" id="{3BF875C5-46F5-4C74-A81C-9C7F10C5F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278952"/>
              </p:ext>
            </p:extLst>
          </p:nvPr>
        </p:nvGraphicFramePr>
        <p:xfrm>
          <a:off x="372456" y="4148150"/>
          <a:ext cx="3886353" cy="2194560"/>
        </p:xfrm>
        <a:graphic>
          <a:graphicData uri="http://schemas.openxmlformats.org/drawingml/2006/table">
            <a:tbl>
              <a:tblPr/>
              <a:tblGrid>
                <a:gridCol w="564349">
                  <a:extLst>
                    <a:ext uri="{9D8B030D-6E8A-4147-A177-3AD203B41FA5}">
                      <a16:colId xmlns:a16="http://schemas.microsoft.com/office/drawing/2014/main" val="319006958"/>
                    </a:ext>
                  </a:extLst>
                </a:gridCol>
                <a:gridCol w="1206601">
                  <a:extLst>
                    <a:ext uri="{9D8B030D-6E8A-4147-A177-3AD203B41FA5}">
                      <a16:colId xmlns:a16="http://schemas.microsoft.com/office/drawing/2014/main" val="3580686300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2597489287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Job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Arrival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CPU burst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Priority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956919"/>
                  </a:ext>
                </a:extLst>
              </a:tr>
              <a:tr h="365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513099"/>
                  </a:ext>
                </a:extLst>
              </a:tr>
              <a:tr h="365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87556"/>
                  </a:ext>
                </a:extLst>
              </a:tr>
              <a:tr h="365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79289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E462FEB7-3564-CB68-8A79-77933B9ECF9F}"/>
              </a:ext>
            </a:extLst>
          </p:cNvPr>
          <p:cNvGrpSpPr/>
          <p:nvPr/>
        </p:nvGrpSpPr>
        <p:grpSpPr>
          <a:xfrm>
            <a:off x="5538230" y="4544678"/>
            <a:ext cx="5311667" cy="1123619"/>
            <a:chOff x="3655290" y="3008535"/>
            <a:chExt cx="5311667" cy="1123619"/>
          </a:xfrm>
        </p:grpSpPr>
        <p:sp>
          <p:nvSpPr>
            <p:cNvPr id="8" name="Text Box 56">
              <a:extLst>
                <a:ext uri="{FF2B5EF4-FFF2-40B4-BE49-F238E27FC236}">
                  <a16:creationId xmlns:a16="http://schemas.microsoft.com/office/drawing/2014/main" id="{1D30E5BF-24C7-8A3C-A1BF-FF98E6E92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4614" y="3452139"/>
              <a:ext cx="3857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/>
                <a:t>0</a:t>
              </a:r>
            </a:p>
          </p:txBody>
        </p:sp>
        <p:sp>
          <p:nvSpPr>
            <p:cNvPr id="9" name="Text Box 57">
              <a:extLst>
                <a:ext uri="{FF2B5EF4-FFF2-40B4-BE49-F238E27FC236}">
                  <a16:creationId xmlns:a16="http://schemas.microsoft.com/office/drawing/2014/main" id="{A9FD8275-8704-071D-74CD-1CEAD5E55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3414" y="3452139"/>
              <a:ext cx="3857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/>
                <a:t>7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954A29-12B3-5979-6A58-5A2F82D2ACD7}"/>
                </a:ext>
              </a:extLst>
            </p:cNvPr>
            <p:cNvGrpSpPr/>
            <p:nvPr/>
          </p:nvGrpSpPr>
          <p:grpSpPr>
            <a:xfrm>
              <a:off x="3655290" y="3008535"/>
              <a:ext cx="5311667" cy="1123619"/>
              <a:chOff x="3655290" y="3008535"/>
              <a:chExt cx="5311667" cy="1123619"/>
            </a:xfrm>
          </p:grpSpPr>
          <p:sp>
            <p:nvSpPr>
              <p:cNvPr id="29" name="Line 29">
                <a:extLst>
                  <a:ext uri="{FF2B5EF4-FFF2-40B4-BE49-F238E27FC236}">
                    <a16:creationId xmlns:a16="http://schemas.microsoft.com/office/drawing/2014/main" id="{CBF67895-E6EF-CA2B-933D-907EF8FE3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1891" y="3786746"/>
                <a:ext cx="457506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Text Box 30">
                <a:extLst>
                  <a:ext uri="{FF2B5EF4-FFF2-40B4-BE49-F238E27FC236}">
                    <a16:creationId xmlns:a16="http://schemas.microsoft.com/office/drawing/2014/main" id="{70C21803-4EB6-F0D5-E4A3-F3BE50574D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5290" y="3590817"/>
                <a:ext cx="923925" cy="541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Time</a:t>
                </a: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1FE8091-B5D4-225D-0A41-BF7F771C2E8D}"/>
                  </a:ext>
                </a:extLst>
              </p:cNvPr>
              <p:cNvGrpSpPr/>
              <p:nvPr/>
            </p:nvGrpSpPr>
            <p:grpSpPr>
              <a:xfrm>
                <a:off x="4391891" y="3008535"/>
                <a:ext cx="3817542" cy="808107"/>
                <a:chOff x="1191491" y="4929746"/>
                <a:chExt cx="3817542" cy="808107"/>
              </a:xfrm>
            </p:grpSpPr>
            <p:grpSp>
              <p:nvGrpSpPr>
                <p:cNvPr id="32" name="Group 55">
                  <a:extLst>
                    <a:ext uri="{FF2B5EF4-FFF2-40B4-BE49-F238E27FC236}">
                      <a16:creationId xmlns:a16="http://schemas.microsoft.com/office/drawing/2014/main" id="{C0BA8B03-14FE-428A-1C39-DD64DA44FD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91491" y="4929746"/>
                  <a:ext cx="3657600" cy="381000"/>
                  <a:chOff x="288" y="3168"/>
                  <a:chExt cx="2304" cy="240"/>
                </a:xfrm>
              </p:grpSpPr>
              <p:sp>
                <p:nvSpPr>
                  <p:cNvPr id="35" name="Rectangle 26">
                    <a:extLst>
                      <a:ext uri="{FF2B5EF4-FFF2-40B4-BE49-F238E27FC236}">
                        <a16:creationId xmlns:a16="http://schemas.microsoft.com/office/drawing/2014/main" id="{A166CC89-3269-49DC-544F-4427F0C235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3168"/>
                    <a:ext cx="1152" cy="240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en-US" dirty="0"/>
                      <a:t>C</a:t>
                    </a:r>
                  </a:p>
                </p:txBody>
              </p:sp>
              <p:sp>
                <p:nvSpPr>
                  <p:cNvPr id="36" name="Rectangle 27">
                    <a:extLst>
                      <a:ext uri="{FF2B5EF4-FFF2-40B4-BE49-F238E27FC236}">
                        <a16:creationId xmlns:a16="http://schemas.microsoft.com/office/drawing/2014/main" id="{0A2E7A54-A0EE-483E-B473-1346800B87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168"/>
                    <a:ext cx="576" cy="24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en-US"/>
                      <a:t>B</a:t>
                    </a:r>
                  </a:p>
                </p:txBody>
              </p:sp>
              <p:sp>
                <p:nvSpPr>
                  <p:cNvPr id="37" name="Rectangle 47">
                    <a:extLst>
                      <a:ext uri="{FF2B5EF4-FFF2-40B4-BE49-F238E27FC236}">
                        <a16:creationId xmlns:a16="http://schemas.microsoft.com/office/drawing/2014/main" id="{B120FD13-63BA-041A-99C7-C91B8FF47A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168"/>
                    <a:ext cx="576" cy="24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en-US" dirty="0"/>
                      <a:t>A</a:t>
                    </a:r>
                  </a:p>
                </p:txBody>
              </p:sp>
            </p:grpSp>
            <p:sp>
              <p:nvSpPr>
                <p:cNvPr id="33" name="Text Box 58">
                  <a:extLst>
                    <a:ext uri="{FF2B5EF4-FFF2-40B4-BE49-F238E27FC236}">
                      <a16:creationId xmlns:a16="http://schemas.microsoft.com/office/drawing/2014/main" id="{EDA8E8DA-DD11-B2F8-DDD0-976E2B748B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2358" y="5359237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dirty="0"/>
                    <a:t>11</a:t>
                  </a:r>
                </a:p>
              </p:txBody>
            </p:sp>
            <p:sp>
              <p:nvSpPr>
                <p:cNvPr id="34" name="Text Box 62">
                  <a:extLst>
                    <a:ext uri="{FF2B5EF4-FFF2-40B4-BE49-F238E27FC236}">
                      <a16:creationId xmlns:a16="http://schemas.microsoft.com/office/drawing/2014/main" id="{60711EA1-B6C4-5498-F387-4AF2E244FC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0329" y="5368521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dirty="0"/>
                    <a:t>14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0580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66C03-7756-C573-4354-CFA81D97B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2099CD-E3E7-B5F2-563B-139B6D779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85510E-18AD-D7B8-7086-B7598969B7AE}"/>
              </a:ext>
            </a:extLst>
          </p:cNvPr>
          <p:cNvSpPr txBox="1"/>
          <p:nvPr/>
        </p:nvSpPr>
        <p:spPr>
          <a:xfrm>
            <a:off x="698087" y="360554"/>
            <a:ext cx="10805655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Priority-Based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D92DED-ECEA-B5D3-091B-612892B04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EB210F-7690-909E-856C-AC4F72435225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CBB3B043-D7EA-351B-8222-AAB663B27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F69AD6-D7BB-A9AD-B99A-CBCF68E009E5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4" name="Group 4">
            <a:extLst>
              <a:ext uri="{FF2B5EF4-FFF2-40B4-BE49-F238E27FC236}">
                <a16:creationId xmlns:a16="http://schemas.microsoft.com/office/drawing/2014/main" id="{3336D852-5C9D-55BE-3FC4-17A87185F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121251"/>
              </p:ext>
            </p:extLst>
          </p:nvPr>
        </p:nvGraphicFramePr>
        <p:xfrm>
          <a:off x="392635" y="1367440"/>
          <a:ext cx="4690103" cy="2400300"/>
        </p:xfrm>
        <a:graphic>
          <a:graphicData uri="http://schemas.openxmlformats.org/drawingml/2006/table">
            <a:tbl>
              <a:tblPr/>
              <a:tblGrid>
                <a:gridCol w="738025">
                  <a:extLst>
                    <a:ext uri="{9D8B030D-6E8A-4147-A177-3AD203B41FA5}">
                      <a16:colId xmlns:a16="http://schemas.microsoft.com/office/drawing/2014/main" val="2751420682"/>
                    </a:ext>
                  </a:extLst>
                </a:gridCol>
                <a:gridCol w="1135020">
                  <a:extLst>
                    <a:ext uri="{9D8B030D-6E8A-4147-A177-3AD203B41FA5}">
                      <a16:colId xmlns:a16="http://schemas.microsoft.com/office/drawing/2014/main" val="234448178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71111967"/>
                    </a:ext>
                  </a:extLst>
                </a:gridCol>
                <a:gridCol w="1293058">
                  <a:extLst>
                    <a:ext uri="{9D8B030D-6E8A-4147-A177-3AD203B41FA5}">
                      <a16:colId xmlns:a16="http://schemas.microsoft.com/office/drawing/2014/main" val="983283426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Arrival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CPU burst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017032"/>
                  </a:ext>
                </a:extLst>
              </a:tr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183395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91327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33862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24624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F7DB0FA-2E02-D6D8-C407-43A098B11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431884"/>
              </p:ext>
            </p:extLst>
          </p:nvPr>
        </p:nvGraphicFramePr>
        <p:xfrm>
          <a:off x="5082741" y="1373105"/>
          <a:ext cx="1179014" cy="285819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79014">
                  <a:extLst>
                    <a:ext uri="{9D8B030D-6E8A-4147-A177-3AD203B41FA5}">
                      <a16:colId xmlns:a16="http://schemas.microsoft.com/office/drawing/2014/main" val="3523089029"/>
                    </a:ext>
                  </a:extLst>
                </a:gridCol>
              </a:tblGrid>
              <a:tr h="5721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51909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881067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327528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0475879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319301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00573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D4FC02B-A332-00D4-8FAD-710983AFE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998211"/>
              </p:ext>
            </p:extLst>
          </p:nvPr>
        </p:nvGraphicFramePr>
        <p:xfrm>
          <a:off x="6261755" y="1373105"/>
          <a:ext cx="1179014" cy="285819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79014">
                  <a:extLst>
                    <a:ext uri="{9D8B030D-6E8A-4147-A177-3AD203B41FA5}">
                      <a16:colId xmlns:a16="http://schemas.microsoft.com/office/drawing/2014/main" val="3523089029"/>
                    </a:ext>
                  </a:extLst>
                </a:gridCol>
              </a:tblGrid>
              <a:tr h="5721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Premp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51909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881067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327528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0475879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319301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00573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FA20FDB-C056-F6A9-E39F-BE3A6A7FB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630512"/>
              </p:ext>
            </p:extLst>
          </p:nvPr>
        </p:nvGraphicFramePr>
        <p:xfrm>
          <a:off x="7440769" y="1373105"/>
          <a:ext cx="1179014" cy="285819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79014">
                  <a:extLst>
                    <a:ext uri="{9D8B030D-6E8A-4147-A177-3AD203B41FA5}">
                      <a16:colId xmlns:a16="http://schemas.microsoft.com/office/drawing/2014/main" val="3523089029"/>
                    </a:ext>
                  </a:extLst>
                </a:gridCol>
              </a:tblGrid>
              <a:tr h="5721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51909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881067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327528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0475879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319301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005732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E1307BB-E71F-A19A-CF13-DC253A8B5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121047"/>
              </p:ext>
            </p:extLst>
          </p:nvPr>
        </p:nvGraphicFramePr>
        <p:xfrm>
          <a:off x="8619783" y="1373105"/>
          <a:ext cx="1179014" cy="285819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79014">
                  <a:extLst>
                    <a:ext uri="{9D8B030D-6E8A-4147-A177-3AD203B41FA5}">
                      <a16:colId xmlns:a16="http://schemas.microsoft.com/office/drawing/2014/main" val="3523089029"/>
                    </a:ext>
                  </a:extLst>
                </a:gridCol>
              </a:tblGrid>
              <a:tr h="5721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Prepm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51909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881067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327528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0475879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319301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0057323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2E1B5A8-E67B-AAE0-2A56-2B2BC1BA5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59124"/>
              </p:ext>
            </p:extLst>
          </p:nvPr>
        </p:nvGraphicFramePr>
        <p:xfrm>
          <a:off x="9798797" y="1373105"/>
          <a:ext cx="1179014" cy="285819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79014">
                  <a:extLst>
                    <a:ext uri="{9D8B030D-6E8A-4147-A177-3AD203B41FA5}">
                      <a16:colId xmlns:a16="http://schemas.microsoft.com/office/drawing/2014/main" val="3523089029"/>
                    </a:ext>
                  </a:extLst>
                </a:gridCol>
              </a:tblGrid>
              <a:tr h="5721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51909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881067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327528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0475879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319301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005732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5123975-7BBF-94EC-BE22-55374A5C8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770246"/>
              </p:ext>
            </p:extLst>
          </p:nvPr>
        </p:nvGraphicFramePr>
        <p:xfrm>
          <a:off x="10977811" y="1373105"/>
          <a:ext cx="1179014" cy="285819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79014">
                  <a:extLst>
                    <a:ext uri="{9D8B030D-6E8A-4147-A177-3AD203B41FA5}">
                      <a16:colId xmlns:a16="http://schemas.microsoft.com/office/drawing/2014/main" val="3523089029"/>
                    </a:ext>
                  </a:extLst>
                </a:gridCol>
              </a:tblGrid>
              <a:tr h="5721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Prempt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51909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881067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3275282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0475879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319301"/>
                  </a:ext>
                </a:extLst>
              </a:tr>
              <a:tr h="4249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0057323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EF24030-319B-D544-F703-0AD6F8EC1278}"/>
              </a:ext>
            </a:extLst>
          </p:cNvPr>
          <p:cNvSpPr txBox="1"/>
          <p:nvPr/>
        </p:nvSpPr>
        <p:spPr>
          <a:xfrm>
            <a:off x="5082739" y="1004120"/>
            <a:ext cx="23580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Completion Time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D2286B-40D8-36AE-8C49-511F71DB335B}"/>
              </a:ext>
            </a:extLst>
          </p:cNvPr>
          <p:cNvSpPr txBox="1"/>
          <p:nvPr/>
        </p:nvSpPr>
        <p:spPr>
          <a:xfrm>
            <a:off x="7440768" y="1004120"/>
            <a:ext cx="23580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Turn Around 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BA89BD-EB02-812F-01E2-3567F182322B}"/>
              </a:ext>
            </a:extLst>
          </p:cNvPr>
          <p:cNvSpPr txBox="1"/>
          <p:nvPr/>
        </p:nvSpPr>
        <p:spPr>
          <a:xfrm>
            <a:off x="9798796" y="1003773"/>
            <a:ext cx="23580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Waiting Time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274DE0B-601A-2D05-D3C7-A7529CD04257}"/>
              </a:ext>
            </a:extLst>
          </p:cNvPr>
          <p:cNvSpPr txBox="1"/>
          <p:nvPr/>
        </p:nvSpPr>
        <p:spPr>
          <a:xfrm>
            <a:off x="616808" y="4221837"/>
            <a:ext cx="108869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Average turnaround time: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Average wait time:</a:t>
            </a:r>
            <a:b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Average Response Time: </a:t>
            </a:r>
          </a:p>
        </p:txBody>
      </p:sp>
    </p:spTree>
    <p:extLst>
      <p:ext uri="{BB962C8B-B14F-4D97-AF65-F5344CB8AC3E}">
        <p14:creationId xmlns:p14="http://schemas.microsoft.com/office/powerpoint/2010/main" val="166789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6489E-6F41-EB93-0C88-4D4D98EDD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CEE2E1-9619-391D-D65B-FDC70AEF6A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0D7B79-B8BE-3837-9485-711FBF2BF680}"/>
              </a:ext>
            </a:extLst>
          </p:cNvPr>
          <p:cNvSpPr txBox="1"/>
          <p:nvPr/>
        </p:nvSpPr>
        <p:spPr>
          <a:xfrm>
            <a:off x="698087" y="360554"/>
            <a:ext cx="10805655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Priority-Based – Round Robin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8B08F14-B631-3FE9-970C-1E444E1A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3AA394-907B-D955-9B0D-20E8B2AF5493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B275B0A7-A556-5EAC-AB13-0717CDAA2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1DE435-A9C2-F299-E612-5414ED149053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0CCB5FC-CD22-F684-BF13-90C35CC60653}"/>
              </a:ext>
            </a:extLst>
          </p:cNvPr>
          <p:cNvSpPr txBox="1"/>
          <p:nvPr/>
        </p:nvSpPr>
        <p:spPr>
          <a:xfrm>
            <a:off x="616808" y="1244957"/>
            <a:ext cx="10886934" cy="1684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Run the process with the highest priority. Processes with the same priority run round-robin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time quantum = 2</a:t>
            </a:r>
          </a:p>
        </p:txBody>
      </p:sp>
      <p:graphicFrame>
        <p:nvGraphicFramePr>
          <p:cNvPr id="5" name="Group 46">
            <a:extLst>
              <a:ext uri="{FF2B5EF4-FFF2-40B4-BE49-F238E27FC236}">
                <a16:creationId xmlns:a16="http://schemas.microsoft.com/office/drawing/2014/main" id="{661B9950-95E6-AE11-450E-D71EE1FD4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779048"/>
              </p:ext>
            </p:extLst>
          </p:nvPr>
        </p:nvGraphicFramePr>
        <p:xfrm>
          <a:off x="5980776" y="1995198"/>
          <a:ext cx="5687662" cy="3108960"/>
        </p:xfrm>
        <a:graphic>
          <a:graphicData uri="http://schemas.openxmlformats.org/drawingml/2006/table">
            <a:tbl>
              <a:tblPr/>
              <a:tblGrid>
                <a:gridCol w="1201146">
                  <a:extLst>
                    <a:ext uri="{9D8B030D-6E8A-4147-A177-3AD203B41FA5}">
                      <a16:colId xmlns:a16="http://schemas.microsoft.com/office/drawing/2014/main" val="319006958"/>
                    </a:ext>
                  </a:extLst>
                </a:gridCol>
                <a:gridCol w="1629569">
                  <a:extLst>
                    <a:ext uri="{9D8B030D-6E8A-4147-A177-3AD203B41FA5}">
                      <a16:colId xmlns:a16="http://schemas.microsoft.com/office/drawing/2014/main" val="3580686300"/>
                    </a:ext>
                  </a:extLst>
                </a:gridCol>
                <a:gridCol w="1124346">
                  <a:extLst>
                    <a:ext uri="{9D8B030D-6E8A-4147-A177-3AD203B41FA5}">
                      <a16:colId xmlns:a16="http://schemas.microsoft.com/office/drawing/2014/main" val="2597489287"/>
                    </a:ext>
                  </a:extLst>
                </a:gridCol>
                <a:gridCol w="1732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Job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Arrival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CPU burst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Priority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956919"/>
                  </a:ext>
                </a:extLst>
              </a:tr>
              <a:tr h="365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P1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513099"/>
                  </a:ext>
                </a:extLst>
              </a:tr>
              <a:tr h="365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P2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87556"/>
                  </a:ext>
                </a:extLst>
              </a:tr>
              <a:tr h="365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P3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792890"/>
                  </a:ext>
                </a:extLst>
              </a:tr>
              <a:tr h="365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P4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526333"/>
                  </a:ext>
                </a:extLst>
              </a:tr>
              <a:tr h="365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P5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432715"/>
                  </a:ext>
                </a:extLst>
              </a:tr>
            </a:tbl>
          </a:graphicData>
        </a:graphic>
      </p:graphicFrame>
      <p:pic>
        <p:nvPicPr>
          <p:cNvPr id="14" name="Picture 2">
            <a:extLst>
              <a:ext uri="{FF2B5EF4-FFF2-40B4-BE49-F238E27FC236}">
                <a16:creationId xmlns:a16="http://schemas.microsoft.com/office/drawing/2014/main" id="{4F892F8C-C63B-DDE2-1693-F5AEFD9305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8" y="5492081"/>
            <a:ext cx="6200925" cy="72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79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03260-65E5-0D09-E804-AF2997F17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65C83F-655A-0510-2B31-BA442DED9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D636C3-9C92-08A9-350E-D6428156F251}"/>
              </a:ext>
            </a:extLst>
          </p:cNvPr>
          <p:cNvSpPr txBox="1"/>
          <p:nvPr/>
        </p:nvSpPr>
        <p:spPr>
          <a:xfrm>
            <a:off x="698087" y="360554"/>
            <a:ext cx="10805655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Priority-Based – Round Robin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80E855-C435-25E9-7767-AA8474D31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B077B4-A315-2E7E-9585-E0579469DF5D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0FC1B0A1-8D78-0CDD-97FA-F8DEEF3E0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5609E2-E15C-5FFA-A610-109C14A87915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5" name="Group 46">
            <a:extLst>
              <a:ext uri="{FF2B5EF4-FFF2-40B4-BE49-F238E27FC236}">
                <a16:creationId xmlns:a16="http://schemas.microsoft.com/office/drawing/2014/main" id="{BB96D905-3658-0B26-DCC5-26351F5BB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272350"/>
              </p:ext>
            </p:extLst>
          </p:nvPr>
        </p:nvGraphicFramePr>
        <p:xfrm>
          <a:off x="717754" y="1507518"/>
          <a:ext cx="10691926" cy="3108960"/>
        </p:xfrm>
        <a:graphic>
          <a:graphicData uri="http://schemas.openxmlformats.org/drawingml/2006/table">
            <a:tbl>
              <a:tblPr/>
              <a:tblGrid>
                <a:gridCol w="1179789">
                  <a:extLst>
                    <a:ext uri="{9D8B030D-6E8A-4147-A177-3AD203B41FA5}">
                      <a16:colId xmlns:a16="http://schemas.microsoft.com/office/drawing/2014/main" val="319006958"/>
                    </a:ext>
                  </a:extLst>
                </a:gridCol>
                <a:gridCol w="1600596">
                  <a:extLst>
                    <a:ext uri="{9D8B030D-6E8A-4147-A177-3AD203B41FA5}">
                      <a16:colId xmlns:a16="http://schemas.microsoft.com/office/drawing/2014/main" val="3580686300"/>
                    </a:ext>
                  </a:extLst>
                </a:gridCol>
                <a:gridCol w="1104357">
                  <a:extLst>
                    <a:ext uri="{9D8B030D-6E8A-4147-A177-3AD203B41FA5}">
                      <a16:colId xmlns:a16="http://schemas.microsoft.com/office/drawing/2014/main" val="2597489287"/>
                    </a:ext>
                  </a:extLst>
                </a:gridCol>
                <a:gridCol w="1701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1796">
                  <a:extLst>
                    <a:ext uri="{9D8B030D-6E8A-4147-A177-3AD203B41FA5}">
                      <a16:colId xmlns:a16="http://schemas.microsoft.com/office/drawing/2014/main" val="1724730405"/>
                    </a:ext>
                  </a:extLst>
                </a:gridCol>
                <a:gridCol w="1701796">
                  <a:extLst>
                    <a:ext uri="{9D8B030D-6E8A-4147-A177-3AD203B41FA5}">
                      <a16:colId xmlns:a16="http://schemas.microsoft.com/office/drawing/2014/main" val="229264313"/>
                    </a:ext>
                  </a:extLst>
                </a:gridCol>
                <a:gridCol w="1701796">
                  <a:extLst>
                    <a:ext uri="{9D8B030D-6E8A-4147-A177-3AD203B41FA5}">
                      <a16:colId xmlns:a16="http://schemas.microsoft.com/office/drawing/2014/main" val="1829665222"/>
                    </a:ext>
                  </a:extLst>
                </a:gridCol>
              </a:tblGrid>
              <a:tr h="376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Job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Arrival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CPU burst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Priority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Completion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Waiting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Response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956919"/>
                  </a:ext>
                </a:extLst>
              </a:tr>
              <a:tr h="365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P1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513099"/>
                  </a:ext>
                </a:extLst>
              </a:tr>
              <a:tr h="365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P2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87556"/>
                  </a:ext>
                </a:extLst>
              </a:tr>
              <a:tr h="365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P3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halkboard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halkboard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halkboard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anose="02020603050405020304" pitchFamily="18" charset="0"/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792890"/>
                  </a:ext>
                </a:extLst>
              </a:tr>
              <a:tr h="365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P4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526333"/>
                  </a:ext>
                </a:extLst>
              </a:tr>
              <a:tr h="365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P5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432715"/>
                  </a:ext>
                </a:extLst>
              </a:tr>
            </a:tbl>
          </a:graphicData>
        </a:graphic>
      </p:graphicFrame>
      <p:pic>
        <p:nvPicPr>
          <p:cNvPr id="14" name="Picture 2">
            <a:extLst>
              <a:ext uri="{FF2B5EF4-FFF2-40B4-BE49-F238E27FC236}">
                <a16:creationId xmlns:a16="http://schemas.microsoft.com/office/drawing/2014/main" id="{1BC8F363-F6AD-D0F1-17BD-43E9CF99B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28" y="5015191"/>
            <a:ext cx="7948072" cy="92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13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89998-27E7-17F8-DD05-73357C684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1562D7-5C5B-2A85-08D3-D40BCA3B2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CE97E5-AD41-4FB0-4297-7E62338963F5}"/>
              </a:ext>
            </a:extLst>
          </p:cNvPr>
          <p:cNvSpPr txBox="1"/>
          <p:nvPr/>
        </p:nvSpPr>
        <p:spPr>
          <a:xfrm>
            <a:off x="698087" y="360554"/>
            <a:ext cx="10805655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Priority-Based - Multilevel Queue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2FF4D4D-A04A-384A-169A-2BCF0E4F7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E62C14-C747-E02B-86BA-79629097F86B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865CE8BC-FA52-0ABB-21FE-AA76E27F7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D54476-7CA7-0F38-631D-1F372A56B13E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C4DBBD-67FA-8950-BB82-F626B5A3468D}"/>
              </a:ext>
            </a:extLst>
          </p:cNvPr>
          <p:cNvSpPr txBox="1"/>
          <p:nvPr/>
        </p:nvSpPr>
        <p:spPr>
          <a:xfrm>
            <a:off x="616808" y="1244957"/>
            <a:ext cx="7815992" cy="5562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ready queue consists of multiple queues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Multilevel queue scheduler defined by the following parameters: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Number of queues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Scheduling algorithms for each queue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Method used to determine which queue a process will enter when that process needs service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Scheduling among the queues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CC542F7B-B288-D00B-7D89-79FDB6768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498" y="1560882"/>
            <a:ext cx="3799477" cy="419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7483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3A2DC-93DE-076A-56BD-5829A08F5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43E97A-76F9-5A1B-5494-5117625A0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9FA49A-E46F-C88D-699F-BC27791C069D}"/>
              </a:ext>
            </a:extLst>
          </p:cNvPr>
          <p:cNvSpPr txBox="1"/>
          <p:nvPr/>
        </p:nvSpPr>
        <p:spPr>
          <a:xfrm>
            <a:off x="698087" y="360554"/>
            <a:ext cx="10805655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Priority-Based - Multilevel Queue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C911550-D0CE-AB9A-F7E1-7A64581ED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E7DD5F-8F2B-86B3-66CC-A7741B275271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C107FAD7-651B-C6A7-DA5E-5488B6C46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ABCFC9-427E-B54A-8E22-ADE35E02CCE4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Picture 3">
            <a:extLst>
              <a:ext uri="{FF2B5EF4-FFF2-40B4-BE49-F238E27FC236}">
                <a16:creationId xmlns:a16="http://schemas.microsoft.com/office/drawing/2014/main" id="{5EED815E-785E-45E4-73D6-AAC4D079A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40" y="1689814"/>
            <a:ext cx="7462520" cy="396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2130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A4477-85D5-FD3E-408D-06C1556C8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CFC8E1-DD98-B579-C03F-2268D74B7D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307163-5646-3DC8-13F4-14F6C8960282}"/>
              </a:ext>
            </a:extLst>
          </p:cNvPr>
          <p:cNvSpPr txBox="1"/>
          <p:nvPr/>
        </p:nvSpPr>
        <p:spPr>
          <a:xfrm>
            <a:off x="698087" y="360554"/>
            <a:ext cx="11412633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Priority-Based - Multi-Level Feedback Queue (MLFQ)</a:t>
            </a:r>
          </a:p>
          <a:p>
            <a:endParaRPr lang="en-US" sz="3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110361-A421-B65F-F62E-BB9D798C8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74F4BC-228B-AABA-1E11-114004575C17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62E550D5-5258-454F-5113-1AD001EF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AA5032-A44A-A2EF-0035-C074052E492E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A375C35-4144-AE27-62D6-68545E6AE9ED}"/>
              </a:ext>
            </a:extLst>
          </p:cNvPr>
          <p:cNvSpPr txBox="1"/>
          <p:nvPr/>
        </p:nvSpPr>
        <p:spPr>
          <a:xfrm>
            <a:off x="616808" y="1244957"/>
            <a:ext cx="11229752" cy="2792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Scheduler that learns from the past to predict the future.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Keep analyzing the behavior (time of execution) of processes and according to which it changes its priority.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8" name="Picture 2" descr="http://contribute.geeksforgeeks.org/wp-content/uploads/Multilevel-Feedback-Queue-Scheduling-300x269.png">
            <a:extLst>
              <a:ext uri="{FF2B5EF4-FFF2-40B4-BE49-F238E27FC236}">
                <a16:creationId xmlns:a16="http://schemas.microsoft.com/office/drawing/2014/main" id="{7769BB70-32F7-FEDB-290C-12B714D4E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183" y="2808439"/>
            <a:ext cx="3395761" cy="304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F4A69D-8062-185D-E91C-22A04A6F4678}"/>
              </a:ext>
            </a:extLst>
          </p:cNvPr>
          <p:cNvSpPr txBox="1"/>
          <p:nvPr/>
        </p:nvSpPr>
        <p:spPr>
          <a:xfrm>
            <a:off x="985520" y="3028901"/>
            <a:ext cx="765766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Parameters: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Number of queues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Scheduling algorithms for each queue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Method used to determine when to upgrade a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Method used to determine when to demote a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Method used to determine which queue a process will enter when that process needs service</a:t>
            </a:r>
          </a:p>
        </p:txBody>
      </p:sp>
    </p:spTree>
    <p:extLst>
      <p:ext uri="{BB962C8B-B14F-4D97-AF65-F5344CB8AC3E}">
        <p14:creationId xmlns:p14="http://schemas.microsoft.com/office/powerpoint/2010/main" val="19829051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C6A8A-37E0-EFC7-DD31-BCC390DDC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CCDA0B-E221-BDB4-B106-FACEFD25C8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EB91CA-C5E6-29DE-F8F4-EC5EEC0F3B9C}"/>
              </a:ext>
            </a:extLst>
          </p:cNvPr>
          <p:cNvSpPr txBox="1"/>
          <p:nvPr/>
        </p:nvSpPr>
        <p:spPr>
          <a:xfrm>
            <a:off x="698087" y="360554"/>
            <a:ext cx="11412633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Priority-Based - Multi-Level Feedback Queue (MLFQ)</a:t>
            </a:r>
          </a:p>
          <a:p>
            <a:endParaRPr lang="en-US" sz="3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781C5D-B14C-1451-927F-17B39F97F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14EB42-B5AC-1927-081F-2BC98F4CE971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55DE767C-0653-89A4-940B-322A492B6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682326-C1CD-5557-C545-B024D2765E9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348DC86-069A-19A1-480A-8C49968454D4}"/>
              </a:ext>
            </a:extLst>
          </p:cNvPr>
          <p:cNvSpPr txBox="1"/>
          <p:nvPr/>
        </p:nvSpPr>
        <p:spPr>
          <a:xfrm>
            <a:off x="616808" y="1244957"/>
            <a:ext cx="11229752" cy="5008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Refined set of MLFQ rules: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Rule 1: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If Priority(A) &gt; Priority(B), A runs (B doesn’t).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Rule 2: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If Priority(A) = Priority(B), A &amp; B run in RR.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Rule 3: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When a job enters the system, it is placed at the highest priority.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Rule 4: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Once a job uses up its time allotment at a given level (regardless of how many times it has given up the CPU), its priority is reduced(i.e., it moves down on queue).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Rule 5: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After some time period S, move all the jobs in the system to the topmost queue.</a:t>
            </a:r>
          </a:p>
        </p:txBody>
      </p:sp>
    </p:spTree>
    <p:extLst>
      <p:ext uri="{BB962C8B-B14F-4D97-AF65-F5344CB8AC3E}">
        <p14:creationId xmlns:p14="http://schemas.microsoft.com/office/powerpoint/2010/main" val="109619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3A4BB7-B3CA-C93D-B6EC-02B11BB18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404EE3-3D45-C562-E438-03C565107420}"/>
              </a:ext>
            </a:extLst>
          </p:cNvPr>
          <p:cNvSpPr txBox="1"/>
          <p:nvPr/>
        </p:nvSpPr>
        <p:spPr>
          <a:xfrm>
            <a:off x="698089" y="360554"/>
            <a:ext cx="4267200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Layout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3354F2-54F5-959B-C277-6BE9A7469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3F7CF4-F081-2ACE-7F27-570769558884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BD8BF4E2-FC93-C90A-5C75-9CF0E2E54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968773-EB5F-61AE-F3E4-0280AF584D66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Picture 69">
            <a:extLst>
              <a:ext uri="{FF2B5EF4-FFF2-40B4-BE49-F238E27FC236}">
                <a16:creationId xmlns:a16="http://schemas.microsoft.com/office/drawing/2014/main" id="{E42065E9-4094-BEC4-A9E3-308E428B4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68" y="1414033"/>
            <a:ext cx="6900863" cy="402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175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2DED9-9A60-18FE-C9E9-CE7E4BB2D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2E019E-E583-A743-DFB2-7E0AC0CD8D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97B156-A81D-E57A-3871-477066AC7A84}"/>
              </a:ext>
            </a:extLst>
          </p:cNvPr>
          <p:cNvSpPr txBox="1"/>
          <p:nvPr/>
        </p:nvSpPr>
        <p:spPr>
          <a:xfrm>
            <a:off x="698087" y="360554"/>
            <a:ext cx="11412633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Windows - Multi-Level Feedback Queue (MLFQ)</a:t>
            </a:r>
          </a:p>
          <a:p>
            <a:endParaRPr lang="en-US" sz="3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16620E-7AE7-CDE9-B0EE-276100A75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816766-A6B9-070E-7115-F28F25FD4242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A3C8A72-C6AC-C310-112E-A51207054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2DCC70-B7B7-13B6-FAFC-42F9B59581C7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FB091A7A-1B1A-95E9-5375-A22AFC162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21438"/>
            <a:ext cx="9027680" cy="365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38EA60-AF3D-927B-2D3C-D0C02DECD98C}"/>
              </a:ext>
            </a:extLst>
          </p:cNvPr>
          <p:cNvSpPr txBox="1"/>
          <p:nvPr/>
        </p:nvSpPr>
        <p:spPr>
          <a:xfrm>
            <a:off x="436880" y="2591566"/>
            <a:ext cx="995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 0-1 </a:t>
            </a:r>
            <a:r>
              <a:rPr lang="en-IN" dirty="0" err="1"/>
              <a:t>ms</a:t>
            </a:r>
            <a:r>
              <a:rPr lang="en-IN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240AE5-6FA8-0916-AAED-41CAE720A66A}"/>
              </a:ext>
            </a:extLst>
          </p:cNvPr>
          <p:cNvSpPr txBox="1"/>
          <p:nvPr/>
        </p:nvSpPr>
        <p:spPr>
          <a:xfrm>
            <a:off x="457200" y="3029954"/>
            <a:ext cx="995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 2-4 </a:t>
            </a:r>
            <a:r>
              <a:rPr lang="en-IN" dirty="0" err="1"/>
              <a:t>ms</a:t>
            </a:r>
            <a:r>
              <a:rPr lang="en-IN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8184E3-3ED0-E314-74AA-6947F432562D}"/>
              </a:ext>
            </a:extLst>
          </p:cNvPr>
          <p:cNvSpPr txBox="1"/>
          <p:nvPr/>
        </p:nvSpPr>
        <p:spPr>
          <a:xfrm>
            <a:off x="436880" y="3450086"/>
            <a:ext cx="995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 4-8 </a:t>
            </a:r>
            <a:r>
              <a:rPr lang="en-IN" dirty="0" err="1"/>
              <a:t>ms</a:t>
            </a:r>
            <a:r>
              <a:rPr lang="en-IN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38A612-EF07-204C-C4E0-40A95796ED9D}"/>
              </a:ext>
            </a:extLst>
          </p:cNvPr>
          <p:cNvSpPr txBox="1"/>
          <p:nvPr/>
        </p:nvSpPr>
        <p:spPr>
          <a:xfrm>
            <a:off x="375920" y="3843402"/>
            <a:ext cx="995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 8-16 </a:t>
            </a:r>
            <a:r>
              <a:rPr lang="en-IN" dirty="0" err="1"/>
              <a:t>ms</a:t>
            </a:r>
            <a:r>
              <a:rPr lang="en-IN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EF4712-528D-0A57-05E3-4700B63B2007}"/>
              </a:ext>
            </a:extLst>
          </p:cNvPr>
          <p:cNvSpPr txBox="1"/>
          <p:nvPr/>
        </p:nvSpPr>
        <p:spPr>
          <a:xfrm>
            <a:off x="308077" y="4297678"/>
            <a:ext cx="1178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 16-32 </a:t>
            </a:r>
            <a:r>
              <a:rPr lang="en-IN" dirty="0" err="1"/>
              <a:t>ms</a:t>
            </a:r>
            <a:r>
              <a:rPr lang="en-IN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F606FE-917C-A633-67BA-EC078C904ED0}"/>
              </a:ext>
            </a:extLst>
          </p:cNvPr>
          <p:cNvSpPr txBox="1"/>
          <p:nvPr/>
        </p:nvSpPr>
        <p:spPr>
          <a:xfrm>
            <a:off x="308077" y="4711731"/>
            <a:ext cx="1351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 32-64 </a:t>
            </a:r>
            <a:r>
              <a:rPr lang="en-IN" dirty="0" err="1"/>
              <a:t>ms</a:t>
            </a:r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074E07-A9E0-0B47-F1E3-3B65DD2BD644}"/>
              </a:ext>
            </a:extLst>
          </p:cNvPr>
          <p:cNvSpPr txBox="1"/>
          <p:nvPr/>
        </p:nvSpPr>
        <p:spPr>
          <a:xfrm>
            <a:off x="216637" y="5129382"/>
            <a:ext cx="1351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 64-128ms</a:t>
            </a:r>
          </a:p>
        </p:txBody>
      </p:sp>
    </p:spTree>
    <p:extLst>
      <p:ext uri="{BB962C8B-B14F-4D97-AF65-F5344CB8AC3E}">
        <p14:creationId xmlns:p14="http://schemas.microsoft.com/office/powerpoint/2010/main" val="10936850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82E98-85D5-82C9-19C9-E8E6CC166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6BC016-2A49-139F-1C99-90FD3CA22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ED3D39-B086-B473-4184-D807A15DA4A3}"/>
              </a:ext>
            </a:extLst>
          </p:cNvPr>
          <p:cNvSpPr txBox="1"/>
          <p:nvPr/>
        </p:nvSpPr>
        <p:spPr>
          <a:xfrm>
            <a:off x="698087" y="360554"/>
            <a:ext cx="11412633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Solaris - Multi-Level Feedback Queue (MLFQ)</a:t>
            </a:r>
          </a:p>
          <a:p>
            <a:endParaRPr lang="en-US" sz="3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7AAD09C-3D0B-8B81-BCB7-0D7EA7DB3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4ADBAF-29EE-4CB6-DF19-FD4ADB73D2BB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0E02BCF1-15BD-F2B3-501C-E6DEA7CFD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D472A5-9475-4908-441D-FBE95CD80AA8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Picture 1">
            <a:extLst>
              <a:ext uri="{FF2B5EF4-FFF2-40B4-BE49-F238E27FC236}">
                <a16:creationId xmlns:a16="http://schemas.microsoft.com/office/drawing/2014/main" id="{A15E8D25-A063-AE79-1703-333087685C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9" y="1039435"/>
            <a:ext cx="3267075" cy="506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8E7A76A0-500D-F5AC-6B01-81EC23A213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52"/>
          <a:stretch/>
        </p:blipFill>
        <p:spPr bwMode="auto">
          <a:xfrm>
            <a:off x="1056640" y="1401614"/>
            <a:ext cx="2600961" cy="470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9353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C388B-9B9E-000F-A604-5513322DE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B4F572-63A7-624E-9F2F-7932A8B63F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AA7311-4756-4A1B-BE37-1E3D08D41E1F}"/>
              </a:ext>
            </a:extLst>
          </p:cNvPr>
          <p:cNvSpPr txBox="1"/>
          <p:nvPr/>
        </p:nvSpPr>
        <p:spPr>
          <a:xfrm>
            <a:off x="698087" y="360554"/>
            <a:ext cx="11412633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Android - Multi-Level Feedback Queue (MLFQ)</a:t>
            </a:r>
          </a:p>
          <a:p>
            <a:endParaRPr lang="en-US" sz="3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19CAB5C-8D93-536E-2735-C35492423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4E411C-244B-A024-008B-4EDE007A9598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B1D32DF-CB51-1B2D-52C9-D74AE64B8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228951-9DC7-4693-DE3D-2FC3C86B8A6B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C3DD037-8F5C-ACE2-D533-2122AAB1A5E9}"/>
              </a:ext>
            </a:extLst>
          </p:cNvPr>
          <p:cNvSpPr txBox="1"/>
          <p:nvPr/>
        </p:nvSpPr>
        <p:spPr>
          <a:xfrm>
            <a:off x="616808" y="1062077"/>
            <a:ext cx="11229752" cy="5302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Foreground queue: 10-20 </a:t>
            </a:r>
            <a:r>
              <a:rPr lang="en-US" altLang="en-US" sz="20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ms</a:t>
            </a:r>
            <a:r>
              <a:rPr lang="en-US" alt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(RT_PRIORITY_FOREGROUND = 120)  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Threads interacting with the user interface, such as UI rendering and input handling.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Visible queue: 20-30 </a:t>
            </a:r>
            <a:r>
              <a:rPr lang="en-US" altLang="en-US" sz="20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ms</a:t>
            </a:r>
            <a:r>
              <a:rPr lang="en-US" alt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(RT_PRIORITY_VISIBLE = 110)  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Threads visible to the user, such as video playback and animation.</a:t>
            </a:r>
            <a:endParaRPr lang="en-US" altLang="en-US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Perceptible queue: 30-40 </a:t>
            </a:r>
            <a:r>
              <a:rPr lang="en-US" altLang="en-US" sz="20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ms</a:t>
            </a:r>
            <a:r>
              <a:rPr lang="en-US" alt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(RT_PRIORITY_PERCEPTIBLE = 100)   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Threads that are perceptible to the user, such as audio playback and vibration.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Background queue: 40-50 </a:t>
            </a:r>
            <a:r>
              <a:rPr lang="en-US" altLang="en-US" sz="20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ms</a:t>
            </a:r>
            <a:r>
              <a:rPr lang="en-US" alt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(RT_PRIORITY_BACKGROUND = 90)  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Threads running in the background, such as data synchronization and file I/O.</a:t>
            </a:r>
            <a:endParaRPr lang="en-US" altLang="en-US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Idle queue: 50-100 </a:t>
            </a:r>
            <a:r>
              <a:rPr lang="en-US" altLang="en-US" sz="20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ms</a:t>
            </a:r>
            <a:r>
              <a:rPr lang="en-US" alt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(RT_PRIORITY_IDLE = 80)  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Threads that are idle and not consuming any CPU resources.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System queue: 100-200 </a:t>
            </a:r>
            <a:r>
              <a:rPr lang="en-US" altLang="en-US" sz="20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ms</a:t>
            </a:r>
            <a:r>
              <a:rPr lang="en-US" altLang="en-US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(RT_PRIORITY_SYSTEM = 70)  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System threads performing maintenance tasks, such as garbage collection and system updates.</a:t>
            </a:r>
          </a:p>
        </p:txBody>
      </p:sp>
    </p:spTree>
    <p:extLst>
      <p:ext uri="{BB962C8B-B14F-4D97-AF65-F5344CB8AC3E}">
        <p14:creationId xmlns:p14="http://schemas.microsoft.com/office/powerpoint/2010/main" val="34970621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CFC57-9B5C-1E98-745E-A64E044DB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36F1D3-5C9E-B275-CBAB-E0B401E8FD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837C3A-4316-908A-2A44-DC9C015FF12A}"/>
              </a:ext>
            </a:extLst>
          </p:cNvPr>
          <p:cNvSpPr txBox="1"/>
          <p:nvPr/>
        </p:nvSpPr>
        <p:spPr>
          <a:xfrm>
            <a:off x="698087" y="360554"/>
            <a:ext cx="10805655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Multiprocessor Scheduling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789EB7-DE97-E07F-F005-8F27AF8D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0677BE-D62C-0235-CAC1-BAACC64B243D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840D2F99-AF10-815B-5538-B7AB5E8DB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C87FC1-A698-A95D-C1EB-B5D4588E96E3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직사각형 5">
            <a:extLst>
              <a:ext uri="{FF2B5EF4-FFF2-40B4-BE49-F238E27FC236}">
                <a16:creationId xmlns:a16="http://schemas.microsoft.com/office/drawing/2014/main" id="{0302C4FF-3528-FABC-9137-CCD361F1C24D}"/>
              </a:ext>
            </a:extLst>
          </p:cNvPr>
          <p:cNvSpPr/>
          <p:nvPr/>
        </p:nvSpPr>
        <p:spPr>
          <a:xfrm>
            <a:off x="2025445" y="1729043"/>
            <a:ext cx="1824038" cy="11509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000" rIns="108000" anchor="ctr"/>
          <a:lstStyle/>
          <a:p>
            <a:pPr algn="ctr">
              <a:defRPr/>
            </a:pPr>
            <a:r>
              <a:rPr lang="en-US" altLang="ko-KR" sz="24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CPU</a:t>
            </a:r>
            <a:endParaRPr lang="ko-KR" altLang="en-US" sz="2400" dirty="0">
              <a:solidFill>
                <a:prstClr val="black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147297C-A079-5D95-F3F8-3F78269ED28E}"/>
              </a:ext>
            </a:extLst>
          </p:cNvPr>
          <p:cNvSpPr/>
          <p:nvPr/>
        </p:nvSpPr>
        <p:spPr>
          <a:xfrm>
            <a:off x="2025445" y="2879980"/>
            <a:ext cx="1824038" cy="43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000" rIns="108000" anchor="ctr"/>
          <a:lstStyle/>
          <a:p>
            <a:pPr algn="ctr">
              <a:defRPr/>
            </a:pPr>
            <a:r>
              <a:rPr lang="en-US" altLang="ko-KR" sz="24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Cache</a:t>
            </a:r>
            <a:endParaRPr lang="ko-KR" altLang="en-US" sz="2400" dirty="0">
              <a:solidFill>
                <a:prstClr val="black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4FE0051-F0C5-B0EF-5BBF-D11D43C98DB6}"/>
              </a:ext>
            </a:extLst>
          </p:cNvPr>
          <p:cNvSpPr/>
          <p:nvPr/>
        </p:nvSpPr>
        <p:spPr>
          <a:xfrm>
            <a:off x="2025445" y="4330828"/>
            <a:ext cx="1824038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000" rIns="108000" anchor="ctr"/>
          <a:lstStyle/>
          <a:p>
            <a:pPr algn="ctr">
              <a:defRPr/>
            </a:pPr>
            <a:r>
              <a:rPr lang="en-US" altLang="ko-KR" sz="24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Memory</a:t>
            </a:r>
            <a:endParaRPr lang="ko-KR" altLang="en-US" sz="2400" dirty="0">
              <a:solidFill>
                <a:prstClr val="black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9" name="직선 연결선 9">
            <a:extLst>
              <a:ext uri="{FF2B5EF4-FFF2-40B4-BE49-F238E27FC236}">
                <a16:creationId xmlns:a16="http://schemas.microsoft.com/office/drawing/2014/main" id="{BED368CC-F81E-8FF4-DD90-DD252521BC50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935083" y="3311780"/>
            <a:ext cx="2381" cy="101904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35E78C6-49A1-8DC5-0A9D-047F2A733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333" y="2160843"/>
            <a:ext cx="67794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Small, fast memories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Hold copies of </a:t>
            </a:r>
            <a:r>
              <a:rPr lang="en-US" altLang="ko-KR" sz="2400" u="sng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popular</a:t>
            </a:r>
            <a:r>
              <a:rPr lang="en-US" altLang="ko-KR" sz="24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data that is found in the main memory.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Utilize </a:t>
            </a:r>
            <a:r>
              <a:rPr lang="en-US" altLang="ko-KR" sz="2400" i="1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temporal</a:t>
            </a:r>
            <a:r>
              <a:rPr lang="en-US" altLang="ko-KR" sz="24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and </a:t>
            </a:r>
            <a:r>
              <a:rPr lang="en-US" altLang="ko-KR" sz="2400" i="1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spatial</a:t>
            </a:r>
            <a:r>
              <a:rPr lang="en-US" altLang="ko-KR" sz="24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locality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EBDB04-8ADE-9359-58A0-26EA23B83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975" y="4683675"/>
            <a:ext cx="51104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Holds all of the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Access to main memory is slower than cache.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314815-5FE1-497F-4365-1B0C757E2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333" y="1800480"/>
            <a:ext cx="1465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2400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Cache</a:t>
            </a:r>
            <a:endParaRPr lang="ko-KR" altLang="en-US" sz="2400" b="1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B38575-4D48-5507-0D75-9FFAB1318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0573" y="4222010"/>
            <a:ext cx="307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2400" b="1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Main Memory</a:t>
            </a:r>
            <a:endParaRPr lang="ko-KR" altLang="en-US" sz="2400" b="1" dirty="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17" name="꺾인 연결선 17">
            <a:extLst>
              <a:ext uri="{FF2B5EF4-FFF2-40B4-BE49-F238E27FC236}">
                <a16:creationId xmlns:a16="http://schemas.microsoft.com/office/drawing/2014/main" id="{C733F45C-1D4A-8680-0BC0-E1B6A9D9489D}"/>
              </a:ext>
            </a:extLst>
          </p:cNvPr>
          <p:cNvCxnSpPr>
            <a:stCxn id="7" idx="3"/>
            <a:endCxn id="15" idx="1"/>
          </p:cNvCxnSpPr>
          <p:nvPr/>
        </p:nvCxnSpPr>
        <p:spPr>
          <a:xfrm flipV="1">
            <a:off x="3849483" y="2031313"/>
            <a:ext cx="958850" cy="1064567"/>
          </a:xfrm>
          <a:prstGeom prst="bentConnector3">
            <a:avLst/>
          </a:prstGeom>
          <a:ln w="15875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꺾인 연결선 18">
            <a:extLst>
              <a:ext uri="{FF2B5EF4-FFF2-40B4-BE49-F238E27FC236}">
                <a16:creationId xmlns:a16="http://schemas.microsoft.com/office/drawing/2014/main" id="{C7C90BF5-A116-D2E0-6CD1-5631159D2AAD}"/>
              </a:ext>
            </a:extLst>
          </p:cNvPr>
          <p:cNvCxnSpPr>
            <a:cxnSpLocks/>
          </p:cNvCxnSpPr>
          <p:nvPr/>
        </p:nvCxnSpPr>
        <p:spPr>
          <a:xfrm flipV="1">
            <a:off x="3920603" y="4521272"/>
            <a:ext cx="958850" cy="220663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8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/>
      <p:bldP spid="14" grpId="0"/>
      <p:bldP spid="15" grpId="0"/>
      <p:bldP spid="1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C1B41-3E71-277E-E5C5-EF3B82C50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73FB06-A684-926C-84F2-164322DA61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20E80E-B9D4-62D5-AE91-5DAF9BF2A556}"/>
              </a:ext>
            </a:extLst>
          </p:cNvPr>
          <p:cNvSpPr txBox="1"/>
          <p:nvPr/>
        </p:nvSpPr>
        <p:spPr>
          <a:xfrm>
            <a:off x="698087" y="360554"/>
            <a:ext cx="1141263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Multiprocessor Scheduling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C89409-B364-1AB8-3565-E4CCE101E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E871BF-D93B-7825-4C7B-368F820F744A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82BA4AFE-6DB2-EE8C-F0BE-0A85E3D98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2DE8F9-F436-4BDC-F304-8B4118B85A72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0F13CF-22E5-A351-D138-7F32611F0A52}"/>
              </a:ext>
            </a:extLst>
          </p:cNvPr>
          <p:cNvSpPr txBox="1"/>
          <p:nvPr/>
        </p:nvSpPr>
        <p:spPr>
          <a:xfrm>
            <a:off x="616808" y="1244957"/>
            <a:ext cx="11229752" cy="390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Temporal Locality: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when a piece of data is accessed, it is likely to be accessed again in the near future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Spatial Locality</a:t>
            </a:r>
            <a:r>
              <a:rPr lang="en-US" sz="24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If a program accesses a data item at address x, it is likely to access data items near x as well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6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38286-2B69-F40C-4A40-4C7BDBF8E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C43744-FECD-8591-A41C-42FDC1ADC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C20CCC-B476-080B-C348-439A3A8603B5}"/>
              </a:ext>
            </a:extLst>
          </p:cNvPr>
          <p:cNvSpPr txBox="1"/>
          <p:nvPr/>
        </p:nvSpPr>
        <p:spPr>
          <a:xfrm>
            <a:off x="870005" y="244224"/>
            <a:ext cx="10805655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Multiprocessor Scheduling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27B0A4-D20D-67CC-D741-42C888A6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99F1ED-10C7-0111-5138-70328A0414A6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DC4C4938-E393-4F50-1AF3-8679E61D4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20ACAF-6C9E-B945-5504-81C832BFF572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4" name="그룹 44">
            <a:extLst>
              <a:ext uri="{FF2B5EF4-FFF2-40B4-BE49-F238E27FC236}">
                <a16:creationId xmlns:a16="http://schemas.microsoft.com/office/drawing/2014/main" id="{CBF9A6EA-CB19-A5BF-A04C-6094E7D7AE0C}"/>
              </a:ext>
            </a:extLst>
          </p:cNvPr>
          <p:cNvGrpSpPr>
            <a:grpSpLocks/>
          </p:cNvGrpSpPr>
          <p:nvPr/>
        </p:nvGrpSpPr>
        <p:grpSpPr bwMode="auto">
          <a:xfrm>
            <a:off x="8445472" y="2169160"/>
            <a:ext cx="1352839" cy="1092653"/>
            <a:chOff x="467544" y="2420888"/>
            <a:chExt cx="1368153" cy="1323004"/>
          </a:xfrm>
        </p:grpSpPr>
        <p:sp>
          <p:nvSpPr>
            <p:cNvPr id="15" name="직사각형 5">
              <a:extLst>
                <a:ext uri="{FF2B5EF4-FFF2-40B4-BE49-F238E27FC236}">
                  <a16:creationId xmlns:a16="http://schemas.microsoft.com/office/drawing/2014/main" id="{218E178E-BEA1-2091-FCB0-C1FA859B9189}"/>
                </a:ext>
              </a:extLst>
            </p:cNvPr>
            <p:cNvSpPr/>
            <p:nvPr/>
          </p:nvSpPr>
          <p:spPr>
            <a:xfrm>
              <a:off x="467544" y="2420888"/>
              <a:ext cx="1368153" cy="7925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 anchor="ctr"/>
            <a:lstStyle/>
            <a:p>
              <a:pPr algn="ctr">
                <a:defRPr/>
              </a:pPr>
              <a:r>
                <a:rPr lang="en-US" altLang="ko-KR" sz="20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CPU 0</a:t>
              </a:r>
              <a:endParaRPr lang="ko-KR" altLang="en-US" sz="20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16" name="직사각형 6">
              <a:extLst>
                <a:ext uri="{FF2B5EF4-FFF2-40B4-BE49-F238E27FC236}">
                  <a16:creationId xmlns:a16="http://schemas.microsoft.com/office/drawing/2014/main" id="{86A1C31F-EC6F-8EF6-C6D8-FF5871D9A472}"/>
                </a:ext>
              </a:extLst>
            </p:cNvPr>
            <p:cNvSpPr/>
            <p:nvPr/>
          </p:nvSpPr>
          <p:spPr>
            <a:xfrm rot="16200000">
              <a:off x="307688" y="3373276"/>
              <a:ext cx="530472" cy="210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200" b="1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Cache</a:t>
              </a:r>
              <a:endParaRPr lang="ko-KR" altLang="en-US" sz="12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17" name="직사각형 42">
              <a:extLst>
                <a:ext uri="{FF2B5EF4-FFF2-40B4-BE49-F238E27FC236}">
                  <a16:creationId xmlns:a16="http://schemas.microsoft.com/office/drawing/2014/main" id="{7815C400-B2C6-5647-0268-5E7E6A7DA187}"/>
                </a:ext>
              </a:extLst>
            </p:cNvPr>
            <p:cNvSpPr/>
            <p:nvPr/>
          </p:nvSpPr>
          <p:spPr>
            <a:xfrm>
              <a:off x="678304" y="3213420"/>
              <a:ext cx="581078" cy="530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/>
            <a:lstStyle/>
            <a:p>
              <a:pPr>
                <a:defRPr/>
              </a:pPr>
              <a:endParaRPr lang="ko-KR" altLang="en-US" sz="14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18" name="직사각형 43">
              <a:extLst>
                <a:ext uri="{FF2B5EF4-FFF2-40B4-BE49-F238E27FC236}">
                  <a16:creationId xmlns:a16="http://schemas.microsoft.com/office/drawing/2014/main" id="{827C6E45-19BE-2265-A98F-4AD0435FA501}"/>
                </a:ext>
              </a:extLst>
            </p:cNvPr>
            <p:cNvSpPr/>
            <p:nvPr/>
          </p:nvSpPr>
          <p:spPr>
            <a:xfrm>
              <a:off x="1259382" y="3215008"/>
              <a:ext cx="576315" cy="5288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/>
            <a:lstStyle/>
            <a:p>
              <a:pPr>
                <a:defRPr/>
              </a:pPr>
              <a:endParaRPr lang="ko-KR" altLang="en-US" sz="14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</p:grpSp>
      <p:grpSp>
        <p:nvGrpSpPr>
          <p:cNvPr id="19" name="그룹 45">
            <a:extLst>
              <a:ext uri="{FF2B5EF4-FFF2-40B4-BE49-F238E27FC236}">
                <a16:creationId xmlns:a16="http://schemas.microsoft.com/office/drawing/2014/main" id="{62448FC0-8142-B749-9E87-7B1322D3E3DE}"/>
              </a:ext>
            </a:extLst>
          </p:cNvPr>
          <p:cNvGrpSpPr>
            <a:grpSpLocks/>
          </p:cNvGrpSpPr>
          <p:nvPr/>
        </p:nvGrpSpPr>
        <p:grpSpPr bwMode="auto">
          <a:xfrm>
            <a:off x="10286293" y="2173787"/>
            <a:ext cx="1352839" cy="1092653"/>
            <a:chOff x="467544" y="2420888"/>
            <a:chExt cx="1368153" cy="1323004"/>
          </a:xfrm>
        </p:grpSpPr>
        <p:sp>
          <p:nvSpPr>
            <p:cNvPr id="20" name="직사각형 46">
              <a:extLst>
                <a:ext uri="{FF2B5EF4-FFF2-40B4-BE49-F238E27FC236}">
                  <a16:creationId xmlns:a16="http://schemas.microsoft.com/office/drawing/2014/main" id="{1B4DB18C-04CF-4F44-7E19-9087659972B3}"/>
                </a:ext>
              </a:extLst>
            </p:cNvPr>
            <p:cNvSpPr/>
            <p:nvPr/>
          </p:nvSpPr>
          <p:spPr>
            <a:xfrm>
              <a:off x="467544" y="2420888"/>
              <a:ext cx="1368153" cy="7925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 anchor="ctr"/>
            <a:lstStyle/>
            <a:p>
              <a:pPr algn="ctr">
                <a:defRPr/>
              </a:pPr>
              <a:r>
                <a:rPr lang="en-US" altLang="ko-KR" sz="20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CPU 1</a:t>
              </a:r>
              <a:endParaRPr lang="ko-KR" altLang="en-US" sz="20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21" name="직사각형 47">
              <a:extLst>
                <a:ext uri="{FF2B5EF4-FFF2-40B4-BE49-F238E27FC236}">
                  <a16:creationId xmlns:a16="http://schemas.microsoft.com/office/drawing/2014/main" id="{90AF4A61-B2B0-9950-75C1-D72CB72ECEA4}"/>
                </a:ext>
              </a:extLst>
            </p:cNvPr>
            <p:cNvSpPr/>
            <p:nvPr/>
          </p:nvSpPr>
          <p:spPr>
            <a:xfrm rot="16200000">
              <a:off x="307688" y="3373276"/>
              <a:ext cx="530472" cy="210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200" b="1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Cache</a:t>
              </a:r>
              <a:endParaRPr lang="ko-KR" altLang="en-US" sz="12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22" name="직사각형 48">
              <a:extLst>
                <a:ext uri="{FF2B5EF4-FFF2-40B4-BE49-F238E27FC236}">
                  <a16:creationId xmlns:a16="http://schemas.microsoft.com/office/drawing/2014/main" id="{94D80544-84AE-CFC9-DF6E-47539DD2E21C}"/>
                </a:ext>
              </a:extLst>
            </p:cNvPr>
            <p:cNvSpPr/>
            <p:nvPr/>
          </p:nvSpPr>
          <p:spPr>
            <a:xfrm>
              <a:off x="678304" y="3213420"/>
              <a:ext cx="581078" cy="530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/>
            <a:lstStyle/>
            <a:p>
              <a:pPr>
                <a:defRPr/>
              </a:pPr>
              <a:endParaRPr lang="ko-KR" altLang="en-US" sz="14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23" name="직사각형 49">
              <a:extLst>
                <a:ext uri="{FF2B5EF4-FFF2-40B4-BE49-F238E27FC236}">
                  <a16:creationId xmlns:a16="http://schemas.microsoft.com/office/drawing/2014/main" id="{292539EE-1E41-7AC0-9FBF-AB05EBF7A39D}"/>
                </a:ext>
              </a:extLst>
            </p:cNvPr>
            <p:cNvSpPr/>
            <p:nvPr/>
          </p:nvSpPr>
          <p:spPr>
            <a:xfrm>
              <a:off x="1259382" y="3215008"/>
              <a:ext cx="576315" cy="5288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/>
            <a:lstStyle/>
            <a:p>
              <a:pPr>
                <a:defRPr/>
              </a:pPr>
              <a:endParaRPr lang="ko-KR" altLang="en-US" sz="14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</p:grpSp>
      <p:sp>
        <p:nvSpPr>
          <p:cNvPr id="24" name="직사각형 7">
            <a:extLst>
              <a:ext uri="{FF2B5EF4-FFF2-40B4-BE49-F238E27FC236}">
                <a16:creationId xmlns:a16="http://schemas.microsoft.com/office/drawing/2014/main" id="{B95DF567-9F16-DBC9-939C-E5D1C21FB364}"/>
              </a:ext>
            </a:extLst>
          </p:cNvPr>
          <p:cNvSpPr/>
          <p:nvPr/>
        </p:nvSpPr>
        <p:spPr>
          <a:xfrm>
            <a:off x="8957942" y="3846082"/>
            <a:ext cx="1992279" cy="438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000" rIns="108000" anchor="ctr"/>
          <a:lstStyle/>
          <a:p>
            <a:pPr algn="ctr">
              <a:defRPr/>
            </a:pPr>
            <a:r>
              <a:rPr lang="en-US" altLang="ko-KR" sz="20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rPr>
              <a:t>Memory</a:t>
            </a:r>
            <a:endParaRPr lang="ko-KR" altLang="en-US" sz="2000" dirty="0">
              <a:solidFill>
                <a:prstClr val="black"/>
              </a:solidFill>
              <a:latin typeface="맑은 고딕" pitchFamily="50" charset="-127"/>
              <a:cs typeface="Courier New" pitchFamily="49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AE482A-2F87-BCB3-CDDE-A667A32E1E80}"/>
              </a:ext>
            </a:extLst>
          </p:cNvPr>
          <p:cNvCxnSpPr/>
          <p:nvPr/>
        </p:nvCxnSpPr>
        <p:spPr>
          <a:xfrm>
            <a:off x="8957942" y="3524260"/>
            <a:ext cx="21113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06A6505-163A-D553-193C-DAD6B0FA7C11}"/>
              </a:ext>
            </a:extLst>
          </p:cNvPr>
          <p:cNvCxnSpPr/>
          <p:nvPr/>
        </p:nvCxnSpPr>
        <p:spPr>
          <a:xfrm>
            <a:off x="8957942" y="3261813"/>
            <a:ext cx="0" cy="2624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0E9E0B-40C3-EE62-CF14-E172B3B26518}"/>
              </a:ext>
            </a:extLst>
          </p:cNvPr>
          <p:cNvCxnSpPr/>
          <p:nvPr/>
        </p:nvCxnSpPr>
        <p:spPr>
          <a:xfrm>
            <a:off x="11069268" y="3261813"/>
            <a:ext cx="0" cy="2624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7D67F55-017C-C113-8E12-DE4DCE7C1987}"/>
              </a:ext>
            </a:extLst>
          </p:cNvPr>
          <p:cNvCxnSpPr/>
          <p:nvPr/>
        </p:nvCxnSpPr>
        <p:spPr>
          <a:xfrm>
            <a:off x="9993619" y="3524260"/>
            <a:ext cx="0" cy="321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B2B832F-2E20-1CE4-86A7-AA55C7801A68}"/>
              </a:ext>
            </a:extLst>
          </p:cNvPr>
          <p:cNvSpPr txBox="1"/>
          <p:nvPr/>
        </p:nvSpPr>
        <p:spPr>
          <a:xfrm>
            <a:off x="616808" y="1244957"/>
            <a:ext cx="7655033" cy="5008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rise of the multicore processor is the source of multiprocessor-scheduling proliferation.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Multicore: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Multiple CPU cores are packed onto a single chip.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Adding more CPUs does not make that single application run faster.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You’ll have to rewrite application to run in parallel, using threads.</a:t>
            </a:r>
          </a:p>
        </p:txBody>
      </p:sp>
    </p:spTree>
    <p:extLst>
      <p:ext uri="{BB962C8B-B14F-4D97-AF65-F5344CB8AC3E}">
        <p14:creationId xmlns:p14="http://schemas.microsoft.com/office/powerpoint/2010/main" val="294567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07411-C16F-92DC-9BDA-F1F6FD774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83B50E-E94D-4947-CF34-564B5723A0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431677-8400-EABD-F2B0-D998DB04BA4C}"/>
              </a:ext>
            </a:extLst>
          </p:cNvPr>
          <p:cNvSpPr txBox="1"/>
          <p:nvPr/>
        </p:nvSpPr>
        <p:spPr>
          <a:xfrm>
            <a:off x="870005" y="244224"/>
            <a:ext cx="10805655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Multiprocessor Scheduling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D2DD5F-B3BD-65DC-8860-20A1AAB87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72F708-C4FD-4880-4B2A-D7FA4B2A9EF4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EEFC5B88-C227-E77D-2F88-99898F9E5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001841-0A07-1C0B-71A4-3C3D654D472B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BF0B128-C5D3-53C7-EF60-1DFA1158CA1B}"/>
              </a:ext>
            </a:extLst>
          </p:cNvPr>
          <p:cNvSpPr txBox="1"/>
          <p:nvPr/>
        </p:nvSpPr>
        <p:spPr>
          <a:xfrm>
            <a:off x="616808" y="1244957"/>
            <a:ext cx="6114748" cy="11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Cache coherence: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Consistency of shared resource data stored in multiple caches</a:t>
            </a:r>
          </a:p>
        </p:txBody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id="{D4485345-3313-92D4-8626-0B7FE5BB7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9538" y="174285"/>
            <a:ext cx="5568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1. CPU0 reads a data at address 1.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cxnSp>
        <p:nvCxnSpPr>
          <p:cNvPr id="7" name="직선 연결선 50">
            <a:extLst>
              <a:ext uri="{FF2B5EF4-FFF2-40B4-BE49-F238E27FC236}">
                <a16:creationId xmlns:a16="http://schemas.microsoft.com/office/drawing/2014/main" id="{3BB7E658-9F23-A2E2-3572-172469BFBC1C}"/>
              </a:ext>
            </a:extLst>
          </p:cNvPr>
          <p:cNvCxnSpPr/>
          <p:nvPr/>
        </p:nvCxnSpPr>
        <p:spPr>
          <a:xfrm>
            <a:off x="7920593" y="1898213"/>
            <a:ext cx="0" cy="288925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51">
            <a:extLst>
              <a:ext uri="{FF2B5EF4-FFF2-40B4-BE49-F238E27FC236}">
                <a16:creationId xmlns:a16="http://schemas.microsoft.com/office/drawing/2014/main" id="{2DEB9E94-7DFE-4683-B16E-62A7138D1A1A}"/>
              </a:ext>
            </a:extLst>
          </p:cNvPr>
          <p:cNvCxnSpPr/>
          <p:nvPr/>
        </p:nvCxnSpPr>
        <p:spPr>
          <a:xfrm>
            <a:off x="10412968" y="1906151"/>
            <a:ext cx="0" cy="288925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52">
            <a:extLst>
              <a:ext uri="{FF2B5EF4-FFF2-40B4-BE49-F238E27FC236}">
                <a16:creationId xmlns:a16="http://schemas.microsoft.com/office/drawing/2014/main" id="{A3FDAF57-9331-E4D1-3BFE-BE06FDE3A8D5}"/>
              </a:ext>
            </a:extLst>
          </p:cNvPr>
          <p:cNvCxnSpPr/>
          <p:nvPr/>
        </p:nvCxnSpPr>
        <p:spPr>
          <a:xfrm>
            <a:off x="9182656" y="2187138"/>
            <a:ext cx="0" cy="28733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53">
            <a:extLst>
              <a:ext uri="{FF2B5EF4-FFF2-40B4-BE49-F238E27FC236}">
                <a16:creationId xmlns:a16="http://schemas.microsoft.com/office/drawing/2014/main" id="{40B2DA22-353C-F657-65FD-47F10B016B6B}"/>
              </a:ext>
            </a:extLst>
          </p:cNvPr>
          <p:cNvCxnSpPr/>
          <p:nvPr/>
        </p:nvCxnSpPr>
        <p:spPr>
          <a:xfrm>
            <a:off x="7907893" y="2187138"/>
            <a:ext cx="2511425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8F14C00-C33F-40D6-B1F0-B8C705FB9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3131" y="1971238"/>
            <a:ext cx="14636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34" charset="-127"/>
              </a:rPr>
              <a:t>Bus</a:t>
            </a:r>
            <a:endParaRPr lang="ko-KR" altLang="en-US" sz="1400" b="1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graphicFrame>
        <p:nvGraphicFramePr>
          <p:cNvPr id="29" name="표 55">
            <a:extLst>
              <a:ext uri="{FF2B5EF4-FFF2-40B4-BE49-F238E27FC236}">
                <a16:creationId xmlns:a16="http://schemas.microsoft.com/office/drawing/2014/main" id="{9F298D65-D7D5-E54A-8BBC-8852F62A6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34907"/>
              </p:ext>
            </p:extLst>
          </p:nvPr>
        </p:nvGraphicFramePr>
        <p:xfrm>
          <a:off x="7984414" y="2486988"/>
          <a:ext cx="240026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ko-KR" dirty="0"/>
                    </a:p>
                  </a:txBody>
                  <a:tcPr marL="121920" marR="121920">
                    <a:blipFill rotWithShape="1">
                      <a:blip r:embed="rId5"/>
                      <a:stretch>
                        <a:fillRect l="-101351" r="-200000" b="-1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6177727-3499-E9F6-73B3-638D11C9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2331" y="2496701"/>
            <a:ext cx="14636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34" charset="-127"/>
              </a:rPr>
              <a:t>Memory</a:t>
            </a:r>
            <a:endParaRPr lang="ko-KR" altLang="en-US" sz="1400" b="1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2BB8DD-FB26-9CF2-59A0-8446E3399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6643" y="2850713"/>
            <a:ext cx="384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ko-KR" sz="1200" b="1">
                <a:solidFill>
                  <a:srgbClr val="000000"/>
                </a:solidFill>
                <a:latin typeface="맑은 고딕" panose="020B0503020000020004" pitchFamily="34" charset="-127"/>
              </a:rPr>
              <a:t>0</a:t>
            </a:r>
            <a:endParaRPr lang="ko-KR" altLang="en-US" sz="1200" b="1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71A462-C923-04C2-69F0-A08C7E5E2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4181" y="2853888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ko-KR" sz="1200" b="1">
                <a:solidFill>
                  <a:srgbClr val="000000"/>
                </a:solidFill>
                <a:latin typeface="맑은 고딕" panose="020B0503020000020004" pitchFamily="34" charset="-127"/>
              </a:rPr>
              <a:t>1</a:t>
            </a:r>
            <a:endParaRPr lang="ko-KR" altLang="en-US" sz="1200" b="1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108C35-EFFC-E474-279D-D5AFFAA9C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3781" y="2853888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ko-KR" sz="1200" b="1">
                <a:solidFill>
                  <a:srgbClr val="000000"/>
                </a:solidFill>
                <a:latin typeface="맑은 고딕" panose="020B0503020000020004" pitchFamily="34" charset="-127"/>
              </a:rPr>
              <a:t>2</a:t>
            </a:r>
            <a:endParaRPr lang="ko-KR" altLang="en-US" sz="1200" b="1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258E93-C02F-8879-7B42-0642485EC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681" y="2853888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ko-KR" sz="1200" b="1">
                <a:solidFill>
                  <a:srgbClr val="000000"/>
                </a:solidFill>
                <a:latin typeface="맑은 고딕" panose="020B0503020000020004" pitchFamily="34" charset="-127"/>
              </a:rPr>
              <a:t>3</a:t>
            </a:r>
            <a:endParaRPr lang="ko-KR" altLang="en-US" sz="1200" b="1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grpSp>
        <p:nvGrpSpPr>
          <p:cNvPr id="35" name="그룹 61">
            <a:extLst>
              <a:ext uri="{FF2B5EF4-FFF2-40B4-BE49-F238E27FC236}">
                <a16:creationId xmlns:a16="http://schemas.microsoft.com/office/drawing/2014/main" id="{47C72991-9315-F925-E5DB-586868A4F4C4}"/>
              </a:ext>
            </a:extLst>
          </p:cNvPr>
          <p:cNvGrpSpPr>
            <a:grpSpLocks/>
          </p:cNvGrpSpPr>
          <p:nvPr/>
        </p:nvGrpSpPr>
        <p:grpSpPr bwMode="auto">
          <a:xfrm>
            <a:off x="6852206" y="583763"/>
            <a:ext cx="1824037" cy="1322388"/>
            <a:chOff x="467544" y="2420888"/>
            <a:chExt cx="1368153" cy="1323004"/>
          </a:xfrm>
        </p:grpSpPr>
        <p:sp>
          <p:nvSpPr>
            <p:cNvPr id="36" name="직사각형 62">
              <a:extLst>
                <a:ext uri="{FF2B5EF4-FFF2-40B4-BE49-F238E27FC236}">
                  <a16:creationId xmlns:a16="http://schemas.microsoft.com/office/drawing/2014/main" id="{1A98178A-02A3-D4B0-17D9-925B7723CAA4}"/>
                </a:ext>
              </a:extLst>
            </p:cNvPr>
            <p:cNvSpPr/>
            <p:nvPr/>
          </p:nvSpPr>
          <p:spPr>
            <a:xfrm>
              <a:off x="467544" y="2420888"/>
              <a:ext cx="1368153" cy="7925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 anchor="ctr"/>
            <a:lstStyle/>
            <a:p>
              <a:pPr algn="ctr">
                <a:defRPr/>
              </a:pPr>
              <a:r>
                <a:rPr lang="en-US" altLang="ko-KR" sz="20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CPU 0</a:t>
              </a:r>
              <a:endParaRPr lang="ko-KR" altLang="en-US" sz="20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37" name="직사각형 63">
              <a:extLst>
                <a:ext uri="{FF2B5EF4-FFF2-40B4-BE49-F238E27FC236}">
                  <a16:creationId xmlns:a16="http://schemas.microsoft.com/office/drawing/2014/main" id="{023417A9-79E2-2CD7-C74E-89780B77804D}"/>
                </a:ext>
              </a:extLst>
            </p:cNvPr>
            <p:cNvSpPr/>
            <p:nvPr/>
          </p:nvSpPr>
          <p:spPr>
            <a:xfrm rot="16200000">
              <a:off x="307688" y="3373276"/>
              <a:ext cx="530472" cy="210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200" b="1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Cache</a:t>
              </a:r>
              <a:endParaRPr lang="ko-KR" altLang="en-US" sz="12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39" name="직사각형 64">
              <a:extLst>
                <a:ext uri="{FF2B5EF4-FFF2-40B4-BE49-F238E27FC236}">
                  <a16:creationId xmlns:a16="http://schemas.microsoft.com/office/drawing/2014/main" id="{DB771BA0-31CA-2C1D-A5CA-7811D9E02FD4}"/>
                </a:ext>
              </a:extLst>
            </p:cNvPr>
            <p:cNvSpPr/>
            <p:nvPr/>
          </p:nvSpPr>
          <p:spPr>
            <a:xfrm>
              <a:off x="678304" y="3213420"/>
              <a:ext cx="581078" cy="530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/>
            <a:lstStyle/>
            <a:p>
              <a:pPr>
                <a:defRPr/>
              </a:pPr>
              <a:endParaRPr lang="ko-KR" altLang="en-US" sz="14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40" name="직사각형 65">
              <a:extLst>
                <a:ext uri="{FF2B5EF4-FFF2-40B4-BE49-F238E27FC236}">
                  <a16:creationId xmlns:a16="http://schemas.microsoft.com/office/drawing/2014/main" id="{5B89F157-6FB6-96CA-ED8A-65E3C4B66EDE}"/>
                </a:ext>
              </a:extLst>
            </p:cNvPr>
            <p:cNvSpPr/>
            <p:nvPr/>
          </p:nvSpPr>
          <p:spPr>
            <a:xfrm>
              <a:off x="1259382" y="3215008"/>
              <a:ext cx="576315" cy="5288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/>
            <a:lstStyle/>
            <a:p>
              <a:pPr>
                <a:defRPr/>
              </a:pPr>
              <a:endParaRPr lang="ko-KR" altLang="en-US" sz="14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</p:grpSp>
      <p:grpSp>
        <p:nvGrpSpPr>
          <p:cNvPr id="41" name="그룹 66">
            <a:extLst>
              <a:ext uri="{FF2B5EF4-FFF2-40B4-BE49-F238E27FC236}">
                <a16:creationId xmlns:a16="http://schemas.microsoft.com/office/drawing/2014/main" id="{0815EFDD-DB25-B8A5-EDE6-04C03E24C487}"/>
              </a:ext>
            </a:extLst>
          </p:cNvPr>
          <p:cNvGrpSpPr>
            <a:grpSpLocks/>
          </p:cNvGrpSpPr>
          <p:nvPr/>
        </p:nvGrpSpPr>
        <p:grpSpPr bwMode="auto">
          <a:xfrm>
            <a:off x="9350931" y="583763"/>
            <a:ext cx="1824037" cy="1322388"/>
            <a:chOff x="467544" y="2420888"/>
            <a:chExt cx="1368153" cy="1323004"/>
          </a:xfrm>
        </p:grpSpPr>
        <p:sp>
          <p:nvSpPr>
            <p:cNvPr id="42" name="직사각형 67">
              <a:extLst>
                <a:ext uri="{FF2B5EF4-FFF2-40B4-BE49-F238E27FC236}">
                  <a16:creationId xmlns:a16="http://schemas.microsoft.com/office/drawing/2014/main" id="{739B0217-9F33-3B48-AC8A-85A47CF0BB1F}"/>
                </a:ext>
              </a:extLst>
            </p:cNvPr>
            <p:cNvSpPr/>
            <p:nvPr/>
          </p:nvSpPr>
          <p:spPr>
            <a:xfrm>
              <a:off x="467544" y="2420888"/>
              <a:ext cx="1368153" cy="7925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 anchor="ctr"/>
            <a:lstStyle/>
            <a:p>
              <a:pPr algn="ctr">
                <a:defRPr/>
              </a:pPr>
              <a:r>
                <a:rPr lang="en-US" altLang="ko-KR" sz="20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CPU 1</a:t>
              </a:r>
              <a:endParaRPr lang="ko-KR" altLang="en-US" sz="20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43" name="직사각형 68">
              <a:extLst>
                <a:ext uri="{FF2B5EF4-FFF2-40B4-BE49-F238E27FC236}">
                  <a16:creationId xmlns:a16="http://schemas.microsoft.com/office/drawing/2014/main" id="{2EEA38A1-E790-DE2A-CCDD-D3F3A62C46A1}"/>
                </a:ext>
              </a:extLst>
            </p:cNvPr>
            <p:cNvSpPr/>
            <p:nvPr/>
          </p:nvSpPr>
          <p:spPr>
            <a:xfrm rot="16200000">
              <a:off x="307688" y="3373276"/>
              <a:ext cx="530472" cy="210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200" b="1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Cache</a:t>
              </a:r>
              <a:endParaRPr lang="ko-KR" altLang="en-US" sz="12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44" name="직사각형 69">
              <a:extLst>
                <a:ext uri="{FF2B5EF4-FFF2-40B4-BE49-F238E27FC236}">
                  <a16:creationId xmlns:a16="http://schemas.microsoft.com/office/drawing/2014/main" id="{30EC00D7-295D-4AF8-EF33-4F6058FDC037}"/>
                </a:ext>
              </a:extLst>
            </p:cNvPr>
            <p:cNvSpPr/>
            <p:nvPr/>
          </p:nvSpPr>
          <p:spPr>
            <a:xfrm>
              <a:off x="678304" y="3213420"/>
              <a:ext cx="581078" cy="530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/>
            <a:lstStyle/>
            <a:p>
              <a:pPr>
                <a:defRPr/>
              </a:pPr>
              <a:endParaRPr lang="ko-KR" altLang="en-US" sz="14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45" name="직사각형 70">
              <a:extLst>
                <a:ext uri="{FF2B5EF4-FFF2-40B4-BE49-F238E27FC236}">
                  <a16:creationId xmlns:a16="http://schemas.microsoft.com/office/drawing/2014/main" id="{E81E111B-111F-8712-F49B-695F33A248C8}"/>
                </a:ext>
              </a:extLst>
            </p:cNvPr>
            <p:cNvSpPr/>
            <p:nvPr/>
          </p:nvSpPr>
          <p:spPr>
            <a:xfrm>
              <a:off x="1259382" y="3215008"/>
              <a:ext cx="576315" cy="5288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/>
            <a:lstStyle/>
            <a:p>
              <a:pPr>
                <a:defRPr/>
              </a:pPr>
              <a:endParaRPr lang="ko-KR" altLang="en-US" sz="14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</p:grpSp>
      <p:cxnSp>
        <p:nvCxnSpPr>
          <p:cNvPr id="46" name="꺾인 연결선 38">
            <a:extLst>
              <a:ext uri="{FF2B5EF4-FFF2-40B4-BE49-F238E27FC236}">
                <a16:creationId xmlns:a16="http://schemas.microsoft.com/office/drawing/2014/main" id="{C2518ADC-16FD-A5DB-0FE6-7EADC8B75AFD}"/>
              </a:ext>
            </a:extLst>
          </p:cNvPr>
          <p:cNvCxnSpPr>
            <a:stCxn id="29" idx="0"/>
          </p:cNvCxnSpPr>
          <p:nvPr/>
        </p:nvCxnSpPr>
        <p:spPr>
          <a:xfrm rot="16200000" flipV="1">
            <a:off x="8262699" y="1565633"/>
            <a:ext cx="581025" cy="1262062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410DECD-5ECF-F2E9-97C2-FF3566058959}"/>
              </a:ext>
            </a:extLst>
          </p:cNvPr>
          <p:cNvSpPr txBox="1"/>
          <p:nvPr/>
        </p:nvSpPr>
        <p:spPr>
          <a:xfrm>
            <a:off x="7406244" y="1415735"/>
            <a:ext cx="34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cxnSp>
        <p:nvCxnSpPr>
          <p:cNvPr id="48" name="직선 연결선 7">
            <a:extLst>
              <a:ext uri="{FF2B5EF4-FFF2-40B4-BE49-F238E27FC236}">
                <a16:creationId xmlns:a16="http://schemas.microsoft.com/office/drawing/2014/main" id="{D44B6DEA-1E88-EC4C-47C3-625CD02654E3}"/>
              </a:ext>
            </a:extLst>
          </p:cNvPr>
          <p:cNvCxnSpPr/>
          <p:nvPr/>
        </p:nvCxnSpPr>
        <p:spPr>
          <a:xfrm>
            <a:off x="1506169" y="5044346"/>
            <a:ext cx="0" cy="288925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10">
            <a:extLst>
              <a:ext uri="{FF2B5EF4-FFF2-40B4-BE49-F238E27FC236}">
                <a16:creationId xmlns:a16="http://schemas.microsoft.com/office/drawing/2014/main" id="{E63BE89F-7618-CADE-4359-60D6661440F0}"/>
              </a:ext>
            </a:extLst>
          </p:cNvPr>
          <p:cNvCxnSpPr/>
          <p:nvPr/>
        </p:nvCxnSpPr>
        <p:spPr>
          <a:xfrm>
            <a:off x="3998544" y="5052284"/>
            <a:ext cx="0" cy="288925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11">
            <a:extLst>
              <a:ext uri="{FF2B5EF4-FFF2-40B4-BE49-F238E27FC236}">
                <a16:creationId xmlns:a16="http://schemas.microsoft.com/office/drawing/2014/main" id="{B0D85580-E540-38C1-B16B-ED2805BEAAF9}"/>
              </a:ext>
            </a:extLst>
          </p:cNvPr>
          <p:cNvCxnSpPr/>
          <p:nvPr/>
        </p:nvCxnSpPr>
        <p:spPr>
          <a:xfrm>
            <a:off x="2768232" y="5333271"/>
            <a:ext cx="0" cy="28733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12">
            <a:extLst>
              <a:ext uri="{FF2B5EF4-FFF2-40B4-BE49-F238E27FC236}">
                <a16:creationId xmlns:a16="http://schemas.microsoft.com/office/drawing/2014/main" id="{91557BDA-27EA-18A4-1FC9-1873C291B798}"/>
              </a:ext>
            </a:extLst>
          </p:cNvPr>
          <p:cNvCxnSpPr/>
          <p:nvPr/>
        </p:nvCxnSpPr>
        <p:spPr>
          <a:xfrm>
            <a:off x="1493469" y="5333271"/>
            <a:ext cx="2511425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3">
            <a:extLst>
              <a:ext uri="{FF2B5EF4-FFF2-40B4-BE49-F238E27FC236}">
                <a16:creationId xmlns:a16="http://schemas.microsoft.com/office/drawing/2014/main" id="{5EA1621B-FA5B-AB9D-8484-042B48F89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8707" y="5117371"/>
            <a:ext cx="14636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34" charset="-127"/>
              </a:rPr>
              <a:t>Bus</a:t>
            </a:r>
            <a:endParaRPr lang="ko-KR" altLang="en-US" sz="1400" b="1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graphicFrame>
        <p:nvGraphicFramePr>
          <p:cNvPr id="53" name="표 14">
            <a:extLst>
              <a:ext uri="{FF2B5EF4-FFF2-40B4-BE49-F238E27FC236}">
                <a16:creationId xmlns:a16="http://schemas.microsoft.com/office/drawing/2014/main" id="{BA2BC516-0317-55B0-9C88-CE622D3AE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56371"/>
              </p:ext>
            </p:extLst>
          </p:nvPr>
        </p:nvGraphicFramePr>
        <p:xfrm>
          <a:off x="1569825" y="5633121"/>
          <a:ext cx="240026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ko-KR"/>
                    </a:p>
                  </a:txBody>
                  <a:tcPr marL="121920" marR="121920">
                    <a:blipFill rotWithShape="1">
                      <a:blip r:embed="rId6"/>
                      <a:stretch>
                        <a:fillRect l="-101351" r="-198649" b="-1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TextBox 15">
            <a:extLst>
              <a:ext uri="{FF2B5EF4-FFF2-40B4-BE49-F238E27FC236}">
                <a16:creationId xmlns:a16="http://schemas.microsoft.com/office/drawing/2014/main" id="{9AA4C764-3F99-AA8B-A4B0-68DF7D461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907" y="5642834"/>
            <a:ext cx="14636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34" charset="-127"/>
              </a:rPr>
              <a:t>Memory</a:t>
            </a:r>
            <a:endParaRPr lang="ko-KR" altLang="en-US" sz="1400" b="1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55" name="TextBox 16">
            <a:extLst>
              <a:ext uri="{FF2B5EF4-FFF2-40B4-BE49-F238E27FC236}">
                <a16:creationId xmlns:a16="http://schemas.microsoft.com/office/drawing/2014/main" id="{7908FF56-E018-64C9-14A5-4989F0E27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219" y="5996846"/>
            <a:ext cx="384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ko-KR" sz="1200" b="1">
                <a:solidFill>
                  <a:srgbClr val="000000"/>
                </a:solidFill>
                <a:latin typeface="맑은 고딕" panose="020B0503020000020004" pitchFamily="34" charset="-127"/>
              </a:rPr>
              <a:t>0</a:t>
            </a:r>
            <a:endParaRPr lang="ko-KR" altLang="en-US" sz="1200" b="1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id="{3DEF40C8-7F39-3E0B-D639-C17E8A861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9757" y="6000021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ko-KR" sz="1200" b="1">
                <a:solidFill>
                  <a:srgbClr val="000000"/>
                </a:solidFill>
                <a:latin typeface="맑은 고딕" panose="020B0503020000020004" pitchFamily="34" charset="-127"/>
              </a:rPr>
              <a:t>1</a:t>
            </a:r>
            <a:endParaRPr lang="ko-KR" altLang="en-US" sz="1200" b="1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57" name="TextBox 18">
            <a:extLst>
              <a:ext uri="{FF2B5EF4-FFF2-40B4-BE49-F238E27FC236}">
                <a16:creationId xmlns:a16="http://schemas.microsoft.com/office/drawing/2014/main" id="{DB9F98A6-1B9B-7027-3739-F42286239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357" y="6000021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ko-KR" sz="1200" b="1">
                <a:solidFill>
                  <a:srgbClr val="000000"/>
                </a:solidFill>
                <a:latin typeface="맑은 고딕" panose="020B0503020000020004" pitchFamily="34" charset="-127"/>
              </a:rPr>
              <a:t>2</a:t>
            </a:r>
            <a:endParaRPr lang="ko-KR" altLang="en-US" sz="1200" b="1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58" name="TextBox 19">
            <a:extLst>
              <a:ext uri="{FF2B5EF4-FFF2-40B4-BE49-F238E27FC236}">
                <a16:creationId xmlns:a16="http://schemas.microsoft.com/office/drawing/2014/main" id="{5F82BCB3-FE52-E8A3-DA7B-BBA2648E4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257" y="6000021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ko-KR" sz="1200" b="1">
                <a:solidFill>
                  <a:srgbClr val="000000"/>
                </a:solidFill>
                <a:latin typeface="맑은 고딕" panose="020B0503020000020004" pitchFamily="34" charset="-127"/>
              </a:rPr>
              <a:t>3</a:t>
            </a:r>
            <a:endParaRPr lang="ko-KR" altLang="en-US" sz="1200" b="1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grpSp>
        <p:nvGrpSpPr>
          <p:cNvPr id="59" name="그룹 44">
            <a:extLst>
              <a:ext uri="{FF2B5EF4-FFF2-40B4-BE49-F238E27FC236}">
                <a16:creationId xmlns:a16="http://schemas.microsoft.com/office/drawing/2014/main" id="{645E6F34-109E-72E2-3A49-21F068B4E93D}"/>
              </a:ext>
            </a:extLst>
          </p:cNvPr>
          <p:cNvGrpSpPr>
            <a:grpSpLocks/>
          </p:cNvGrpSpPr>
          <p:nvPr/>
        </p:nvGrpSpPr>
        <p:grpSpPr bwMode="auto">
          <a:xfrm>
            <a:off x="437782" y="3729896"/>
            <a:ext cx="1824037" cy="1322388"/>
            <a:chOff x="467544" y="2420888"/>
            <a:chExt cx="1368153" cy="1323004"/>
          </a:xfrm>
        </p:grpSpPr>
        <p:sp>
          <p:nvSpPr>
            <p:cNvPr id="60" name="직사각형 5">
              <a:extLst>
                <a:ext uri="{FF2B5EF4-FFF2-40B4-BE49-F238E27FC236}">
                  <a16:creationId xmlns:a16="http://schemas.microsoft.com/office/drawing/2014/main" id="{0DBE8237-67CB-1E45-B36B-A1D1EB36B722}"/>
                </a:ext>
              </a:extLst>
            </p:cNvPr>
            <p:cNvSpPr/>
            <p:nvPr/>
          </p:nvSpPr>
          <p:spPr>
            <a:xfrm>
              <a:off x="467544" y="2420888"/>
              <a:ext cx="1368153" cy="7925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 anchor="ctr"/>
            <a:lstStyle/>
            <a:p>
              <a:pPr algn="ctr">
                <a:defRPr/>
              </a:pPr>
              <a:r>
                <a:rPr lang="en-US" altLang="ko-KR" sz="20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CPU 0</a:t>
              </a:r>
              <a:endParaRPr lang="ko-KR" altLang="en-US" sz="20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61" name="직사각형 6">
              <a:extLst>
                <a:ext uri="{FF2B5EF4-FFF2-40B4-BE49-F238E27FC236}">
                  <a16:creationId xmlns:a16="http://schemas.microsoft.com/office/drawing/2014/main" id="{0F6F25A6-F13A-04EF-BF76-F34FE3A58681}"/>
                </a:ext>
              </a:extLst>
            </p:cNvPr>
            <p:cNvSpPr/>
            <p:nvPr/>
          </p:nvSpPr>
          <p:spPr>
            <a:xfrm rot="16200000">
              <a:off x="307688" y="3373276"/>
              <a:ext cx="530472" cy="210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200" b="1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Cache</a:t>
              </a:r>
              <a:endParaRPr lang="ko-KR" altLang="en-US" sz="12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62" name="직사각형 42">
              <a:extLst>
                <a:ext uri="{FF2B5EF4-FFF2-40B4-BE49-F238E27FC236}">
                  <a16:creationId xmlns:a16="http://schemas.microsoft.com/office/drawing/2014/main" id="{4628B2B6-BF17-D3D7-0EBD-AFC3EF0590FE}"/>
                </a:ext>
              </a:extLst>
            </p:cNvPr>
            <p:cNvSpPr/>
            <p:nvPr/>
          </p:nvSpPr>
          <p:spPr>
            <a:xfrm>
              <a:off x="678304" y="3213420"/>
              <a:ext cx="581078" cy="530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/>
            <a:lstStyle/>
            <a:p>
              <a:pPr>
                <a:defRPr/>
              </a:pPr>
              <a:endParaRPr lang="ko-KR" altLang="en-US" sz="14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63" name="직사각형 43">
              <a:extLst>
                <a:ext uri="{FF2B5EF4-FFF2-40B4-BE49-F238E27FC236}">
                  <a16:creationId xmlns:a16="http://schemas.microsoft.com/office/drawing/2014/main" id="{C2071DED-B506-873A-C50E-E0398AA48B32}"/>
                </a:ext>
              </a:extLst>
            </p:cNvPr>
            <p:cNvSpPr/>
            <p:nvPr/>
          </p:nvSpPr>
          <p:spPr>
            <a:xfrm>
              <a:off x="1259382" y="3215008"/>
              <a:ext cx="576315" cy="5288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/>
            <a:lstStyle/>
            <a:p>
              <a:pPr>
                <a:defRPr/>
              </a:pPr>
              <a:endParaRPr lang="ko-KR" altLang="en-US" sz="14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</p:grpSp>
      <p:grpSp>
        <p:nvGrpSpPr>
          <p:cNvPr id="64" name="그룹 45">
            <a:extLst>
              <a:ext uri="{FF2B5EF4-FFF2-40B4-BE49-F238E27FC236}">
                <a16:creationId xmlns:a16="http://schemas.microsoft.com/office/drawing/2014/main" id="{7409586A-3355-91F9-1BF2-0E45566D4161}"/>
              </a:ext>
            </a:extLst>
          </p:cNvPr>
          <p:cNvGrpSpPr>
            <a:grpSpLocks/>
          </p:cNvGrpSpPr>
          <p:nvPr/>
        </p:nvGrpSpPr>
        <p:grpSpPr bwMode="auto">
          <a:xfrm>
            <a:off x="2936507" y="3729896"/>
            <a:ext cx="1824037" cy="1322388"/>
            <a:chOff x="467544" y="2420888"/>
            <a:chExt cx="1368153" cy="1323004"/>
          </a:xfrm>
        </p:grpSpPr>
        <p:sp>
          <p:nvSpPr>
            <p:cNvPr id="65" name="직사각형 46">
              <a:extLst>
                <a:ext uri="{FF2B5EF4-FFF2-40B4-BE49-F238E27FC236}">
                  <a16:creationId xmlns:a16="http://schemas.microsoft.com/office/drawing/2014/main" id="{F32EFC57-E6C4-5362-D14B-29667F3C1BB8}"/>
                </a:ext>
              </a:extLst>
            </p:cNvPr>
            <p:cNvSpPr/>
            <p:nvPr/>
          </p:nvSpPr>
          <p:spPr>
            <a:xfrm>
              <a:off x="467544" y="2420888"/>
              <a:ext cx="1368153" cy="7925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 anchor="ctr"/>
            <a:lstStyle/>
            <a:p>
              <a:pPr algn="ctr">
                <a:defRPr/>
              </a:pPr>
              <a:r>
                <a:rPr lang="en-US" altLang="ko-KR" sz="20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CPU 1</a:t>
              </a:r>
              <a:endParaRPr lang="ko-KR" altLang="en-US" sz="20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66" name="직사각형 47">
              <a:extLst>
                <a:ext uri="{FF2B5EF4-FFF2-40B4-BE49-F238E27FC236}">
                  <a16:creationId xmlns:a16="http://schemas.microsoft.com/office/drawing/2014/main" id="{C268438B-2F09-FE21-2786-78E6897355BC}"/>
                </a:ext>
              </a:extLst>
            </p:cNvPr>
            <p:cNvSpPr/>
            <p:nvPr/>
          </p:nvSpPr>
          <p:spPr>
            <a:xfrm rot="16200000">
              <a:off x="307688" y="3373276"/>
              <a:ext cx="530472" cy="210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200" b="1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Cache</a:t>
              </a:r>
              <a:endParaRPr lang="ko-KR" altLang="en-US" sz="12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67" name="직사각형 48">
              <a:extLst>
                <a:ext uri="{FF2B5EF4-FFF2-40B4-BE49-F238E27FC236}">
                  <a16:creationId xmlns:a16="http://schemas.microsoft.com/office/drawing/2014/main" id="{B430F76A-CB24-507F-EA5F-2D52198C6D44}"/>
                </a:ext>
              </a:extLst>
            </p:cNvPr>
            <p:cNvSpPr/>
            <p:nvPr/>
          </p:nvSpPr>
          <p:spPr>
            <a:xfrm>
              <a:off x="678304" y="3213420"/>
              <a:ext cx="581078" cy="530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/>
            <a:lstStyle/>
            <a:p>
              <a:pPr>
                <a:defRPr/>
              </a:pPr>
              <a:endParaRPr lang="ko-KR" altLang="en-US" sz="14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68" name="직사각형 49">
              <a:extLst>
                <a:ext uri="{FF2B5EF4-FFF2-40B4-BE49-F238E27FC236}">
                  <a16:creationId xmlns:a16="http://schemas.microsoft.com/office/drawing/2014/main" id="{8BB9ADE2-8385-FA8C-D259-A1EE74842E21}"/>
                </a:ext>
              </a:extLst>
            </p:cNvPr>
            <p:cNvSpPr/>
            <p:nvPr/>
          </p:nvSpPr>
          <p:spPr>
            <a:xfrm>
              <a:off x="1259382" y="3215008"/>
              <a:ext cx="576315" cy="5288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/>
            <a:lstStyle/>
            <a:p>
              <a:pPr>
                <a:defRPr/>
              </a:pPr>
              <a:endParaRPr lang="ko-KR" altLang="en-US" sz="14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</p:grpSp>
      <p:sp>
        <p:nvSpPr>
          <p:cNvPr id="69" name="TextBox 21">
            <a:extLst>
              <a:ext uri="{FF2B5EF4-FFF2-40B4-BE49-F238E27FC236}">
                <a16:creationId xmlns:a16="http://schemas.microsoft.com/office/drawing/2014/main" id="{C65ACC45-C90D-5B20-E192-B64C8B235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15" y="3276523"/>
            <a:ext cx="5568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34" charset="-127"/>
              </a:rPr>
              <a:t>2. D is Updated and CPU1 is scheduled</a:t>
            </a:r>
            <a:endParaRPr lang="ko-KR" altLang="en-US" sz="1600" dirty="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97C4E59-DBE3-0CF2-898A-086D128CFB04}"/>
              </a:ext>
            </a:extLst>
          </p:cNvPr>
          <p:cNvSpPr txBox="1"/>
          <p:nvPr/>
        </p:nvSpPr>
        <p:spPr>
          <a:xfrm>
            <a:off x="846832" y="4522058"/>
            <a:ext cx="567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D’</a:t>
            </a:r>
          </a:p>
        </p:txBody>
      </p:sp>
      <p:sp>
        <p:nvSpPr>
          <p:cNvPr id="71" name="TextBox 37">
            <a:extLst>
              <a:ext uri="{FF2B5EF4-FFF2-40B4-BE49-F238E27FC236}">
                <a16:creationId xmlns:a16="http://schemas.microsoft.com/office/drawing/2014/main" id="{C61A289A-EC57-D1E3-8090-91D15DB8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913" y="3255169"/>
            <a:ext cx="5568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3. CPU1 re-reads the value at address A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cxnSp>
        <p:nvCxnSpPr>
          <p:cNvPr id="72" name="직선 연결선 50">
            <a:extLst>
              <a:ext uri="{FF2B5EF4-FFF2-40B4-BE49-F238E27FC236}">
                <a16:creationId xmlns:a16="http://schemas.microsoft.com/office/drawing/2014/main" id="{9CC64A4F-5A19-C184-3889-022F052B7A26}"/>
              </a:ext>
            </a:extLst>
          </p:cNvPr>
          <p:cNvCxnSpPr/>
          <p:nvPr/>
        </p:nvCxnSpPr>
        <p:spPr>
          <a:xfrm>
            <a:off x="7444019" y="5060157"/>
            <a:ext cx="0" cy="288925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51">
            <a:extLst>
              <a:ext uri="{FF2B5EF4-FFF2-40B4-BE49-F238E27FC236}">
                <a16:creationId xmlns:a16="http://schemas.microsoft.com/office/drawing/2014/main" id="{5112AB44-73BA-671F-0AD0-68B7D3CBE5A9}"/>
              </a:ext>
            </a:extLst>
          </p:cNvPr>
          <p:cNvCxnSpPr/>
          <p:nvPr/>
        </p:nvCxnSpPr>
        <p:spPr>
          <a:xfrm>
            <a:off x="9936394" y="5068095"/>
            <a:ext cx="0" cy="288925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52">
            <a:extLst>
              <a:ext uri="{FF2B5EF4-FFF2-40B4-BE49-F238E27FC236}">
                <a16:creationId xmlns:a16="http://schemas.microsoft.com/office/drawing/2014/main" id="{86BAB589-07A7-950E-B399-6E111A30E44F}"/>
              </a:ext>
            </a:extLst>
          </p:cNvPr>
          <p:cNvCxnSpPr/>
          <p:nvPr/>
        </p:nvCxnSpPr>
        <p:spPr>
          <a:xfrm>
            <a:off x="8706082" y="5349082"/>
            <a:ext cx="0" cy="28733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53">
            <a:extLst>
              <a:ext uri="{FF2B5EF4-FFF2-40B4-BE49-F238E27FC236}">
                <a16:creationId xmlns:a16="http://schemas.microsoft.com/office/drawing/2014/main" id="{424A48B0-E8A0-034C-6FD8-2AE509680C88}"/>
              </a:ext>
            </a:extLst>
          </p:cNvPr>
          <p:cNvCxnSpPr/>
          <p:nvPr/>
        </p:nvCxnSpPr>
        <p:spPr>
          <a:xfrm>
            <a:off x="7431319" y="5349082"/>
            <a:ext cx="2511425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54">
            <a:extLst>
              <a:ext uri="{FF2B5EF4-FFF2-40B4-BE49-F238E27FC236}">
                <a16:creationId xmlns:a16="http://schemas.microsoft.com/office/drawing/2014/main" id="{36B573CD-F832-4A63-A2A1-A019B1122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6557" y="5133182"/>
            <a:ext cx="14636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34" charset="-127"/>
              </a:rPr>
              <a:t>Bus</a:t>
            </a:r>
            <a:endParaRPr lang="ko-KR" altLang="en-US" sz="1400" b="1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graphicFrame>
        <p:nvGraphicFramePr>
          <p:cNvPr id="77" name="표 55">
            <a:extLst>
              <a:ext uri="{FF2B5EF4-FFF2-40B4-BE49-F238E27FC236}">
                <a16:creationId xmlns:a16="http://schemas.microsoft.com/office/drawing/2014/main" id="{55398862-3441-BE05-3F66-E48A89370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638305"/>
              </p:ext>
            </p:extLst>
          </p:nvPr>
        </p:nvGraphicFramePr>
        <p:xfrm>
          <a:off x="7507840" y="5648932"/>
          <a:ext cx="240026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ko-KR"/>
                    </a:p>
                  </a:txBody>
                  <a:tcPr marL="121920" marR="121920">
                    <a:blipFill rotWithShape="1">
                      <a:blip r:embed="rId5"/>
                      <a:stretch>
                        <a:fillRect l="-101351" r="-200000" b="-1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" name="TextBox 56">
            <a:extLst>
              <a:ext uri="{FF2B5EF4-FFF2-40B4-BE49-F238E27FC236}">
                <a16:creationId xmlns:a16="http://schemas.microsoft.com/office/drawing/2014/main" id="{F3919BFF-D3ED-B1A9-33CF-301AE3A61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5757" y="5658645"/>
            <a:ext cx="14636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34" charset="-127"/>
              </a:rPr>
              <a:t>Memory</a:t>
            </a:r>
            <a:endParaRPr lang="ko-KR" altLang="en-US" sz="1400" b="1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79" name="TextBox 57">
            <a:extLst>
              <a:ext uri="{FF2B5EF4-FFF2-40B4-BE49-F238E27FC236}">
                <a16:creationId xmlns:a16="http://schemas.microsoft.com/office/drawing/2014/main" id="{E05BDC4F-925B-C0EB-575A-7BE2F70F1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069" y="6012657"/>
            <a:ext cx="384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ko-KR" sz="1200" b="1">
                <a:solidFill>
                  <a:srgbClr val="000000"/>
                </a:solidFill>
                <a:latin typeface="맑은 고딕" panose="020B0503020000020004" pitchFamily="34" charset="-127"/>
              </a:rPr>
              <a:t>0</a:t>
            </a:r>
            <a:endParaRPr lang="ko-KR" altLang="en-US" sz="1200" b="1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80" name="TextBox 58">
            <a:extLst>
              <a:ext uri="{FF2B5EF4-FFF2-40B4-BE49-F238E27FC236}">
                <a16:creationId xmlns:a16="http://schemas.microsoft.com/office/drawing/2014/main" id="{3200B13B-726F-B0B2-F896-829C06757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607" y="6015832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ko-KR" sz="1200" b="1">
                <a:solidFill>
                  <a:srgbClr val="000000"/>
                </a:solidFill>
                <a:latin typeface="맑은 고딕" panose="020B0503020000020004" pitchFamily="34" charset="-127"/>
              </a:rPr>
              <a:t>1</a:t>
            </a:r>
            <a:endParaRPr lang="ko-KR" altLang="en-US" sz="1200" b="1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81" name="TextBox 59">
            <a:extLst>
              <a:ext uri="{FF2B5EF4-FFF2-40B4-BE49-F238E27FC236}">
                <a16:creationId xmlns:a16="http://schemas.microsoft.com/office/drawing/2014/main" id="{DF6037FA-F0BD-FEBB-3FD4-E588D2900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7207" y="6015832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ko-KR" sz="1200" b="1">
                <a:solidFill>
                  <a:srgbClr val="000000"/>
                </a:solidFill>
                <a:latin typeface="맑은 고딕" panose="020B0503020000020004" pitchFamily="34" charset="-127"/>
              </a:rPr>
              <a:t>2</a:t>
            </a:r>
            <a:endParaRPr lang="ko-KR" altLang="en-US" sz="1200" b="1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82" name="TextBox 60">
            <a:extLst>
              <a:ext uri="{FF2B5EF4-FFF2-40B4-BE49-F238E27FC236}">
                <a16:creationId xmlns:a16="http://schemas.microsoft.com/office/drawing/2014/main" id="{E4FBFC87-7845-DEC3-47ED-F3D6CCBAF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107" y="6015832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ko-KR" sz="1200" b="1">
                <a:solidFill>
                  <a:srgbClr val="000000"/>
                </a:solidFill>
                <a:latin typeface="맑은 고딕" panose="020B0503020000020004" pitchFamily="34" charset="-127"/>
              </a:rPr>
              <a:t>3</a:t>
            </a:r>
            <a:endParaRPr lang="ko-KR" altLang="en-US" sz="1200" b="1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grpSp>
        <p:nvGrpSpPr>
          <p:cNvPr id="83" name="그룹 61">
            <a:extLst>
              <a:ext uri="{FF2B5EF4-FFF2-40B4-BE49-F238E27FC236}">
                <a16:creationId xmlns:a16="http://schemas.microsoft.com/office/drawing/2014/main" id="{94589BA5-A646-1725-7B7E-39D1C2E53CD2}"/>
              </a:ext>
            </a:extLst>
          </p:cNvPr>
          <p:cNvGrpSpPr>
            <a:grpSpLocks/>
          </p:cNvGrpSpPr>
          <p:nvPr/>
        </p:nvGrpSpPr>
        <p:grpSpPr bwMode="auto">
          <a:xfrm>
            <a:off x="6375632" y="3745707"/>
            <a:ext cx="1824037" cy="1322388"/>
            <a:chOff x="467544" y="2420888"/>
            <a:chExt cx="1368153" cy="1323004"/>
          </a:xfrm>
        </p:grpSpPr>
        <p:sp>
          <p:nvSpPr>
            <p:cNvPr id="84" name="직사각형 62">
              <a:extLst>
                <a:ext uri="{FF2B5EF4-FFF2-40B4-BE49-F238E27FC236}">
                  <a16:creationId xmlns:a16="http://schemas.microsoft.com/office/drawing/2014/main" id="{4C254883-205F-0B0F-A376-24FEFF596E74}"/>
                </a:ext>
              </a:extLst>
            </p:cNvPr>
            <p:cNvSpPr/>
            <p:nvPr/>
          </p:nvSpPr>
          <p:spPr>
            <a:xfrm>
              <a:off x="467544" y="2420888"/>
              <a:ext cx="1368153" cy="7925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 anchor="ctr"/>
            <a:lstStyle/>
            <a:p>
              <a:pPr algn="ctr">
                <a:defRPr/>
              </a:pPr>
              <a:r>
                <a:rPr lang="en-US" altLang="ko-KR" sz="20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CPU 0</a:t>
              </a:r>
              <a:endParaRPr lang="ko-KR" altLang="en-US" sz="20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85" name="직사각형 63">
              <a:extLst>
                <a:ext uri="{FF2B5EF4-FFF2-40B4-BE49-F238E27FC236}">
                  <a16:creationId xmlns:a16="http://schemas.microsoft.com/office/drawing/2014/main" id="{E223FB1D-ADD7-A762-1958-11F20ED67A52}"/>
                </a:ext>
              </a:extLst>
            </p:cNvPr>
            <p:cNvSpPr/>
            <p:nvPr/>
          </p:nvSpPr>
          <p:spPr>
            <a:xfrm rot="16200000">
              <a:off x="307688" y="3373276"/>
              <a:ext cx="530472" cy="210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200" b="1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Cache</a:t>
              </a:r>
              <a:endParaRPr lang="ko-KR" altLang="en-US" sz="12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86" name="직사각형 64">
              <a:extLst>
                <a:ext uri="{FF2B5EF4-FFF2-40B4-BE49-F238E27FC236}">
                  <a16:creationId xmlns:a16="http://schemas.microsoft.com/office/drawing/2014/main" id="{232E61AF-3267-2D19-3923-2A0FB0A73133}"/>
                </a:ext>
              </a:extLst>
            </p:cNvPr>
            <p:cNvSpPr/>
            <p:nvPr/>
          </p:nvSpPr>
          <p:spPr>
            <a:xfrm>
              <a:off x="678304" y="3213420"/>
              <a:ext cx="581078" cy="530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/>
            <a:lstStyle/>
            <a:p>
              <a:pPr>
                <a:defRPr/>
              </a:pPr>
              <a:endParaRPr lang="ko-KR" altLang="en-US" sz="14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87" name="직사각형 65">
              <a:extLst>
                <a:ext uri="{FF2B5EF4-FFF2-40B4-BE49-F238E27FC236}">
                  <a16:creationId xmlns:a16="http://schemas.microsoft.com/office/drawing/2014/main" id="{93C3BFEC-C655-8D6C-304E-8315BC82A1D9}"/>
                </a:ext>
              </a:extLst>
            </p:cNvPr>
            <p:cNvSpPr/>
            <p:nvPr/>
          </p:nvSpPr>
          <p:spPr>
            <a:xfrm>
              <a:off x="1259382" y="3215008"/>
              <a:ext cx="576315" cy="5288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/>
            <a:lstStyle/>
            <a:p>
              <a:pPr>
                <a:defRPr/>
              </a:pPr>
              <a:endParaRPr lang="ko-KR" altLang="en-US" sz="14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</p:grpSp>
      <p:grpSp>
        <p:nvGrpSpPr>
          <p:cNvPr id="88" name="그룹 66">
            <a:extLst>
              <a:ext uri="{FF2B5EF4-FFF2-40B4-BE49-F238E27FC236}">
                <a16:creationId xmlns:a16="http://schemas.microsoft.com/office/drawing/2014/main" id="{BEE55A45-4EC3-89DF-C14F-36B3BCC23AEB}"/>
              </a:ext>
            </a:extLst>
          </p:cNvPr>
          <p:cNvGrpSpPr>
            <a:grpSpLocks/>
          </p:cNvGrpSpPr>
          <p:nvPr/>
        </p:nvGrpSpPr>
        <p:grpSpPr bwMode="auto">
          <a:xfrm>
            <a:off x="8874357" y="3745707"/>
            <a:ext cx="1824037" cy="1322388"/>
            <a:chOff x="467544" y="2420888"/>
            <a:chExt cx="1368153" cy="1323004"/>
          </a:xfrm>
        </p:grpSpPr>
        <p:sp>
          <p:nvSpPr>
            <p:cNvPr id="89" name="직사각형 67">
              <a:extLst>
                <a:ext uri="{FF2B5EF4-FFF2-40B4-BE49-F238E27FC236}">
                  <a16:creationId xmlns:a16="http://schemas.microsoft.com/office/drawing/2014/main" id="{A80306B9-1808-2BF8-790A-9AA930646AFE}"/>
                </a:ext>
              </a:extLst>
            </p:cNvPr>
            <p:cNvSpPr/>
            <p:nvPr/>
          </p:nvSpPr>
          <p:spPr>
            <a:xfrm>
              <a:off x="467544" y="2420888"/>
              <a:ext cx="1368153" cy="7925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 anchor="ctr"/>
            <a:lstStyle/>
            <a:p>
              <a:pPr algn="ctr">
                <a:defRPr/>
              </a:pPr>
              <a:r>
                <a:rPr lang="en-US" altLang="ko-KR" sz="20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CPU 1</a:t>
              </a:r>
              <a:endParaRPr lang="ko-KR" altLang="en-US" sz="20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90" name="직사각형 68">
              <a:extLst>
                <a:ext uri="{FF2B5EF4-FFF2-40B4-BE49-F238E27FC236}">
                  <a16:creationId xmlns:a16="http://schemas.microsoft.com/office/drawing/2014/main" id="{A11CCBC2-7078-4B36-95A8-3A96ECC7E5DA}"/>
                </a:ext>
              </a:extLst>
            </p:cNvPr>
            <p:cNvSpPr/>
            <p:nvPr/>
          </p:nvSpPr>
          <p:spPr>
            <a:xfrm rot="16200000">
              <a:off x="307688" y="3373276"/>
              <a:ext cx="530472" cy="210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200" b="1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Cache</a:t>
              </a:r>
              <a:endParaRPr lang="ko-KR" altLang="en-US" sz="12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91" name="직사각형 69">
              <a:extLst>
                <a:ext uri="{FF2B5EF4-FFF2-40B4-BE49-F238E27FC236}">
                  <a16:creationId xmlns:a16="http://schemas.microsoft.com/office/drawing/2014/main" id="{F5BAD32F-1D8D-6355-585D-77C9A56DB13A}"/>
                </a:ext>
              </a:extLst>
            </p:cNvPr>
            <p:cNvSpPr/>
            <p:nvPr/>
          </p:nvSpPr>
          <p:spPr>
            <a:xfrm>
              <a:off x="678304" y="3213420"/>
              <a:ext cx="581078" cy="5304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/>
            <a:lstStyle/>
            <a:p>
              <a:pPr>
                <a:defRPr/>
              </a:pPr>
              <a:endParaRPr lang="ko-KR" altLang="en-US" sz="14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92" name="직사각형 70">
              <a:extLst>
                <a:ext uri="{FF2B5EF4-FFF2-40B4-BE49-F238E27FC236}">
                  <a16:creationId xmlns:a16="http://schemas.microsoft.com/office/drawing/2014/main" id="{FE746DB6-C6FD-995F-48F4-65E7EC195C89}"/>
                </a:ext>
              </a:extLst>
            </p:cNvPr>
            <p:cNvSpPr/>
            <p:nvPr/>
          </p:nvSpPr>
          <p:spPr>
            <a:xfrm>
              <a:off x="1259382" y="3215008"/>
              <a:ext cx="576315" cy="5288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8000" rIns="108000"/>
            <a:lstStyle/>
            <a:p>
              <a:pPr>
                <a:defRPr/>
              </a:pPr>
              <a:endParaRPr lang="ko-KR" altLang="en-US" sz="1400" b="1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</p:grpSp>
      <p:cxnSp>
        <p:nvCxnSpPr>
          <p:cNvPr id="93" name="꺾인 연결선 38">
            <a:extLst>
              <a:ext uri="{FF2B5EF4-FFF2-40B4-BE49-F238E27FC236}">
                <a16:creationId xmlns:a16="http://schemas.microsoft.com/office/drawing/2014/main" id="{CC6F9B64-A2A1-7DEE-F6AA-79CC71EE9F76}"/>
              </a:ext>
            </a:extLst>
          </p:cNvPr>
          <p:cNvCxnSpPr>
            <a:stCxn id="77" idx="0"/>
          </p:cNvCxnSpPr>
          <p:nvPr/>
        </p:nvCxnSpPr>
        <p:spPr>
          <a:xfrm rot="5400000" flipH="1" flipV="1">
            <a:off x="9027550" y="4740276"/>
            <a:ext cx="588963" cy="1228725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E60F96D0-238C-0F3D-B096-E0B62184A4BB}"/>
              </a:ext>
            </a:extLst>
          </p:cNvPr>
          <p:cNvSpPr txBox="1"/>
          <p:nvPr/>
        </p:nvSpPr>
        <p:spPr>
          <a:xfrm>
            <a:off x="6833471" y="4590619"/>
            <a:ext cx="567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D’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6133A7C-C477-E5D0-C7D9-88161B4FED5F}"/>
              </a:ext>
            </a:extLst>
          </p:cNvPr>
          <p:cNvSpPr txBox="1"/>
          <p:nvPr/>
        </p:nvSpPr>
        <p:spPr>
          <a:xfrm>
            <a:off x="9322031" y="4568181"/>
            <a:ext cx="34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5701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30" grpId="0"/>
      <p:bldP spid="31" grpId="0"/>
      <p:bldP spid="32" grpId="0"/>
      <p:bldP spid="33" grpId="0"/>
      <p:bldP spid="34" grpId="0"/>
      <p:bldP spid="52" grpId="0"/>
      <p:bldP spid="54" grpId="0"/>
      <p:bldP spid="55" grpId="0"/>
      <p:bldP spid="56" grpId="0"/>
      <p:bldP spid="57" grpId="0"/>
      <p:bldP spid="58" grpId="0"/>
      <p:bldP spid="69" grpId="0"/>
      <p:bldP spid="70" grpId="0"/>
      <p:bldP spid="71" grpId="0"/>
      <p:bldP spid="76" grpId="0"/>
      <p:bldP spid="78" grpId="0"/>
      <p:bldP spid="79" grpId="0"/>
      <p:bldP spid="80" grpId="0"/>
      <p:bldP spid="81" grpId="0"/>
      <p:bldP spid="82" grpId="0"/>
      <p:bldP spid="94" grpId="0"/>
      <p:bldP spid="9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4974B-6AAA-3DA6-AC37-AEF4B8C17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F6088C-FE5A-33DA-90D1-E79756EAF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78CFBD-0203-4F39-E956-C26F16D935DA}"/>
              </a:ext>
            </a:extLst>
          </p:cNvPr>
          <p:cNvSpPr txBox="1"/>
          <p:nvPr/>
        </p:nvSpPr>
        <p:spPr>
          <a:xfrm>
            <a:off x="698087" y="360554"/>
            <a:ext cx="1141263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Multiprocessor Scheduling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3357315-48EB-E01B-5802-CEF5E69C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FFB285-3F7D-FBF9-A3A9-46A93C0DB3BF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CD42B200-E842-FF81-C5C4-802346926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F0E579-7980-178A-021E-D39D21E17635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B66BFEC-D337-D730-7582-B4139A11EA69}"/>
              </a:ext>
            </a:extLst>
          </p:cNvPr>
          <p:cNvSpPr txBox="1"/>
          <p:nvPr/>
        </p:nvSpPr>
        <p:spPr>
          <a:xfrm>
            <a:off x="616808" y="1244957"/>
            <a:ext cx="11229752" cy="6116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Bus snooping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Each cache pays attention to memory updates by observing the bus.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When a CPU sees an update for a data item it holds in its cache, it will notice the change and either invalidate its copy or update it.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Cache Affinity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Keep a process on the same CPU if at all possible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process builds up a fair bit of state in the cache of a CPU.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next time the process run, it will run faster if some of its state is already present in the cache on that CPU.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C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565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7D583-5BE3-9EC4-1F78-C887FA5C2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46128C-CF00-8970-71A8-B808469CA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A6310D-3504-C35B-4D5F-CE24B393F328}"/>
              </a:ext>
            </a:extLst>
          </p:cNvPr>
          <p:cNvSpPr txBox="1"/>
          <p:nvPr/>
        </p:nvSpPr>
        <p:spPr>
          <a:xfrm>
            <a:off x="698087" y="360554"/>
            <a:ext cx="1141263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Multiprocessor Scheduling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6E5371-BC5D-8ADE-3645-BAAEC0DC7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FE4CF2-6D29-DD30-4EAB-A706421B3656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EF5769DC-8AC6-40C7-1A39-02B4B0085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D768CB-5FAE-00D5-7A13-1576CA761EF4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E3D0842-AEA7-5981-EB6E-763A3B6372AE}"/>
              </a:ext>
            </a:extLst>
          </p:cNvPr>
          <p:cNvSpPr txBox="1"/>
          <p:nvPr/>
        </p:nvSpPr>
        <p:spPr>
          <a:xfrm>
            <a:off x="616808" y="1244957"/>
            <a:ext cx="11229752" cy="11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Single Queue Multiprocessor Scheduling (SQMS):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Put all jobs that need to be scheduled into a single queue</a:t>
            </a:r>
          </a:p>
        </p:txBody>
      </p:sp>
      <p:grpSp>
        <p:nvGrpSpPr>
          <p:cNvPr id="5" name="그룹 22">
            <a:extLst>
              <a:ext uri="{FF2B5EF4-FFF2-40B4-BE49-F238E27FC236}">
                <a16:creationId xmlns:a16="http://schemas.microsoft.com/office/drawing/2014/main" id="{279EE927-C946-66AB-6818-DBAD8E9C5A98}"/>
              </a:ext>
            </a:extLst>
          </p:cNvPr>
          <p:cNvGrpSpPr>
            <a:grpSpLocks/>
          </p:cNvGrpSpPr>
          <p:nvPr/>
        </p:nvGrpSpPr>
        <p:grpSpPr bwMode="auto">
          <a:xfrm>
            <a:off x="1910227" y="3260530"/>
            <a:ext cx="7405688" cy="376238"/>
            <a:chOff x="1331640" y="3701402"/>
            <a:chExt cx="5554975" cy="3756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79D036-AD20-7F56-A86E-C036AF647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640" y="3717032"/>
              <a:ext cx="6013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ko-KR" sz="1600">
                  <a:solidFill>
                    <a:srgbClr val="000000"/>
                  </a:solidFill>
                  <a:latin typeface="맑은 고딕" panose="020B0503020000020004" pitchFamily="34" charset="-127"/>
                </a:rPr>
                <a:t>Queue</a:t>
              </a:r>
              <a:endParaRPr lang="ko-KR" altLang="en-US" sz="1600">
                <a:solidFill>
                  <a:srgbClr val="000000"/>
                </a:solidFill>
                <a:latin typeface="맑은 고딕" panose="020B0503020000020004" pitchFamily="34" charset="-127"/>
              </a:endParaRPr>
            </a:p>
          </p:txBody>
        </p:sp>
        <p:cxnSp>
          <p:nvCxnSpPr>
            <p:cNvPr id="9" name="직선 화살표 연결선 7">
              <a:extLst>
                <a:ext uri="{FF2B5EF4-FFF2-40B4-BE49-F238E27FC236}">
                  <a16:creationId xmlns:a16="http://schemas.microsoft.com/office/drawing/2014/main" id="{53A7F140-2EEE-5B5F-67D6-FD2BA639CCCC}"/>
                </a:ext>
              </a:extLst>
            </p:cNvPr>
            <p:cNvCxnSpPr/>
            <p:nvPr/>
          </p:nvCxnSpPr>
          <p:spPr>
            <a:xfrm>
              <a:off x="2056824" y="3896370"/>
              <a:ext cx="57633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타원 8">
              <a:extLst>
                <a:ext uri="{FF2B5EF4-FFF2-40B4-BE49-F238E27FC236}">
                  <a16:creationId xmlns:a16="http://schemas.microsoft.com/office/drawing/2014/main" id="{D03E9E34-988E-3C59-D570-8B7F8462AB54}"/>
                </a:ext>
              </a:extLst>
            </p:cNvPr>
            <p:cNvSpPr/>
            <p:nvPr/>
          </p:nvSpPr>
          <p:spPr>
            <a:xfrm>
              <a:off x="2633160" y="3701402"/>
              <a:ext cx="359615" cy="3598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A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cxnSp>
          <p:nvCxnSpPr>
            <p:cNvPr id="13" name="직선 화살표 연결선 9">
              <a:extLst>
                <a:ext uri="{FF2B5EF4-FFF2-40B4-BE49-F238E27FC236}">
                  <a16:creationId xmlns:a16="http://schemas.microsoft.com/office/drawing/2014/main" id="{5F92EC43-6DDF-801F-A857-DAB07FAFD3B0}"/>
                </a:ext>
              </a:extLst>
            </p:cNvPr>
            <p:cNvCxnSpPr/>
            <p:nvPr/>
          </p:nvCxnSpPr>
          <p:spPr>
            <a:xfrm>
              <a:off x="3003491" y="3893200"/>
              <a:ext cx="35961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C214B7-ABA2-C483-CD41-DE6F61C43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5417" y="3712482"/>
              <a:ext cx="5111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ko-KR" sz="1600" dirty="0">
                  <a:solidFill>
                    <a:srgbClr val="000000"/>
                  </a:solidFill>
                  <a:latin typeface="맑은 고딕" panose="020B0503020000020004" pitchFamily="34" charset="-127"/>
                </a:rPr>
                <a:t>NULL</a:t>
              </a:r>
              <a:endParaRPr lang="ko-KR" altLang="en-US" sz="1600" dirty="0">
                <a:solidFill>
                  <a:srgbClr val="000000"/>
                </a:solidFill>
                <a:latin typeface="맑은 고딕" panose="020B0503020000020004" pitchFamily="34" charset="-127"/>
              </a:endParaRPr>
            </a:p>
          </p:txBody>
        </p: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ED50925F-BB8D-5206-E7BD-B01DADCE4AEF}"/>
                </a:ext>
              </a:extLst>
            </p:cNvPr>
            <p:cNvCxnSpPr/>
            <p:nvPr/>
          </p:nvCxnSpPr>
          <p:spPr>
            <a:xfrm>
              <a:off x="5868500" y="3896370"/>
              <a:ext cx="57514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0FECF67F-7F8E-DFDA-2D94-AFEF6371B7A4}"/>
                </a:ext>
              </a:extLst>
            </p:cNvPr>
            <p:cNvSpPr/>
            <p:nvPr/>
          </p:nvSpPr>
          <p:spPr>
            <a:xfrm>
              <a:off x="3347626" y="3701402"/>
              <a:ext cx="359615" cy="3598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B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DE2426BC-313E-1998-5D34-13243AC377AD}"/>
                </a:ext>
              </a:extLst>
            </p:cNvPr>
            <p:cNvCxnSpPr/>
            <p:nvPr/>
          </p:nvCxnSpPr>
          <p:spPr>
            <a:xfrm>
              <a:off x="3717957" y="3891614"/>
              <a:ext cx="36080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C452D59C-0BE7-052E-2486-CCA32867C9FF}"/>
                </a:ext>
              </a:extLst>
            </p:cNvPr>
            <p:cNvSpPr/>
            <p:nvPr/>
          </p:nvSpPr>
          <p:spPr>
            <a:xfrm>
              <a:off x="4068046" y="3701402"/>
              <a:ext cx="359615" cy="35981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C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997BE848-3ECF-5582-A8DA-60B4AC1CD607}"/>
                </a:ext>
              </a:extLst>
            </p:cNvPr>
            <p:cNvCxnSpPr/>
            <p:nvPr/>
          </p:nvCxnSpPr>
          <p:spPr>
            <a:xfrm>
              <a:off x="4438378" y="3891614"/>
              <a:ext cx="3608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A5F897D0-3543-08FB-E666-F883079FB529}"/>
                </a:ext>
              </a:extLst>
            </p:cNvPr>
            <p:cNvSpPr/>
            <p:nvPr/>
          </p:nvSpPr>
          <p:spPr>
            <a:xfrm>
              <a:off x="4788466" y="3701402"/>
              <a:ext cx="359615" cy="35981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D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3D4D4403-8598-6926-88BB-BDEF2492A99A}"/>
                </a:ext>
              </a:extLst>
            </p:cNvPr>
            <p:cNvCxnSpPr/>
            <p:nvPr/>
          </p:nvCxnSpPr>
          <p:spPr>
            <a:xfrm>
              <a:off x="5158797" y="3891614"/>
              <a:ext cx="35961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17560EDB-5730-AF9E-1A48-11EB58B67646}"/>
                </a:ext>
              </a:extLst>
            </p:cNvPr>
            <p:cNvSpPr/>
            <p:nvPr/>
          </p:nvSpPr>
          <p:spPr>
            <a:xfrm>
              <a:off x="5507695" y="3717253"/>
              <a:ext cx="360805" cy="3598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E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7111E60F-19E4-FDAD-C853-9FF231C15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99" y="3891598"/>
            <a:ext cx="688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CPU0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graphicFrame>
        <p:nvGraphicFramePr>
          <p:cNvPr id="24" name="표 24">
            <a:extLst>
              <a:ext uri="{FF2B5EF4-FFF2-40B4-BE49-F238E27FC236}">
                <a16:creationId xmlns:a16="http://schemas.microsoft.com/office/drawing/2014/main" id="{657B338B-93AE-4AA5-CFF2-18230DF1D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656217"/>
              </p:ext>
            </p:extLst>
          </p:nvPr>
        </p:nvGraphicFramePr>
        <p:xfrm>
          <a:off x="4132312" y="3878898"/>
          <a:ext cx="2740025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E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C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TextBox 25">
            <a:extLst>
              <a:ext uri="{FF2B5EF4-FFF2-40B4-BE49-F238E27FC236}">
                <a16:creationId xmlns:a16="http://schemas.microsoft.com/office/drawing/2014/main" id="{DC573E28-6293-2E1B-D7C5-31EB7290C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99" y="4323398"/>
            <a:ext cx="688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CPU1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graphicFrame>
        <p:nvGraphicFramePr>
          <p:cNvPr id="26" name="표 26">
            <a:extLst>
              <a:ext uri="{FF2B5EF4-FFF2-40B4-BE49-F238E27FC236}">
                <a16:creationId xmlns:a16="http://schemas.microsoft.com/office/drawing/2014/main" id="{A4548678-610B-6F3C-0982-E889E0F63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285583"/>
              </p:ext>
            </p:extLst>
          </p:nvPr>
        </p:nvGraphicFramePr>
        <p:xfrm>
          <a:off x="4132312" y="4312285"/>
          <a:ext cx="2740025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E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C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TextBox 27">
            <a:extLst>
              <a:ext uri="{FF2B5EF4-FFF2-40B4-BE49-F238E27FC236}">
                <a16:creationId xmlns:a16="http://schemas.microsoft.com/office/drawing/2014/main" id="{740B650B-C04C-CCFF-81D6-D54142EC8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312" y="4755198"/>
            <a:ext cx="690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CPU2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graphicFrame>
        <p:nvGraphicFramePr>
          <p:cNvPr id="28" name="표 28">
            <a:extLst>
              <a:ext uri="{FF2B5EF4-FFF2-40B4-BE49-F238E27FC236}">
                <a16:creationId xmlns:a16="http://schemas.microsoft.com/office/drawing/2014/main" id="{6E789F0B-AD9F-0F96-D530-D1146C7AC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493863"/>
              </p:ext>
            </p:extLst>
          </p:nvPr>
        </p:nvGraphicFramePr>
        <p:xfrm>
          <a:off x="4130724" y="4744085"/>
          <a:ext cx="2740025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C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E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TextBox 29">
            <a:extLst>
              <a:ext uri="{FF2B5EF4-FFF2-40B4-BE49-F238E27FC236}">
                <a16:creationId xmlns:a16="http://schemas.microsoft.com/office/drawing/2014/main" id="{756F9AEA-5D4E-37DD-3758-AE1E20FEA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99" y="5183823"/>
            <a:ext cx="688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CPU3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graphicFrame>
        <p:nvGraphicFramePr>
          <p:cNvPr id="30" name="표 30">
            <a:extLst>
              <a:ext uri="{FF2B5EF4-FFF2-40B4-BE49-F238E27FC236}">
                <a16:creationId xmlns:a16="http://schemas.microsoft.com/office/drawing/2014/main" id="{BBE30BEC-29C6-A838-8661-FC4111BC9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513307"/>
              </p:ext>
            </p:extLst>
          </p:nvPr>
        </p:nvGraphicFramePr>
        <p:xfrm>
          <a:off x="4132312" y="5172710"/>
          <a:ext cx="2740025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C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E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TextBox 31">
            <a:extLst>
              <a:ext uri="{FF2B5EF4-FFF2-40B4-BE49-F238E27FC236}">
                <a16:creationId xmlns:a16="http://schemas.microsoft.com/office/drawing/2014/main" id="{F4C9F1C3-BC7D-2252-4A36-8DF114FF1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87" y="3886835"/>
            <a:ext cx="24558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… (repeat) …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D80B1F79-56F4-58BE-CF07-535576AD5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6637" y="4320223"/>
            <a:ext cx="2455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… (repeat) …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B1259A20-FAD5-F50F-BEE8-2129E5D0A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274" y="4752023"/>
            <a:ext cx="2455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… (repeat) …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AB1778C5-0C4B-3E4A-7269-0909E6EC1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274" y="5204460"/>
            <a:ext cx="2455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… (repeat) …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52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  <p:bldP spid="31" grpId="0"/>
      <p:bldP spid="32" grpId="0"/>
      <p:bldP spid="33" grpId="0"/>
      <p:bldP spid="3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E22CC-CF5C-6995-D18C-891641BD2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27F86F-8954-86C8-607A-FB03B2327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BA3D13-5130-60EF-7570-025519426362}"/>
              </a:ext>
            </a:extLst>
          </p:cNvPr>
          <p:cNvSpPr txBox="1"/>
          <p:nvPr/>
        </p:nvSpPr>
        <p:spPr>
          <a:xfrm>
            <a:off x="698087" y="360554"/>
            <a:ext cx="1141263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Multiprocessor Scheduling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4A2017C-50E8-9C22-B109-45B28562A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C5F98D-4BE0-47A1-1C0F-2284E8557F9B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674E0966-17F5-0C03-90A9-96565BCB3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3E415F-BBE8-34D1-3CF3-F4FBD478023D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9F227ED-F370-62F4-E4CD-30D2C62EC086}"/>
              </a:ext>
            </a:extLst>
          </p:cNvPr>
          <p:cNvSpPr txBox="1"/>
          <p:nvPr/>
        </p:nvSpPr>
        <p:spPr>
          <a:xfrm>
            <a:off x="616808" y="1244957"/>
            <a:ext cx="11229752" cy="1684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Single Queue Multiprocessor Scheduling (SQMS):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Preserving affinity (Cache Affinity) as much as possible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Implementing such a scheme can be complex.</a:t>
            </a:r>
          </a:p>
        </p:txBody>
      </p:sp>
      <p:grpSp>
        <p:nvGrpSpPr>
          <p:cNvPr id="35" name="그룹 5">
            <a:extLst>
              <a:ext uri="{FF2B5EF4-FFF2-40B4-BE49-F238E27FC236}">
                <a16:creationId xmlns:a16="http://schemas.microsoft.com/office/drawing/2014/main" id="{02653799-F201-1EDA-132D-8D7D666257B4}"/>
              </a:ext>
            </a:extLst>
          </p:cNvPr>
          <p:cNvGrpSpPr>
            <a:grpSpLocks/>
          </p:cNvGrpSpPr>
          <p:nvPr/>
        </p:nvGrpSpPr>
        <p:grpSpPr bwMode="auto">
          <a:xfrm>
            <a:off x="1819898" y="3406726"/>
            <a:ext cx="7405688" cy="376237"/>
            <a:chOff x="1331640" y="3701402"/>
            <a:chExt cx="5554975" cy="375670"/>
          </a:xfrm>
        </p:grpSpPr>
        <p:sp>
          <p:nvSpPr>
            <p:cNvPr id="36" name="TextBox 6">
              <a:extLst>
                <a:ext uri="{FF2B5EF4-FFF2-40B4-BE49-F238E27FC236}">
                  <a16:creationId xmlns:a16="http://schemas.microsoft.com/office/drawing/2014/main" id="{E5DC317D-3FE1-050C-04BC-A9D69F7F9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640" y="3717032"/>
              <a:ext cx="6013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ko-KR" sz="1600">
                  <a:solidFill>
                    <a:srgbClr val="000000"/>
                  </a:solidFill>
                  <a:latin typeface="맑은 고딕" panose="020B0503020000020004" pitchFamily="34" charset="-127"/>
                </a:rPr>
                <a:t>Queue</a:t>
              </a:r>
              <a:endParaRPr lang="ko-KR" altLang="en-US" sz="1600">
                <a:solidFill>
                  <a:srgbClr val="000000"/>
                </a:solidFill>
                <a:latin typeface="맑은 고딕" panose="020B0503020000020004" pitchFamily="34" charset="-127"/>
              </a:endParaRPr>
            </a:p>
          </p:txBody>
        </p:sp>
        <p:cxnSp>
          <p:nvCxnSpPr>
            <p:cNvPr id="37" name="직선 화살표 연결선 7">
              <a:extLst>
                <a:ext uri="{FF2B5EF4-FFF2-40B4-BE49-F238E27FC236}">
                  <a16:creationId xmlns:a16="http://schemas.microsoft.com/office/drawing/2014/main" id="{C3DACF09-F89B-653F-4CF9-19BFF001FDB4}"/>
                </a:ext>
              </a:extLst>
            </p:cNvPr>
            <p:cNvCxnSpPr/>
            <p:nvPr/>
          </p:nvCxnSpPr>
          <p:spPr>
            <a:xfrm>
              <a:off x="2056824" y="3896370"/>
              <a:ext cx="57633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타원 8">
              <a:extLst>
                <a:ext uri="{FF2B5EF4-FFF2-40B4-BE49-F238E27FC236}">
                  <a16:creationId xmlns:a16="http://schemas.microsoft.com/office/drawing/2014/main" id="{1EE74901-8DF4-488F-8312-0B8C2C1E4F3E}"/>
                </a:ext>
              </a:extLst>
            </p:cNvPr>
            <p:cNvSpPr/>
            <p:nvPr/>
          </p:nvSpPr>
          <p:spPr>
            <a:xfrm>
              <a:off x="2633160" y="3701402"/>
              <a:ext cx="359615" cy="3598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A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cxnSp>
          <p:nvCxnSpPr>
            <p:cNvPr id="39" name="직선 화살표 연결선 9">
              <a:extLst>
                <a:ext uri="{FF2B5EF4-FFF2-40B4-BE49-F238E27FC236}">
                  <a16:creationId xmlns:a16="http://schemas.microsoft.com/office/drawing/2014/main" id="{7169A64A-4948-3CA1-CFDF-93F0DCE51005}"/>
                </a:ext>
              </a:extLst>
            </p:cNvPr>
            <p:cNvCxnSpPr/>
            <p:nvPr/>
          </p:nvCxnSpPr>
          <p:spPr>
            <a:xfrm>
              <a:off x="3003491" y="3893200"/>
              <a:ext cx="35961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10">
              <a:extLst>
                <a:ext uri="{FF2B5EF4-FFF2-40B4-BE49-F238E27FC236}">
                  <a16:creationId xmlns:a16="http://schemas.microsoft.com/office/drawing/2014/main" id="{3C8C539F-F3A8-FBC0-FF65-EBC889B954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5417" y="3712482"/>
              <a:ext cx="5111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ko-KR" sz="1600">
                  <a:solidFill>
                    <a:srgbClr val="000000"/>
                  </a:solidFill>
                  <a:latin typeface="맑은 고딕" panose="020B0503020000020004" pitchFamily="34" charset="-127"/>
                </a:rPr>
                <a:t>NULL</a:t>
              </a:r>
              <a:endParaRPr lang="ko-KR" altLang="en-US" sz="1600">
                <a:solidFill>
                  <a:srgbClr val="000000"/>
                </a:solidFill>
                <a:latin typeface="맑은 고딕" panose="020B0503020000020004" pitchFamily="34" charset="-127"/>
              </a:endParaRPr>
            </a:p>
          </p:txBody>
        </p:sp>
        <p:cxnSp>
          <p:nvCxnSpPr>
            <p:cNvPr id="41" name="직선 화살표 연결선 11">
              <a:extLst>
                <a:ext uri="{FF2B5EF4-FFF2-40B4-BE49-F238E27FC236}">
                  <a16:creationId xmlns:a16="http://schemas.microsoft.com/office/drawing/2014/main" id="{AB9938C1-DA1A-ED60-D7CA-C0565E1A664F}"/>
                </a:ext>
              </a:extLst>
            </p:cNvPr>
            <p:cNvCxnSpPr/>
            <p:nvPr/>
          </p:nvCxnSpPr>
          <p:spPr>
            <a:xfrm>
              <a:off x="5868500" y="3896370"/>
              <a:ext cx="57514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타원 12">
              <a:extLst>
                <a:ext uri="{FF2B5EF4-FFF2-40B4-BE49-F238E27FC236}">
                  <a16:creationId xmlns:a16="http://schemas.microsoft.com/office/drawing/2014/main" id="{5161DED9-7E86-13E0-8C6B-B4D8328EA25D}"/>
                </a:ext>
              </a:extLst>
            </p:cNvPr>
            <p:cNvSpPr/>
            <p:nvPr/>
          </p:nvSpPr>
          <p:spPr>
            <a:xfrm>
              <a:off x="3347626" y="3701402"/>
              <a:ext cx="359615" cy="3598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B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cxnSp>
          <p:nvCxnSpPr>
            <p:cNvPr id="43" name="직선 화살표 연결선 13">
              <a:extLst>
                <a:ext uri="{FF2B5EF4-FFF2-40B4-BE49-F238E27FC236}">
                  <a16:creationId xmlns:a16="http://schemas.microsoft.com/office/drawing/2014/main" id="{7D85225D-ABEF-3CA5-F517-7A81E5D58A51}"/>
                </a:ext>
              </a:extLst>
            </p:cNvPr>
            <p:cNvCxnSpPr/>
            <p:nvPr/>
          </p:nvCxnSpPr>
          <p:spPr>
            <a:xfrm>
              <a:off x="3717957" y="3891615"/>
              <a:ext cx="36080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타원 14">
              <a:extLst>
                <a:ext uri="{FF2B5EF4-FFF2-40B4-BE49-F238E27FC236}">
                  <a16:creationId xmlns:a16="http://schemas.microsoft.com/office/drawing/2014/main" id="{BC09937B-E5CD-7B1B-5841-B2F562FF5133}"/>
                </a:ext>
              </a:extLst>
            </p:cNvPr>
            <p:cNvSpPr/>
            <p:nvPr/>
          </p:nvSpPr>
          <p:spPr>
            <a:xfrm>
              <a:off x="4068046" y="3701402"/>
              <a:ext cx="359615" cy="35981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C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cxnSp>
          <p:nvCxnSpPr>
            <p:cNvPr id="45" name="직선 화살표 연결선 15">
              <a:extLst>
                <a:ext uri="{FF2B5EF4-FFF2-40B4-BE49-F238E27FC236}">
                  <a16:creationId xmlns:a16="http://schemas.microsoft.com/office/drawing/2014/main" id="{02F70C95-2F76-5704-0ACA-1BE4E8E7DCEB}"/>
                </a:ext>
              </a:extLst>
            </p:cNvPr>
            <p:cNvCxnSpPr/>
            <p:nvPr/>
          </p:nvCxnSpPr>
          <p:spPr>
            <a:xfrm>
              <a:off x="4438378" y="3891615"/>
              <a:ext cx="3608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타원 16">
              <a:extLst>
                <a:ext uri="{FF2B5EF4-FFF2-40B4-BE49-F238E27FC236}">
                  <a16:creationId xmlns:a16="http://schemas.microsoft.com/office/drawing/2014/main" id="{BFD440ED-E9BB-F83F-952F-487220D784B0}"/>
                </a:ext>
              </a:extLst>
            </p:cNvPr>
            <p:cNvSpPr/>
            <p:nvPr/>
          </p:nvSpPr>
          <p:spPr>
            <a:xfrm>
              <a:off x="4788466" y="3701402"/>
              <a:ext cx="359615" cy="35981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D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  <p:cxnSp>
          <p:nvCxnSpPr>
            <p:cNvPr id="47" name="직선 화살표 연결선 17">
              <a:extLst>
                <a:ext uri="{FF2B5EF4-FFF2-40B4-BE49-F238E27FC236}">
                  <a16:creationId xmlns:a16="http://schemas.microsoft.com/office/drawing/2014/main" id="{217F2C0A-D414-5A67-B5C8-75E64927F0F6}"/>
                </a:ext>
              </a:extLst>
            </p:cNvPr>
            <p:cNvCxnSpPr/>
            <p:nvPr/>
          </p:nvCxnSpPr>
          <p:spPr>
            <a:xfrm>
              <a:off x="5158797" y="3891615"/>
              <a:ext cx="35961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타원 18">
              <a:extLst>
                <a:ext uri="{FF2B5EF4-FFF2-40B4-BE49-F238E27FC236}">
                  <a16:creationId xmlns:a16="http://schemas.microsoft.com/office/drawing/2014/main" id="{CEF9C219-61D7-94C3-D0CB-6FD9625DF3BD}"/>
                </a:ext>
              </a:extLst>
            </p:cNvPr>
            <p:cNvSpPr/>
            <p:nvPr/>
          </p:nvSpPr>
          <p:spPr>
            <a:xfrm>
              <a:off x="5507695" y="3717253"/>
              <a:ext cx="360805" cy="3598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cs typeface="Courier New" pitchFamily="49" charset="0"/>
                </a:rPr>
                <a:t>E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endParaRPr>
            </a:p>
          </p:txBody>
        </p:sp>
      </p:grpSp>
      <p:sp>
        <p:nvSpPr>
          <p:cNvPr id="49" name="TextBox 19">
            <a:extLst>
              <a:ext uri="{FF2B5EF4-FFF2-40B4-BE49-F238E27FC236}">
                <a16:creationId xmlns:a16="http://schemas.microsoft.com/office/drawing/2014/main" id="{623D9E2A-33C3-277D-6D59-13754AA97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811" y="4154438"/>
            <a:ext cx="688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CPU0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graphicFrame>
        <p:nvGraphicFramePr>
          <p:cNvPr id="50" name="표 20">
            <a:extLst>
              <a:ext uri="{FF2B5EF4-FFF2-40B4-BE49-F238E27FC236}">
                <a16:creationId xmlns:a16="http://schemas.microsoft.com/office/drawing/2014/main" id="{B94956A0-E573-D925-AED5-73692D61B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444644"/>
              </p:ext>
            </p:extLst>
          </p:nvPr>
        </p:nvGraphicFramePr>
        <p:xfrm>
          <a:off x="3783636" y="4143326"/>
          <a:ext cx="2740025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E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" name="TextBox 21">
            <a:extLst>
              <a:ext uri="{FF2B5EF4-FFF2-40B4-BE49-F238E27FC236}">
                <a16:creationId xmlns:a16="http://schemas.microsoft.com/office/drawing/2014/main" id="{A9662396-950F-04FC-4450-CF95FFE69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811" y="4586238"/>
            <a:ext cx="688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CPU1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graphicFrame>
        <p:nvGraphicFramePr>
          <p:cNvPr id="52" name="표 22">
            <a:extLst>
              <a:ext uri="{FF2B5EF4-FFF2-40B4-BE49-F238E27FC236}">
                <a16:creationId xmlns:a16="http://schemas.microsoft.com/office/drawing/2014/main" id="{38A938E6-0E70-A30F-2E49-665AA01E6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052816"/>
              </p:ext>
            </p:extLst>
          </p:nvPr>
        </p:nvGraphicFramePr>
        <p:xfrm>
          <a:off x="3783636" y="4575126"/>
          <a:ext cx="2740025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E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" name="TextBox 23">
            <a:extLst>
              <a:ext uri="{FF2B5EF4-FFF2-40B4-BE49-F238E27FC236}">
                <a16:creationId xmlns:a16="http://schemas.microsoft.com/office/drawing/2014/main" id="{28A06123-27A7-2F13-905B-B1560731C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9223" y="5018038"/>
            <a:ext cx="688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CPU2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graphicFrame>
        <p:nvGraphicFramePr>
          <p:cNvPr id="54" name="표 24">
            <a:extLst>
              <a:ext uri="{FF2B5EF4-FFF2-40B4-BE49-F238E27FC236}">
                <a16:creationId xmlns:a16="http://schemas.microsoft.com/office/drawing/2014/main" id="{C2433BC7-C85A-B696-E476-DB41B86C6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298193"/>
              </p:ext>
            </p:extLst>
          </p:nvPr>
        </p:nvGraphicFramePr>
        <p:xfrm>
          <a:off x="3783636" y="5006926"/>
          <a:ext cx="2740025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C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C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C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E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C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TextBox 25">
            <a:extLst>
              <a:ext uri="{FF2B5EF4-FFF2-40B4-BE49-F238E27FC236}">
                <a16:creationId xmlns:a16="http://schemas.microsoft.com/office/drawing/2014/main" id="{1DB741C0-0FE9-22D4-CFA7-F02B36CF5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811" y="5448251"/>
            <a:ext cx="688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CPU3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graphicFrame>
        <p:nvGraphicFramePr>
          <p:cNvPr id="56" name="표 26">
            <a:extLst>
              <a:ext uri="{FF2B5EF4-FFF2-40B4-BE49-F238E27FC236}">
                <a16:creationId xmlns:a16="http://schemas.microsoft.com/office/drawing/2014/main" id="{251568B5-D1F1-246C-BCC5-A63F351C7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968999"/>
              </p:ext>
            </p:extLst>
          </p:nvPr>
        </p:nvGraphicFramePr>
        <p:xfrm>
          <a:off x="3783636" y="5435551"/>
          <a:ext cx="2740025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E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35" marR="121935" marT="45798" marB="4579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" name="TextBox 27">
            <a:extLst>
              <a:ext uri="{FF2B5EF4-FFF2-40B4-BE49-F238E27FC236}">
                <a16:creationId xmlns:a16="http://schemas.microsoft.com/office/drawing/2014/main" id="{9A5E68E1-4713-AB8A-53CF-262241BF9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0498" y="4151263"/>
            <a:ext cx="2455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… (repeat) …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E08EA6A0-B219-72FA-682A-F1378D606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548" y="4583063"/>
            <a:ext cx="2455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… (repeat) …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59" name="TextBox 29">
            <a:extLst>
              <a:ext uri="{FF2B5EF4-FFF2-40B4-BE49-F238E27FC236}">
                <a16:creationId xmlns:a16="http://schemas.microsoft.com/office/drawing/2014/main" id="{1A56DB2B-9757-48F5-2EC6-5D88E1B6A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186" y="5014863"/>
            <a:ext cx="2455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… (repeat) …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60" name="TextBox 30">
            <a:extLst>
              <a:ext uri="{FF2B5EF4-FFF2-40B4-BE49-F238E27FC236}">
                <a16:creationId xmlns:a16="http://schemas.microsoft.com/office/drawing/2014/main" id="{5AE4996B-C35A-97DB-F56A-89D5ADF86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186" y="5468888"/>
            <a:ext cx="2455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… (repeat) …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369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3" grpId="0"/>
      <p:bldP spid="55" grpId="0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3EBC9-B427-6587-5357-C52911C0C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2F622D-426E-F494-28A0-EAB68CD317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1B6022-42E1-EFE4-976E-4B578F820539}"/>
              </a:ext>
            </a:extLst>
          </p:cNvPr>
          <p:cNvSpPr txBox="1"/>
          <p:nvPr/>
        </p:nvSpPr>
        <p:spPr>
          <a:xfrm>
            <a:off x="698089" y="360554"/>
            <a:ext cx="4267200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Table</a:t>
            </a:r>
            <a:endParaRPr lang="en-IN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EC903F0-ED60-1A2C-A775-C9B8C839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85B24E-B52C-9507-C273-D490F755AEAF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80667082-8F2D-4370-F177-24DD9AC97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2C6266-E585-4F6C-5345-44C0DCF00BCC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What is the linux process table ? What does it consist of? - Stack Overflow">
            <a:extLst>
              <a:ext uri="{FF2B5EF4-FFF2-40B4-BE49-F238E27FC236}">
                <a16:creationId xmlns:a16="http://schemas.microsoft.com/office/drawing/2014/main" id="{DEF3B5BA-90B3-7F0E-ABA1-1D3057C70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035" y="1194163"/>
            <a:ext cx="7821930" cy="44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5262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DF34F-23A7-B674-081D-7B83B5EFA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4998CF-B509-6811-B24A-00800FC898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1CFD85-EE39-D016-B847-87FE96E19FB4}"/>
              </a:ext>
            </a:extLst>
          </p:cNvPr>
          <p:cNvSpPr txBox="1"/>
          <p:nvPr/>
        </p:nvSpPr>
        <p:spPr>
          <a:xfrm>
            <a:off x="698087" y="360554"/>
            <a:ext cx="1141263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Multiprocessor Scheduling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1AD6E8A-E214-C760-58D2-8D5EC79CD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AB32FF-DB3A-4825-6206-3F14841DFC60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018FAB0C-732B-4ED6-BF84-1187274EC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14D2A3-39B1-BE49-9444-C9BFD3B1E0E4}"/>
              </a:ext>
            </a:extLst>
          </p:cNvPr>
          <p:cNvCxnSpPr>
            <a:cxnSpLocks/>
          </p:cNvCxnSpPr>
          <p:nvPr/>
        </p:nvCxnSpPr>
        <p:spPr>
          <a:xfrm>
            <a:off x="10196052" y="6263148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1BCCE1D-90A0-BFC8-788D-2A6507B8E784}"/>
              </a:ext>
            </a:extLst>
          </p:cNvPr>
          <p:cNvSpPr txBox="1"/>
          <p:nvPr/>
        </p:nvSpPr>
        <p:spPr>
          <a:xfrm>
            <a:off x="616808" y="1244957"/>
            <a:ext cx="11229752" cy="2238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Multiple Queues Multiprocessor Scheduling (MQMS):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MQMS consists of multiple scheduling queues. Each queue will follow a particular scheduling discipline.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When a job enters the system, it is placed on exactly one scheduling queue.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274904C-3AA0-FE2C-3428-8BBB3F9AF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955" y="3771778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Q0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3B4D392A-09E7-A0CA-B834-3875EB977BAE}"/>
              </a:ext>
            </a:extLst>
          </p:cNvPr>
          <p:cNvCxnSpPr/>
          <p:nvPr/>
        </p:nvCxnSpPr>
        <p:spPr>
          <a:xfrm>
            <a:off x="2217567" y="3951165"/>
            <a:ext cx="76835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>
            <a:extLst>
              <a:ext uri="{FF2B5EF4-FFF2-40B4-BE49-F238E27FC236}">
                <a16:creationId xmlns:a16="http://schemas.microsoft.com/office/drawing/2014/main" id="{FFB14432-7575-F665-4F5E-11524AA1EA90}"/>
              </a:ext>
            </a:extLst>
          </p:cNvPr>
          <p:cNvSpPr/>
          <p:nvPr/>
        </p:nvSpPr>
        <p:spPr>
          <a:xfrm>
            <a:off x="2985917" y="3755903"/>
            <a:ext cx="479425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rPr>
              <a:t>A</a:t>
            </a:r>
            <a:endParaRPr lang="ko-KR" altLang="en-US" sz="1400" dirty="0">
              <a:solidFill>
                <a:prstClr val="black"/>
              </a:solidFill>
              <a:latin typeface="맑은 고딕" pitchFamily="50" charset="-127"/>
              <a:cs typeface="Courier New" pitchFamily="49" charset="0"/>
            </a:endParaRPr>
          </a:p>
        </p:txBody>
      </p:sp>
      <p:cxnSp>
        <p:nvCxnSpPr>
          <p:cNvPr id="12" name="직선 화살표 연결선 13">
            <a:extLst>
              <a:ext uri="{FF2B5EF4-FFF2-40B4-BE49-F238E27FC236}">
                <a16:creationId xmlns:a16="http://schemas.microsoft.com/office/drawing/2014/main" id="{BD0FF8F9-F2FB-6B31-0800-C912262548D6}"/>
              </a:ext>
            </a:extLst>
          </p:cNvPr>
          <p:cNvCxnSpPr/>
          <p:nvPr/>
        </p:nvCxnSpPr>
        <p:spPr>
          <a:xfrm>
            <a:off x="6211717" y="3946403"/>
            <a:ext cx="76835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4">
            <a:extLst>
              <a:ext uri="{FF2B5EF4-FFF2-40B4-BE49-F238E27FC236}">
                <a16:creationId xmlns:a16="http://schemas.microsoft.com/office/drawing/2014/main" id="{E52D2F9A-F7D2-030E-74BF-405AD3AD9163}"/>
              </a:ext>
            </a:extLst>
          </p:cNvPr>
          <p:cNvSpPr/>
          <p:nvPr/>
        </p:nvSpPr>
        <p:spPr>
          <a:xfrm>
            <a:off x="6962605" y="3755903"/>
            <a:ext cx="479425" cy="3603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rPr>
              <a:t>B</a:t>
            </a:r>
            <a:endParaRPr lang="ko-KR" altLang="en-US" sz="1400" dirty="0">
              <a:solidFill>
                <a:prstClr val="black"/>
              </a:solidFill>
              <a:latin typeface="맑은 고딕" pitchFamily="50" charset="-127"/>
              <a:cs typeface="Courier New" pitchFamily="49" charset="0"/>
            </a:endParaRPr>
          </a:p>
        </p:txBody>
      </p:sp>
      <p:cxnSp>
        <p:nvCxnSpPr>
          <p:cNvPr id="14" name="직선 화살표 연결선 15">
            <a:extLst>
              <a:ext uri="{FF2B5EF4-FFF2-40B4-BE49-F238E27FC236}">
                <a16:creationId xmlns:a16="http://schemas.microsoft.com/office/drawing/2014/main" id="{72CE59DF-850F-B7A5-5EBB-CDA127469834}"/>
              </a:ext>
            </a:extLst>
          </p:cNvPr>
          <p:cNvCxnSpPr/>
          <p:nvPr/>
        </p:nvCxnSpPr>
        <p:spPr>
          <a:xfrm>
            <a:off x="7456317" y="3946403"/>
            <a:ext cx="479425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6">
            <a:extLst>
              <a:ext uri="{FF2B5EF4-FFF2-40B4-BE49-F238E27FC236}">
                <a16:creationId xmlns:a16="http://schemas.microsoft.com/office/drawing/2014/main" id="{561C9EED-8332-9E29-590A-712DB0C9DDEC}"/>
              </a:ext>
            </a:extLst>
          </p:cNvPr>
          <p:cNvSpPr/>
          <p:nvPr/>
        </p:nvSpPr>
        <p:spPr>
          <a:xfrm>
            <a:off x="7923042" y="3755903"/>
            <a:ext cx="479425" cy="3603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rPr>
              <a:t>D</a:t>
            </a:r>
            <a:endParaRPr lang="ko-KR" altLang="en-US" sz="1400" dirty="0">
              <a:solidFill>
                <a:prstClr val="black"/>
              </a:solidFill>
              <a:latin typeface="맑은 고딕" pitchFamily="50" charset="-127"/>
              <a:cs typeface="Courier New" pitchFamily="49" charset="0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2865BCDE-C1CA-3B1E-6F9C-86D55E6A4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30" y="4582990"/>
            <a:ext cx="688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CPU0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3E404448-31E6-82A8-0DB9-DF80817B5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30" y="5132265"/>
            <a:ext cx="688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CPU1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E917E4C5-A3D5-B210-D26C-E3C1443BA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3867" y="3771778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Q1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graphicFrame>
        <p:nvGraphicFramePr>
          <p:cNvPr id="19" name="표 33">
            <a:extLst>
              <a:ext uri="{FF2B5EF4-FFF2-40B4-BE49-F238E27FC236}">
                <a16:creationId xmlns:a16="http://schemas.microsoft.com/office/drawing/2014/main" id="{22DAF8F1-68AD-1E55-F027-21BBCE4C3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540039"/>
              </p:ext>
            </p:extLst>
          </p:nvPr>
        </p:nvGraphicFramePr>
        <p:xfrm>
          <a:off x="1538117" y="4571878"/>
          <a:ext cx="710406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C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C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C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>
                          <a:latin typeface="맑은 고딕" pitchFamily="50" charset="-127"/>
                          <a:ea typeface="맑은 고딕" pitchFamily="50" charset="-127"/>
                        </a:rPr>
                        <a:t>C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>
                          <a:latin typeface="맑은 고딕" pitchFamily="50" charset="-127"/>
                          <a:ea typeface="맑은 고딕" pitchFamily="50" charset="-127"/>
                        </a:rPr>
                        <a:t>C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C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표 34">
            <a:extLst>
              <a:ext uri="{FF2B5EF4-FFF2-40B4-BE49-F238E27FC236}">
                <a16:creationId xmlns:a16="http://schemas.microsoft.com/office/drawing/2014/main" id="{B4BAB1E4-6756-D0E8-A177-E747CACF5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112196"/>
              </p:ext>
            </p:extLst>
          </p:nvPr>
        </p:nvGraphicFramePr>
        <p:xfrm>
          <a:off x="1538117" y="5137028"/>
          <a:ext cx="710406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Box 36">
            <a:extLst>
              <a:ext uri="{FF2B5EF4-FFF2-40B4-BE49-F238E27FC236}">
                <a16:creationId xmlns:a16="http://schemas.microsoft.com/office/drawing/2014/main" id="{EEBA3811-74CB-8A10-AB50-842286F98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767" y="4521078"/>
            <a:ext cx="479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…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22" name="TextBox 37">
            <a:extLst>
              <a:ext uri="{FF2B5EF4-FFF2-40B4-BE49-F238E27FC236}">
                <a16:creationId xmlns:a16="http://schemas.microsoft.com/office/drawing/2014/main" id="{EFB8115A-C5A1-AEA7-51D9-E3D7880B7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767" y="5097340"/>
            <a:ext cx="479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…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cxnSp>
        <p:nvCxnSpPr>
          <p:cNvPr id="23" name="직선 화살표 연결선 38">
            <a:extLst>
              <a:ext uri="{FF2B5EF4-FFF2-40B4-BE49-F238E27FC236}">
                <a16:creationId xmlns:a16="http://schemas.microsoft.com/office/drawing/2014/main" id="{E2913331-BCB5-A95A-7E7F-244F7F6919D2}"/>
              </a:ext>
            </a:extLst>
          </p:cNvPr>
          <p:cNvCxnSpPr/>
          <p:nvPr/>
        </p:nvCxnSpPr>
        <p:spPr>
          <a:xfrm>
            <a:off x="3468517" y="3946403"/>
            <a:ext cx="481013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39">
            <a:extLst>
              <a:ext uri="{FF2B5EF4-FFF2-40B4-BE49-F238E27FC236}">
                <a16:creationId xmlns:a16="http://schemas.microsoft.com/office/drawing/2014/main" id="{98B519D9-3646-ED62-DC7F-BC0429127EC0}"/>
              </a:ext>
            </a:extLst>
          </p:cNvPr>
          <p:cNvSpPr/>
          <p:nvPr/>
        </p:nvSpPr>
        <p:spPr>
          <a:xfrm>
            <a:off x="3935242" y="3755903"/>
            <a:ext cx="479425" cy="36036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rPr>
              <a:t>C</a:t>
            </a:r>
            <a:endParaRPr lang="ko-KR" altLang="en-US" sz="1400" dirty="0">
              <a:solidFill>
                <a:prstClr val="black"/>
              </a:solidFill>
              <a:latin typeface="맑은 고딕" pitchFamily="50" charset="-127"/>
              <a:cs typeface="Courier New" pitchFamily="49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0E6FD4-430C-54D4-0229-E15000985353}"/>
              </a:ext>
            </a:extLst>
          </p:cNvPr>
          <p:cNvSpPr/>
          <p:nvPr/>
        </p:nvSpPr>
        <p:spPr>
          <a:xfrm>
            <a:off x="9417538" y="4196620"/>
            <a:ext cx="1983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MQMS provides more </a:t>
            </a:r>
            <a:r>
              <a:rPr lang="en-US" altLang="ko-KR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scalability</a:t>
            </a:r>
            <a:r>
              <a:rPr lang="en-US" altLang="ko-KR" sz="20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and </a:t>
            </a:r>
            <a:r>
              <a:rPr lang="en-US" altLang="ko-KR" sz="2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cache affinity</a:t>
            </a:r>
            <a:r>
              <a:rPr lang="en-US" altLang="ko-KR" sz="20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006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3" grpId="0" animBg="1"/>
      <p:bldP spid="15" grpId="0" animBg="1"/>
      <p:bldP spid="16" grpId="0"/>
      <p:bldP spid="17" grpId="0"/>
      <p:bldP spid="18" grpId="0"/>
      <p:bldP spid="21" grpId="0"/>
      <p:bldP spid="22" grpId="0"/>
      <p:bldP spid="24" grpId="0" animBg="1"/>
      <p:bldP spid="2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50928-1A95-2902-4059-A2AB7DDA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9C0418-31F9-9D61-8DEF-C56E74E4F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AA211E-9C5C-51A2-68CE-5EF9AFAC3AEB}"/>
              </a:ext>
            </a:extLst>
          </p:cNvPr>
          <p:cNvSpPr txBox="1"/>
          <p:nvPr/>
        </p:nvSpPr>
        <p:spPr>
          <a:xfrm>
            <a:off x="698087" y="360554"/>
            <a:ext cx="1141263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Multiprocessor Scheduling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442244-C668-459B-3B12-CC6E841A3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CAD7BD-78A6-0594-5854-C2AE46A0DBCC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EFA4B596-776F-10C3-46A0-B51803EC2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84F963-65BF-FA1E-24DB-B1A0C030A908}"/>
              </a:ext>
            </a:extLst>
          </p:cNvPr>
          <p:cNvSpPr txBox="1"/>
          <p:nvPr/>
        </p:nvSpPr>
        <p:spPr>
          <a:xfrm>
            <a:off x="616808" y="1244957"/>
            <a:ext cx="11229752" cy="576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Load Imbalance issue of MQMS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4C5C64A4-AE74-3666-AB51-18A216357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395" y="2724590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Q0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cxnSp>
        <p:nvCxnSpPr>
          <p:cNvPr id="27" name="직선 화살표 연결선 6">
            <a:extLst>
              <a:ext uri="{FF2B5EF4-FFF2-40B4-BE49-F238E27FC236}">
                <a16:creationId xmlns:a16="http://schemas.microsoft.com/office/drawing/2014/main" id="{F0B0BF09-853D-C0F7-CD9C-8F977A0CAFF3}"/>
              </a:ext>
            </a:extLst>
          </p:cNvPr>
          <p:cNvCxnSpPr/>
          <p:nvPr/>
        </p:nvCxnSpPr>
        <p:spPr>
          <a:xfrm>
            <a:off x="1801007" y="2905565"/>
            <a:ext cx="76835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타원 7">
            <a:extLst>
              <a:ext uri="{FF2B5EF4-FFF2-40B4-BE49-F238E27FC236}">
                <a16:creationId xmlns:a16="http://schemas.microsoft.com/office/drawing/2014/main" id="{5B75CEE3-0AC0-E282-42AE-01E2CC1A46CF}"/>
              </a:ext>
            </a:extLst>
          </p:cNvPr>
          <p:cNvSpPr/>
          <p:nvPr/>
        </p:nvSpPr>
        <p:spPr>
          <a:xfrm>
            <a:off x="2569357" y="2710302"/>
            <a:ext cx="479425" cy="358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rPr>
              <a:t>A</a:t>
            </a:r>
            <a:endParaRPr lang="ko-KR" altLang="en-US" sz="1400" dirty="0">
              <a:solidFill>
                <a:prstClr val="black"/>
              </a:solidFill>
              <a:latin typeface="맑은 고딕" pitchFamily="50" charset="-127"/>
              <a:cs typeface="Courier New" pitchFamily="49" charset="0"/>
            </a:endParaRPr>
          </a:p>
        </p:txBody>
      </p:sp>
      <p:cxnSp>
        <p:nvCxnSpPr>
          <p:cNvPr id="29" name="직선 화살표 연결선 10">
            <a:extLst>
              <a:ext uri="{FF2B5EF4-FFF2-40B4-BE49-F238E27FC236}">
                <a16:creationId xmlns:a16="http://schemas.microsoft.com/office/drawing/2014/main" id="{9C210B9B-F207-B996-7DFE-9632F8D81C07}"/>
              </a:ext>
            </a:extLst>
          </p:cNvPr>
          <p:cNvCxnSpPr/>
          <p:nvPr/>
        </p:nvCxnSpPr>
        <p:spPr>
          <a:xfrm>
            <a:off x="5795157" y="2899215"/>
            <a:ext cx="76835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타원 11">
            <a:extLst>
              <a:ext uri="{FF2B5EF4-FFF2-40B4-BE49-F238E27FC236}">
                <a16:creationId xmlns:a16="http://schemas.microsoft.com/office/drawing/2014/main" id="{CEA17F6B-0FC5-0587-8C13-BC43C16200AE}"/>
              </a:ext>
            </a:extLst>
          </p:cNvPr>
          <p:cNvSpPr/>
          <p:nvPr/>
        </p:nvSpPr>
        <p:spPr>
          <a:xfrm>
            <a:off x="6546045" y="2708715"/>
            <a:ext cx="479425" cy="3603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rPr>
              <a:t>B</a:t>
            </a:r>
            <a:endParaRPr lang="ko-KR" altLang="en-US" sz="1400" dirty="0">
              <a:solidFill>
                <a:prstClr val="black"/>
              </a:solidFill>
              <a:latin typeface="맑은 고딕" pitchFamily="50" charset="-127"/>
              <a:cs typeface="Courier New" pitchFamily="49" charset="0"/>
            </a:endParaRPr>
          </a:p>
        </p:txBody>
      </p:sp>
      <p:cxnSp>
        <p:nvCxnSpPr>
          <p:cNvPr id="31" name="직선 화살표 연결선 12">
            <a:extLst>
              <a:ext uri="{FF2B5EF4-FFF2-40B4-BE49-F238E27FC236}">
                <a16:creationId xmlns:a16="http://schemas.microsoft.com/office/drawing/2014/main" id="{7BE6CEDA-AC2E-7B18-7FE7-6C985FB9457F}"/>
              </a:ext>
            </a:extLst>
          </p:cNvPr>
          <p:cNvCxnSpPr/>
          <p:nvPr/>
        </p:nvCxnSpPr>
        <p:spPr>
          <a:xfrm>
            <a:off x="7039757" y="2899215"/>
            <a:ext cx="479425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13">
            <a:extLst>
              <a:ext uri="{FF2B5EF4-FFF2-40B4-BE49-F238E27FC236}">
                <a16:creationId xmlns:a16="http://schemas.microsoft.com/office/drawing/2014/main" id="{0070D0FC-BB1F-A72E-692A-51DE70E44A77}"/>
              </a:ext>
            </a:extLst>
          </p:cNvPr>
          <p:cNvSpPr/>
          <p:nvPr/>
        </p:nvSpPr>
        <p:spPr>
          <a:xfrm>
            <a:off x="7506482" y="2708715"/>
            <a:ext cx="479425" cy="3603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cs typeface="Courier New" pitchFamily="49" charset="0"/>
              </a:rPr>
              <a:t>D</a:t>
            </a:r>
            <a:endParaRPr lang="ko-KR" altLang="en-US" sz="1400" dirty="0">
              <a:solidFill>
                <a:prstClr val="black"/>
              </a:solidFill>
              <a:latin typeface="맑은 고딕" pitchFamily="50" charset="-127"/>
              <a:cs typeface="Courier New" pitchFamily="49" charset="0"/>
            </a:endParaRP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89FC6618-E0B3-C12C-A0A0-610BAC482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0" y="3275452"/>
            <a:ext cx="688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CPU0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2A8628A4-BFBC-1BC2-2096-219A3C333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0" y="3700902"/>
            <a:ext cx="688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CPU1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F0AB0AE5-5D0E-0DFE-41D0-2F3ADA1E6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747" y="2724590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Q1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graphicFrame>
        <p:nvGraphicFramePr>
          <p:cNvPr id="36" name="표 17">
            <a:extLst>
              <a:ext uri="{FF2B5EF4-FFF2-40B4-BE49-F238E27FC236}">
                <a16:creationId xmlns:a16="http://schemas.microsoft.com/office/drawing/2014/main" id="{89C06B51-5D18-13A7-F5E8-0A99DECEB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217104"/>
              </p:ext>
            </p:extLst>
          </p:nvPr>
        </p:nvGraphicFramePr>
        <p:xfrm>
          <a:off x="1111832" y="3264340"/>
          <a:ext cx="710406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표 18">
            <a:extLst>
              <a:ext uri="{FF2B5EF4-FFF2-40B4-BE49-F238E27FC236}">
                <a16:creationId xmlns:a16="http://schemas.microsoft.com/office/drawing/2014/main" id="{5A092C51-A0CC-F66F-C0D2-CA2BB3038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384321"/>
              </p:ext>
            </p:extLst>
          </p:nvPr>
        </p:nvGraphicFramePr>
        <p:xfrm>
          <a:off x="1121557" y="3707252"/>
          <a:ext cx="710406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Box 19">
            <a:extLst>
              <a:ext uri="{FF2B5EF4-FFF2-40B4-BE49-F238E27FC236}">
                <a16:creationId xmlns:a16="http://schemas.microsoft.com/office/drawing/2014/main" id="{9CA7C1F7-E919-384F-0AE5-0E71487B1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7207" y="3213540"/>
            <a:ext cx="479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…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39" name="TextBox 20">
            <a:extLst>
              <a:ext uri="{FF2B5EF4-FFF2-40B4-BE49-F238E27FC236}">
                <a16:creationId xmlns:a16="http://schemas.microsoft.com/office/drawing/2014/main" id="{23108C21-8195-EAD8-87F4-9990E9252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7207" y="3667565"/>
            <a:ext cx="479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…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40" name="TextBox 35">
            <a:extLst>
              <a:ext uri="{FF2B5EF4-FFF2-40B4-BE49-F238E27FC236}">
                <a16:creationId xmlns:a16="http://schemas.microsoft.com/office/drawing/2014/main" id="{F62552C0-7F70-B05C-F2FC-9C826DF1D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570" y="4414325"/>
            <a:ext cx="55673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/>
            <a:r>
              <a:rPr lang="en-US" altLang="ko-KR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34" charset="-127"/>
                <a:cs typeface="Courier New" panose="02070309020205020404" pitchFamily="49" charset="0"/>
              </a:rPr>
              <a:t> gets twice as much CPU as </a:t>
            </a:r>
            <a:r>
              <a:rPr lang="en-US" altLang="ko-KR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34" charset="-127"/>
                <a:cs typeface="Courier New" panose="02070309020205020404" pitchFamily="49" charset="0"/>
              </a:rPr>
              <a:t> and </a:t>
            </a:r>
            <a:r>
              <a:rPr lang="en-US" altLang="ko-KR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34" charset="-127"/>
                <a:cs typeface="Courier New" panose="02070309020205020404" pitchFamily="49" charset="0"/>
              </a:rPr>
              <a:t>.</a:t>
            </a:r>
          </a:p>
        </p:txBody>
      </p:sp>
      <p:cxnSp>
        <p:nvCxnSpPr>
          <p:cNvPr id="42" name="직선 화살표 연결선 37">
            <a:extLst>
              <a:ext uri="{FF2B5EF4-FFF2-40B4-BE49-F238E27FC236}">
                <a16:creationId xmlns:a16="http://schemas.microsoft.com/office/drawing/2014/main" id="{54111638-E326-4C6F-1775-0F1F40E58DAE}"/>
              </a:ext>
            </a:extLst>
          </p:cNvPr>
          <p:cNvCxnSpPr/>
          <p:nvPr/>
        </p:nvCxnSpPr>
        <p:spPr>
          <a:xfrm>
            <a:off x="5478449" y="2899215"/>
            <a:ext cx="76835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표 47">
            <a:extLst>
              <a:ext uri="{FF2B5EF4-FFF2-40B4-BE49-F238E27FC236}">
                <a16:creationId xmlns:a16="http://schemas.microsoft.com/office/drawing/2014/main" id="{70078BF2-4557-E2D0-529C-17C2E034D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819574"/>
              </p:ext>
            </p:extLst>
          </p:nvPr>
        </p:nvGraphicFramePr>
        <p:xfrm>
          <a:off x="4682263" y="3700902"/>
          <a:ext cx="710406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20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08" marR="121908" marT="45798" marB="457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CE98F265-75AD-4EBF-635B-0D3A3B0E4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4649" y="3207190"/>
            <a:ext cx="479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…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7703BF-79F2-76EE-A1F1-1C78E9E3B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4649" y="3661215"/>
            <a:ext cx="479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맑은 고딕" panose="020B0503020000020004" pitchFamily="34" charset="-127"/>
              </a:rPr>
              <a:t>…</a:t>
            </a:r>
            <a:endParaRPr lang="ko-KR" altLang="en-US" sz="1600">
              <a:solidFill>
                <a:srgbClr val="00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BD4973E-C672-D30F-66B1-81228C3EE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012" y="4387655"/>
            <a:ext cx="55673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/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34" charset="-127"/>
              </a:rPr>
              <a:t>CPU0 will be left idle!</a:t>
            </a:r>
          </a:p>
        </p:txBody>
      </p:sp>
    </p:spTree>
    <p:extLst>
      <p:ext uri="{BB962C8B-B14F-4D97-AF65-F5344CB8AC3E}">
        <p14:creationId xmlns:p14="http://schemas.microsoft.com/office/powerpoint/2010/main" val="37382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3" grpId="0"/>
      <p:bldP spid="33" grpId="1"/>
      <p:bldP spid="34" grpId="0"/>
      <p:bldP spid="34" grpId="1"/>
      <p:bldP spid="35" grpId="0"/>
      <p:bldP spid="35" grpId="1"/>
      <p:bldP spid="38" grpId="0"/>
      <p:bldP spid="38" grpId="1"/>
      <p:bldP spid="39" grpId="0"/>
      <p:bldP spid="39" grpId="1"/>
      <p:bldP spid="40" grpId="0"/>
      <p:bldP spid="40" grpId="1"/>
      <p:bldP spid="49" grpId="0"/>
      <p:bldP spid="50" grpId="0"/>
      <p:bldP spid="51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2BD3F-F9C7-25A6-903C-CAEFDC397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69591D-013C-D7C1-7E5D-EF74CCEBAC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C3F779-25E1-DF87-5348-00E17606EE23}"/>
              </a:ext>
            </a:extLst>
          </p:cNvPr>
          <p:cNvSpPr txBox="1"/>
          <p:nvPr/>
        </p:nvSpPr>
        <p:spPr>
          <a:xfrm>
            <a:off x="698087" y="360554"/>
            <a:ext cx="1141263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Multiprocessor Scheduling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9109C43-5A17-515D-58E7-C556890A6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6371EF-959A-4B91-3E6C-92EEFC019066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E4577F4-488A-51DF-260A-A86E4AE05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FE525A-3773-302F-658E-B64249F5959A}"/>
              </a:ext>
            </a:extLst>
          </p:cNvPr>
          <p:cNvSpPr txBox="1"/>
          <p:nvPr/>
        </p:nvSpPr>
        <p:spPr>
          <a:xfrm>
            <a:off x="616808" y="1244957"/>
            <a:ext cx="11229752" cy="5562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Work Stealing – Overcome Load Imbalance issue of MQMS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Move jobs between queues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Implementation: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source queue that is low on jobs is picked.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source queue occasionally peeks at another target queue.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If the target queue is more full than the source queue, the source will “steal” one or more jobs from the target queue.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High overhead and trouble scaling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C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848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F26DC23-6D07-E2C4-7E8E-9F537AC3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4" y="0"/>
            <a:ext cx="12246428" cy="6858000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608FC8-CC6E-CCBE-40FC-43BD071BCC45}"/>
              </a:ext>
            </a:extLst>
          </p:cNvPr>
          <p:cNvSpPr/>
          <p:nvPr/>
        </p:nvSpPr>
        <p:spPr>
          <a:xfrm>
            <a:off x="559363" y="3538088"/>
            <a:ext cx="30620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/>
                <a:latin typeface="Ocean Brush DEMO Texture" pitchFamily="50" charset="0"/>
              </a:rPr>
              <a:t>Threads</a:t>
            </a:r>
          </a:p>
        </p:txBody>
      </p:sp>
    </p:spTree>
    <p:extLst>
      <p:ext uri="{BB962C8B-B14F-4D97-AF65-F5344CB8AC3E}">
        <p14:creationId xmlns:p14="http://schemas.microsoft.com/office/powerpoint/2010/main" val="164640850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797CD-FDDD-C5B4-8EE0-80F636C5B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BE430C-8D08-5819-F08E-19FB716B9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A86C07-1CFE-B858-454B-905D07DD7772}"/>
              </a:ext>
            </a:extLst>
          </p:cNvPr>
          <p:cNvSpPr txBox="1"/>
          <p:nvPr/>
        </p:nvSpPr>
        <p:spPr>
          <a:xfrm>
            <a:off x="698087" y="360554"/>
            <a:ext cx="1141263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447084A-A9EE-AF6E-AC68-353EDD6F8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945884-9A85-AD27-714B-0C33F60967E5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4B5CA344-EE3F-3ADF-1330-0D660DACF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E0C453-2C3D-2F1B-74BD-89F6AF24A67E}"/>
              </a:ext>
            </a:extLst>
          </p:cNvPr>
          <p:cNvSpPr txBox="1"/>
          <p:nvPr/>
        </p:nvSpPr>
        <p:spPr>
          <a:xfrm>
            <a:off x="616808" y="1244957"/>
            <a:ext cx="11229752" cy="5008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</a:t>
            </a: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is an instance of a program running on a computer. Each process has its memory space, system resources, and execution context.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web browser.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</a:t>
            </a: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is a smaller unit of execution within a process. Multiple threads within the process share the same memory space and resources, allowing for more efficient communication and data sharing. Threads are often referred to as “lightweight processes.”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Components of Web Page</a:t>
            </a:r>
          </a:p>
        </p:txBody>
      </p:sp>
    </p:spTree>
    <p:extLst>
      <p:ext uri="{BB962C8B-B14F-4D97-AF65-F5344CB8AC3E}">
        <p14:creationId xmlns:p14="http://schemas.microsoft.com/office/powerpoint/2010/main" val="106432810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FE982-3887-29C0-6637-AD44D0513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31FF55-1B25-F909-372A-6E41EA0B2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353EC6-01F4-B41A-8455-085F7B601517}"/>
              </a:ext>
            </a:extLst>
          </p:cNvPr>
          <p:cNvSpPr txBox="1"/>
          <p:nvPr/>
        </p:nvSpPr>
        <p:spPr>
          <a:xfrm>
            <a:off x="698087" y="360554"/>
            <a:ext cx="1141263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F2D256-01CE-745A-F66E-DD80605A7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66153E-21C8-A8EC-F869-0289187E068D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1D4E24AB-9883-F690-EE7B-CE4D7D106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A411BFF7-D716-14D8-F554-176CF7990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28" y="1534053"/>
            <a:ext cx="762635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03993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DCA44-7CC6-FD6A-34C8-E818AEF0F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8AA583-722E-A078-F3D1-C5C8A59A4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3ABF89-6956-3A9E-A015-DA1A8F90115B}"/>
              </a:ext>
            </a:extLst>
          </p:cNvPr>
          <p:cNvSpPr txBox="1"/>
          <p:nvPr/>
        </p:nvSpPr>
        <p:spPr>
          <a:xfrm>
            <a:off x="698087" y="360554"/>
            <a:ext cx="1141263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16E881-7C50-F458-4292-ABF8E205F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F3CEC8-3404-231E-237D-2039CC778697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44CD8DA5-F2A4-7722-84C8-69338EE1D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C0427E-1600-E8DF-B4C1-3542BB7B3A30}"/>
              </a:ext>
            </a:extLst>
          </p:cNvPr>
          <p:cNvSpPr txBox="1"/>
          <p:nvPr/>
        </p:nvSpPr>
        <p:spPr>
          <a:xfrm>
            <a:off x="616808" y="1133197"/>
            <a:ext cx="5408072" cy="5562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Threads Share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Global memory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ID and parent process ID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Controlling terminal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 credentials (user 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Open file information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Timers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………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5700E6-5CE7-9D06-EDA9-FEBA76215CE1}"/>
              </a:ext>
            </a:extLst>
          </p:cNvPr>
          <p:cNvSpPr txBox="1"/>
          <p:nvPr/>
        </p:nvSpPr>
        <p:spPr>
          <a:xfrm>
            <a:off x="6367368" y="1224637"/>
            <a:ext cx="5408072" cy="4454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Threads specific Attributes….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 ID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 specific data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CPU affinity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Stack (local variables and function call linkage information)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673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ADA02-F957-5A3B-2CA7-2AE62A2D4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210A32-42FD-F668-0ED2-F8E14EA55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F761F8-90F2-EA8E-1CD0-FA58B133B319}"/>
              </a:ext>
            </a:extLst>
          </p:cNvPr>
          <p:cNvSpPr txBox="1"/>
          <p:nvPr/>
        </p:nvSpPr>
        <p:spPr>
          <a:xfrm>
            <a:off x="698087" y="360554"/>
            <a:ext cx="1141263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109D54-4EB6-8A64-CD98-A86E2E686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522DE1-7D4D-602B-9286-F84FE4D33E6B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C38796B2-93ED-64A8-59F1-B81B28589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51C4C0-6B2F-FE6E-C27B-03DB71CA53D3}"/>
              </a:ext>
            </a:extLst>
          </p:cNvPr>
          <p:cNvSpPr txBox="1"/>
          <p:nvPr/>
        </p:nvSpPr>
        <p:spPr>
          <a:xfrm>
            <a:off x="616808" y="1133197"/>
            <a:ext cx="8659272" cy="576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Concurrent Execution on a Single-core System</a:t>
            </a:r>
            <a:endParaRPr lang="en-US" alt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938268-EFC3-70EF-DEE0-56E5A27D179E}"/>
              </a:ext>
            </a:extLst>
          </p:cNvPr>
          <p:cNvSpPr txBox="1"/>
          <p:nvPr/>
        </p:nvSpPr>
        <p:spPr>
          <a:xfrm>
            <a:off x="616808" y="3409037"/>
            <a:ext cx="8659272" cy="576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Parallel Execution on a Multicore System</a:t>
            </a:r>
          </a:p>
        </p:txBody>
      </p:sp>
      <p:pic>
        <p:nvPicPr>
          <p:cNvPr id="9" name="Picture 4" descr="4">
            <a:extLst>
              <a:ext uri="{FF2B5EF4-FFF2-40B4-BE49-F238E27FC236}">
                <a16:creationId xmlns:a16="http://schemas.microsoft.com/office/drawing/2014/main" id="{F33DA23F-9096-52E5-404B-BADFADAD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47" y="2045335"/>
            <a:ext cx="76152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4">
            <a:extLst>
              <a:ext uri="{FF2B5EF4-FFF2-40B4-BE49-F238E27FC236}">
                <a16:creationId xmlns:a16="http://schemas.microsoft.com/office/drawing/2014/main" id="{B4ED8DE8-5FF5-72EA-17A6-90E040B30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39" y="4209415"/>
            <a:ext cx="60975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32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77635-00CE-16E1-B660-56D41FB09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DAC048-FDED-FF7C-EC45-BA2DBE6A2B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60BB0D-D7CC-BCB3-7316-63512C553AB4}"/>
              </a:ext>
            </a:extLst>
          </p:cNvPr>
          <p:cNvSpPr txBox="1"/>
          <p:nvPr/>
        </p:nvSpPr>
        <p:spPr>
          <a:xfrm>
            <a:off x="698087" y="360554"/>
            <a:ext cx="1141263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Threads - Advantages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BA9A0B-E693-F0E2-2ABD-2B5714008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3EB863-D902-309F-3308-530DE4D32084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B3BA0BF3-9380-FFA7-91FB-AC5AA1F2A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5A17ED-3EB6-9190-FFDD-D8FB8D5ECD02}"/>
              </a:ext>
            </a:extLst>
          </p:cNvPr>
          <p:cNvSpPr txBox="1"/>
          <p:nvPr/>
        </p:nvSpPr>
        <p:spPr>
          <a:xfrm>
            <a:off x="616808" y="1133197"/>
            <a:ext cx="11229752" cy="5562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Responsiveness: 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Multithreading can allow an application to remain responsive to input.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Faster execution</a:t>
            </a:r>
            <a:r>
              <a:rPr lang="en-US" alt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Allows it to operate faster on computer systems that have multiple central processing units (CPUs) or one or more multi-core processors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Lower resource consumption:  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Can serve multiple clients concurrently using fewer resources than it would need when using multiple process copies of itself.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Better system utilization: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Data in a faster medium (such as cache memory) can be retrieved by one thread while another thread retrieves data from a slower medium (such as external storage).</a:t>
            </a:r>
          </a:p>
        </p:txBody>
      </p:sp>
    </p:spTree>
    <p:extLst>
      <p:ext uri="{BB962C8B-B14F-4D97-AF65-F5344CB8AC3E}">
        <p14:creationId xmlns:p14="http://schemas.microsoft.com/office/powerpoint/2010/main" val="174508765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2A5CC-60C7-4C27-7C7C-44574BFB6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2F7284-DAF8-8AD1-504D-3E24A59D0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103652" y="6342710"/>
            <a:ext cx="3390258" cy="279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CF7EA6-29CB-4DF7-644E-C4DDA87D6D7B}"/>
              </a:ext>
            </a:extLst>
          </p:cNvPr>
          <p:cNvSpPr txBox="1"/>
          <p:nvPr/>
        </p:nvSpPr>
        <p:spPr>
          <a:xfrm>
            <a:off x="698087" y="360554"/>
            <a:ext cx="1141263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Threads - Disadvantages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AA51BC-0D76-80AA-5310-888FFEB42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0" y="-1"/>
            <a:ext cx="717755" cy="970117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C2387C-031E-B062-0C81-3D876479B662}"/>
              </a:ext>
            </a:extLst>
          </p:cNvPr>
          <p:cNvCxnSpPr>
            <a:cxnSpLocks/>
          </p:cNvCxnSpPr>
          <p:nvPr/>
        </p:nvCxnSpPr>
        <p:spPr>
          <a:xfrm>
            <a:off x="717755" y="970116"/>
            <a:ext cx="13076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FB9A2B7D-9200-A8C6-3216-6EF6D738E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4" t="85161"/>
          <a:stretch/>
        </p:blipFill>
        <p:spPr bwMode="auto">
          <a:xfrm>
            <a:off x="11493910" y="6253316"/>
            <a:ext cx="717755" cy="604684"/>
          </a:xfrm>
          <a:prstGeom prst="rect">
            <a:avLst/>
          </a:prstGeom>
          <a:gradFill>
            <a:gsLst>
              <a:gs pos="36260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6260">
                  <a:srgbClr val="D1DDF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03C251-C530-8670-04DF-852368CC7A46}"/>
              </a:ext>
            </a:extLst>
          </p:cNvPr>
          <p:cNvSpPr txBox="1"/>
          <p:nvPr/>
        </p:nvSpPr>
        <p:spPr>
          <a:xfrm>
            <a:off x="616808" y="1133197"/>
            <a:ext cx="10877102" cy="2792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Synchronization:  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Careless use of such primitives can lead to deadlocks, </a:t>
            </a:r>
            <a:r>
              <a:rPr lang="en-US" alt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livelocks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or races over resources.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Thread crashes a process: </a:t>
            </a:r>
            <a:r>
              <a:rPr lang="en-US" alt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 illegal operation performed by a thread crashes the entire process; therefore, one misbehaving thread can disrupt the processing of all the other threads in the application. </a:t>
            </a:r>
          </a:p>
        </p:txBody>
      </p:sp>
    </p:spTree>
    <p:extLst>
      <p:ext uri="{BB962C8B-B14F-4D97-AF65-F5344CB8AC3E}">
        <p14:creationId xmlns:p14="http://schemas.microsoft.com/office/powerpoint/2010/main" val="4140507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7648</Words>
  <Application>Microsoft Office PowerPoint</Application>
  <PresentationFormat>Widescreen</PresentationFormat>
  <Paragraphs>1499</Paragraphs>
  <Slides>112</Slides>
  <Notes>96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24" baseType="lpstr">
      <vt:lpstr>맑은 고딕</vt:lpstr>
      <vt:lpstr>Arial</vt:lpstr>
      <vt:lpstr>Calibri</vt:lpstr>
      <vt:lpstr>Calibri Light</vt:lpstr>
      <vt:lpstr>Consolas</vt:lpstr>
      <vt:lpstr>Courier New</vt:lpstr>
      <vt:lpstr>Microsoft Sans Serif</vt:lpstr>
      <vt:lpstr>Ocean Brush DEMO Texture</vt:lpstr>
      <vt:lpstr>Sitka Heading Semibold</vt:lpstr>
      <vt:lpstr>Sitka Text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Sai Kiran Pasupuleti</dc:creator>
  <cp:lastModifiedBy>Dr. Sai Kiran Pasupuleti</cp:lastModifiedBy>
  <cp:revision>370</cp:revision>
  <dcterms:created xsi:type="dcterms:W3CDTF">2025-01-21T17:02:07Z</dcterms:created>
  <dcterms:modified xsi:type="dcterms:W3CDTF">2025-02-17T19:18:33Z</dcterms:modified>
</cp:coreProperties>
</file>