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84" r:id="rId2"/>
    <p:sldId id="274" r:id="rId3"/>
    <p:sldId id="275" r:id="rId4"/>
    <p:sldId id="286" r:id="rId5"/>
    <p:sldId id="280" r:id="rId6"/>
    <p:sldId id="281" r:id="rId7"/>
    <p:sldId id="283" r:id="rId8"/>
    <p:sldId id="277" r:id="rId9"/>
    <p:sldId id="278" r:id="rId10"/>
    <p:sldId id="279" r:id="rId11"/>
    <p:sldId id="282" r:id="rId12"/>
    <p:sldId id="289" r:id="rId13"/>
    <p:sldId id="287" r:id="rId14"/>
    <p:sldId id="288" r:id="rId15"/>
    <p:sldId id="29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70A67-4E04-4D54-AAAC-4E986C4FCDA4}" type="datetimeFigureOut">
              <a:rPr lang="en-US" smtClean="0"/>
              <a:pPr/>
              <a:t>1/25/2021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FC7D5B-6E43-4D8D-901C-F9A625D857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BB5CE-EE7C-46AC-A686-7708B6856ADB}"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B28267-4D2D-4A19-B823-09974A4A6F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3FAB4C-5056-4132-817E-EB4F9B19109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1E70C-8845-4E53-9B36-96646185EA3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776ED-80EF-4561-957A-472E8E52E4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728F0E-EEA6-44A9-AF0B-2622ED32F5C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51A50-2B8E-413C-964D-6F628D2B3627}" type="datetime1">
              <a:rPr lang="en-US" smtClean="0"/>
              <a:pPr/>
              <a:t>1/25/2021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1191C4-A153-45D5-971C-547E9F81B12C}" type="datetime1">
              <a:rPr lang="en-US" smtClean="0"/>
              <a:pPr/>
              <a:t>1/25/2021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69D6D-3DD1-4329-B86E-7FF57F831478}" type="datetime1">
              <a:rPr lang="en-US" smtClean="0"/>
              <a:pPr/>
              <a:t>1/25/2021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F6630-FCA0-4C28-8B63-F00FE3A12D5C}"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0C337-72F0-4C4D-BDFF-A630314AB2B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C15FA-EB35-4522-A2BF-7E542AD8478F}" type="datetime1">
              <a:rPr lang="en-US" smtClean="0"/>
              <a:pPr/>
              <a:t>1/25/2021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87BD-D233-4FC2-BCF5-EF32A6F936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solidFill>
                  <a:schemeClr val="bg2">
                    <a:lumMod val="50000"/>
                  </a:schemeClr>
                </a:solidFill>
              </a:rPr>
              <a:t>Topics</a:t>
            </a:r>
            <a:endParaRPr lang="en-US" sz="5400" b="1"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normAutofit lnSpcReduction="10000"/>
          </a:bodyPr>
          <a:lstStyle/>
          <a:p>
            <a:r>
              <a:rPr lang="en-US" dirty="0" smtClean="0"/>
              <a:t>Decoder</a:t>
            </a:r>
          </a:p>
          <a:p>
            <a:r>
              <a:rPr lang="en-US" dirty="0" smtClean="0"/>
              <a:t>Higher order decoders with lower order decoders</a:t>
            </a:r>
          </a:p>
          <a:p>
            <a:r>
              <a:rPr lang="en-US" dirty="0" smtClean="0"/>
              <a:t>Encoder</a:t>
            </a:r>
          </a:p>
          <a:p>
            <a:r>
              <a:rPr lang="en-US" dirty="0" smtClean="0"/>
              <a:t>Priority Encoder</a:t>
            </a:r>
          </a:p>
          <a:p>
            <a:r>
              <a:rPr lang="en-US" dirty="0" smtClean="0"/>
              <a:t>Multiplexer</a:t>
            </a:r>
          </a:p>
          <a:p>
            <a:r>
              <a:rPr lang="en-US" dirty="0" smtClean="0"/>
              <a:t>Higher order multiplexers with lower order multiplexers</a:t>
            </a:r>
          </a:p>
          <a:p>
            <a:r>
              <a:rPr lang="en-US" dirty="0" err="1" smtClean="0"/>
              <a:t>Demultiplexers</a:t>
            </a:r>
            <a:endParaRPr lang="en-US" dirty="0" smtClean="0"/>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chemeClr val="bg2">
                    <a:lumMod val="50000"/>
                  </a:schemeClr>
                </a:solidFill>
              </a:rPr>
              <a:t>2 to 4 Line Decoder </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10</a:t>
            </a:fld>
            <a:endParaRPr lang="en-US"/>
          </a:p>
        </p:txBody>
      </p:sp>
      <p:pic>
        <p:nvPicPr>
          <p:cNvPr id="1029" name="Picture 5"/>
          <p:cNvPicPr>
            <a:picLocks noGrp="1" noChangeAspect="1" noChangeArrowheads="1"/>
          </p:cNvPicPr>
          <p:nvPr>
            <p:ph idx="1"/>
          </p:nvPr>
        </p:nvPicPr>
        <p:blipFill>
          <a:blip r:embed="rId2"/>
          <a:srcRect/>
          <a:stretch>
            <a:fillRect/>
          </a:stretch>
        </p:blipFill>
        <p:spPr bwMode="auto">
          <a:xfrm>
            <a:off x="428596" y="1357298"/>
            <a:ext cx="4071965" cy="48577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3"/>
          <a:srcRect/>
          <a:stretch>
            <a:fillRect/>
          </a:stretch>
        </p:blipFill>
        <p:spPr bwMode="auto">
          <a:xfrm>
            <a:off x="4857752" y="1643050"/>
            <a:ext cx="3890954" cy="435771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solidFill>
                  <a:schemeClr val="bg2">
                    <a:lumMod val="50000"/>
                  </a:schemeClr>
                </a:solidFill>
              </a:rPr>
              <a:t>2 to 4 Line Decoder with HIGH ENABLE input</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11</a:t>
            </a:fld>
            <a:endParaRPr lang="en-US"/>
          </a:p>
        </p:txBody>
      </p:sp>
      <p:pic>
        <p:nvPicPr>
          <p:cNvPr id="5" name="Picture 6"/>
          <p:cNvPicPr>
            <a:picLocks noGrp="1" noChangeAspect="1" noChangeArrowheads="1"/>
          </p:cNvPicPr>
          <p:nvPr>
            <p:ph idx="1"/>
          </p:nvPr>
        </p:nvPicPr>
        <p:blipFill>
          <a:blip r:embed="rId2"/>
          <a:srcRect/>
          <a:stretch>
            <a:fillRect/>
          </a:stretch>
        </p:blipFill>
        <p:spPr bwMode="auto">
          <a:xfrm>
            <a:off x="1285852" y="1643050"/>
            <a:ext cx="7215238" cy="47149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solidFill>
                  <a:schemeClr val="bg2">
                    <a:lumMod val="50000"/>
                  </a:schemeClr>
                </a:solidFill>
              </a:rPr>
              <a:t>2 to 4 line Decoder with active LOW enable input</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12</a:t>
            </a:fld>
            <a:endParaRPr lang="en-US"/>
          </a:p>
        </p:txBody>
      </p:sp>
      <p:pic>
        <p:nvPicPr>
          <p:cNvPr id="2050" name="Picture 2"/>
          <p:cNvPicPr>
            <a:picLocks noGrp="1" noChangeAspect="1" noChangeArrowheads="1"/>
          </p:cNvPicPr>
          <p:nvPr>
            <p:ph idx="1"/>
          </p:nvPr>
        </p:nvPicPr>
        <p:blipFill>
          <a:blip r:embed="rId2"/>
          <a:srcRect/>
          <a:stretch>
            <a:fillRect/>
          </a:stretch>
        </p:blipFill>
        <p:spPr bwMode="auto">
          <a:xfrm>
            <a:off x="571472" y="1643050"/>
            <a:ext cx="8072494" cy="4786346"/>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chemeClr val="bg2">
                    <a:lumMod val="50000"/>
                  </a:schemeClr>
                </a:solidFill>
              </a:rPr>
              <a:t>3 to 8 Line Decoder </a:t>
            </a:r>
            <a:endParaRPr lang="en-US" dirty="0"/>
          </a:p>
        </p:txBody>
      </p:sp>
      <p:sp>
        <p:nvSpPr>
          <p:cNvPr id="3" name="Content Placeholder 2"/>
          <p:cNvSpPr>
            <a:spLocks noGrp="1"/>
          </p:cNvSpPr>
          <p:nvPr>
            <p:ph idx="1"/>
          </p:nvPr>
        </p:nvSpPr>
        <p:spPr>
          <a:xfrm>
            <a:off x="457200" y="1285860"/>
            <a:ext cx="8229600" cy="4840303"/>
          </a:xfrm>
        </p:spPr>
        <p:txBody>
          <a:bodyPr>
            <a:normAutofit fontScale="70000" lnSpcReduction="20000"/>
          </a:bodyPr>
          <a:lstStyle/>
          <a:p>
            <a:pPr lvl="0" algn="just"/>
            <a:r>
              <a:rPr lang="en-IN" dirty="0" smtClean="0"/>
              <a:t>In 3 to 8 line decoder, for each possible input combination, there are seven outputs that are equal to 0 and only one that is equal to 1.</a:t>
            </a:r>
            <a:endParaRPr lang="en-US" b="1" dirty="0" smtClean="0"/>
          </a:p>
          <a:p>
            <a:pPr lvl="0" algn="just"/>
            <a:r>
              <a:rPr lang="en-US" dirty="0" smtClean="0"/>
              <a:t>3 to 8 line decoder is also called Binary-to-Octal decoder or converter. </a:t>
            </a:r>
            <a:endParaRPr lang="en-US" b="1" dirty="0" smtClean="0"/>
          </a:p>
          <a:p>
            <a:pPr lvl="0" algn="just"/>
            <a:r>
              <a:rPr lang="en-US" dirty="0" smtClean="0"/>
              <a:t>It is also called 1of 8 decoder, because only one of the 8 outputs is active at a time. </a:t>
            </a:r>
            <a:endParaRPr lang="en-US" b="1" dirty="0" smtClean="0"/>
          </a:p>
          <a:p>
            <a:pPr lvl="0" algn="just"/>
            <a:r>
              <a:rPr lang="en-US" dirty="0" smtClean="0"/>
              <a:t>Decoders are widely used in the memory system of computer, where they respond to the address code input from the CPU to activate the memory storage location specified by the address code.</a:t>
            </a:r>
            <a:endParaRPr lang="en-US" b="1" dirty="0" smtClean="0"/>
          </a:p>
          <a:p>
            <a:pPr lvl="0" algn="just"/>
            <a:r>
              <a:rPr lang="en-US" dirty="0" smtClean="0"/>
              <a:t>Decoders are also used to convert binary data to a form suitable for displaying on decimal read outs.</a:t>
            </a:r>
            <a:endParaRPr lang="en-US" b="1" dirty="0" smtClean="0"/>
          </a:p>
          <a:p>
            <a:pPr lvl="0" algn="just"/>
            <a:r>
              <a:rPr lang="en-US" dirty="0" smtClean="0"/>
              <a:t>Decoders can be used to implement combinational circuits, Boolean functions etc. </a:t>
            </a:r>
            <a:endParaRPr lang="en-US" b="1"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p:spPr>
        <p:txBody>
          <a:bodyPr>
            <a:normAutofit fontScale="90000"/>
          </a:bodyPr>
          <a:lstStyle/>
          <a:p>
            <a:r>
              <a:rPr lang="en-IN" b="1" dirty="0" smtClean="0">
                <a:solidFill>
                  <a:schemeClr val="bg2">
                    <a:lumMod val="50000"/>
                  </a:schemeClr>
                </a:solidFill>
              </a:rPr>
              <a:t>3 to 8 Line Decoder </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14</a:t>
            </a:fld>
            <a:endParaRPr lang="en-US"/>
          </a:p>
        </p:txBody>
      </p:sp>
      <p:pic>
        <p:nvPicPr>
          <p:cNvPr id="1027" name="Picture 3"/>
          <p:cNvPicPr>
            <a:picLocks noGrp="1" noChangeAspect="1" noChangeArrowheads="1"/>
          </p:cNvPicPr>
          <p:nvPr>
            <p:ph idx="1"/>
          </p:nvPr>
        </p:nvPicPr>
        <p:blipFill>
          <a:blip r:embed="rId2"/>
          <a:srcRect/>
          <a:stretch>
            <a:fillRect/>
          </a:stretch>
        </p:blipFill>
        <p:spPr bwMode="auto">
          <a:xfrm>
            <a:off x="357158" y="1285860"/>
            <a:ext cx="3695700" cy="4572032"/>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4143372" y="1214422"/>
            <a:ext cx="4562474" cy="464347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solidFill>
                  <a:schemeClr val="bg2">
                    <a:lumMod val="50000"/>
                  </a:schemeClr>
                </a:solidFill>
              </a:rPr>
              <a:t>3 to 8 Line Decoder with HIGH Enable</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15</a:t>
            </a:fld>
            <a:endParaRPr lang="en-US"/>
          </a:p>
        </p:txBody>
      </p:sp>
      <p:pic>
        <p:nvPicPr>
          <p:cNvPr id="1026" name="Picture 2"/>
          <p:cNvPicPr>
            <a:picLocks noGrp="1" noChangeAspect="1" noChangeArrowheads="1"/>
          </p:cNvPicPr>
          <p:nvPr>
            <p:ph idx="1"/>
          </p:nvPr>
        </p:nvPicPr>
        <p:blipFill>
          <a:blip r:embed="rId2"/>
          <a:srcRect/>
          <a:stretch>
            <a:fillRect/>
          </a:stretch>
        </p:blipFill>
        <p:spPr bwMode="auto">
          <a:xfrm>
            <a:off x="714348" y="1785926"/>
            <a:ext cx="7858180" cy="4572032"/>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16</a:t>
            </a:fld>
            <a:endParaRPr lang="en-US"/>
          </a:p>
        </p:txBody>
      </p:sp>
      <p:sp>
        <p:nvSpPr>
          <p:cNvPr id="5" name="Rectangle 4"/>
          <p:cNvSpPr/>
          <p:nvPr/>
        </p:nvSpPr>
        <p:spPr>
          <a:xfrm>
            <a:off x="1928794" y="2786058"/>
            <a:ext cx="5311582" cy="1200329"/>
          </a:xfrm>
          <a:prstGeom prst="rect">
            <a:avLst/>
          </a:prstGeom>
          <a:noFill/>
        </p:spPr>
        <p:txBody>
          <a:bodyPr wrap="square" lIns="91440" tIns="45720" rIns="91440" bIns="45720">
            <a:spAutoFit/>
          </a:bodyPr>
          <a:lstStyle/>
          <a:p>
            <a:pPr algn="ctr"/>
            <a:r>
              <a:rPr lang="en-US" sz="7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THANK YOU</a:t>
            </a:r>
            <a:endParaRPr lang="en-US"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Outline of today’s session</a:t>
            </a:r>
            <a:endParaRPr lang="en-US"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normAutofit/>
          </a:bodyPr>
          <a:lstStyle/>
          <a:p>
            <a:r>
              <a:rPr lang="en-US" sz="4000" dirty="0" smtClean="0"/>
              <a:t>Decoder</a:t>
            </a:r>
          </a:p>
          <a:p>
            <a:pPr lvl="1">
              <a:buFont typeface="Wingdings" pitchFamily="2" charset="2"/>
              <a:buChar char="Ø"/>
            </a:pPr>
            <a:r>
              <a:rPr lang="en-US" sz="3600" dirty="0" smtClean="0"/>
              <a:t>Block Diagram</a:t>
            </a:r>
          </a:p>
          <a:p>
            <a:pPr lvl="1">
              <a:buFont typeface="Wingdings" pitchFamily="2" charset="2"/>
              <a:buChar char="Ø"/>
            </a:pPr>
            <a:r>
              <a:rPr lang="en-US" sz="3600" dirty="0" smtClean="0"/>
              <a:t>Operation</a:t>
            </a:r>
          </a:p>
          <a:p>
            <a:pPr lvl="1">
              <a:buFont typeface="Wingdings" pitchFamily="2" charset="2"/>
              <a:buChar char="Ø"/>
            </a:pPr>
            <a:r>
              <a:rPr lang="en-US" sz="3600" dirty="0" smtClean="0"/>
              <a:t>Circuit</a:t>
            </a:r>
          </a:p>
          <a:p>
            <a:endParaRPr lang="en-US" sz="40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solidFill>
                  <a:schemeClr val="bg2">
                    <a:lumMod val="50000"/>
                  </a:schemeClr>
                </a:solidFill>
              </a:rPr>
              <a:t>Decoder</a:t>
            </a:r>
            <a:endParaRPr lang="en-US" sz="4800" b="1"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normAutofit/>
          </a:bodyPr>
          <a:lstStyle/>
          <a:p>
            <a:pPr algn="just"/>
            <a:r>
              <a:rPr lang="en-IN" dirty="0" smtClean="0"/>
              <a:t>A decoder is a logic circuit that converts an n bit binary input code into M (=2</a:t>
            </a:r>
            <a:r>
              <a:rPr lang="en-IN" baseline="30000" dirty="0" smtClean="0"/>
              <a:t>n</a:t>
            </a:r>
            <a:r>
              <a:rPr lang="en-IN" dirty="0" smtClean="0"/>
              <a:t>) output lines such that each output line will be activated for only one of the possible combinations of inputs.</a:t>
            </a:r>
            <a:endParaRPr lang="en-US" dirty="0" smtClean="0"/>
          </a:p>
          <a:p>
            <a:pPr algn="ctr">
              <a:buNone/>
            </a:pPr>
            <a:r>
              <a:rPr lang="en-IN" dirty="0" smtClean="0"/>
              <a:t>(OR)</a:t>
            </a:r>
            <a:endParaRPr lang="en-US" dirty="0" smtClean="0"/>
          </a:p>
          <a:p>
            <a:pPr algn="just"/>
            <a:r>
              <a:rPr lang="en-IN" dirty="0" smtClean="0"/>
              <a:t>A decoder is a Combinational circuit that converts binary information from ‘n’ input lines to a maximum of 2</a:t>
            </a:r>
            <a:r>
              <a:rPr lang="en-IN" baseline="30000" dirty="0" smtClean="0"/>
              <a:t>n</a:t>
            </a:r>
            <a:r>
              <a:rPr lang="en-IN" dirty="0" smtClean="0"/>
              <a:t> unique output lines.</a:t>
            </a:r>
            <a:endParaRPr lang="en-US"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solidFill>
                  <a:schemeClr val="bg2">
                    <a:lumMod val="50000"/>
                  </a:schemeClr>
                </a:solidFill>
              </a:rPr>
              <a:t>Decoder</a:t>
            </a:r>
            <a:endParaRPr lang="en-US" sz="4800" dirty="0"/>
          </a:p>
        </p:txBody>
      </p:sp>
      <p:sp>
        <p:nvSpPr>
          <p:cNvPr id="3" name="Content Placeholder 2"/>
          <p:cNvSpPr>
            <a:spLocks noGrp="1"/>
          </p:cNvSpPr>
          <p:nvPr>
            <p:ph idx="1"/>
          </p:nvPr>
        </p:nvSpPr>
        <p:spPr>
          <a:xfrm>
            <a:off x="457200" y="1285860"/>
            <a:ext cx="8229600" cy="4840303"/>
          </a:xfrm>
        </p:spPr>
        <p:txBody>
          <a:bodyPr/>
          <a:lstStyle/>
          <a:p>
            <a:pPr lvl="0" algn="just"/>
            <a:r>
              <a:rPr lang="en-US" dirty="0" smtClean="0"/>
              <a:t>The decoder is called </a:t>
            </a:r>
            <a:r>
              <a:rPr lang="en-US" b="1" dirty="0" smtClean="0"/>
              <a:t>n-to-m-line</a:t>
            </a:r>
            <a:r>
              <a:rPr lang="en-US" dirty="0" smtClean="0"/>
              <a:t> decoder, where </a:t>
            </a:r>
            <a:r>
              <a:rPr lang="en-US" b="1" dirty="0" smtClean="0"/>
              <a:t>m≤2</a:t>
            </a:r>
            <a:r>
              <a:rPr lang="en-US" b="1" baseline="30000" dirty="0" smtClean="0"/>
              <a:t>n</a:t>
            </a:r>
            <a:r>
              <a:rPr lang="en-US" dirty="0" smtClean="0"/>
              <a:t>.</a:t>
            </a:r>
          </a:p>
          <a:p>
            <a:pPr lvl="0" algn="just"/>
            <a:r>
              <a:rPr lang="en-IN" dirty="0" smtClean="0"/>
              <a:t>A decoder selects one of 2</a:t>
            </a:r>
            <a:r>
              <a:rPr lang="en-IN" baseline="30000" dirty="0" smtClean="0"/>
              <a:t>n</a:t>
            </a:r>
            <a:r>
              <a:rPr lang="en-IN" dirty="0" smtClean="0"/>
              <a:t> outputs by decoding the binary value on the n inputs. </a:t>
            </a:r>
            <a:endParaRPr lang="en-US" dirty="0" smtClean="0"/>
          </a:p>
          <a:p>
            <a:pPr lvl="0" algn="just"/>
            <a:r>
              <a:rPr lang="en-IN" dirty="0" smtClean="0"/>
              <a:t>The decoder generates all of the </a:t>
            </a:r>
            <a:r>
              <a:rPr lang="en-IN" b="1" dirty="0" err="1" smtClean="0"/>
              <a:t>minterms</a:t>
            </a:r>
            <a:r>
              <a:rPr lang="en-IN" b="1" dirty="0" smtClean="0"/>
              <a:t> of the n input variables. </a:t>
            </a:r>
            <a:endParaRPr lang="en-US" b="1" dirty="0" smtClean="0"/>
          </a:p>
          <a:p>
            <a:pPr lvl="0" algn="just"/>
            <a:r>
              <a:rPr lang="en-IN" dirty="0" smtClean="0"/>
              <a:t>Exactly one output will be active for each combination of the inputs.</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Decoder</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5</a:t>
            </a:fld>
            <a:endParaRPr lang="en-US"/>
          </a:p>
        </p:txBody>
      </p:sp>
      <p:pic>
        <p:nvPicPr>
          <p:cNvPr id="2050" name="Picture 2"/>
          <p:cNvPicPr>
            <a:picLocks noGrp="1" noChangeAspect="1" noChangeArrowheads="1"/>
          </p:cNvPicPr>
          <p:nvPr>
            <p:ph idx="1"/>
          </p:nvPr>
        </p:nvPicPr>
        <p:blipFill>
          <a:blip r:embed="rId2"/>
          <a:srcRect/>
          <a:stretch>
            <a:fillRect/>
          </a:stretch>
        </p:blipFill>
        <p:spPr bwMode="auto">
          <a:xfrm>
            <a:off x="857224" y="2000240"/>
            <a:ext cx="6715172" cy="328614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Decoder with ENABLE input</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6</a:t>
            </a:fld>
            <a:endParaRPr lang="en-US"/>
          </a:p>
        </p:txBody>
      </p:sp>
      <p:pic>
        <p:nvPicPr>
          <p:cNvPr id="3074" name="Picture 2"/>
          <p:cNvPicPr>
            <a:picLocks noGrp="1" noChangeAspect="1" noChangeArrowheads="1"/>
          </p:cNvPicPr>
          <p:nvPr>
            <p:ph idx="1"/>
          </p:nvPr>
        </p:nvPicPr>
        <p:blipFill>
          <a:blip r:embed="rId2"/>
          <a:srcRect/>
          <a:stretch>
            <a:fillRect/>
          </a:stretch>
        </p:blipFill>
        <p:spPr bwMode="auto">
          <a:xfrm>
            <a:off x="1071538" y="1285860"/>
            <a:ext cx="7500990" cy="3429023"/>
          </a:xfrm>
          <a:prstGeom prst="rect">
            <a:avLst/>
          </a:prstGeom>
          <a:noFill/>
          <a:ln w="9525">
            <a:noFill/>
            <a:miter lim="800000"/>
            <a:headEnd/>
            <a:tailEnd/>
          </a:ln>
          <a:effectLst/>
        </p:spPr>
      </p:pic>
      <p:sp>
        <p:nvSpPr>
          <p:cNvPr id="6" name="TextBox 5"/>
          <p:cNvSpPr txBox="1"/>
          <p:nvPr/>
        </p:nvSpPr>
        <p:spPr>
          <a:xfrm>
            <a:off x="714348" y="4929198"/>
            <a:ext cx="7500990" cy="830997"/>
          </a:xfrm>
          <a:prstGeom prst="rect">
            <a:avLst/>
          </a:prstGeom>
          <a:noFill/>
        </p:spPr>
        <p:txBody>
          <a:bodyPr wrap="square" rtlCol="0">
            <a:spAutoFit/>
          </a:bodyPr>
          <a:lstStyle/>
          <a:p>
            <a:pPr algn="just"/>
            <a:r>
              <a:rPr lang="en-US" sz="2400" b="1" dirty="0" smtClean="0">
                <a:solidFill>
                  <a:srgbClr val="7030A0"/>
                </a:solidFill>
              </a:rPr>
              <a:t>ENABLE input performs no logical operation, but is only responsible for making the decoder ACTIVE or INACTIVE</a:t>
            </a:r>
            <a:endParaRPr lang="en-US" sz="2400" b="1" dirty="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Decoder with ENABLE input</a:t>
            </a:r>
            <a:endParaRPr lang="en-US" dirty="0"/>
          </a:p>
        </p:txBody>
      </p:sp>
      <p:sp>
        <p:nvSpPr>
          <p:cNvPr id="3" name="Content Placeholder 2"/>
          <p:cNvSpPr>
            <a:spLocks noGrp="1"/>
          </p:cNvSpPr>
          <p:nvPr>
            <p:ph idx="1"/>
          </p:nvPr>
        </p:nvSpPr>
        <p:spPr>
          <a:xfrm>
            <a:off x="457200" y="1428736"/>
            <a:ext cx="8229600" cy="4697427"/>
          </a:xfrm>
        </p:spPr>
        <p:txBody>
          <a:bodyPr/>
          <a:lstStyle/>
          <a:p>
            <a:pPr algn="just"/>
            <a:r>
              <a:rPr lang="en-US" dirty="0" smtClean="0">
                <a:solidFill>
                  <a:schemeClr val="accent2">
                    <a:lumMod val="75000"/>
                  </a:schemeClr>
                </a:solidFill>
              </a:rPr>
              <a:t>ENABLE input=0 </a:t>
            </a:r>
            <a:r>
              <a:rPr lang="en-US" dirty="0" smtClean="0"/>
              <a:t>circuit is activated with low ENABLE input and deactivated with high ENABLE input.</a:t>
            </a:r>
          </a:p>
          <a:p>
            <a:pPr algn="just"/>
            <a:r>
              <a:rPr lang="en-US" dirty="0" smtClean="0">
                <a:solidFill>
                  <a:schemeClr val="accent2">
                    <a:lumMod val="75000"/>
                  </a:schemeClr>
                </a:solidFill>
              </a:rPr>
              <a:t>ENABLE input=1 </a:t>
            </a:r>
            <a:r>
              <a:rPr lang="en-US" dirty="0" smtClean="0"/>
              <a:t>circuit is activated with high ENABLE input and deactivated with low ENABLE input.</a:t>
            </a:r>
          </a:p>
          <a:p>
            <a:pPr algn="just"/>
            <a:endParaRPr lang="en-US" dirty="0" smtClean="0"/>
          </a:p>
          <a:p>
            <a:pPr algn="just">
              <a:buNone/>
            </a:pP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2">
                    <a:lumMod val="50000"/>
                  </a:schemeClr>
                </a:solidFill>
              </a:rPr>
              <a:t>Decoder</a:t>
            </a:r>
            <a:endParaRPr lang="en-US" b="1" dirty="0">
              <a:solidFill>
                <a:schemeClr val="bg2">
                  <a:lumMod val="50000"/>
                </a:schemeClr>
              </a:solidFill>
            </a:endParaRPr>
          </a:p>
        </p:txBody>
      </p:sp>
      <p:sp>
        <p:nvSpPr>
          <p:cNvPr id="3" name="Content Placeholder 2"/>
          <p:cNvSpPr>
            <a:spLocks noGrp="1"/>
          </p:cNvSpPr>
          <p:nvPr>
            <p:ph idx="1"/>
          </p:nvPr>
        </p:nvSpPr>
        <p:spPr>
          <a:xfrm>
            <a:off x="457200" y="1214422"/>
            <a:ext cx="8229600" cy="4911741"/>
          </a:xfrm>
        </p:spPr>
        <p:txBody>
          <a:bodyPr/>
          <a:lstStyle/>
          <a:p>
            <a:r>
              <a:rPr lang="en-US" sz="4000" dirty="0" smtClean="0"/>
              <a:t>2 inputs</a:t>
            </a:r>
            <a:r>
              <a:rPr lang="en-US" sz="4000" dirty="0" smtClean="0">
                <a:sym typeface="Wingdings" pitchFamily="2" charset="2"/>
              </a:rPr>
              <a:t>2*4 decoder</a:t>
            </a:r>
          </a:p>
          <a:p>
            <a:r>
              <a:rPr lang="en-US" sz="4000" dirty="0" smtClean="0">
                <a:solidFill>
                  <a:schemeClr val="accent2">
                    <a:lumMod val="75000"/>
                  </a:schemeClr>
                </a:solidFill>
              </a:rPr>
              <a:t>3 inputs</a:t>
            </a:r>
            <a:r>
              <a:rPr lang="en-US" sz="4000" dirty="0" smtClean="0">
                <a:solidFill>
                  <a:schemeClr val="accent2">
                    <a:lumMod val="75000"/>
                  </a:schemeClr>
                </a:solidFill>
                <a:sym typeface="Wingdings" pitchFamily="2" charset="2"/>
              </a:rPr>
              <a:t>3*8 decoder</a:t>
            </a:r>
          </a:p>
          <a:p>
            <a:r>
              <a:rPr lang="en-US" sz="4000" dirty="0" smtClean="0">
                <a:solidFill>
                  <a:schemeClr val="accent1">
                    <a:lumMod val="50000"/>
                  </a:schemeClr>
                </a:solidFill>
              </a:rPr>
              <a:t>4 inputs</a:t>
            </a:r>
            <a:r>
              <a:rPr lang="en-US" sz="4000" dirty="0" smtClean="0">
                <a:solidFill>
                  <a:schemeClr val="accent1">
                    <a:lumMod val="50000"/>
                  </a:schemeClr>
                </a:solidFill>
                <a:sym typeface="Wingdings" pitchFamily="2" charset="2"/>
              </a:rPr>
              <a:t>4*16 decoder</a:t>
            </a:r>
          </a:p>
          <a:p>
            <a:r>
              <a:rPr lang="en-US" sz="4000" dirty="0" smtClean="0">
                <a:solidFill>
                  <a:schemeClr val="accent5">
                    <a:lumMod val="50000"/>
                  </a:schemeClr>
                </a:solidFill>
              </a:rPr>
              <a:t>5 inputs</a:t>
            </a:r>
            <a:r>
              <a:rPr lang="en-US" sz="4000" dirty="0" smtClean="0">
                <a:solidFill>
                  <a:schemeClr val="accent5">
                    <a:lumMod val="50000"/>
                  </a:schemeClr>
                </a:solidFill>
                <a:sym typeface="Wingdings" pitchFamily="2" charset="2"/>
              </a:rPr>
              <a:t>5*32 decoder</a:t>
            </a:r>
          </a:p>
          <a:p>
            <a:r>
              <a:rPr lang="en-US" sz="4000" dirty="0" smtClean="0">
                <a:solidFill>
                  <a:srgbClr val="7030A0"/>
                </a:solidFill>
              </a:rPr>
              <a:t>6 inputs</a:t>
            </a:r>
            <a:r>
              <a:rPr lang="en-US" sz="4000" dirty="0" smtClean="0">
                <a:solidFill>
                  <a:srgbClr val="7030A0"/>
                </a:solidFill>
                <a:sym typeface="Wingdings" pitchFamily="2" charset="2"/>
              </a:rPr>
              <a:t>6*64 decoder</a:t>
            </a:r>
          </a:p>
          <a:p>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chemeClr val="bg2">
                    <a:lumMod val="50000"/>
                  </a:schemeClr>
                </a:solidFill>
              </a:rPr>
              <a:t>2 to 4 Line Decoder </a:t>
            </a:r>
            <a:endParaRPr lang="en-US" dirty="0">
              <a:solidFill>
                <a:schemeClr val="bg2">
                  <a:lumMod val="50000"/>
                </a:schemeClr>
              </a:solidFill>
            </a:endParaRPr>
          </a:p>
        </p:txBody>
      </p:sp>
      <p:sp>
        <p:nvSpPr>
          <p:cNvPr id="3" name="Content Placeholder 2"/>
          <p:cNvSpPr>
            <a:spLocks noGrp="1"/>
          </p:cNvSpPr>
          <p:nvPr>
            <p:ph idx="1"/>
          </p:nvPr>
        </p:nvSpPr>
        <p:spPr>
          <a:xfrm>
            <a:off x="457200" y="1428736"/>
            <a:ext cx="8229600" cy="4697427"/>
          </a:xfrm>
        </p:spPr>
        <p:txBody>
          <a:bodyPr/>
          <a:lstStyle/>
          <a:p>
            <a:pPr lvl="0" algn="just"/>
            <a:r>
              <a:rPr lang="en-IN" dirty="0" smtClean="0"/>
              <a:t>A</a:t>
            </a:r>
            <a:r>
              <a:rPr lang="en-IN" baseline="-25000" dirty="0" smtClean="0"/>
              <a:t>0</a:t>
            </a:r>
            <a:r>
              <a:rPr lang="en-IN" dirty="0" smtClean="0"/>
              <a:t> and A</a:t>
            </a:r>
            <a:r>
              <a:rPr lang="en-IN" baseline="-25000" dirty="0" smtClean="0"/>
              <a:t>1</a:t>
            </a:r>
            <a:r>
              <a:rPr lang="en-IN" dirty="0" smtClean="0"/>
              <a:t> are the two inputs where D</a:t>
            </a:r>
            <a:r>
              <a:rPr lang="en-IN" baseline="-25000" dirty="0" smtClean="0"/>
              <a:t>0</a:t>
            </a:r>
            <a:r>
              <a:rPr lang="en-IN" dirty="0" smtClean="0"/>
              <a:t> through D</a:t>
            </a:r>
            <a:r>
              <a:rPr lang="en-IN" baseline="-25000" dirty="0" smtClean="0"/>
              <a:t>3</a:t>
            </a:r>
            <a:r>
              <a:rPr lang="en-IN" dirty="0" smtClean="0"/>
              <a:t> are the four outputs. </a:t>
            </a:r>
            <a:endParaRPr lang="en-US" dirty="0" smtClean="0"/>
          </a:p>
          <a:p>
            <a:pPr lvl="0" algn="just"/>
            <a:r>
              <a:rPr lang="en-IN" dirty="0" smtClean="0"/>
              <a:t>Truth table explains the operations of a decoder. </a:t>
            </a:r>
          </a:p>
          <a:p>
            <a:pPr lvl="0" algn="just"/>
            <a:r>
              <a:rPr lang="en-IN" dirty="0" smtClean="0"/>
              <a:t>It shows that each output is 1 for only a specific combination of inputs.</a:t>
            </a:r>
            <a:endParaRPr lang="en-US"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902</TotalTime>
  <Words>475</Words>
  <Application>Microsoft Office PowerPoint</Application>
  <PresentationFormat>On-screen Show (4:3)</PresentationFormat>
  <Paragraphs>70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Topics</vt:lpstr>
      <vt:lpstr>Outline of today’s session</vt:lpstr>
      <vt:lpstr>Decoder</vt:lpstr>
      <vt:lpstr>Decoder</vt:lpstr>
      <vt:lpstr>Decoder</vt:lpstr>
      <vt:lpstr>Decoder with ENABLE input</vt:lpstr>
      <vt:lpstr>Decoder with ENABLE input</vt:lpstr>
      <vt:lpstr>Decoder</vt:lpstr>
      <vt:lpstr>2 to 4 Line Decoder </vt:lpstr>
      <vt:lpstr>2 to 4 Line Decoder </vt:lpstr>
      <vt:lpstr>2 to 4 Line Decoder with HIGH ENABLE input</vt:lpstr>
      <vt:lpstr>2 to 4 line Decoder with active LOW enable input</vt:lpstr>
      <vt:lpstr>3 to 8 Line Decoder </vt:lpstr>
      <vt:lpstr>3 to 8 Line Decoder </vt:lpstr>
      <vt:lpstr>3 to 8 Line Decoder with HIGH Enable</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 USER</dc:creator>
  <cp:lastModifiedBy>Windows User</cp:lastModifiedBy>
  <cp:revision>135</cp:revision>
  <dcterms:created xsi:type="dcterms:W3CDTF">2020-08-17T05:02:06Z</dcterms:created>
  <dcterms:modified xsi:type="dcterms:W3CDTF">2021-01-25T06:46:43Z</dcterms:modified>
</cp:coreProperties>
</file>