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354" r:id="rId7"/>
    <p:sldId id="356" r:id="rId8"/>
    <p:sldId id="352" r:id="rId9"/>
    <p:sldId id="357" r:id="rId10"/>
    <p:sldId id="358" r:id="rId11"/>
    <p:sldId id="359" r:id="rId12"/>
    <p:sldId id="360" r:id="rId13"/>
    <p:sldId id="361" r:id="rId14"/>
    <p:sldId id="321" r:id="rId15"/>
    <p:sldId id="322" r:id="rId16"/>
    <p:sldId id="324" r:id="rId17"/>
    <p:sldId id="264" r:id="rId18"/>
    <p:sldId id="265" r:id="rId19"/>
    <p:sldId id="325" r:id="rId20"/>
    <p:sldId id="326" r:id="rId21"/>
    <p:sldId id="260" r:id="rId22"/>
    <p:sldId id="327" r:id="rId23"/>
    <p:sldId id="328" r:id="rId24"/>
    <p:sldId id="261" r:id="rId25"/>
    <p:sldId id="330" r:id="rId26"/>
    <p:sldId id="263" r:id="rId27"/>
    <p:sldId id="266" r:id="rId28"/>
    <p:sldId id="267" r:id="rId29"/>
    <p:sldId id="332" r:id="rId30"/>
    <p:sldId id="331" r:id="rId31"/>
    <p:sldId id="268" r:id="rId32"/>
    <p:sldId id="333" r:id="rId33"/>
    <p:sldId id="269" r:id="rId34"/>
    <p:sldId id="334" r:id="rId35"/>
    <p:sldId id="335" r:id="rId36"/>
    <p:sldId id="272" r:id="rId37"/>
    <p:sldId id="336" r:id="rId38"/>
    <p:sldId id="337" r:id="rId39"/>
    <p:sldId id="273" r:id="rId40"/>
    <p:sldId id="278" r:id="rId41"/>
    <p:sldId id="320" r:id="rId42"/>
    <p:sldId id="282" r:id="rId43"/>
    <p:sldId id="283" r:id="rId44"/>
    <p:sldId id="284" r:id="rId45"/>
    <p:sldId id="339" r:id="rId46"/>
    <p:sldId id="340" r:id="rId47"/>
    <p:sldId id="341" r:id="rId48"/>
    <p:sldId id="349" r:id="rId49"/>
    <p:sldId id="342" r:id="rId50"/>
    <p:sldId id="343" r:id="rId51"/>
    <p:sldId id="344" r:id="rId52"/>
    <p:sldId id="345" r:id="rId53"/>
    <p:sldId id="347" r:id="rId54"/>
    <p:sldId id="348" r:id="rId55"/>
    <p:sldId id="350" r:id="rId56"/>
    <p:sldId id="351" r:id="rId57"/>
    <p:sldId id="27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A"/>
    <a:srgbClr val="B8BADA"/>
    <a:srgbClr val="384397"/>
    <a:srgbClr val="555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8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202-F45B-4379-9D7D-58A04B833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A057A-63D7-452D-9C28-99E386E07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E9126-5A90-4163-86FA-6E157E1614D9}"/>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5" name="Footer Placeholder 4">
            <a:extLst>
              <a:ext uri="{FF2B5EF4-FFF2-40B4-BE49-F238E27FC236}">
                <a16:creationId xmlns:a16="http://schemas.microsoft.com/office/drawing/2014/main" id="{8DCEF288-D50E-481F-91AC-1FADF324D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4E76-4623-4C17-AA84-65A47D2F0E88}"/>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42584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2CEF-C756-464B-AD9E-6A95AA25E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B7AA6-2793-4A89-811F-EB03A31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5B55-9801-4BA6-9DE1-4D22F276082F}"/>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5" name="Footer Placeholder 4">
            <a:extLst>
              <a:ext uri="{FF2B5EF4-FFF2-40B4-BE49-F238E27FC236}">
                <a16:creationId xmlns:a16="http://schemas.microsoft.com/office/drawing/2014/main" id="{0EF54393-219B-471F-A700-2C6687FA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811A-6F6C-462A-9A6E-9E5B9803F47B}"/>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978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53002-F874-4E55-BE79-BCCD3CD0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C6BF-E13F-4F0F-BFF1-80A833FEA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93AB-6975-446A-A4E8-B84453677AC5}"/>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5" name="Footer Placeholder 4">
            <a:extLst>
              <a:ext uri="{FF2B5EF4-FFF2-40B4-BE49-F238E27FC236}">
                <a16:creationId xmlns:a16="http://schemas.microsoft.com/office/drawing/2014/main" id="{A0609122-9CB6-4237-A5FB-AF4BAF476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1CC2-54FC-4D65-A701-8DDADA3C29D5}"/>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69950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701-B865-44DD-896B-A6D5471E3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CFC3A-2C8F-4EBB-A1D0-550D1A8A4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00E2-2613-4DD1-B352-37969D44CE99}"/>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5" name="Footer Placeholder 4">
            <a:extLst>
              <a:ext uri="{FF2B5EF4-FFF2-40B4-BE49-F238E27FC236}">
                <a16:creationId xmlns:a16="http://schemas.microsoft.com/office/drawing/2014/main" id="{8178FD99-09D8-40FB-AC90-9295EE4A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F43EA-DDC2-4295-BC0F-AFF96339A45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227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9A5-1D09-4017-BC2A-6C4C484BA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5B2D7-B9A7-4C52-B075-0E295992B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85AF-864D-46CC-AC23-CA29A1219C8A}"/>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5" name="Footer Placeholder 4">
            <a:extLst>
              <a:ext uri="{FF2B5EF4-FFF2-40B4-BE49-F238E27FC236}">
                <a16:creationId xmlns:a16="http://schemas.microsoft.com/office/drawing/2014/main" id="{D89EE6F4-D660-4ADB-9245-65E23526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7C91-C6B3-47EE-911F-CEE48810AD0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0428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AB2-9EB1-44EC-85E4-AF3032434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5981C-8C8F-4FC6-A2A9-B6DABB9D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A5CE9-F0CB-4536-BEC1-E8F0E9B15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D234D-4C2E-4235-B457-6225732C62B8}"/>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6" name="Footer Placeholder 5">
            <a:extLst>
              <a:ext uri="{FF2B5EF4-FFF2-40B4-BE49-F238E27FC236}">
                <a16:creationId xmlns:a16="http://schemas.microsoft.com/office/drawing/2014/main" id="{DDF124A9-1BA2-428A-90D5-5E1B601E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BE2BB-F17C-4B93-97C0-235A99A84C52}"/>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115081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FE99-B852-4D29-AB3D-A8FD41A1E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C6D5A-27E7-4B08-B412-E54A89C47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0B5-0EDA-49AF-9C24-EA12CFDB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28BC0-5873-4550-8550-9287B46D9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95490-2E95-4B2F-85AE-12203F3C7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A2BFD-AF77-4A31-8482-FB113BF36740}"/>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8" name="Footer Placeholder 7">
            <a:extLst>
              <a:ext uri="{FF2B5EF4-FFF2-40B4-BE49-F238E27FC236}">
                <a16:creationId xmlns:a16="http://schemas.microsoft.com/office/drawing/2014/main" id="{E90EA46E-C91F-49EE-AA7A-EAF23BA92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EBAA6-C0BE-4DD9-A041-ABF3B5EADE0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287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1DE6-6EC5-4087-816C-BC09C23E3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1188-5BA2-40FC-8091-63A8D5D5C649}"/>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4" name="Footer Placeholder 3">
            <a:extLst>
              <a:ext uri="{FF2B5EF4-FFF2-40B4-BE49-F238E27FC236}">
                <a16:creationId xmlns:a16="http://schemas.microsoft.com/office/drawing/2014/main" id="{0FB154DD-64D7-4E76-8CDB-EDEE1FB677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C3018-9A72-429F-9BD0-B061C0F3497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95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6A263-0BBA-4A19-985E-3E0638D5F585}"/>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3" name="Footer Placeholder 2">
            <a:extLst>
              <a:ext uri="{FF2B5EF4-FFF2-40B4-BE49-F238E27FC236}">
                <a16:creationId xmlns:a16="http://schemas.microsoft.com/office/drawing/2014/main" id="{F78262D8-4BA8-4A47-B230-6D78DB743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0DD7-D21F-4D3A-A76E-DA67017B979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808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BA5D-4070-4876-8F47-8B30CF6E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B339-3929-417F-AF56-035BFDD7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4ECF-0C16-4BBA-B04A-648D40EA7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25270-55B1-4F82-B13B-EA9CF274919A}"/>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6" name="Footer Placeholder 5">
            <a:extLst>
              <a:ext uri="{FF2B5EF4-FFF2-40B4-BE49-F238E27FC236}">
                <a16:creationId xmlns:a16="http://schemas.microsoft.com/office/drawing/2014/main" id="{53F125A2-BA75-4A03-A158-AEE71D33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8D07-E640-4249-99F8-25DE46F1E22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34828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673-A30B-4620-BFE3-12711D96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1B1B-99AB-4542-98C5-1CD074E1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676131-855A-4FB2-9066-1B9F6CD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8FC6-C61A-4F0D-B87C-523E8DCB12B5}"/>
              </a:ext>
            </a:extLst>
          </p:cNvPr>
          <p:cNvSpPr>
            <a:spLocks noGrp="1"/>
          </p:cNvSpPr>
          <p:nvPr>
            <p:ph type="dt" sz="half" idx="10"/>
          </p:nvPr>
        </p:nvSpPr>
        <p:spPr/>
        <p:txBody>
          <a:bodyPr/>
          <a:lstStyle/>
          <a:p>
            <a:fld id="{1E889567-532E-4724-B500-E446E60373E0}" type="datetimeFigureOut">
              <a:rPr lang="en-US" smtClean="0"/>
              <a:t>9/9/2024</a:t>
            </a:fld>
            <a:endParaRPr lang="en-US"/>
          </a:p>
        </p:txBody>
      </p:sp>
      <p:sp>
        <p:nvSpPr>
          <p:cNvPr id="6" name="Footer Placeholder 5">
            <a:extLst>
              <a:ext uri="{FF2B5EF4-FFF2-40B4-BE49-F238E27FC236}">
                <a16:creationId xmlns:a16="http://schemas.microsoft.com/office/drawing/2014/main" id="{FE3C75F8-B99C-4C42-95E8-52A1449A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E0AF8-9481-4288-AAEE-E405EB3BED80}"/>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58074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C5E2-C97D-4EFD-8830-1580BBAC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78019-960A-44DD-970E-002EF0D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F4E8-72D3-4000-B65E-9BCEF776E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9567-532E-4724-B500-E446E60373E0}" type="datetimeFigureOut">
              <a:rPr lang="en-US" smtClean="0"/>
              <a:t>9/9/2024</a:t>
            </a:fld>
            <a:endParaRPr lang="en-US"/>
          </a:p>
        </p:txBody>
      </p:sp>
      <p:sp>
        <p:nvSpPr>
          <p:cNvPr id="5" name="Footer Placeholder 4">
            <a:extLst>
              <a:ext uri="{FF2B5EF4-FFF2-40B4-BE49-F238E27FC236}">
                <a16:creationId xmlns:a16="http://schemas.microsoft.com/office/drawing/2014/main" id="{07E6459E-C48F-4D6D-891E-08039C51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BE852-1BDF-4B7E-8B44-568DDB0C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68EC-D516-4680-BE6D-868173A94E1B}" type="slidenum">
              <a:rPr lang="en-US" smtClean="0"/>
              <a:t>‹#›</a:t>
            </a:fld>
            <a:endParaRPr lang="en-US"/>
          </a:p>
        </p:txBody>
      </p:sp>
    </p:spTree>
    <p:extLst>
      <p:ext uri="{BB962C8B-B14F-4D97-AF65-F5344CB8AC3E}">
        <p14:creationId xmlns:p14="http://schemas.microsoft.com/office/powerpoint/2010/main" val="22897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png"/><Relationship Id="rId11" Type="http://schemas.openxmlformats.org/officeDocument/2006/relationships/image" Target="../media/image4.jpe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image" Target="../media/image5.png"/><Relationship Id="rId5" Type="http://schemas.openxmlformats.org/officeDocument/2006/relationships/image" Target="../media/image1.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ountain&#10;&#10;Description generated with very high confidence">
            <a:extLst>
              <a:ext uri="{FF2B5EF4-FFF2-40B4-BE49-F238E27FC236}">
                <a16:creationId xmlns:a16="http://schemas.microsoft.com/office/drawing/2014/main" id="{1834B4B6-757B-413F-8617-B560E7F9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727" y="1123401"/>
            <a:ext cx="8650546" cy="48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A3EE6F1C-A67E-45D6-A6AD-21BE05011FEF}"/>
              </a:ext>
            </a:extLst>
          </p:cNvPr>
          <p:cNvSpPr/>
          <p:nvPr/>
        </p:nvSpPr>
        <p:spPr>
          <a:xfrm>
            <a:off x="4623705" y="4811269"/>
            <a:ext cx="2944589"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Core Java</a:t>
            </a:r>
          </a:p>
        </p:txBody>
      </p:sp>
      <p:cxnSp>
        <p:nvCxnSpPr>
          <p:cNvPr id="13" name="Straight Connector 12">
            <a:extLst>
              <a:ext uri="{FF2B5EF4-FFF2-40B4-BE49-F238E27FC236}">
                <a16:creationId xmlns:a16="http://schemas.microsoft.com/office/drawing/2014/main" id="{B57F8C97-A877-489C-A294-6A4CF5E0EEB9}"/>
              </a:ext>
            </a:extLst>
          </p:cNvPr>
          <p:cNvCxnSpPr>
            <a:cxnSpLocks/>
          </p:cNvCxnSpPr>
          <p:nvPr/>
        </p:nvCxnSpPr>
        <p:spPr>
          <a:xfrm>
            <a:off x="0" y="1123401"/>
            <a:ext cx="166977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A2319B-21CB-40E0-B7C8-AA5821247EAB}"/>
              </a:ext>
            </a:extLst>
          </p:cNvPr>
          <p:cNvCxnSpPr>
            <a:cxnSpLocks/>
          </p:cNvCxnSpPr>
          <p:nvPr/>
        </p:nvCxnSpPr>
        <p:spPr>
          <a:xfrm>
            <a:off x="10522226" y="5989333"/>
            <a:ext cx="166977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63876049"/>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spid="_x0000_s1046" name="Image" r:id="rId4" imgW="6412680" imgH="1942560" progId="Photoshop.Image.12">
                  <p:embed/>
                </p:oleObj>
              </mc:Choice>
              <mc:Fallback>
                <p:oleObj name="Image" r:id="rId4" imgW="6412680" imgH="1942560" progId="Photoshop.Image.12">
                  <p:embed/>
                  <p:pic>
                    <p:nvPicPr>
                      <p:cNvPr id="7" name="Object 6"/>
                      <p:cNvPicPr/>
                      <p:nvPr/>
                    </p:nvPicPr>
                    <p:blipFill>
                      <a:blip r:embed="rId5"/>
                      <a:stretch>
                        <a:fillRect/>
                      </a:stretch>
                    </p:blipFill>
                    <p:spPr>
                      <a:xfrm>
                        <a:off x="9017623" y="33453"/>
                        <a:ext cx="3120715" cy="945270"/>
                      </a:xfrm>
                      <a:prstGeom prst="rect">
                        <a:avLst/>
                      </a:prstGeom>
                    </p:spPr>
                  </p:pic>
                </p:oleObj>
              </mc:Fallback>
            </mc:AlternateContent>
          </a:graphicData>
        </a:graphic>
      </p:graphicFrame>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951142" y="4623373"/>
            <a:ext cx="975419" cy="1231084"/>
          </a:xfrm>
          <a:prstGeom prst="rect">
            <a:avLst/>
          </a:prstGeom>
        </p:spPr>
      </p:pic>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1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45885"/>
            <a:ext cx="3990195" cy="769441"/>
          </a:xfrm>
          <a:prstGeom prst="rect">
            <a:avLst/>
          </a:prstGeom>
          <a:noFill/>
        </p:spPr>
        <p:txBody>
          <a:bodyPr wrap="none" lIns="91440" tIns="45720" rIns="91440" bIns="45720">
            <a:spAutoFit/>
          </a:bodyPr>
          <a:lstStyle/>
          <a:p>
            <a:pPr fontAlgn="base"/>
            <a:r>
              <a:rPr lang="en-US" sz="4400" dirty="0">
                <a:latin typeface="Sitka Heading Semibold" pitchFamily="2" charset="0"/>
              </a:rPr>
              <a:t>Benefits of OOP</a:t>
            </a:r>
            <a:endParaRPr lang="en-US" sz="4400" b="1" dirty="0">
              <a:solidFill>
                <a:srgbClr val="273239"/>
              </a:solidFill>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604495" y="1756462"/>
            <a:ext cx="10616784" cy="2985433"/>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Flexibility: </a:t>
            </a:r>
            <a:r>
              <a:rPr lang="en-US" altLang="en-US" sz="2800" dirty="0">
                <a:latin typeface="Sitka Text" panose="02000505000000020004" pitchFamily="2" charset="0"/>
              </a:rPr>
              <a:t>Polymorphism and abstraction allow for designing flexible systems that can handle different types of objects and operations with a </a:t>
            </a:r>
            <a:r>
              <a:rPr lang="en-US" altLang="en-US" sz="2800" dirty="0" smtClean="0">
                <a:latin typeface="Sitka Text" panose="02000505000000020004" pitchFamily="2" charset="0"/>
              </a:rPr>
              <a:t>common interface.</a:t>
            </a:r>
          </a:p>
          <a:p>
            <a:pPr>
              <a:spcBef>
                <a:spcPts val="1200"/>
              </a:spcBef>
              <a:spcAft>
                <a:spcPts val="1200"/>
              </a:spcAft>
            </a:pPr>
            <a:r>
              <a:rPr lang="en-US" altLang="en-US" sz="2800" b="1" dirty="0" smtClean="0">
                <a:latin typeface="Sitka Text" panose="02000505000000020004" pitchFamily="2" charset="0"/>
              </a:rPr>
              <a:t>Maintainability</a:t>
            </a:r>
            <a:r>
              <a:rPr lang="en-US" altLang="en-US" sz="2800" b="1" dirty="0">
                <a:latin typeface="Sitka Text" panose="02000505000000020004" pitchFamily="2" charset="0"/>
              </a:rPr>
              <a:t>: </a:t>
            </a:r>
            <a:r>
              <a:rPr lang="en-US" altLang="en-US" sz="2800" dirty="0">
                <a:latin typeface="Sitka Text" panose="02000505000000020004" pitchFamily="2" charset="0"/>
              </a:rPr>
              <a:t>Encapsulation and modularity make the code easier to maintain and debug, as each part of the system is well-defined and self-contained.</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6338"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739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6276" y="1394517"/>
            <a:ext cx="10521376" cy="382797"/>
          </a:xfrm>
          <a:prstGeom prst="rect">
            <a:avLst/>
          </a:prstGeom>
        </p:spPr>
        <p:txBody>
          <a:bodyPr vert="horz" wrap="square" lIns="0" tIns="13335" rIns="0" bIns="0" rtlCol="0">
            <a:spAutoFit/>
          </a:bodyPr>
          <a:lstStyle/>
          <a:p>
            <a:pPr marL="12700">
              <a:spcBef>
                <a:spcPts val="105"/>
              </a:spcBef>
            </a:pPr>
            <a:r>
              <a:rPr sz="2400" dirty="0">
                <a:latin typeface="Sitka Text" panose="02000505000000020004" pitchFamily="2" charset="0"/>
                <a:cs typeface="Arial"/>
              </a:rPr>
              <a:t>A class contains variable declarations and method</a:t>
            </a:r>
            <a:r>
              <a:rPr sz="2400" spc="-254" dirty="0">
                <a:latin typeface="Sitka Text" panose="02000505000000020004" pitchFamily="2" charset="0"/>
                <a:cs typeface="Arial"/>
              </a:rPr>
              <a:t> </a:t>
            </a:r>
            <a:r>
              <a:rPr sz="2400" dirty="0">
                <a:latin typeface="Sitka Text" panose="02000505000000020004" pitchFamily="2" charset="0"/>
                <a:cs typeface="Arial"/>
              </a:rPr>
              <a:t>definitions</a:t>
            </a:r>
          </a:p>
        </p:txBody>
      </p:sp>
      <p:grpSp>
        <p:nvGrpSpPr>
          <p:cNvPr id="4" name="object 4"/>
          <p:cNvGrpSpPr/>
          <p:nvPr/>
        </p:nvGrpSpPr>
        <p:grpSpPr>
          <a:xfrm>
            <a:off x="2378964" y="2185417"/>
            <a:ext cx="2456815" cy="3904615"/>
            <a:chOff x="854963" y="2185416"/>
            <a:chExt cx="2456815" cy="3904615"/>
          </a:xfrm>
        </p:grpSpPr>
        <p:sp>
          <p:nvSpPr>
            <p:cNvPr id="5" name="object 5"/>
            <p:cNvSpPr/>
            <p:nvPr/>
          </p:nvSpPr>
          <p:spPr>
            <a:xfrm>
              <a:off x="854963" y="2185416"/>
              <a:ext cx="2456688" cy="3904488"/>
            </a:xfrm>
            <a:prstGeom prst="rect">
              <a:avLst/>
            </a:prstGeom>
            <a:blipFill>
              <a:blip r:embed="rId3" cstate="print"/>
              <a:stretch>
                <a:fillRect/>
              </a:stretch>
            </a:blipFill>
          </p:spPr>
          <p:txBody>
            <a:bodyPr wrap="square" lIns="0" tIns="0" rIns="0" bIns="0" rtlCol="0"/>
            <a:lstStyle/>
            <a:p>
              <a:endParaRPr>
                <a:latin typeface="Sitka Text" panose="02000505000000020004" pitchFamily="2" charset="0"/>
              </a:endParaRPr>
            </a:p>
          </p:txBody>
        </p:sp>
        <p:sp>
          <p:nvSpPr>
            <p:cNvPr id="6" name="object 6"/>
            <p:cNvSpPr/>
            <p:nvPr/>
          </p:nvSpPr>
          <p:spPr>
            <a:xfrm>
              <a:off x="902207" y="2209800"/>
              <a:ext cx="2362200" cy="3810000"/>
            </a:xfrm>
            <a:prstGeom prst="rect">
              <a:avLst/>
            </a:prstGeom>
            <a:blipFill>
              <a:blip r:embed="rId4" cstate="print"/>
              <a:stretch>
                <a:fillRect/>
              </a:stretch>
            </a:blipFill>
          </p:spPr>
          <p:txBody>
            <a:bodyPr wrap="square" lIns="0" tIns="0" rIns="0" bIns="0" rtlCol="0"/>
            <a:lstStyle/>
            <a:p>
              <a:endParaRPr>
                <a:latin typeface="Sitka Text" panose="02000505000000020004" pitchFamily="2" charset="0"/>
              </a:endParaRPr>
            </a:p>
          </p:txBody>
        </p:sp>
        <p:sp>
          <p:nvSpPr>
            <p:cNvPr id="7" name="object 7"/>
            <p:cNvSpPr/>
            <p:nvPr/>
          </p:nvSpPr>
          <p:spPr>
            <a:xfrm>
              <a:off x="902207" y="2209800"/>
              <a:ext cx="2362200" cy="3810000"/>
            </a:xfrm>
            <a:custGeom>
              <a:avLst/>
              <a:gdLst/>
              <a:ahLst/>
              <a:cxnLst/>
              <a:rect l="l" t="t" r="r" b="b"/>
              <a:pathLst>
                <a:path w="2362200" h="3810000">
                  <a:moveTo>
                    <a:pt x="0" y="393700"/>
                  </a:moveTo>
                  <a:lnTo>
                    <a:pt x="3067" y="344317"/>
                  </a:lnTo>
                  <a:lnTo>
                    <a:pt x="12023" y="296764"/>
                  </a:lnTo>
                  <a:lnTo>
                    <a:pt x="26500" y="251410"/>
                  </a:lnTo>
                  <a:lnTo>
                    <a:pt x="46127" y="208624"/>
                  </a:lnTo>
                  <a:lnTo>
                    <a:pt x="70537" y="168775"/>
                  </a:lnTo>
                  <a:lnTo>
                    <a:pt x="99360" y="132232"/>
                  </a:lnTo>
                  <a:lnTo>
                    <a:pt x="132227" y="99364"/>
                  </a:lnTo>
                  <a:lnTo>
                    <a:pt x="168769" y="70540"/>
                  </a:lnTo>
                  <a:lnTo>
                    <a:pt x="208618" y="46130"/>
                  </a:lnTo>
                  <a:lnTo>
                    <a:pt x="251405" y="26501"/>
                  </a:lnTo>
                  <a:lnTo>
                    <a:pt x="296760" y="12024"/>
                  </a:lnTo>
                  <a:lnTo>
                    <a:pt x="344314" y="3067"/>
                  </a:lnTo>
                  <a:lnTo>
                    <a:pt x="393700" y="0"/>
                  </a:lnTo>
                  <a:lnTo>
                    <a:pt x="1968500" y="0"/>
                  </a:lnTo>
                  <a:lnTo>
                    <a:pt x="2017882" y="3067"/>
                  </a:lnTo>
                  <a:lnTo>
                    <a:pt x="2065435" y="12024"/>
                  </a:lnTo>
                  <a:lnTo>
                    <a:pt x="2110789" y="26501"/>
                  </a:lnTo>
                  <a:lnTo>
                    <a:pt x="2153575" y="46130"/>
                  </a:lnTo>
                  <a:lnTo>
                    <a:pt x="2193424" y="70540"/>
                  </a:lnTo>
                  <a:lnTo>
                    <a:pt x="2229967" y="99364"/>
                  </a:lnTo>
                  <a:lnTo>
                    <a:pt x="2262835" y="132232"/>
                  </a:lnTo>
                  <a:lnTo>
                    <a:pt x="2291659" y="168775"/>
                  </a:lnTo>
                  <a:lnTo>
                    <a:pt x="2316069" y="208624"/>
                  </a:lnTo>
                  <a:lnTo>
                    <a:pt x="2335698" y="251410"/>
                  </a:lnTo>
                  <a:lnTo>
                    <a:pt x="2350175" y="296764"/>
                  </a:lnTo>
                  <a:lnTo>
                    <a:pt x="2359132" y="344317"/>
                  </a:lnTo>
                  <a:lnTo>
                    <a:pt x="2362200" y="393700"/>
                  </a:lnTo>
                  <a:lnTo>
                    <a:pt x="2362200" y="3416300"/>
                  </a:lnTo>
                  <a:lnTo>
                    <a:pt x="2359132" y="3465685"/>
                  </a:lnTo>
                  <a:lnTo>
                    <a:pt x="2350175" y="3513239"/>
                  </a:lnTo>
                  <a:lnTo>
                    <a:pt x="2335698" y="3558594"/>
                  </a:lnTo>
                  <a:lnTo>
                    <a:pt x="2316069" y="3601381"/>
                  </a:lnTo>
                  <a:lnTo>
                    <a:pt x="2291659" y="3641230"/>
                  </a:lnTo>
                  <a:lnTo>
                    <a:pt x="2262835" y="3677772"/>
                  </a:lnTo>
                  <a:lnTo>
                    <a:pt x="2229967" y="3710639"/>
                  </a:lnTo>
                  <a:lnTo>
                    <a:pt x="2193424" y="3739462"/>
                  </a:lnTo>
                  <a:lnTo>
                    <a:pt x="2153575" y="3763872"/>
                  </a:lnTo>
                  <a:lnTo>
                    <a:pt x="2110789" y="3783499"/>
                  </a:lnTo>
                  <a:lnTo>
                    <a:pt x="2065435" y="3797976"/>
                  </a:lnTo>
                  <a:lnTo>
                    <a:pt x="2017882" y="3806932"/>
                  </a:lnTo>
                  <a:lnTo>
                    <a:pt x="1968500" y="3810000"/>
                  </a:lnTo>
                  <a:lnTo>
                    <a:pt x="393700" y="3810000"/>
                  </a:lnTo>
                  <a:lnTo>
                    <a:pt x="344314" y="3806932"/>
                  </a:lnTo>
                  <a:lnTo>
                    <a:pt x="296760" y="3797976"/>
                  </a:lnTo>
                  <a:lnTo>
                    <a:pt x="251405" y="3783499"/>
                  </a:lnTo>
                  <a:lnTo>
                    <a:pt x="208618" y="3763872"/>
                  </a:lnTo>
                  <a:lnTo>
                    <a:pt x="168769" y="3739462"/>
                  </a:lnTo>
                  <a:lnTo>
                    <a:pt x="132227" y="3710639"/>
                  </a:lnTo>
                  <a:lnTo>
                    <a:pt x="99360" y="3677772"/>
                  </a:lnTo>
                  <a:lnTo>
                    <a:pt x="70537" y="3641230"/>
                  </a:lnTo>
                  <a:lnTo>
                    <a:pt x="46127" y="3601381"/>
                  </a:lnTo>
                  <a:lnTo>
                    <a:pt x="26500" y="3558594"/>
                  </a:lnTo>
                  <a:lnTo>
                    <a:pt x="12023" y="3513239"/>
                  </a:lnTo>
                  <a:lnTo>
                    <a:pt x="3067" y="3465685"/>
                  </a:lnTo>
                  <a:lnTo>
                    <a:pt x="0" y="3416300"/>
                  </a:lnTo>
                  <a:lnTo>
                    <a:pt x="0" y="393700"/>
                  </a:lnTo>
                  <a:close/>
                </a:path>
              </a:pathLst>
            </a:custGeom>
            <a:ln w="9144">
              <a:solidFill>
                <a:srgbClr val="00AEEF"/>
              </a:solidFill>
            </a:ln>
          </p:spPr>
          <p:txBody>
            <a:bodyPr wrap="square" lIns="0" tIns="0" rIns="0" bIns="0" rtlCol="0"/>
            <a:lstStyle/>
            <a:p>
              <a:endParaRPr>
                <a:latin typeface="Sitka Text" panose="02000505000000020004" pitchFamily="2" charset="0"/>
              </a:endParaRPr>
            </a:p>
          </p:txBody>
        </p:sp>
      </p:grpSp>
      <p:sp>
        <p:nvSpPr>
          <p:cNvPr id="8" name="object 8"/>
          <p:cNvSpPr txBox="1"/>
          <p:nvPr/>
        </p:nvSpPr>
        <p:spPr>
          <a:xfrm>
            <a:off x="2683239" y="3886201"/>
            <a:ext cx="1880379" cy="1384995"/>
          </a:xfrm>
          <a:prstGeom prst="rect">
            <a:avLst/>
          </a:prstGeom>
          <a:solidFill>
            <a:srgbClr val="FFFFFF"/>
          </a:solidFill>
          <a:ln w="12191">
            <a:solidFill>
              <a:srgbClr val="A7E8FF"/>
            </a:solidFill>
          </a:ln>
        </p:spPr>
        <p:txBody>
          <a:bodyPr vert="horz" wrap="square" lIns="0" tIns="0" rIns="0" bIns="0" rtlCol="0">
            <a:spAutoFit/>
          </a:bodyPr>
          <a:lstStyle/>
          <a:p>
            <a:pPr marL="90805" marR="628015" algn="ctr"/>
            <a:r>
              <a:rPr spc="-5" dirty="0">
                <a:latin typeface="Sitka Text" panose="02000505000000020004" pitchFamily="2" charset="0"/>
                <a:cs typeface="Arial"/>
              </a:rPr>
              <a:t>Methods  d</a:t>
            </a:r>
            <a:r>
              <a:rPr spc="-15" dirty="0">
                <a:latin typeface="Sitka Text" panose="02000505000000020004" pitchFamily="2" charset="0"/>
                <a:cs typeface="Arial"/>
              </a:rPr>
              <a:t>e</a:t>
            </a:r>
            <a:r>
              <a:rPr spc="-5" dirty="0">
                <a:latin typeface="Sitka Text" panose="02000505000000020004" pitchFamily="2" charset="0"/>
                <a:cs typeface="Arial"/>
              </a:rPr>
              <a:t>fin</a:t>
            </a:r>
            <a:r>
              <a:rPr spc="-15" dirty="0">
                <a:latin typeface="Sitka Text" panose="02000505000000020004" pitchFamily="2" charset="0"/>
                <a:cs typeface="Arial"/>
              </a:rPr>
              <a:t>i</a:t>
            </a:r>
            <a:r>
              <a:rPr spc="-5" dirty="0">
                <a:latin typeface="Sitka Text" panose="02000505000000020004" pitchFamily="2" charset="0"/>
                <a:cs typeface="Arial"/>
              </a:rPr>
              <a:t>tio</a:t>
            </a:r>
            <a:r>
              <a:rPr spc="-15" dirty="0">
                <a:latin typeface="Sitka Text" panose="02000505000000020004" pitchFamily="2" charset="0"/>
                <a:cs typeface="Arial"/>
              </a:rPr>
              <a:t>n</a:t>
            </a:r>
            <a:r>
              <a:rPr dirty="0">
                <a:latin typeface="Sitka Text" panose="02000505000000020004" pitchFamily="2" charset="0"/>
                <a:cs typeface="Arial"/>
              </a:rPr>
              <a:t>s</a:t>
            </a:r>
            <a:endParaRPr lang="en-US" dirty="0">
              <a:latin typeface="Sitka Text" panose="02000505000000020004" pitchFamily="2" charset="0"/>
              <a:cs typeface="Arial"/>
            </a:endParaRPr>
          </a:p>
          <a:p>
            <a:pPr marL="90805" marR="628015" algn="ctr"/>
            <a:endParaRPr lang="en-US" dirty="0">
              <a:latin typeface="Sitka Text" panose="02000505000000020004" pitchFamily="2" charset="0"/>
              <a:cs typeface="Arial"/>
            </a:endParaRPr>
          </a:p>
          <a:p>
            <a:pPr marL="90805" marR="628015" algn="ctr"/>
            <a:endParaRPr lang="en-US" dirty="0">
              <a:latin typeface="Sitka Text" panose="02000505000000020004" pitchFamily="2" charset="0"/>
              <a:cs typeface="Arial"/>
            </a:endParaRPr>
          </a:p>
          <a:p>
            <a:pPr marL="90805" marR="628015" algn="ctr"/>
            <a:endParaRPr dirty="0">
              <a:latin typeface="Sitka Text" panose="02000505000000020004" pitchFamily="2" charset="0"/>
              <a:cs typeface="Arial"/>
            </a:endParaRPr>
          </a:p>
        </p:txBody>
      </p:sp>
      <p:sp>
        <p:nvSpPr>
          <p:cNvPr id="9" name="object 9"/>
          <p:cNvSpPr txBox="1"/>
          <p:nvPr/>
        </p:nvSpPr>
        <p:spPr>
          <a:xfrm>
            <a:off x="2683239" y="2756155"/>
            <a:ext cx="1880379" cy="597599"/>
          </a:xfrm>
          <a:prstGeom prst="rect">
            <a:avLst/>
          </a:prstGeom>
          <a:solidFill>
            <a:srgbClr val="FFFFFF"/>
          </a:solidFill>
          <a:ln w="25908">
            <a:solidFill>
              <a:srgbClr val="00AFEF"/>
            </a:solidFill>
          </a:ln>
        </p:spPr>
        <p:txBody>
          <a:bodyPr vert="horz" wrap="square" lIns="0" tIns="43180" rIns="0" bIns="0" rtlCol="0">
            <a:spAutoFit/>
          </a:bodyPr>
          <a:lstStyle/>
          <a:p>
            <a:pPr marL="90170" marR="297180">
              <a:spcBef>
                <a:spcPts val="340"/>
              </a:spcBef>
            </a:pPr>
            <a:r>
              <a:rPr spc="-20" dirty="0">
                <a:latin typeface="Sitka Text" panose="02000505000000020004" pitchFamily="2" charset="0"/>
                <a:cs typeface="Arial"/>
              </a:rPr>
              <a:t>Variable  </a:t>
            </a:r>
            <a:r>
              <a:rPr spc="-5" dirty="0">
                <a:latin typeface="Sitka Text" panose="02000505000000020004" pitchFamily="2" charset="0"/>
                <a:cs typeface="Arial"/>
              </a:rPr>
              <a:t>d</a:t>
            </a:r>
            <a:r>
              <a:rPr spc="-15" dirty="0">
                <a:latin typeface="Sitka Text" panose="02000505000000020004" pitchFamily="2" charset="0"/>
                <a:cs typeface="Arial"/>
              </a:rPr>
              <a:t>e</a:t>
            </a:r>
            <a:r>
              <a:rPr spc="-5" dirty="0">
                <a:latin typeface="Sitka Text" panose="02000505000000020004" pitchFamily="2" charset="0"/>
                <a:cs typeface="Arial"/>
              </a:rPr>
              <a:t>cl</a:t>
            </a:r>
            <a:r>
              <a:rPr spc="-15" dirty="0">
                <a:latin typeface="Sitka Text" panose="02000505000000020004" pitchFamily="2" charset="0"/>
                <a:cs typeface="Arial"/>
              </a:rPr>
              <a:t>a</a:t>
            </a:r>
            <a:r>
              <a:rPr spc="-5" dirty="0">
                <a:latin typeface="Sitka Text" panose="02000505000000020004" pitchFamily="2" charset="0"/>
                <a:cs typeface="Arial"/>
              </a:rPr>
              <a:t>rati</a:t>
            </a:r>
            <a:r>
              <a:rPr spc="-15" dirty="0">
                <a:latin typeface="Sitka Text" panose="02000505000000020004" pitchFamily="2" charset="0"/>
                <a:cs typeface="Arial"/>
              </a:rPr>
              <a:t>o</a:t>
            </a:r>
            <a:r>
              <a:rPr spc="-5" dirty="0">
                <a:latin typeface="Sitka Text" panose="02000505000000020004" pitchFamily="2" charset="0"/>
                <a:cs typeface="Arial"/>
              </a:rPr>
              <a:t>ns</a:t>
            </a:r>
            <a:endParaRPr dirty="0">
              <a:latin typeface="Sitka Text" panose="02000505000000020004" pitchFamily="2" charset="0"/>
              <a:cs typeface="Arial"/>
            </a:endParaRPr>
          </a:p>
        </p:txBody>
      </p:sp>
      <p:sp>
        <p:nvSpPr>
          <p:cNvPr id="10" name="object 10"/>
          <p:cNvSpPr txBox="1"/>
          <p:nvPr/>
        </p:nvSpPr>
        <p:spPr>
          <a:xfrm>
            <a:off x="5982462" y="4192027"/>
            <a:ext cx="4720506" cy="289823"/>
          </a:xfrm>
          <a:prstGeom prst="rect">
            <a:avLst/>
          </a:prstGeom>
        </p:spPr>
        <p:txBody>
          <a:bodyPr vert="horz" wrap="square" lIns="0" tIns="12700" rIns="0" bIns="0" rtlCol="0">
            <a:spAutoFit/>
          </a:bodyPr>
          <a:lstStyle/>
          <a:p>
            <a:pPr marL="12700">
              <a:spcBef>
                <a:spcPts val="100"/>
              </a:spcBef>
            </a:pPr>
            <a:r>
              <a:rPr b="1" spc="-5" dirty="0">
                <a:latin typeface="Sitka Text" panose="02000505000000020004" pitchFamily="2" charset="0"/>
                <a:cs typeface="Arial"/>
              </a:rPr>
              <a:t>Method</a:t>
            </a:r>
            <a:r>
              <a:rPr b="1" spc="-55" dirty="0">
                <a:latin typeface="Sitka Text" panose="02000505000000020004" pitchFamily="2" charset="0"/>
                <a:cs typeface="Arial"/>
              </a:rPr>
              <a:t> </a:t>
            </a:r>
            <a:r>
              <a:rPr b="1" dirty="0">
                <a:latin typeface="Sitka Text" panose="02000505000000020004" pitchFamily="2" charset="0"/>
                <a:cs typeface="Arial"/>
              </a:rPr>
              <a:t>definitions</a:t>
            </a:r>
            <a:endParaRPr dirty="0">
              <a:latin typeface="Sitka Text" panose="02000505000000020004" pitchFamily="2" charset="0"/>
              <a:cs typeface="Arial"/>
            </a:endParaRPr>
          </a:p>
        </p:txBody>
      </p:sp>
      <p:grpSp>
        <p:nvGrpSpPr>
          <p:cNvPr id="11" name="object 11"/>
          <p:cNvGrpSpPr/>
          <p:nvPr/>
        </p:nvGrpSpPr>
        <p:grpSpPr>
          <a:xfrm>
            <a:off x="4477512" y="2909317"/>
            <a:ext cx="1586865" cy="3187065"/>
            <a:chOff x="2953511" y="2909316"/>
            <a:chExt cx="1586865" cy="3187065"/>
          </a:xfrm>
        </p:grpSpPr>
        <p:sp>
          <p:nvSpPr>
            <p:cNvPr id="12" name="object 12"/>
            <p:cNvSpPr/>
            <p:nvPr/>
          </p:nvSpPr>
          <p:spPr>
            <a:xfrm>
              <a:off x="2953511" y="2909316"/>
              <a:ext cx="1548384" cy="266700"/>
            </a:xfrm>
            <a:prstGeom prst="rect">
              <a:avLst/>
            </a:prstGeom>
            <a:blipFill>
              <a:blip r:embed="rId5" cstate="print"/>
              <a:stretch>
                <a:fillRect/>
              </a:stretch>
            </a:blipFill>
          </p:spPr>
          <p:txBody>
            <a:bodyPr wrap="square" lIns="0" tIns="0" rIns="0" bIns="0" rtlCol="0"/>
            <a:lstStyle/>
            <a:p>
              <a:endParaRPr>
                <a:latin typeface="Sitka Text" panose="02000505000000020004" pitchFamily="2" charset="0"/>
              </a:endParaRPr>
            </a:p>
          </p:txBody>
        </p:sp>
        <p:sp>
          <p:nvSpPr>
            <p:cNvPr id="13" name="object 13"/>
            <p:cNvSpPr/>
            <p:nvPr/>
          </p:nvSpPr>
          <p:spPr>
            <a:xfrm>
              <a:off x="3086861" y="2958084"/>
              <a:ext cx="1371600" cy="129539"/>
            </a:xfrm>
            <a:custGeom>
              <a:avLst/>
              <a:gdLst/>
              <a:ahLst/>
              <a:cxnLst/>
              <a:rect l="l" t="t" r="r" b="b"/>
              <a:pathLst>
                <a:path w="1371600" h="129539">
                  <a:moveTo>
                    <a:pt x="77724" y="0"/>
                  </a:moveTo>
                  <a:lnTo>
                    <a:pt x="0" y="64769"/>
                  </a:lnTo>
                  <a:lnTo>
                    <a:pt x="77724" y="129539"/>
                  </a:lnTo>
                  <a:lnTo>
                    <a:pt x="77724" y="77724"/>
                  </a:lnTo>
                  <a:lnTo>
                    <a:pt x="64769" y="77724"/>
                  </a:lnTo>
                  <a:lnTo>
                    <a:pt x="64769" y="51815"/>
                  </a:lnTo>
                  <a:lnTo>
                    <a:pt x="77724" y="51815"/>
                  </a:lnTo>
                  <a:lnTo>
                    <a:pt x="77724" y="0"/>
                  </a:lnTo>
                  <a:close/>
                </a:path>
                <a:path w="1371600" h="129539">
                  <a:moveTo>
                    <a:pt x="77724" y="51815"/>
                  </a:moveTo>
                  <a:lnTo>
                    <a:pt x="64769" y="51815"/>
                  </a:lnTo>
                  <a:lnTo>
                    <a:pt x="64769" y="77724"/>
                  </a:lnTo>
                  <a:lnTo>
                    <a:pt x="77724" y="77724"/>
                  </a:lnTo>
                  <a:lnTo>
                    <a:pt x="77724" y="51815"/>
                  </a:lnTo>
                  <a:close/>
                </a:path>
                <a:path w="1371600" h="129539">
                  <a:moveTo>
                    <a:pt x="1371600" y="51815"/>
                  </a:moveTo>
                  <a:lnTo>
                    <a:pt x="77724" y="51815"/>
                  </a:lnTo>
                  <a:lnTo>
                    <a:pt x="77724" y="77724"/>
                  </a:lnTo>
                  <a:lnTo>
                    <a:pt x="1371600" y="77724"/>
                  </a:lnTo>
                  <a:lnTo>
                    <a:pt x="1371600" y="51815"/>
                  </a:lnTo>
                  <a:close/>
                </a:path>
              </a:pathLst>
            </a:custGeom>
            <a:solidFill>
              <a:srgbClr val="000000"/>
            </a:solidFill>
          </p:spPr>
          <p:txBody>
            <a:bodyPr wrap="square" lIns="0" tIns="0" rIns="0" bIns="0" rtlCol="0"/>
            <a:lstStyle/>
            <a:p>
              <a:endParaRPr>
                <a:latin typeface="Sitka Text" panose="02000505000000020004" pitchFamily="2" charset="0"/>
              </a:endParaRPr>
            </a:p>
          </p:txBody>
        </p:sp>
        <p:sp>
          <p:nvSpPr>
            <p:cNvPr id="14" name="object 14"/>
            <p:cNvSpPr/>
            <p:nvPr/>
          </p:nvSpPr>
          <p:spPr>
            <a:xfrm>
              <a:off x="3311651" y="3565375"/>
              <a:ext cx="707817" cy="2530624"/>
            </a:xfrm>
            <a:prstGeom prst="rect">
              <a:avLst/>
            </a:prstGeom>
            <a:blipFill>
              <a:blip r:embed="rId6" cstate="print"/>
              <a:stretch>
                <a:fillRect/>
              </a:stretch>
            </a:blipFill>
          </p:spPr>
          <p:txBody>
            <a:bodyPr wrap="square" lIns="0" tIns="0" rIns="0" bIns="0" rtlCol="0"/>
            <a:lstStyle/>
            <a:p>
              <a:endParaRPr>
                <a:latin typeface="Sitka Text" panose="02000505000000020004" pitchFamily="2" charset="0"/>
              </a:endParaRPr>
            </a:p>
          </p:txBody>
        </p:sp>
        <p:sp>
          <p:nvSpPr>
            <p:cNvPr id="15" name="object 15"/>
            <p:cNvSpPr/>
            <p:nvPr/>
          </p:nvSpPr>
          <p:spPr>
            <a:xfrm>
              <a:off x="3353561" y="3582162"/>
              <a:ext cx="629920" cy="2438400"/>
            </a:xfrm>
            <a:custGeom>
              <a:avLst/>
              <a:gdLst/>
              <a:ahLst/>
              <a:cxnLst/>
              <a:rect l="l" t="t" r="r" b="b"/>
              <a:pathLst>
                <a:path w="629920" h="2438400">
                  <a:moveTo>
                    <a:pt x="0" y="0"/>
                  </a:moveTo>
                  <a:lnTo>
                    <a:pt x="63440" y="3100"/>
                  </a:lnTo>
                  <a:lnTo>
                    <a:pt x="122521" y="11991"/>
                  </a:lnTo>
                  <a:lnTo>
                    <a:pt x="175979" y="26059"/>
                  </a:lnTo>
                  <a:lnTo>
                    <a:pt x="222551" y="44688"/>
                  </a:lnTo>
                  <a:lnTo>
                    <a:pt x="260973" y="67264"/>
                  </a:lnTo>
                  <a:lnTo>
                    <a:pt x="289982" y="93172"/>
                  </a:lnTo>
                  <a:lnTo>
                    <a:pt x="314705" y="152526"/>
                  </a:lnTo>
                  <a:lnTo>
                    <a:pt x="314705" y="1066673"/>
                  </a:lnTo>
                  <a:lnTo>
                    <a:pt x="321097" y="1097401"/>
                  </a:lnTo>
                  <a:lnTo>
                    <a:pt x="368438" y="1151935"/>
                  </a:lnTo>
                  <a:lnTo>
                    <a:pt x="406860" y="1174511"/>
                  </a:lnTo>
                  <a:lnTo>
                    <a:pt x="453432" y="1193140"/>
                  </a:lnTo>
                  <a:lnTo>
                    <a:pt x="506890" y="1207208"/>
                  </a:lnTo>
                  <a:lnTo>
                    <a:pt x="565971" y="1216099"/>
                  </a:lnTo>
                  <a:lnTo>
                    <a:pt x="629412" y="1219200"/>
                  </a:lnTo>
                  <a:lnTo>
                    <a:pt x="565971" y="1222300"/>
                  </a:lnTo>
                  <a:lnTo>
                    <a:pt x="506890" y="1231191"/>
                  </a:lnTo>
                  <a:lnTo>
                    <a:pt x="453432" y="1245259"/>
                  </a:lnTo>
                  <a:lnTo>
                    <a:pt x="406860" y="1263888"/>
                  </a:lnTo>
                  <a:lnTo>
                    <a:pt x="368438" y="1286464"/>
                  </a:lnTo>
                  <a:lnTo>
                    <a:pt x="339429" y="1312372"/>
                  </a:lnTo>
                  <a:lnTo>
                    <a:pt x="314705" y="1371727"/>
                  </a:lnTo>
                  <a:lnTo>
                    <a:pt x="314705" y="2285822"/>
                  </a:lnTo>
                  <a:lnTo>
                    <a:pt x="308314" y="2316571"/>
                  </a:lnTo>
                  <a:lnTo>
                    <a:pt x="260973" y="2371129"/>
                  </a:lnTo>
                  <a:lnTo>
                    <a:pt x="222551" y="2393710"/>
                  </a:lnTo>
                  <a:lnTo>
                    <a:pt x="175979" y="2412341"/>
                  </a:lnTo>
                  <a:lnTo>
                    <a:pt x="122521" y="2426409"/>
                  </a:lnTo>
                  <a:lnTo>
                    <a:pt x="63440" y="2435300"/>
                  </a:lnTo>
                  <a:lnTo>
                    <a:pt x="0" y="2438400"/>
                  </a:lnTo>
                </a:path>
              </a:pathLst>
            </a:custGeom>
            <a:ln w="25908">
              <a:solidFill>
                <a:srgbClr val="000000"/>
              </a:solidFill>
            </a:ln>
          </p:spPr>
          <p:txBody>
            <a:bodyPr wrap="square" lIns="0" tIns="0" rIns="0" bIns="0" rtlCol="0"/>
            <a:lstStyle/>
            <a:p>
              <a:endParaRPr>
                <a:latin typeface="Sitka Text" panose="02000505000000020004" pitchFamily="2" charset="0"/>
              </a:endParaRPr>
            </a:p>
          </p:txBody>
        </p:sp>
        <p:sp>
          <p:nvSpPr>
            <p:cNvPr id="16" name="object 16"/>
            <p:cNvSpPr/>
            <p:nvPr/>
          </p:nvSpPr>
          <p:spPr>
            <a:xfrm>
              <a:off x="3927347" y="4765548"/>
              <a:ext cx="612648" cy="111251"/>
            </a:xfrm>
            <a:prstGeom prst="rect">
              <a:avLst/>
            </a:prstGeom>
            <a:blipFill>
              <a:blip r:embed="rId7" cstate="print"/>
              <a:stretch>
                <a:fillRect/>
              </a:stretch>
            </a:blipFill>
          </p:spPr>
          <p:txBody>
            <a:bodyPr wrap="square" lIns="0" tIns="0" rIns="0" bIns="0" rtlCol="0"/>
            <a:lstStyle/>
            <a:p>
              <a:endParaRPr>
                <a:latin typeface="Sitka Text" panose="02000505000000020004" pitchFamily="2" charset="0"/>
              </a:endParaRPr>
            </a:p>
          </p:txBody>
        </p:sp>
        <p:sp>
          <p:nvSpPr>
            <p:cNvPr id="17" name="object 17"/>
            <p:cNvSpPr/>
            <p:nvPr/>
          </p:nvSpPr>
          <p:spPr>
            <a:xfrm>
              <a:off x="3982973" y="4801361"/>
              <a:ext cx="513715" cy="0"/>
            </a:xfrm>
            <a:custGeom>
              <a:avLst/>
              <a:gdLst/>
              <a:ahLst/>
              <a:cxnLst/>
              <a:rect l="l" t="t" r="r" b="b"/>
              <a:pathLst>
                <a:path w="513714">
                  <a:moveTo>
                    <a:pt x="513588" y="0"/>
                  </a:moveTo>
                  <a:lnTo>
                    <a:pt x="0" y="0"/>
                  </a:lnTo>
                </a:path>
              </a:pathLst>
            </a:custGeom>
            <a:ln w="25908">
              <a:solidFill>
                <a:srgbClr val="000000"/>
              </a:solidFill>
            </a:ln>
          </p:spPr>
          <p:txBody>
            <a:bodyPr wrap="square" lIns="0" tIns="0" rIns="0" bIns="0" rtlCol="0"/>
            <a:lstStyle/>
            <a:p>
              <a:endParaRPr>
                <a:latin typeface="Sitka Text" panose="02000505000000020004" pitchFamily="2" charset="0"/>
              </a:endParaRPr>
            </a:p>
          </p:txBody>
        </p:sp>
      </p:grpSp>
      <p:sp>
        <p:nvSpPr>
          <p:cNvPr id="18" name="object 18"/>
          <p:cNvSpPr txBox="1"/>
          <p:nvPr/>
        </p:nvSpPr>
        <p:spPr>
          <a:xfrm>
            <a:off x="5757672" y="2135878"/>
            <a:ext cx="6338369" cy="1736373"/>
          </a:xfrm>
          <a:prstGeom prst="rect">
            <a:avLst/>
          </a:prstGeom>
        </p:spPr>
        <p:txBody>
          <a:bodyPr vert="horz" wrap="square" lIns="0" tIns="66040" rIns="0" bIns="0" rtlCol="0">
            <a:spAutoFit/>
          </a:bodyPr>
          <a:lstStyle/>
          <a:p>
            <a:pPr marL="102235" algn="ctr">
              <a:spcBef>
                <a:spcPts val="520"/>
              </a:spcBef>
            </a:pPr>
            <a:r>
              <a:rPr sz="2400" b="1" spc="-15" dirty="0">
                <a:latin typeface="Sitka Text" panose="02000505000000020004" pitchFamily="2" charset="0"/>
                <a:cs typeface="Arial"/>
              </a:rPr>
              <a:t>Variable</a:t>
            </a:r>
            <a:r>
              <a:rPr sz="2400" b="1" spc="-5" dirty="0">
                <a:latin typeface="Sitka Text" panose="02000505000000020004" pitchFamily="2" charset="0"/>
                <a:cs typeface="Arial"/>
              </a:rPr>
              <a:t> </a:t>
            </a:r>
            <a:r>
              <a:rPr sz="2400" b="1" dirty="0">
                <a:latin typeface="Sitka Text" panose="02000505000000020004" pitchFamily="2" charset="0"/>
                <a:cs typeface="Arial"/>
              </a:rPr>
              <a:t>declarations</a:t>
            </a:r>
            <a:endParaRPr sz="2400" dirty="0">
              <a:latin typeface="Sitka Text" panose="02000505000000020004" pitchFamily="2" charset="0"/>
              <a:cs typeface="Arial"/>
            </a:endParaRPr>
          </a:p>
          <a:p>
            <a:pPr marL="509905" marR="403860" algn="ctr">
              <a:spcBef>
                <a:spcPts val="565"/>
              </a:spcBef>
            </a:pPr>
            <a:r>
              <a:rPr sz="2400" b="1" spc="-5" dirty="0">
                <a:latin typeface="Sitka Text" panose="02000505000000020004" pitchFamily="2" charset="0"/>
                <a:cs typeface="Arial"/>
              </a:rPr>
              <a:t>(variable describes the  attributes)</a:t>
            </a:r>
            <a:endParaRPr sz="2400" dirty="0">
              <a:latin typeface="Sitka Text" panose="02000505000000020004" pitchFamily="2" charset="0"/>
              <a:cs typeface="Arial"/>
            </a:endParaRPr>
          </a:p>
          <a:p>
            <a:pPr marL="12700" marR="5080" algn="ctr">
              <a:spcBef>
                <a:spcPts val="900"/>
              </a:spcBef>
            </a:pPr>
            <a:r>
              <a:rPr sz="2400" i="1" spc="-10" dirty="0">
                <a:latin typeface="Sitka Text" panose="02000505000000020004" pitchFamily="2" charset="0"/>
                <a:cs typeface="Arial"/>
              </a:rPr>
              <a:t>Variable may </a:t>
            </a:r>
            <a:r>
              <a:rPr sz="2400" i="1" spc="-5" dirty="0">
                <a:latin typeface="Sitka Text" panose="02000505000000020004" pitchFamily="2" charset="0"/>
                <a:cs typeface="Arial"/>
              </a:rPr>
              <a:t>be: instance variables or static variables or </a:t>
            </a:r>
            <a:r>
              <a:rPr sz="2400" i="1" dirty="0">
                <a:latin typeface="Sitka Text" panose="02000505000000020004" pitchFamily="2" charset="0"/>
                <a:cs typeface="Arial"/>
              </a:rPr>
              <a:t>final  </a:t>
            </a:r>
            <a:r>
              <a:rPr sz="2400" i="1" spc="-5" dirty="0">
                <a:latin typeface="Sitka Text" panose="02000505000000020004" pitchFamily="2" charset="0"/>
                <a:cs typeface="Arial"/>
              </a:rPr>
              <a:t>variables</a:t>
            </a:r>
            <a:endParaRPr sz="2400" dirty="0">
              <a:latin typeface="Sitka Text" panose="02000505000000020004" pitchFamily="2" charset="0"/>
              <a:cs typeface="Arial"/>
            </a:endParaRPr>
          </a:p>
        </p:txBody>
      </p:sp>
      <p:sp>
        <p:nvSpPr>
          <p:cNvPr id="19" name="object 19"/>
          <p:cNvSpPr txBox="1"/>
          <p:nvPr/>
        </p:nvSpPr>
        <p:spPr>
          <a:xfrm>
            <a:off x="5885088" y="4650200"/>
            <a:ext cx="6083536" cy="1419619"/>
          </a:xfrm>
          <a:prstGeom prst="rect">
            <a:avLst/>
          </a:prstGeom>
        </p:spPr>
        <p:txBody>
          <a:bodyPr vert="horz" wrap="square" lIns="0" tIns="207010" rIns="0" bIns="0" rtlCol="0">
            <a:spAutoFit/>
          </a:bodyPr>
          <a:lstStyle/>
          <a:p>
            <a:pPr marL="37465">
              <a:spcBef>
                <a:spcPts val="1630"/>
              </a:spcBef>
            </a:pPr>
            <a:r>
              <a:rPr sz="2400" b="1" dirty="0">
                <a:latin typeface="Sitka Text" panose="02000505000000020004" pitchFamily="2" charset="0"/>
                <a:cs typeface="Arial"/>
              </a:rPr>
              <a:t>(methods </a:t>
            </a:r>
            <a:r>
              <a:rPr sz="2400" b="1" spc="-5" dirty="0">
                <a:latin typeface="Sitka Text" panose="02000505000000020004" pitchFamily="2" charset="0"/>
                <a:cs typeface="Arial"/>
              </a:rPr>
              <a:t>handle the</a:t>
            </a:r>
            <a:r>
              <a:rPr sz="2400" b="1" spc="-60" dirty="0">
                <a:latin typeface="Sitka Text" panose="02000505000000020004" pitchFamily="2" charset="0"/>
                <a:cs typeface="Arial"/>
              </a:rPr>
              <a:t> </a:t>
            </a:r>
            <a:r>
              <a:rPr sz="2400" b="1" spc="-5" dirty="0">
                <a:latin typeface="Sitka Text" panose="02000505000000020004" pitchFamily="2" charset="0"/>
                <a:cs typeface="Arial"/>
              </a:rPr>
              <a:t>behavior)</a:t>
            </a:r>
            <a:endParaRPr sz="2400" dirty="0">
              <a:latin typeface="Sitka Text" panose="02000505000000020004" pitchFamily="2" charset="0"/>
              <a:cs typeface="Arial"/>
            </a:endParaRPr>
          </a:p>
          <a:p>
            <a:pPr marL="12700">
              <a:spcBef>
                <a:spcPts val="765"/>
              </a:spcBef>
            </a:pPr>
            <a:r>
              <a:rPr sz="2400" i="1" spc="-5" dirty="0">
                <a:latin typeface="Sitka Text" panose="02000505000000020004" pitchFamily="2" charset="0"/>
                <a:cs typeface="Verdana"/>
              </a:rPr>
              <a:t>Methods may be: instance methods </a:t>
            </a:r>
            <a:r>
              <a:rPr sz="2400" i="1" dirty="0">
                <a:latin typeface="Sitka Text" panose="02000505000000020004" pitchFamily="2" charset="0"/>
                <a:cs typeface="Verdana"/>
              </a:rPr>
              <a:t>or </a:t>
            </a:r>
            <a:r>
              <a:rPr sz="2400" i="1" spc="-5" dirty="0">
                <a:latin typeface="Sitka Text" panose="02000505000000020004" pitchFamily="2" charset="0"/>
                <a:cs typeface="Verdana"/>
              </a:rPr>
              <a:t>static</a:t>
            </a:r>
            <a:r>
              <a:rPr sz="2400" i="1" spc="65" dirty="0">
                <a:latin typeface="Sitka Text" panose="02000505000000020004" pitchFamily="2" charset="0"/>
                <a:cs typeface="Verdana"/>
              </a:rPr>
              <a:t> </a:t>
            </a:r>
            <a:r>
              <a:rPr sz="2400" i="1" spc="-5" dirty="0">
                <a:latin typeface="Sitka Text" panose="02000505000000020004" pitchFamily="2" charset="0"/>
                <a:cs typeface="Verdana"/>
              </a:rPr>
              <a:t>methods</a:t>
            </a:r>
            <a:endParaRPr sz="2400" dirty="0">
              <a:latin typeface="Sitka Text" panose="02000505000000020004" pitchFamily="2" charset="0"/>
              <a:cs typeface="Verdana"/>
            </a:endParaRP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947969"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Classes</a:t>
            </a:r>
            <a:endParaRPr lang="en-US" sz="4400" b="1" i="0" dirty="0">
              <a:solidFill>
                <a:srgbClr val="273239"/>
              </a:solidFill>
              <a:effectLst/>
              <a:latin typeface="Sitka Heading Semibold" pitchFamily="2" charset="0"/>
            </a:endParaRPr>
          </a:p>
        </p:txBody>
      </p:sp>
      <p:grpSp>
        <p:nvGrpSpPr>
          <p:cNvPr id="26" name="Group 25"/>
          <p:cNvGrpSpPr/>
          <p:nvPr/>
        </p:nvGrpSpPr>
        <p:grpSpPr>
          <a:xfrm>
            <a:off x="9453603" y="56385"/>
            <a:ext cx="2628980" cy="738492"/>
            <a:chOff x="9520509" y="56385"/>
            <a:chExt cx="2628980" cy="738492"/>
          </a:xfrm>
        </p:grpSpPr>
        <p:graphicFrame>
          <p:nvGraphicFramePr>
            <p:cNvPr id="27" name="Object 26"/>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8214" name="Image" r:id="rId8" imgW="6412680" imgH="1942560" progId="Photoshop.Image.12">
                    <p:embed/>
                  </p:oleObj>
                </mc:Choice>
                <mc:Fallback>
                  <p:oleObj name="Image" r:id="rId8" imgW="6412680" imgH="1942560" progId="Photoshop.Image.12">
                    <p:embed/>
                    <p:pic>
                      <p:nvPicPr>
                        <p:cNvPr id="10" name="Object 9"/>
                        <p:cNvPicPr/>
                        <p:nvPr/>
                      </p:nvPicPr>
                      <p:blipFill>
                        <a:blip r:embed="rId9"/>
                        <a:stretch>
                          <a:fillRect/>
                        </a:stretch>
                      </p:blipFill>
                      <p:spPr>
                        <a:xfrm>
                          <a:off x="9746166" y="66906"/>
                          <a:ext cx="2403323" cy="727971"/>
                        </a:xfrm>
                        <a:prstGeom prst="rect">
                          <a:avLst/>
                        </a:prstGeom>
                      </p:spPr>
                    </p:pic>
                  </p:oleObj>
                </mc:Fallback>
              </mc:AlternateContent>
            </a:graphicData>
          </a:graphic>
        </p:graphicFrame>
        <p:pic>
          <p:nvPicPr>
            <p:cNvPr id="28" name="Picture 27"/>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29" name="Picture 28">
            <a:extLst>
              <a:ext uri="{FF2B5EF4-FFF2-40B4-BE49-F238E27FC236}">
                <a16:creationId xmlns:a16="http://schemas.microsoft.com/office/drawing/2014/main" id="{92845AC4-578D-8980-AE06-A650369629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924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4511866" y="876992"/>
            <a:ext cx="7680134"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922869" cy="707886"/>
          </a:xfrm>
          <a:prstGeom prst="rect">
            <a:avLst/>
          </a:prstGeom>
          <a:noFill/>
        </p:spPr>
        <p:txBody>
          <a:bodyPr wrap="none" lIns="91440" tIns="45720" rIns="91440" bIns="45720">
            <a:spAutoFit/>
          </a:bodyPr>
          <a:lstStyle/>
          <a:p>
            <a:pPr algn="l" fontAlgn="base"/>
            <a:r>
              <a:rPr lang="en-US" altLang="en-US" sz="4000" dirty="0">
                <a:latin typeface="Sitka Heading Semibold" pitchFamily="2" charset="0"/>
              </a:rPr>
              <a:t>Software Objects</a:t>
            </a:r>
            <a:endParaRPr lang="en-US" sz="4000" b="1" i="0" dirty="0">
              <a:effectLst/>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626780" y="1501048"/>
            <a:ext cx="10938439" cy="4154984"/>
          </a:xfrm>
          <a:prstGeom prst="rect">
            <a:avLst/>
          </a:prstGeom>
          <a:noFill/>
        </p:spPr>
        <p:txBody>
          <a:bodyPr wrap="square">
            <a:spAutoFit/>
          </a:bodyPr>
          <a:lstStyle/>
          <a:p>
            <a:pPr>
              <a:spcBef>
                <a:spcPts val="1200"/>
              </a:spcBef>
              <a:spcAft>
                <a:spcPts val="1200"/>
              </a:spcAft>
            </a:pPr>
            <a:r>
              <a:rPr lang="en-US" altLang="en-US" sz="2800" dirty="0">
                <a:latin typeface="Sitka Text" panose="02000505000000020004" pitchFamily="2" charset="0"/>
              </a:rPr>
              <a:t>Software objects have </a:t>
            </a:r>
            <a:r>
              <a:rPr lang="en-US" altLang="en-US" sz="2800" b="1" dirty="0">
                <a:latin typeface="Sitka Text" panose="02000505000000020004" pitchFamily="2" charset="0"/>
              </a:rPr>
              <a:t>identity</a:t>
            </a:r>
            <a:r>
              <a:rPr lang="en-US" altLang="en-US" sz="2800" dirty="0">
                <a:latin typeface="Sitka Text" panose="02000505000000020004" pitchFamily="2" charset="0"/>
              </a:rPr>
              <a:t> because each is a separate chunk of memory </a:t>
            </a:r>
          </a:p>
          <a:p>
            <a:pPr>
              <a:spcBef>
                <a:spcPts val="1200"/>
              </a:spcBef>
              <a:spcAft>
                <a:spcPts val="1200"/>
              </a:spcAft>
            </a:pPr>
            <a:r>
              <a:rPr lang="en-US" altLang="en-US" sz="2800" dirty="0">
                <a:latin typeface="Sitka Text" panose="02000505000000020004" pitchFamily="2" charset="0"/>
              </a:rPr>
              <a:t>Software objects have </a:t>
            </a:r>
            <a:r>
              <a:rPr lang="en-US" altLang="en-US" sz="2800" b="1" dirty="0">
                <a:latin typeface="Sitka Text" panose="02000505000000020004" pitchFamily="2" charset="0"/>
              </a:rPr>
              <a:t>state.</a:t>
            </a:r>
            <a:r>
              <a:rPr lang="en-US" altLang="en-US" sz="2800" dirty="0">
                <a:latin typeface="Sitka Text" panose="02000505000000020004" pitchFamily="2" charset="0"/>
              </a:rPr>
              <a:t> Some of the memory that makes a software object is used for variables which contain values. </a:t>
            </a:r>
          </a:p>
          <a:p>
            <a:pPr>
              <a:spcBef>
                <a:spcPts val="1200"/>
              </a:spcBef>
              <a:spcAft>
                <a:spcPts val="1200"/>
              </a:spcAft>
            </a:pPr>
            <a:r>
              <a:rPr lang="en-US" altLang="en-US" sz="2800" dirty="0">
                <a:latin typeface="Sitka Text" panose="02000505000000020004" pitchFamily="2" charset="0"/>
              </a:rPr>
              <a:t>Software objects have </a:t>
            </a:r>
            <a:r>
              <a:rPr lang="en-US" altLang="en-US" sz="2800" b="1" dirty="0">
                <a:latin typeface="Sitka Text" panose="02000505000000020004" pitchFamily="2" charset="0"/>
              </a:rPr>
              <a:t>behavior.</a:t>
            </a:r>
            <a:r>
              <a:rPr lang="en-US" altLang="en-US" sz="2800" dirty="0">
                <a:latin typeface="Sitka Text" panose="02000505000000020004" pitchFamily="2" charset="0"/>
              </a:rPr>
              <a:t> Some of the memory that makes a software object is used to contain programs (called </a:t>
            </a:r>
            <a:r>
              <a:rPr lang="en-US" altLang="en-US" sz="2800" i="1" dirty="0">
                <a:latin typeface="Sitka Text" panose="02000505000000020004" pitchFamily="2" charset="0"/>
              </a:rPr>
              <a:t>methods</a:t>
            </a:r>
            <a:r>
              <a:rPr lang="en-US" altLang="en-US" sz="2800" dirty="0">
                <a:latin typeface="Sitka Text" panose="02000505000000020004" pitchFamily="2" charset="0"/>
              </a:rPr>
              <a:t>) that enable the object to "do things." The object does something when one of its method runs. </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7190" name="Image" r:id="rId3" imgW="6412680" imgH="1942560" progId="Photoshop.Image.12">
                    <p:embed/>
                  </p:oleObj>
                </mc:Choice>
                <mc:Fallback>
                  <p:oleObj name="Image" r:id="rId3" imgW="6412680" imgH="1942560" progId="Photoshop.Image.12">
                    <p:embed/>
                    <p:pic>
                      <p:nvPicPr>
                        <p:cNvPr id="10" name="Object 9"/>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8307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715265" y="1289921"/>
            <a:ext cx="9027827" cy="4893647"/>
          </a:xfrm>
          <a:prstGeom prst="rect">
            <a:avLst/>
          </a:prstGeom>
          <a:noFill/>
        </p:spPr>
        <p:txBody>
          <a:bodyPr wrap="square">
            <a:spAutoFit/>
          </a:bodyPr>
          <a:lstStyle/>
          <a:p>
            <a:r>
              <a:rPr lang="en-US" sz="2400" dirty="0">
                <a:latin typeface="Sitka Text" panose="02000505000000020004" pitchFamily="2" charset="0"/>
              </a:rPr>
              <a:t>class First</a:t>
            </a:r>
          </a:p>
          <a:p>
            <a:r>
              <a:rPr lang="en-US" sz="2400" dirty="0">
                <a:latin typeface="Sitka Text" panose="02000505000000020004" pitchFamily="2" charset="0"/>
              </a:rPr>
              <a:t>  {</a:t>
            </a:r>
          </a:p>
          <a:p>
            <a:r>
              <a:rPr lang="en-US" sz="2400" dirty="0">
                <a:latin typeface="Sitka Text" panose="02000505000000020004" pitchFamily="2" charset="0"/>
              </a:rPr>
              <a:t>    int a=10;</a:t>
            </a:r>
          </a:p>
          <a:p>
            <a:r>
              <a:rPr lang="en-US" sz="2400" dirty="0">
                <a:latin typeface="Sitka Text" panose="02000505000000020004" pitchFamily="2" charset="0"/>
              </a:rPr>
              <a:t>    void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 Value of a is :"+a);</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(a);</a:t>
            </a:r>
          </a:p>
          <a:p>
            <a:r>
              <a:rPr lang="en-US" sz="2400" dirty="0">
                <a:latin typeface="Sitka Text" panose="02000505000000020004" pitchFamily="2" charset="0"/>
              </a:rPr>
              <a:t>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890786"/>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9238" name="Image" r:id="rId4" imgW="6412680" imgH="1942560" progId="Photoshop.Image.12">
                    <p:embed/>
                  </p:oleObj>
                </mc:Choice>
                <mc:Fallback>
                  <p:oleObj name="Image" r:id="rId4" imgW="6412680" imgH="1942560" progId="Photoshop.Image.12">
                    <p:embed/>
                    <p:pic>
                      <p:nvPicPr>
                        <p:cNvPr id="10" name="Object 9"/>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742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5192" y="518375"/>
            <a:ext cx="4651326" cy="511422"/>
          </a:xfrm>
          <a:prstGeom prst="rect">
            <a:avLst/>
          </a:prstGeom>
        </p:spPr>
        <p:txBody>
          <a:bodyPr vert="horz" wrap="square" lIns="0" tIns="12700" rIns="0" bIns="0" rtlCol="0" anchor="ctr">
            <a:spAutoFit/>
          </a:bodyPr>
          <a:lstStyle/>
          <a:p>
            <a:pPr algn="l" fontAlgn="base"/>
            <a:r>
              <a:rPr lang="en-US" altLang="en-US" sz="3600" b="1" dirty="0">
                <a:latin typeface="Sitka Text" panose="02000505000000020004" pitchFamily="2" charset="0"/>
              </a:rPr>
              <a:t>Instantiation</a:t>
            </a:r>
            <a:endParaRPr lang="en-US" sz="3600" b="1" i="0" dirty="0">
              <a:solidFill>
                <a:srgbClr val="273239"/>
              </a:solidFill>
              <a:effectLst/>
              <a:latin typeface="Sitka Heading Semibold" pitchFamily="2" charset="0"/>
            </a:endParaRPr>
          </a:p>
        </p:txBody>
      </p:sp>
      <p:sp>
        <p:nvSpPr>
          <p:cNvPr id="3" name="object 3"/>
          <p:cNvSpPr txBox="1"/>
          <p:nvPr/>
        </p:nvSpPr>
        <p:spPr>
          <a:xfrm>
            <a:off x="655192" y="1182601"/>
            <a:ext cx="10866956" cy="3516347"/>
          </a:xfrm>
          <a:prstGeom prst="rect">
            <a:avLst/>
          </a:prstGeom>
        </p:spPr>
        <p:txBody>
          <a:bodyPr vert="horz" wrap="square" lIns="0" tIns="12700" rIns="0" bIns="0" rtlCol="0">
            <a:spAutoFit/>
          </a:bodyPr>
          <a:lstStyle/>
          <a:p>
            <a:pPr marL="243840" marR="5080" indent="-231775">
              <a:lnSpc>
                <a:spcPct val="150000"/>
              </a:lnSpc>
              <a:spcBef>
                <a:spcPts val="100"/>
              </a:spcBef>
              <a:buChar char="•"/>
              <a:tabLst>
                <a:tab pos="243840" algn="l"/>
                <a:tab pos="244475" algn="l"/>
                <a:tab pos="595630" algn="l"/>
              </a:tabLst>
            </a:pPr>
            <a:r>
              <a:rPr sz="2400" dirty="0">
                <a:latin typeface="Sitka Text" panose="02000505000000020004" pitchFamily="2" charset="0"/>
                <a:cs typeface="Arial"/>
              </a:rPr>
              <a:t>Once a class is defined, you can declare a variable (</a:t>
            </a:r>
            <a:r>
              <a:rPr sz="2400" b="1" dirty="0">
                <a:latin typeface="Sitka Text" panose="02000505000000020004" pitchFamily="2" charset="0"/>
                <a:cs typeface="Arial"/>
              </a:rPr>
              <a:t>object</a:t>
            </a:r>
            <a:r>
              <a:rPr sz="2400" b="1" spc="-125" dirty="0">
                <a:latin typeface="Sitka Text" panose="02000505000000020004" pitchFamily="2" charset="0"/>
                <a:cs typeface="Arial"/>
              </a:rPr>
              <a:t> </a:t>
            </a:r>
            <a:r>
              <a:rPr sz="2400" b="1" dirty="0">
                <a:latin typeface="Sitka Text" panose="02000505000000020004" pitchFamily="2" charset="0"/>
                <a:cs typeface="Arial"/>
              </a:rPr>
              <a:t>reference</a:t>
            </a:r>
            <a:r>
              <a:rPr sz="2400" dirty="0">
                <a:latin typeface="Sitka Text" panose="02000505000000020004" pitchFamily="2" charset="0"/>
                <a:cs typeface="Arial"/>
              </a:rPr>
              <a:t>)  of</a:t>
            </a:r>
            <a:r>
              <a:rPr lang="en-US" sz="2400" dirty="0">
                <a:latin typeface="Sitka Text" panose="02000505000000020004" pitchFamily="2" charset="0"/>
                <a:cs typeface="Arial"/>
              </a:rPr>
              <a:t> </a:t>
            </a:r>
            <a:r>
              <a:rPr sz="2400" spc="-5" dirty="0">
                <a:latin typeface="Sitka Text" panose="02000505000000020004" pitchFamily="2" charset="0"/>
                <a:cs typeface="Arial"/>
              </a:rPr>
              <a:t>type </a:t>
            </a:r>
            <a:r>
              <a:rPr sz="2400" dirty="0">
                <a:latin typeface="Sitka Text" panose="02000505000000020004" pitchFamily="2" charset="0"/>
                <a:cs typeface="Arial"/>
              </a:rPr>
              <a:t>class</a:t>
            </a:r>
          </a:p>
          <a:p>
            <a:pPr marL="1841500">
              <a:spcBef>
                <a:spcPts val="919"/>
              </a:spcBef>
            </a:pPr>
            <a:r>
              <a:rPr sz="2400" b="1" dirty="0">
                <a:latin typeface="Sitka Text" panose="02000505000000020004" pitchFamily="2" charset="0"/>
                <a:cs typeface="Arial"/>
              </a:rPr>
              <a:t>Student</a:t>
            </a:r>
            <a:r>
              <a:rPr sz="2400" b="1" spc="-15" dirty="0">
                <a:latin typeface="Sitka Text" panose="02000505000000020004" pitchFamily="2" charset="0"/>
                <a:cs typeface="Arial"/>
              </a:rPr>
              <a:t> </a:t>
            </a:r>
            <a:r>
              <a:rPr sz="2400" b="1" dirty="0">
                <a:latin typeface="Sitka Text" panose="02000505000000020004" pitchFamily="2" charset="0"/>
                <a:cs typeface="Arial"/>
              </a:rPr>
              <a:t>stud1;</a:t>
            </a:r>
            <a:endParaRPr sz="2400" dirty="0">
              <a:latin typeface="Sitka Text" panose="02000505000000020004" pitchFamily="2" charset="0"/>
              <a:cs typeface="Arial"/>
            </a:endParaRPr>
          </a:p>
          <a:p>
            <a:pPr marL="1841500">
              <a:spcBef>
                <a:spcPts val="484"/>
              </a:spcBef>
            </a:pPr>
            <a:r>
              <a:rPr sz="2400" b="1" spc="-5" dirty="0">
                <a:latin typeface="Sitka Text" panose="02000505000000020004" pitchFamily="2" charset="0"/>
                <a:cs typeface="Arial"/>
              </a:rPr>
              <a:t>Employee</a:t>
            </a:r>
            <a:r>
              <a:rPr sz="2400" b="1" spc="20" dirty="0">
                <a:latin typeface="Sitka Text" panose="02000505000000020004" pitchFamily="2" charset="0"/>
                <a:cs typeface="Arial"/>
              </a:rPr>
              <a:t> </a:t>
            </a:r>
            <a:r>
              <a:rPr sz="2400" b="1" dirty="0">
                <a:latin typeface="Sitka Text" panose="02000505000000020004" pitchFamily="2" charset="0"/>
                <a:cs typeface="Arial"/>
              </a:rPr>
              <a:t>emp1;</a:t>
            </a:r>
            <a:endParaRPr sz="2400" dirty="0">
              <a:latin typeface="Sitka Text" panose="02000505000000020004" pitchFamily="2" charset="0"/>
              <a:cs typeface="Arial"/>
            </a:endParaRPr>
          </a:p>
          <a:p>
            <a:pPr>
              <a:spcBef>
                <a:spcPts val="20"/>
              </a:spcBef>
            </a:pPr>
            <a:endParaRPr sz="2400" dirty="0">
              <a:latin typeface="Sitka Text" panose="02000505000000020004" pitchFamily="2" charset="0"/>
              <a:cs typeface="Arial"/>
            </a:endParaRPr>
          </a:p>
          <a:p>
            <a:pPr marL="243840" indent="-231775">
              <a:spcBef>
                <a:spcPts val="5"/>
              </a:spcBef>
              <a:buChar char="•"/>
              <a:tabLst>
                <a:tab pos="243840" algn="l"/>
                <a:tab pos="244475" algn="l"/>
              </a:tabLst>
            </a:pPr>
            <a:r>
              <a:rPr sz="2400" dirty="0">
                <a:latin typeface="Sitka Text" panose="02000505000000020004" pitchFamily="2" charset="0"/>
                <a:cs typeface="Arial"/>
              </a:rPr>
              <a:t>The </a:t>
            </a:r>
            <a:r>
              <a:rPr sz="2400" b="1" spc="-5" dirty="0">
                <a:latin typeface="Sitka Text" panose="02000505000000020004" pitchFamily="2" charset="0"/>
                <a:cs typeface="Arial"/>
              </a:rPr>
              <a:t>new </a:t>
            </a:r>
            <a:r>
              <a:rPr sz="2400" dirty="0">
                <a:latin typeface="Sitka Text" panose="02000505000000020004" pitchFamily="2" charset="0"/>
                <a:cs typeface="Arial"/>
              </a:rPr>
              <a:t>operator is used to create an object of that reference</a:t>
            </a:r>
            <a:r>
              <a:rPr sz="2400" spc="-235" dirty="0">
                <a:latin typeface="Sitka Text" panose="02000505000000020004" pitchFamily="2" charset="0"/>
                <a:cs typeface="Arial"/>
              </a:rPr>
              <a:t> </a:t>
            </a:r>
            <a:r>
              <a:rPr sz="2400" spc="-5" dirty="0">
                <a:latin typeface="Sitka Text" panose="02000505000000020004" pitchFamily="2" charset="0"/>
                <a:cs typeface="Arial"/>
              </a:rPr>
              <a:t>type</a:t>
            </a:r>
            <a:endParaRPr sz="2400" dirty="0">
              <a:latin typeface="Sitka Text" panose="02000505000000020004" pitchFamily="2" charset="0"/>
              <a:cs typeface="Arial"/>
            </a:endParaRPr>
          </a:p>
          <a:p>
            <a:pPr>
              <a:lnSpc>
                <a:spcPct val="100000"/>
              </a:lnSpc>
            </a:pPr>
            <a:endParaRPr sz="2400" dirty="0">
              <a:latin typeface="Sitka Text" panose="02000505000000020004" pitchFamily="2" charset="0"/>
              <a:cs typeface="Arial"/>
            </a:endParaRPr>
          </a:p>
          <a:p>
            <a:pPr marL="1841500"/>
            <a:r>
              <a:rPr sz="2400" b="1" spc="-5" dirty="0">
                <a:latin typeface="Sitka Text" panose="02000505000000020004" pitchFamily="2" charset="0"/>
                <a:cs typeface="Arial"/>
              </a:rPr>
              <a:t>Employee emp </a:t>
            </a:r>
            <a:r>
              <a:rPr sz="2400" b="1" dirty="0">
                <a:latin typeface="Sitka Text" panose="02000505000000020004" pitchFamily="2" charset="0"/>
                <a:cs typeface="Arial"/>
              </a:rPr>
              <a:t>= </a:t>
            </a:r>
            <a:r>
              <a:rPr sz="2400" b="1" spc="-5" dirty="0">
                <a:latin typeface="Sitka Text" panose="02000505000000020004" pitchFamily="2" charset="0"/>
                <a:cs typeface="Arial"/>
              </a:rPr>
              <a:t>new</a:t>
            </a:r>
            <a:r>
              <a:rPr sz="2400" b="1" spc="10" dirty="0">
                <a:latin typeface="Sitka Text" panose="02000505000000020004" pitchFamily="2" charset="0"/>
                <a:cs typeface="Arial"/>
              </a:rPr>
              <a:t> </a:t>
            </a:r>
            <a:r>
              <a:rPr sz="2400" b="1" spc="-5" dirty="0">
                <a:latin typeface="Sitka Text" panose="02000505000000020004" pitchFamily="2" charset="0"/>
                <a:cs typeface="Arial"/>
              </a:rPr>
              <a:t>Employee();</a:t>
            </a:r>
            <a:endParaRPr sz="2400" dirty="0">
              <a:latin typeface="Sitka Text" panose="02000505000000020004" pitchFamily="2" charset="0"/>
              <a:cs typeface="Arial"/>
            </a:endParaRPr>
          </a:p>
        </p:txBody>
      </p:sp>
      <p:cxnSp>
        <p:nvCxnSpPr>
          <p:cNvPr id="12" name="Straight Connector 11">
            <a:extLst>
              <a:ext uri="{FF2B5EF4-FFF2-40B4-BE49-F238E27FC236}">
                <a16:creationId xmlns:a16="http://schemas.microsoft.com/office/drawing/2014/main" id="{9E301164-5333-489D-A508-691F6B475256}"/>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4CD72E0-EBBB-4EED-A483-2614F9990E17}"/>
              </a:ext>
            </a:extLst>
          </p:cNvPr>
          <p:cNvCxnSpPr>
            <a:cxnSpLocks/>
          </p:cNvCxnSpPr>
          <p:nvPr/>
        </p:nvCxnSpPr>
        <p:spPr>
          <a:xfrm>
            <a:off x="3867462" y="876992"/>
            <a:ext cx="8324538"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DE514E8-F628-435F-A0C1-6D59E0BBB838}"/>
              </a:ext>
            </a:extLst>
          </p:cNvPr>
          <p:cNvSpPr txBox="1"/>
          <p:nvPr/>
        </p:nvSpPr>
        <p:spPr>
          <a:xfrm>
            <a:off x="813216" y="5038651"/>
            <a:ext cx="8105932" cy="461665"/>
          </a:xfrm>
          <a:prstGeom prst="rect">
            <a:avLst/>
          </a:prstGeom>
          <a:noFill/>
        </p:spPr>
        <p:txBody>
          <a:bodyPr wrap="square">
            <a:spAutoFit/>
          </a:bodyPr>
          <a:lstStyle/>
          <a:p>
            <a:r>
              <a:rPr lang="en-US" altLang="en-US" sz="2400" dirty="0">
                <a:latin typeface="Sitka Text" panose="02000505000000020004" pitchFamily="2" charset="0"/>
              </a:rPr>
              <a:t>Creating an object is called </a:t>
            </a:r>
            <a:r>
              <a:rPr lang="en-US" altLang="en-US" sz="2400" b="1" dirty="0">
                <a:latin typeface="Sitka Text" panose="02000505000000020004" pitchFamily="2" charset="0"/>
              </a:rPr>
              <a:t>instantiation</a:t>
            </a:r>
            <a:r>
              <a:rPr lang="en-US" altLang="en-US" sz="2400" dirty="0">
                <a:latin typeface="Sitka Text" panose="02000505000000020004" pitchFamily="2" charset="0"/>
              </a:rPr>
              <a:t>. </a:t>
            </a:r>
            <a:endParaRPr lang="en-US" sz="2400" dirty="0"/>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0262"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5" name="Picture 14">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885" y="389839"/>
            <a:ext cx="6034405" cy="566822"/>
          </a:xfrm>
          <a:prstGeom prst="rect">
            <a:avLst/>
          </a:prstGeom>
        </p:spPr>
        <p:txBody>
          <a:bodyPr vert="horz" wrap="square" lIns="0" tIns="12700" rIns="0" bIns="0" rtlCol="0" anchor="ctr">
            <a:spAutoFit/>
          </a:bodyPr>
          <a:lstStyle/>
          <a:p>
            <a:pPr marL="12700">
              <a:lnSpc>
                <a:spcPct val="100000"/>
              </a:lnSpc>
              <a:spcBef>
                <a:spcPts val="100"/>
              </a:spcBef>
            </a:pPr>
            <a:r>
              <a:rPr sz="3600" spc="-5" dirty="0">
                <a:latin typeface="Sitka Heading Semibold" pitchFamily="2" charset="0"/>
              </a:rPr>
              <a:t>Objects </a:t>
            </a:r>
            <a:r>
              <a:rPr sz="3600" dirty="0">
                <a:latin typeface="Sitka Heading Semibold" pitchFamily="2" charset="0"/>
              </a:rPr>
              <a:t>and References</a:t>
            </a:r>
            <a:r>
              <a:rPr sz="3600" spc="-100" dirty="0">
                <a:latin typeface="Sitka Heading Semibold" pitchFamily="2" charset="0"/>
              </a:rPr>
              <a:t> </a:t>
            </a:r>
            <a:endParaRPr sz="3600" dirty="0">
              <a:latin typeface="Sitka Heading Semibold" pitchFamily="2" charset="0"/>
            </a:endParaRPr>
          </a:p>
        </p:txBody>
      </p:sp>
      <p:sp>
        <p:nvSpPr>
          <p:cNvPr id="3" name="object 3"/>
          <p:cNvSpPr txBox="1"/>
          <p:nvPr/>
        </p:nvSpPr>
        <p:spPr>
          <a:xfrm>
            <a:off x="873081" y="1397834"/>
            <a:ext cx="9769935" cy="2999105"/>
          </a:xfrm>
          <a:prstGeom prst="rect">
            <a:avLst/>
          </a:prstGeom>
        </p:spPr>
        <p:txBody>
          <a:bodyPr vert="horz" wrap="square" lIns="0" tIns="200660" rIns="0" bIns="0" rtlCol="0">
            <a:spAutoFit/>
          </a:bodyPr>
          <a:lstStyle/>
          <a:p>
            <a:pPr marL="243840" indent="-231775">
              <a:spcBef>
                <a:spcPts val="1580"/>
              </a:spcBef>
              <a:buChar char="•"/>
              <a:tabLst>
                <a:tab pos="244475" algn="l"/>
              </a:tabLst>
            </a:pPr>
            <a:r>
              <a:rPr sz="2400" spc="-5" dirty="0">
                <a:latin typeface="Sitka Text" panose="02000505000000020004" pitchFamily="2" charset="0"/>
                <a:cs typeface="Arial"/>
              </a:rPr>
              <a:t>The </a:t>
            </a:r>
            <a:r>
              <a:rPr sz="2400" b="1" spc="-5" dirty="0">
                <a:latin typeface="Sitka Text" panose="02000505000000020004" pitchFamily="2" charset="0"/>
                <a:cs typeface="Arial"/>
              </a:rPr>
              <a:t>new</a:t>
            </a:r>
            <a:r>
              <a:rPr sz="2400" b="1" spc="-10" dirty="0">
                <a:latin typeface="Sitka Text" panose="02000505000000020004" pitchFamily="2" charset="0"/>
                <a:cs typeface="Arial"/>
              </a:rPr>
              <a:t> </a:t>
            </a:r>
            <a:r>
              <a:rPr sz="2400" spc="-20" dirty="0">
                <a:latin typeface="Sitka Text" panose="02000505000000020004" pitchFamily="2" charset="0"/>
                <a:cs typeface="Arial"/>
              </a:rPr>
              <a:t>operator,</a:t>
            </a:r>
            <a:endParaRPr sz="2400" dirty="0">
              <a:latin typeface="Sitka Text" panose="02000505000000020004" pitchFamily="2" charset="0"/>
              <a:cs typeface="Arial"/>
            </a:endParaRPr>
          </a:p>
          <a:p>
            <a:pPr marL="469900">
              <a:spcBef>
                <a:spcPts val="1480"/>
              </a:spcBef>
            </a:pPr>
            <a:r>
              <a:rPr sz="2400" spc="-5" dirty="0">
                <a:latin typeface="Sitka Text" panose="02000505000000020004" pitchFamily="2" charset="0"/>
                <a:cs typeface="Arial"/>
              </a:rPr>
              <a:t>Dynamically allocates memory for an</a:t>
            </a:r>
            <a:r>
              <a:rPr sz="2400" spc="100" dirty="0">
                <a:latin typeface="Sitka Text" panose="02000505000000020004" pitchFamily="2" charset="0"/>
                <a:cs typeface="Arial"/>
              </a:rPr>
              <a:t> </a:t>
            </a:r>
            <a:r>
              <a:rPr sz="2400" spc="-5" dirty="0">
                <a:latin typeface="Sitka Text" panose="02000505000000020004" pitchFamily="2" charset="0"/>
                <a:cs typeface="Arial"/>
              </a:rPr>
              <a:t>object</a:t>
            </a:r>
            <a:endParaRPr sz="2400" dirty="0">
              <a:latin typeface="Sitka Text" panose="02000505000000020004" pitchFamily="2" charset="0"/>
              <a:cs typeface="Arial"/>
            </a:endParaRPr>
          </a:p>
          <a:p>
            <a:pPr marL="469900">
              <a:spcBef>
                <a:spcPts val="2014"/>
              </a:spcBef>
            </a:pPr>
            <a:r>
              <a:rPr sz="2400" spc="-5" dirty="0">
                <a:latin typeface="Sitka Text" panose="02000505000000020004" pitchFamily="2" charset="0"/>
                <a:cs typeface="Arial"/>
              </a:rPr>
              <a:t>Creates </a:t>
            </a:r>
            <a:r>
              <a:rPr sz="2400" dirty="0">
                <a:latin typeface="Sitka Text" panose="02000505000000020004" pitchFamily="2" charset="0"/>
                <a:cs typeface="Arial"/>
              </a:rPr>
              <a:t>the object </a:t>
            </a:r>
            <a:r>
              <a:rPr sz="2400" spc="-5" dirty="0">
                <a:latin typeface="Sitka Text" panose="02000505000000020004" pitchFamily="2" charset="0"/>
                <a:cs typeface="Arial"/>
              </a:rPr>
              <a:t>on </a:t>
            </a:r>
            <a:r>
              <a:rPr sz="2400" dirty="0">
                <a:latin typeface="Sitka Text" panose="02000505000000020004" pitchFamily="2" charset="0"/>
                <a:cs typeface="Arial"/>
              </a:rPr>
              <a:t>the</a:t>
            </a:r>
            <a:r>
              <a:rPr sz="2400" spc="-10" dirty="0">
                <a:latin typeface="Sitka Text" panose="02000505000000020004" pitchFamily="2" charset="0"/>
                <a:cs typeface="Arial"/>
              </a:rPr>
              <a:t> </a:t>
            </a:r>
            <a:r>
              <a:rPr sz="2400" spc="-5" dirty="0">
                <a:latin typeface="Sitka Text" panose="02000505000000020004" pitchFamily="2" charset="0"/>
                <a:cs typeface="Arial"/>
              </a:rPr>
              <a:t>heap</a:t>
            </a:r>
            <a:endParaRPr sz="2400" dirty="0">
              <a:latin typeface="Sitka Text" panose="02000505000000020004" pitchFamily="2" charset="0"/>
              <a:cs typeface="Arial"/>
            </a:endParaRPr>
          </a:p>
          <a:p>
            <a:pPr marL="469900">
              <a:spcBef>
                <a:spcPts val="2020"/>
              </a:spcBef>
            </a:pPr>
            <a:r>
              <a:rPr sz="2400" spc="-5" dirty="0">
                <a:latin typeface="Sitka Text" panose="02000505000000020004" pitchFamily="2" charset="0"/>
                <a:cs typeface="Arial"/>
              </a:rPr>
              <a:t>Returns a </a:t>
            </a:r>
            <a:r>
              <a:rPr sz="2400" dirty="0">
                <a:latin typeface="Sitka Text" panose="02000505000000020004" pitchFamily="2" charset="0"/>
                <a:cs typeface="Arial"/>
              </a:rPr>
              <a:t>reference to</a:t>
            </a:r>
            <a:r>
              <a:rPr sz="2400" spc="-10" dirty="0">
                <a:latin typeface="Sitka Text" panose="02000505000000020004" pitchFamily="2" charset="0"/>
                <a:cs typeface="Arial"/>
              </a:rPr>
              <a:t> </a:t>
            </a:r>
            <a:r>
              <a:rPr sz="2400" dirty="0">
                <a:latin typeface="Sitka Text" panose="02000505000000020004" pitchFamily="2" charset="0"/>
                <a:cs typeface="Arial"/>
              </a:rPr>
              <a:t>it</a:t>
            </a:r>
          </a:p>
          <a:p>
            <a:pPr marL="469900">
              <a:spcBef>
                <a:spcPts val="2014"/>
              </a:spcBef>
            </a:pPr>
            <a:r>
              <a:rPr sz="2400" spc="-5" dirty="0">
                <a:latin typeface="Sitka Text" panose="02000505000000020004" pitchFamily="2" charset="0"/>
                <a:cs typeface="Arial"/>
              </a:rPr>
              <a:t>The </a:t>
            </a:r>
            <a:r>
              <a:rPr sz="2400" dirty="0">
                <a:latin typeface="Sitka Text" panose="02000505000000020004" pitchFamily="2" charset="0"/>
                <a:cs typeface="Arial"/>
              </a:rPr>
              <a:t>reference is then stored in the</a:t>
            </a:r>
            <a:r>
              <a:rPr sz="2400" spc="-65" dirty="0">
                <a:latin typeface="Sitka Text" panose="02000505000000020004" pitchFamily="2" charset="0"/>
                <a:cs typeface="Arial"/>
              </a:rPr>
              <a:t> </a:t>
            </a:r>
            <a:r>
              <a:rPr sz="2400" spc="-5" dirty="0">
                <a:latin typeface="Sitka Text" panose="02000505000000020004" pitchFamily="2" charset="0"/>
                <a:cs typeface="Arial"/>
              </a:rPr>
              <a:t>variable</a:t>
            </a:r>
            <a:endParaRPr sz="2400" dirty="0">
              <a:latin typeface="Sitka Text" panose="02000505000000020004" pitchFamily="2" charset="0"/>
              <a:cs typeface="Arial"/>
            </a:endParaRPr>
          </a:p>
        </p:txBody>
      </p:sp>
      <p:cxnSp>
        <p:nvCxnSpPr>
          <p:cNvPr id="7" name="Straight Connector 6">
            <a:extLst>
              <a:ext uri="{FF2B5EF4-FFF2-40B4-BE49-F238E27FC236}">
                <a16:creationId xmlns:a16="http://schemas.microsoft.com/office/drawing/2014/main" id="{0B0BC0CA-D3E9-4433-B47F-B30AB2E22DC6}"/>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82E54AF-E6B3-4BB2-8C0A-C2F25DB0A57C}"/>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1286"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715265" y="1071981"/>
            <a:ext cx="9027827" cy="5262979"/>
          </a:xfrm>
          <a:prstGeom prst="rect">
            <a:avLst/>
          </a:prstGeom>
          <a:noFill/>
        </p:spPr>
        <p:txBody>
          <a:bodyPr wrap="square">
            <a:spAutoFit/>
          </a:bodyPr>
          <a:lstStyle/>
          <a:p>
            <a:r>
              <a:rPr lang="en-US" sz="2400" dirty="0">
                <a:latin typeface="Sitka Text" panose="02000505000000020004" pitchFamily="2" charset="0"/>
              </a:rPr>
              <a:t>class First</a:t>
            </a:r>
          </a:p>
          <a:p>
            <a:r>
              <a:rPr lang="en-US" sz="2400" dirty="0">
                <a:latin typeface="Sitka Text" panose="02000505000000020004" pitchFamily="2" charset="0"/>
              </a:rPr>
              <a:t>  {</a:t>
            </a:r>
          </a:p>
          <a:p>
            <a:r>
              <a:rPr lang="en-US" sz="2400" dirty="0">
                <a:latin typeface="Sitka Text" panose="02000505000000020004" pitchFamily="2" charset="0"/>
              </a:rPr>
              <a:t>    int a=10;</a:t>
            </a:r>
          </a:p>
          <a:p>
            <a:r>
              <a:rPr lang="en-US" sz="2400" dirty="0">
                <a:latin typeface="Sitka Text" panose="02000505000000020004" pitchFamily="2" charset="0"/>
              </a:rPr>
              <a:t>    void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 Value of a is :"+a);</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First fob=new First();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a:t>
            </a:r>
            <a:r>
              <a:rPr lang="en-US" sz="2400" dirty="0" err="1">
                <a:latin typeface="Sitka Text" panose="02000505000000020004" pitchFamily="2" charset="0"/>
              </a:rPr>
              <a:t>fob.a</a:t>
            </a:r>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fob.disp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890786"/>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2310"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68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2050379"/>
            <a:ext cx="9027827" cy="3785652"/>
          </a:xfrm>
          <a:prstGeom prst="rect">
            <a:avLst/>
          </a:prstGeom>
          <a:noFill/>
        </p:spPr>
        <p:txBody>
          <a:bodyPr wrap="square">
            <a:spAutoFit/>
          </a:bodyPr>
          <a:lstStyle/>
          <a:p>
            <a:r>
              <a:rPr lang="en-US" sz="2000" dirty="0">
                <a:latin typeface="Sitka Text" panose="02000505000000020004" pitchFamily="2" charset="0"/>
              </a:rPr>
              <a:t>class First</a:t>
            </a:r>
          </a:p>
          <a:p>
            <a:r>
              <a:rPr lang="en-US" sz="2000" dirty="0">
                <a:latin typeface="Sitka Text" panose="02000505000000020004" pitchFamily="2" charset="0"/>
              </a:rPr>
              <a:t>  {</a:t>
            </a:r>
          </a:p>
          <a:p>
            <a:r>
              <a:rPr lang="en-US" sz="2000" dirty="0">
                <a:latin typeface="Sitka Text" panose="02000505000000020004" pitchFamily="2" charset="0"/>
              </a:rPr>
              <a:t>    int a=0;</a:t>
            </a:r>
          </a:p>
          <a:p>
            <a:r>
              <a:rPr lang="en-US" sz="2000" dirty="0">
                <a:latin typeface="Sitka Text" panose="02000505000000020004" pitchFamily="2" charset="0"/>
              </a:rPr>
              <a:t>    void update(int value)</a:t>
            </a:r>
          </a:p>
          <a:p>
            <a:r>
              <a:rPr lang="en-US" sz="2000" dirty="0">
                <a:latin typeface="Sitka Text" panose="02000505000000020004" pitchFamily="2" charset="0"/>
              </a:rPr>
              <a:t>     {</a:t>
            </a:r>
          </a:p>
          <a:p>
            <a:r>
              <a:rPr lang="en-US" sz="2000" dirty="0">
                <a:latin typeface="Sitka Text" panose="02000505000000020004" pitchFamily="2" charset="0"/>
              </a:rPr>
              <a:t>       a=value; </a:t>
            </a:r>
          </a:p>
          <a:p>
            <a:r>
              <a:rPr lang="en-US" sz="2000" dirty="0">
                <a:latin typeface="Sitka Text" panose="02000505000000020004" pitchFamily="2" charset="0"/>
              </a:rPr>
              <a:t>     }</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("Value of a is :"+a);</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950" y="876992"/>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CE9F6C-5420-4B13-97D6-A3F71A66AE1F}"/>
              </a:ext>
            </a:extLst>
          </p:cNvPr>
          <p:cNvSpPr txBox="1"/>
          <p:nvPr/>
        </p:nvSpPr>
        <p:spPr>
          <a:xfrm>
            <a:off x="5937157" y="1176679"/>
            <a:ext cx="6108492" cy="2308324"/>
          </a:xfrm>
          <a:prstGeom prst="rect">
            <a:avLst/>
          </a:prstGeom>
          <a:noFill/>
        </p:spPr>
        <p:txBody>
          <a:bodyPr wrap="square">
            <a:spAutoFit/>
          </a:bodyPr>
          <a:lstStyle/>
          <a:p>
            <a:r>
              <a:rPr lang="en-US" sz="1800" dirty="0">
                <a:latin typeface="Sitka Text" panose="02000505000000020004" pitchFamily="2" charset="0"/>
              </a:rPr>
              <a:t>public static void main(String </a:t>
            </a:r>
            <a:r>
              <a:rPr lang="en-US" sz="1800" dirty="0" err="1">
                <a:latin typeface="Sitka Text" panose="02000505000000020004" pitchFamily="2" charset="0"/>
              </a:rPr>
              <a:t>args</a:t>
            </a:r>
            <a:r>
              <a:rPr lang="en-US" sz="1800" dirty="0">
                <a:latin typeface="Sitka Text" panose="02000505000000020004" pitchFamily="2" charset="0"/>
              </a:rPr>
              <a:t>[])</a:t>
            </a:r>
          </a:p>
          <a:p>
            <a:r>
              <a:rPr lang="en-US" sz="1800" dirty="0">
                <a:latin typeface="Sitka Text" panose="02000505000000020004" pitchFamily="2" charset="0"/>
              </a:rPr>
              <a:t>     {</a:t>
            </a:r>
          </a:p>
          <a:p>
            <a:r>
              <a:rPr lang="en-US" sz="1800" dirty="0">
                <a:latin typeface="Sitka Text" panose="02000505000000020004" pitchFamily="2" charset="0"/>
              </a:rPr>
              <a:t>	First fob=new First();</a:t>
            </a:r>
          </a:p>
          <a:p>
            <a:r>
              <a:rPr lang="en-US" sz="1800" dirty="0">
                <a:latin typeface="Sitka Text" panose="02000505000000020004" pitchFamily="2" charset="0"/>
              </a:rPr>
              <a:t>	</a:t>
            </a:r>
            <a:r>
              <a:rPr lang="en-US" sz="1800" dirty="0" err="1">
                <a:latin typeface="Sitka Text" panose="02000505000000020004" pitchFamily="2" charset="0"/>
              </a:rPr>
              <a:t>System.out.println</a:t>
            </a:r>
            <a:r>
              <a:rPr lang="en-US" sz="1800" dirty="0">
                <a:latin typeface="Sitka Text" panose="02000505000000020004" pitchFamily="2" charset="0"/>
              </a:rPr>
              <a:t>("Initial value is " +</a:t>
            </a:r>
            <a:r>
              <a:rPr lang="en-US" sz="1800" dirty="0" err="1">
                <a:latin typeface="Sitka Text" panose="02000505000000020004" pitchFamily="2" charset="0"/>
              </a:rPr>
              <a:t>fob.a</a:t>
            </a:r>
            <a:r>
              <a:rPr lang="en-US" sz="1800" dirty="0">
                <a:latin typeface="Sitka Text" panose="02000505000000020004" pitchFamily="2" charset="0"/>
              </a:rPr>
              <a:t>);</a:t>
            </a:r>
          </a:p>
          <a:p>
            <a:r>
              <a:rPr lang="en-US" sz="1800" dirty="0">
                <a:latin typeface="Sitka Text" panose="02000505000000020004" pitchFamily="2" charset="0"/>
              </a:rPr>
              <a:t>	</a:t>
            </a:r>
            <a:r>
              <a:rPr lang="en-US" sz="1800" dirty="0" err="1">
                <a:latin typeface="Sitka Text" panose="02000505000000020004" pitchFamily="2" charset="0"/>
              </a:rPr>
              <a:t>fob.update</a:t>
            </a:r>
            <a:r>
              <a:rPr lang="en-US" sz="1800" dirty="0">
                <a:latin typeface="Sitka Text" panose="02000505000000020004" pitchFamily="2" charset="0"/>
              </a:rPr>
              <a:t>(10);</a:t>
            </a:r>
          </a:p>
          <a:p>
            <a:r>
              <a:rPr lang="en-US" sz="1800" dirty="0">
                <a:latin typeface="Sitka Text" panose="02000505000000020004" pitchFamily="2" charset="0"/>
              </a:rPr>
              <a:t>	</a:t>
            </a:r>
            <a:r>
              <a:rPr lang="en-US" sz="1800" dirty="0" err="1">
                <a:latin typeface="Sitka Text" panose="02000505000000020004" pitchFamily="2" charset="0"/>
              </a:rPr>
              <a:t>fob.disp</a:t>
            </a:r>
            <a:r>
              <a:rPr lang="en-US" sz="1800" dirty="0">
                <a:latin typeface="Sitka Text" panose="02000505000000020004" pitchFamily="2" charset="0"/>
              </a:rPr>
              <a:t>();</a:t>
            </a:r>
          </a:p>
          <a:p>
            <a:r>
              <a:rPr lang="en-US" sz="1800" dirty="0">
                <a:latin typeface="Sitka Text" panose="02000505000000020004" pitchFamily="2" charset="0"/>
              </a:rPr>
              <a:t>     }</a:t>
            </a:r>
          </a:p>
          <a:p>
            <a:r>
              <a:rPr lang="en-US" sz="1800" dirty="0">
                <a:latin typeface="Sitka Text" panose="02000505000000020004" pitchFamily="2" charset="0"/>
              </a:rPr>
              <a:t>  }</a:t>
            </a:r>
            <a:endParaRPr lang="en-US" dirty="0"/>
          </a:p>
        </p:txBody>
      </p:sp>
      <p:grpSp>
        <p:nvGrpSpPr>
          <p:cNvPr id="9" name="Group 8"/>
          <p:cNvGrpSpPr/>
          <p:nvPr/>
        </p:nvGrpSpPr>
        <p:grpSpPr>
          <a:xfrm>
            <a:off x="9453603" y="56385"/>
            <a:ext cx="2628980" cy="738492"/>
            <a:chOff x="9520509" y="56385"/>
            <a:chExt cx="2628980" cy="738492"/>
          </a:xfrm>
        </p:grpSpPr>
        <p:graphicFrame>
          <p:nvGraphicFramePr>
            <p:cNvPr id="13" name="Object 12"/>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3334"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5" name="Picture 14">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227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5441" y="1202030"/>
            <a:ext cx="10229943" cy="321242"/>
          </a:xfrm>
          <a:prstGeom prst="rect">
            <a:avLst/>
          </a:prstGeom>
        </p:spPr>
        <p:txBody>
          <a:bodyPr vert="horz" wrap="square" lIns="0" tIns="13335" rIns="0" bIns="0" rtlCol="0">
            <a:spAutoFit/>
          </a:bodyPr>
          <a:lstStyle/>
          <a:p>
            <a:pPr marL="12700">
              <a:spcBef>
                <a:spcPts val="105"/>
              </a:spcBef>
            </a:pPr>
            <a:r>
              <a:rPr sz="2000" dirty="0">
                <a:latin typeface="Sitka Text" panose="02000505000000020004" pitchFamily="2" charset="0"/>
                <a:cs typeface="Arial"/>
              </a:rPr>
              <a:t>Define an Employee class with instance variables and instance</a:t>
            </a:r>
            <a:r>
              <a:rPr sz="2000" spc="-155" dirty="0">
                <a:latin typeface="Sitka Text" panose="02000505000000020004" pitchFamily="2" charset="0"/>
                <a:cs typeface="Arial"/>
              </a:rPr>
              <a:t> </a:t>
            </a:r>
            <a:r>
              <a:rPr sz="2000" dirty="0">
                <a:latin typeface="Sitka Text" panose="02000505000000020004" pitchFamily="2" charset="0"/>
                <a:cs typeface="Arial"/>
              </a:rPr>
              <a:t>methods</a:t>
            </a:r>
          </a:p>
        </p:txBody>
      </p:sp>
      <p:sp>
        <p:nvSpPr>
          <p:cNvPr id="10" name="object 10"/>
          <p:cNvSpPr txBox="1"/>
          <p:nvPr/>
        </p:nvSpPr>
        <p:spPr>
          <a:xfrm>
            <a:off x="585441" y="1607675"/>
            <a:ext cx="4752885" cy="4867999"/>
          </a:xfrm>
          <a:prstGeom prst="rect">
            <a:avLst/>
          </a:prstGeom>
          <a:solidFill>
            <a:schemeClr val="bg1"/>
          </a:solidFill>
          <a:ln>
            <a:solidFill>
              <a:schemeClr val="bg1"/>
            </a:solidFill>
          </a:ln>
        </p:spPr>
        <p:txBody>
          <a:bodyPr vert="horz" wrap="square" lIns="0" tIns="45720" rIns="0" bIns="0" rtlCol="0">
            <a:spAutoFit/>
          </a:bodyPr>
          <a:lstStyle/>
          <a:p>
            <a:pPr marL="92075">
              <a:spcBef>
                <a:spcPts val="360"/>
              </a:spcBef>
            </a:pPr>
            <a:r>
              <a:rPr lang="en-US" sz="2000" spc="-5" dirty="0">
                <a:latin typeface="Sitka Text" panose="02000505000000020004" pitchFamily="2" charset="0"/>
                <a:cs typeface="Verdana"/>
              </a:rPr>
              <a:t>class</a:t>
            </a:r>
            <a:r>
              <a:rPr lang="en-US" sz="2000" spc="-45" dirty="0">
                <a:latin typeface="Sitka Text" panose="02000505000000020004" pitchFamily="2" charset="0"/>
                <a:cs typeface="Verdana"/>
              </a:rPr>
              <a:t> </a:t>
            </a:r>
            <a:r>
              <a:rPr lang="en-US" sz="2000" spc="-10" dirty="0">
                <a:latin typeface="Sitka Text" panose="02000505000000020004" pitchFamily="2" charset="0"/>
                <a:cs typeface="Verdana"/>
              </a:rPr>
              <a:t>Employee{</a:t>
            </a:r>
            <a:endParaRPr lang="en-US" sz="2000" dirty="0">
              <a:latin typeface="Sitka Text" panose="02000505000000020004" pitchFamily="2" charset="0"/>
              <a:cs typeface="Verdana"/>
            </a:endParaRPr>
          </a:p>
          <a:p>
            <a:pPr marL="92075">
              <a:spcBef>
                <a:spcPts val="360"/>
              </a:spcBef>
            </a:pPr>
            <a:r>
              <a:rPr lang="en-US" sz="2000" dirty="0">
                <a:latin typeface="Sitka Text" panose="02000505000000020004" pitchFamily="2" charset="0"/>
                <a:cs typeface="Verdana"/>
              </a:rPr>
              <a:t>   </a:t>
            </a:r>
            <a:r>
              <a:rPr sz="2000" dirty="0">
                <a:latin typeface="Sitka Text" panose="02000505000000020004" pitchFamily="2" charset="0"/>
                <a:cs typeface="Verdana"/>
              </a:rPr>
              <a:t>int</a:t>
            </a:r>
            <a:r>
              <a:rPr sz="2000" spc="-20" dirty="0">
                <a:latin typeface="Sitka Text" panose="02000505000000020004" pitchFamily="2" charset="0"/>
                <a:cs typeface="Verdana"/>
              </a:rPr>
              <a:t> </a:t>
            </a:r>
            <a:r>
              <a:rPr sz="2000" dirty="0">
                <a:latin typeface="Sitka Text" panose="02000505000000020004" pitchFamily="2" charset="0"/>
                <a:cs typeface="Verdana"/>
              </a:rPr>
              <a:t>id;</a:t>
            </a:r>
          </a:p>
          <a:p>
            <a:pPr marL="92075" marR="772795"/>
            <a:r>
              <a:rPr lang="en-US" sz="2000" dirty="0">
                <a:latin typeface="Sitka Text" panose="02000505000000020004" pitchFamily="2" charset="0"/>
                <a:cs typeface="Verdana"/>
              </a:rPr>
              <a:t>   </a:t>
            </a:r>
            <a:r>
              <a:rPr sz="2000" dirty="0">
                <a:latin typeface="Sitka Text" panose="02000505000000020004" pitchFamily="2" charset="0"/>
                <a:cs typeface="Verdana"/>
              </a:rPr>
              <a:t>String</a:t>
            </a:r>
            <a:r>
              <a:rPr sz="2000" spc="-90" dirty="0">
                <a:latin typeface="Sitka Text" panose="02000505000000020004" pitchFamily="2" charset="0"/>
                <a:cs typeface="Verdana"/>
              </a:rPr>
              <a:t> </a:t>
            </a:r>
            <a:r>
              <a:rPr sz="2000" dirty="0">
                <a:latin typeface="Sitka Text" panose="02000505000000020004" pitchFamily="2" charset="0"/>
                <a:cs typeface="Verdana"/>
              </a:rPr>
              <a:t>name;  </a:t>
            </a:r>
            <a:endParaRPr lang="en-US" sz="2000" dirty="0">
              <a:latin typeface="Sitka Text" panose="02000505000000020004" pitchFamily="2" charset="0"/>
              <a:cs typeface="Verdana"/>
            </a:endParaRPr>
          </a:p>
          <a:p>
            <a:pPr marL="92075" marR="772795"/>
            <a:r>
              <a:rPr lang="en-US" sz="2000" dirty="0">
                <a:latin typeface="Sitka Text" panose="02000505000000020004" pitchFamily="2" charset="0"/>
                <a:cs typeface="Verdana"/>
              </a:rPr>
              <a:t>   </a:t>
            </a:r>
            <a:r>
              <a:rPr sz="2000" dirty="0">
                <a:latin typeface="Sitka Text" panose="02000505000000020004" pitchFamily="2" charset="0"/>
                <a:cs typeface="Verdana"/>
              </a:rPr>
              <a:t>int</a:t>
            </a:r>
            <a:r>
              <a:rPr sz="2000" spc="-30" dirty="0">
                <a:latin typeface="Sitka Text" panose="02000505000000020004" pitchFamily="2" charset="0"/>
                <a:cs typeface="Verdana"/>
              </a:rPr>
              <a:t> </a:t>
            </a:r>
            <a:r>
              <a:rPr sz="2000" dirty="0">
                <a:latin typeface="Sitka Text" panose="02000505000000020004" pitchFamily="2" charset="0"/>
                <a:cs typeface="Verdana"/>
              </a:rPr>
              <a:t>salary;</a:t>
            </a:r>
            <a:endParaRPr lang="en-US" sz="2000" dirty="0">
              <a:latin typeface="Sitka Text" panose="02000505000000020004" pitchFamily="2" charset="0"/>
              <a:cs typeface="Verdana"/>
            </a:endParaRPr>
          </a:p>
          <a:p>
            <a:pPr marL="92075" marR="772795"/>
            <a:endParaRPr lang="en-US" sz="2000" dirty="0">
              <a:latin typeface="Sitka Text" panose="02000505000000020004" pitchFamily="2" charset="0"/>
              <a:cs typeface="Verdana"/>
            </a:endParaRPr>
          </a:p>
          <a:p>
            <a:pPr marL="464184" marR="2247900" indent="-248920">
              <a:spcBef>
                <a:spcPts val="355"/>
              </a:spcBef>
            </a:pPr>
            <a:r>
              <a:rPr lang="en-US" sz="2000" spc="-5" dirty="0">
                <a:latin typeface="Sitka Text" panose="02000505000000020004" pitchFamily="2" charset="0"/>
                <a:cs typeface="Verdana"/>
              </a:rPr>
              <a:t>void </a:t>
            </a:r>
            <a:r>
              <a:rPr lang="en-US" sz="2000" dirty="0" err="1">
                <a:latin typeface="Sitka Text" panose="02000505000000020004" pitchFamily="2" charset="0"/>
                <a:cs typeface="Verdana"/>
              </a:rPr>
              <a:t>setId</a:t>
            </a:r>
            <a:r>
              <a:rPr lang="en-US" sz="2000" dirty="0">
                <a:latin typeface="Sitka Text" panose="02000505000000020004" pitchFamily="2" charset="0"/>
                <a:cs typeface="Verdana"/>
              </a:rPr>
              <a:t>(int </a:t>
            </a:r>
            <a:r>
              <a:rPr lang="en-US" sz="2000" dirty="0" err="1">
                <a:latin typeface="Sitka Text" panose="02000505000000020004" pitchFamily="2" charset="0"/>
                <a:cs typeface="Verdana"/>
              </a:rPr>
              <a:t>i</a:t>
            </a:r>
            <a:r>
              <a:rPr lang="en-US" sz="2000" dirty="0">
                <a:latin typeface="Sitka Text" panose="02000505000000020004" pitchFamily="2" charset="0"/>
                <a:cs typeface="Verdana"/>
              </a:rPr>
              <a:t>)</a:t>
            </a:r>
            <a:r>
              <a:rPr lang="en-US" sz="2000" spc="-120" dirty="0">
                <a:latin typeface="Sitka Text" panose="02000505000000020004" pitchFamily="2" charset="0"/>
                <a:cs typeface="Verdana"/>
              </a:rPr>
              <a:t> </a:t>
            </a:r>
          </a:p>
          <a:p>
            <a:pPr marL="464184" marR="2247900" indent="-248920">
              <a:spcBef>
                <a:spcPts val="355"/>
              </a:spcBef>
            </a:pPr>
            <a:r>
              <a:rPr lang="en-US" sz="2000" spc="-120" dirty="0">
                <a:latin typeface="Sitka Text" panose="02000505000000020004" pitchFamily="2" charset="0"/>
                <a:cs typeface="Verdana"/>
              </a:rPr>
              <a:t>  </a:t>
            </a:r>
            <a:r>
              <a:rPr lang="en-US" sz="2000" dirty="0">
                <a:latin typeface="Sitka Text" panose="02000505000000020004" pitchFamily="2" charset="0"/>
                <a:cs typeface="Verdana"/>
              </a:rPr>
              <a:t>{  </a:t>
            </a:r>
          </a:p>
          <a:p>
            <a:pPr marL="464184" marR="2247900" indent="-248920">
              <a:spcBef>
                <a:spcPts val="355"/>
              </a:spcBef>
            </a:pPr>
            <a:r>
              <a:rPr lang="en-US" sz="2000" dirty="0">
                <a:latin typeface="Sitka Text" panose="02000505000000020004" pitchFamily="2" charset="0"/>
                <a:cs typeface="Verdana"/>
              </a:rPr>
              <a:t>    id =</a:t>
            </a:r>
            <a:r>
              <a:rPr lang="en-US" sz="2000" spc="-45" dirty="0">
                <a:latin typeface="Sitka Text" panose="02000505000000020004" pitchFamily="2" charset="0"/>
                <a:cs typeface="Verdana"/>
              </a:rPr>
              <a:t> </a:t>
            </a:r>
            <a:r>
              <a:rPr lang="en-US" sz="2000" dirty="0" err="1">
                <a:latin typeface="Sitka Text" panose="02000505000000020004" pitchFamily="2" charset="0"/>
                <a:cs typeface="Verdana"/>
              </a:rPr>
              <a:t>i</a:t>
            </a:r>
            <a:r>
              <a:rPr lang="en-US" sz="2000" dirty="0">
                <a:latin typeface="Sitka Text" panose="02000505000000020004" pitchFamily="2" charset="0"/>
                <a:cs typeface="Verdana"/>
              </a:rPr>
              <a:t>; </a:t>
            </a:r>
          </a:p>
          <a:p>
            <a:pPr marL="278130">
              <a:spcBef>
                <a:spcPts val="5"/>
              </a:spcBef>
            </a:pPr>
            <a:r>
              <a:rPr lang="en-US" sz="2000" dirty="0">
                <a:latin typeface="Sitka Text" panose="02000505000000020004" pitchFamily="2" charset="0"/>
                <a:cs typeface="Verdana"/>
              </a:rPr>
              <a:t> }</a:t>
            </a:r>
          </a:p>
          <a:p>
            <a:pPr marL="278130">
              <a:spcBef>
                <a:spcPts val="5"/>
              </a:spcBef>
            </a:pPr>
            <a:endParaRPr lang="en-US" sz="2000" dirty="0">
              <a:latin typeface="Sitka Text" panose="02000505000000020004" pitchFamily="2" charset="0"/>
              <a:cs typeface="Verdana"/>
            </a:endParaRPr>
          </a:p>
          <a:p>
            <a:pPr marL="464184" marR="1603375" indent="-309880"/>
            <a:r>
              <a:rPr lang="en-US" sz="2000" spc="-5" dirty="0">
                <a:latin typeface="Sitka Text" panose="02000505000000020004" pitchFamily="2" charset="0"/>
                <a:cs typeface="Verdana"/>
              </a:rPr>
              <a:t>void </a:t>
            </a:r>
            <a:r>
              <a:rPr lang="en-US" sz="2000" dirty="0" err="1">
                <a:latin typeface="Sitka Text" panose="02000505000000020004" pitchFamily="2" charset="0"/>
                <a:cs typeface="Verdana"/>
              </a:rPr>
              <a:t>setName</a:t>
            </a:r>
            <a:r>
              <a:rPr lang="en-US" sz="2000" dirty="0">
                <a:latin typeface="Sitka Text" panose="02000505000000020004" pitchFamily="2" charset="0"/>
                <a:cs typeface="Verdana"/>
              </a:rPr>
              <a:t>(String n)</a:t>
            </a:r>
            <a:r>
              <a:rPr lang="en-US" sz="2000" spc="-114" dirty="0">
                <a:latin typeface="Sitka Text" panose="02000505000000020004" pitchFamily="2" charset="0"/>
                <a:cs typeface="Verdana"/>
              </a:rPr>
              <a:t> </a:t>
            </a:r>
            <a:r>
              <a:rPr lang="en-US" sz="2000" dirty="0">
                <a:latin typeface="Sitka Text" panose="02000505000000020004" pitchFamily="2" charset="0"/>
                <a:cs typeface="Verdana"/>
              </a:rPr>
              <a:t>{  </a:t>
            </a:r>
          </a:p>
          <a:p>
            <a:pPr marL="464184" marR="1603375" indent="-309880"/>
            <a:r>
              <a:rPr lang="en-US" sz="2000" dirty="0">
                <a:latin typeface="Sitka Text" panose="02000505000000020004" pitchFamily="2" charset="0"/>
                <a:cs typeface="Verdana"/>
              </a:rPr>
              <a:t>     name =</a:t>
            </a:r>
            <a:r>
              <a:rPr lang="en-US" sz="2000" spc="-30" dirty="0">
                <a:latin typeface="Sitka Text" panose="02000505000000020004" pitchFamily="2" charset="0"/>
                <a:cs typeface="Verdana"/>
              </a:rPr>
              <a:t> </a:t>
            </a:r>
            <a:r>
              <a:rPr lang="en-US" sz="2000" dirty="0">
                <a:latin typeface="Sitka Text" panose="02000505000000020004" pitchFamily="2" charset="0"/>
                <a:cs typeface="Verdana"/>
              </a:rPr>
              <a:t>n;</a:t>
            </a:r>
          </a:p>
          <a:p>
            <a:pPr marL="278130"/>
            <a:r>
              <a:rPr lang="en-US" sz="2000" dirty="0">
                <a:latin typeface="Sitka Text" panose="02000505000000020004" pitchFamily="2" charset="0"/>
                <a:cs typeface="Verdana"/>
              </a:rPr>
              <a:t>}</a:t>
            </a:r>
          </a:p>
          <a:p>
            <a:pPr marL="278130">
              <a:spcBef>
                <a:spcPts val="5"/>
              </a:spcBef>
            </a:pPr>
            <a:endParaRPr lang="en-US" sz="2000" dirty="0">
              <a:latin typeface="Sitka Text" panose="02000505000000020004" pitchFamily="2" charset="0"/>
              <a:cs typeface="Verdana"/>
            </a:endParaRPr>
          </a:p>
          <a:p>
            <a:pPr marL="92075" marR="772795"/>
            <a:endParaRPr sz="2000" dirty="0">
              <a:latin typeface="Sitka Text" panose="02000505000000020004" pitchFamily="2" charset="0"/>
              <a:cs typeface="Verdana"/>
            </a:endParaRPr>
          </a:p>
        </p:txBody>
      </p:sp>
      <p:sp>
        <p:nvSpPr>
          <p:cNvPr id="11" name="object 11"/>
          <p:cNvSpPr txBox="1"/>
          <p:nvPr/>
        </p:nvSpPr>
        <p:spPr>
          <a:xfrm>
            <a:off x="5212177" y="2797886"/>
            <a:ext cx="6876738" cy="2507738"/>
          </a:xfrm>
          <a:prstGeom prst="rect">
            <a:avLst/>
          </a:prstGeom>
          <a:solidFill>
            <a:schemeClr val="bg1"/>
          </a:solidFill>
        </p:spPr>
        <p:txBody>
          <a:bodyPr vert="horz" wrap="square" lIns="0" tIns="45085" rIns="0" bIns="0" rtlCol="0">
            <a:spAutoFit/>
          </a:bodyPr>
          <a:lstStyle/>
          <a:p>
            <a:pPr marL="464184" marR="1764030" indent="-186055"/>
            <a:r>
              <a:rPr sz="2000" spc="-5" dirty="0">
                <a:latin typeface="Sitka Text" panose="02000505000000020004" pitchFamily="2" charset="0"/>
                <a:cs typeface="Verdana"/>
              </a:rPr>
              <a:t>void </a:t>
            </a:r>
            <a:r>
              <a:rPr sz="2000" dirty="0">
                <a:latin typeface="Sitka Text" panose="02000505000000020004" pitchFamily="2" charset="0"/>
                <a:cs typeface="Verdana"/>
              </a:rPr>
              <a:t>setSalary(int s)</a:t>
            </a:r>
            <a:r>
              <a:rPr sz="2000" spc="-135" dirty="0">
                <a:latin typeface="Sitka Text" panose="02000505000000020004" pitchFamily="2" charset="0"/>
                <a:cs typeface="Verdana"/>
              </a:rPr>
              <a:t> </a:t>
            </a:r>
            <a:endParaRPr lang="en-US" sz="2000" spc="-135" dirty="0">
              <a:latin typeface="Sitka Text" panose="02000505000000020004" pitchFamily="2" charset="0"/>
              <a:cs typeface="Verdana"/>
            </a:endParaRPr>
          </a:p>
          <a:p>
            <a:pPr marL="464184" marR="1764030" indent="-186055"/>
            <a:r>
              <a:rPr lang="en-US" sz="2000" spc="-135" dirty="0">
                <a:latin typeface="Sitka Text" panose="02000505000000020004" pitchFamily="2" charset="0"/>
                <a:cs typeface="Verdana"/>
              </a:rPr>
              <a:t> </a:t>
            </a:r>
            <a:r>
              <a:rPr sz="2000" dirty="0">
                <a:latin typeface="Sitka Text" panose="02000505000000020004" pitchFamily="2" charset="0"/>
                <a:cs typeface="Verdana"/>
              </a:rPr>
              <a:t>{  </a:t>
            </a:r>
            <a:endParaRPr lang="en-US" sz="2000" dirty="0">
              <a:latin typeface="Sitka Text" panose="02000505000000020004" pitchFamily="2" charset="0"/>
              <a:cs typeface="Verdana"/>
            </a:endParaRPr>
          </a:p>
          <a:p>
            <a:pPr marL="464184" marR="1764030" indent="-186055"/>
            <a:r>
              <a:rPr lang="en-US" sz="2000" dirty="0">
                <a:latin typeface="Sitka Text" panose="02000505000000020004" pitchFamily="2" charset="0"/>
                <a:cs typeface="Verdana"/>
              </a:rPr>
              <a:t>    </a:t>
            </a:r>
            <a:r>
              <a:rPr sz="2000" dirty="0">
                <a:latin typeface="Sitka Text" panose="02000505000000020004" pitchFamily="2" charset="0"/>
                <a:cs typeface="Verdana"/>
              </a:rPr>
              <a:t>salary =</a:t>
            </a:r>
            <a:r>
              <a:rPr sz="2000" spc="-55" dirty="0">
                <a:latin typeface="Sitka Text" panose="02000505000000020004" pitchFamily="2" charset="0"/>
                <a:cs typeface="Verdana"/>
              </a:rPr>
              <a:t> </a:t>
            </a:r>
            <a:r>
              <a:rPr sz="2000" dirty="0">
                <a:latin typeface="Sitka Text" panose="02000505000000020004" pitchFamily="2" charset="0"/>
                <a:cs typeface="Verdana"/>
              </a:rPr>
              <a:t>s;</a:t>
            </a:r>
          </a:p>
          <a:p>
            <a:pPr marL="278130"/>
            <a:r>
              <a:rPr lang="en-US" sz="2000" dirty="0">
                <a:latin typeface="Sitka Text" panose="02000505000000020004" pitchFamily="2" charset="0"/>
                <a:cs typeface="Verdana"/>
              </a:rPr>
              <a:t> </a:t>
            </a:r>
            <a:r>
              <a:rPr sz="2000" dirty="0">
                <a:latin typeface="Sitka Text" panose="02000505000000020004" pitchFamily="2" charset="0"/>
                <a:cs typeface="Verdana"/>
              </a:rPr>
              <a:t>}</a:t>
            </a:r>
          </a:p>
          <a:p>
            <a:pPr marL="278130"/>
            <a:r>
              <a:rPr sz="2000" spc="-5" dirty="0">
                <a:latin typeface="Sitka Text" panose="02000505000000020004" pitchFamily="2" charset="0"/>
                <a:cs typeface="Verdana"/>
              </a:rPr>
              <a:t>void getEmployeeDetails( </a:t>
            </a:r>
            <a:r>
              <a:rPr sz="2000" dirty="0">
                <a:latin typeface="Sitka Text" panose="02000505000000020004" pitchFamily="2" charset="0"/>
                <a:cs typeface="Verdana"/>
              </a:rPr>
              <a:t>)</a:t>
            </a:r>
            <a:r>
              <a:rPr sz="2000" spc="-75" dirty="0">
                <a:latin typeface="Sitka Text" panose="02000505000000020004" pitchFamily="2" charset="0"/>
                <a:cs typeface="Verdana"/>
              </a:rPr>
              <a:t> </a:t>
            </a:r>
            <a:r>
              <a:rPr sz="2000" dirty="0">
                <a:latin typeface="Sitka Text" panose="02000505000000020004" pitchFamily="2" charset="0"/>
                <a:cs typeface="Verdana"/>
              </a:rPr>
              <a:t>{</a:t>
            </a:r>
          </a:p>
          <a:p>
            <a:pPr marL="92075" marR="106680" indent="371475"/>
            <a:r>
              <a:rPr sz="2000" dirty="0">
                <a:latin typeface="Sitka Text" panose="02000505000000020004" pitchFamily="2" charset="0"/>
                <a:cs typeface="Verdana"/>
              </a:rPr>
              <a:t>System.out.println </a:t>
            </a:r>
            <a:r>
              <a:rPr sz="2000" spc="-5" dirty="0">
                <a:latin typeface="Sitka Text" panose="02000505000000020004" pitchFamily="2" charset="0"/>
                <a:cs typeface="Verdana"/>
              </a:rPr>
              <a:t>(name </a:t>
            </a:r>
            <a:r>
              <a:rPr sz="2000" dirty="0">
                <a:latin typeface="Sitka Text" panose="02000505000000020004" pitchFamily="2" charset="0"/>
                <a:cs typeface="Verdana"/>
              </a:rPr>
              <a:t>+ “ salary</a:t>
            </a:r>
            <a:r>
              <a:rPr sz="2000" spc="-145" dirty="0">
                <a:latin typeface="Sitka Text" panose="02000505000000020004" pitchFamily="2" charset="0"/>
                <a:cs typeface="Verdana"/>
              </a:rPr>
              <a:t> </a:t>
            </a:r>
            <a:r>
              <a:rPr sz="2000" dirty="0">
                <a:latin typeface="Sitka Text" panose="02000505000000020004" pitchFamily="2" charset="0"/>
                <a:cs typeface="Verdana"/>
              </a:rPr>
              <a:t>is  “ +</a:t>
            </a:r>
            <a:r>
              <a:rPr sz="2000" spc="-30" dirty="0">
                <a:latin typeface="Sitka Text" panose="02000505000000020004" pitchFamily="2" charset="0"/>
                <a:cs typeface="Verdana"/>
              </a:rPr>
              <a:t> </a:t>
            </a:r>
            <a:r>
              <a:rPr sz="2000" dirty="0">
                <a:latin typeface="Sitka Text" panose="02000505000000020004" pitchFamily="2" charset="0"/>
                <a:cs typeface="Verdana"/>
              </a:rPr>
              <a:t>salary);</a:t>
            </a:r>
          </a:p>
          <a:p>
            <a:pPr marL="278130">
              <a:spcBef>
                <a:spcPts val="5"/>
              </a:spcBef>
            </a:pPr>
            <a:r>
              <a:rPr lang="en-US" sz="2000" dirty="0">
                <a:latin typeface="Sitka Text" panose="02000505000000020004" pitchFamily="2" charset="0"/>
                <a:cs typeface="Verdana"/>
              </a:rPr>
              <a:t>  </a:t>
            </a:r>
            <a:r>
              <a:rPr sz="2000" dirty="0">
                <a:latin typeface="Sitka Text" panose="02000505000000020004" pitchFamily="2" charset="0"/>
                <a:cs typeface="Verdana"/>
              </a:rPr>
              <a:t>}</a:t>
            </a:r>
            <a:endParaRPr lang="en-US" sz="2000" dirty="0">
              <a:latin typeface="Sitka Text" panose="02000505000000020004" pitchFamily="2" charset="0"/>
              <a:cs typeface="Verdana"/>
            </a:endParaRPr>
          </a:p>
          <a:p>
            <a:pPr marL="278130">
              <a:spcBef>
                <a:spcPts val="5"/>
              </a:spcBef>
            </a:pPr>
            <a:r>
              <a:rPr lang="en-US" sz="2000" dirty="0">
                <a:latin typeface="Sitka Text" panose="02000505000000020004" pitchFamily="2" charset="0"/>
                <a:cs typeface="Verdana"/>
              </a:rPr>
              <a:t>}</a:t>
            </a:r>
            <a:endParaRPr sz="2000" dirty="0">
              <a:latin typeface="Sitka Text" panose="02000505000000020004" pitchFamily="2" charset="0"/>
              <a:cs typeface="Verdana"/>
            </a:endParaRPr>
          </a:p>
        </p:txBody>
      </p:sp>
      <p:cxnSp>
        <p:nvCxnSpPr>
          <p:cNvPr id="16" name="Straight Connector 15">
            <a:extLst>
              <a:ext uri="{FF2B5EF4-FFF2-40B4-BE49-F238E27FC236}">
                <a16:creationId xmlns:a16="http://schemas.microsoft.com/office/drawing/2014/main" id="{F3F85DE3-97B9-4236-97A1-2BD3B49F7D8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E374B7A-792B-4D39-B308-7FD8B7BBEFF1}"/>
              </a:ext>
            </a:extLst>
          </p:cNvPr>
          <p:cNvCxnSpPr>
            <a:cxnSpLocks/>
          </p:cNvCxnSpPr>
          <p:nvPr/>
        </p:nvCxnSpPr>
        <p:spPr>
          <a:xfrm>
            <a:off x="6248400" y="876992"/>
            <a:ext cx="5943600"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D4504A21-00A6-4BC7-81B4-BDD618E9C409}"/>
              </a:ext>
            </a:extLst>
          </p:cNvPr>
          <p:cNvSpPr/>
          <p:nvPr/>
        </p:nvSpPr>
        <p:spPr>
          <a:xfrm>
            <a:off x="588997" y="329464"/>
            <a:ext cx="5839419" cy="769441"/>
          </a:xfrm>
          <a:prstGeom prst="rect">
            <a:avLst/>
          </a:prstGeom>
          <a:noFill/>
        </p:spPr>
        <p:txBody>
          <a:bodyPr wrap="none" lIns="91440" tIns="45720" rIns="91440" bIns="45720">
            <a:spAutoFit/>
          </a:bodyPr>
          <a:lstStyle/>
          <a:p>
            <a:pPr algn="l" fontAlgn="base"/>
            <a:r>
              <a:rPr lang="en-US" sz="4400" spc="-5" dirty="0">
                <a:latin typeface="Sitka Heading Semibold" pitchFamily="2" charset="0"/>
              </a:rPr>
              <a:t>Defining a Class </a:t>
            </a:r>
            <a:r>
              <a:rPr lang="en-US" sz="4400" dirty="0">
                <a:latin typeface="Sitka Heading Semibold" pitchFamily="2" charset="0"/>
              </a:rPr>
              <a:t>in </a:t>
            </a:r>
            <a:r>
              <a:rPr lang="en-US" sz="4400" spc="-5" dirty="0">
                <a:latin typeface="Sitka Heading Semibold" pitchFamily="2" charset="0"/>
              </a:rPr>
              <a:t>java</a:t>
            </a:r>
            <a:endParaRPr lang="en-US" sz="4400" b="1" i="0" dirty="0">
              <a:solidFill>
                <a:srgbClr val="273239"/>
              </a:solidFill>
              <a:effectLst/>
              <a:latin typeface="Sitka Heading Semibold" pitchFamily="2" charset="0"/>
            </a:endParaRPr>
          </a:p>
        </p:txBody>
      </p:sp>
      <p:pic>
        <p:nvPicPr>
          <p:cNvPr id="19" name="Picture 2">
            <a:extLst>
              <a:ext uri="{FF2B5EF4-FFF2-40B4-BE49-F238E27FC236}">
                <a16:creationId xmlns:a16="http://schemas.microsoft.com/office/drawing/2014/main" id="{7A904BF6-941C-4668-9DAB-D5CBD712E7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8909788" y="1912615"/>
            <a:ext cx="3022969" cy="118126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453603" y="56385"/>
            <a:ext cx="2628980" cy="738492"/>
            <a:chOff x="9520509" y="56385"/>
            <a:chExt cx="2628980" cy="738492"/>
          </a:xfrm>
        </p:grpSpPr>
        <p:graphicFrame>
          <p:nvGraphicFramePr>
            <p:cNvPr id="13" name="Object 12"/>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4358"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20" name="Picture 19">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0459" y="1358034"/>
            <a:ext cx="10971081" cy="3214341"/>
          </a:xfrm>
          <a:prstGeom prst="rect">
            <a:avLst/>
          </a:prstGeom>
        </p:spPr>
        <p:txBody>
          <a:bodyPr vert="horz" wrap="square" lIns="0" tIns="13335" rIns="0" bIns="0" rtlCol="0">
            <a:spAutoFit/>
          </a:bodyPr>
          <a:lstStyle/>
          <a:p>
            <a:pPr marL="533400" indent="-533400">
              <a:spcBef>
                <a:spcPts val="1200"/>
              </a:spcBef>
              <a:spcAft>
                <a:spcPts val="1200"/>
              </a:spcAft>
            </a:pPr>
            <a:r>
              <a:rPr lang="en-US" sz="2800" b="0" i="0" dirty="0">
                <a:effectLst/>
                <a:latin typeface="Sitka Text" panose="02000505000000020004" pitchFamily="2" charset="0"/>
              </a:rPr>
              <a:t>A </a:t>
            </a:r>
            <a:r>
              <a:rPr lang="en-US" sz="2800" b="1" i="0" dirty="0">
                <a:effectLst/>
                <a:latin typeface="Sitka Text" panose="02000505000000020004" pitchFamily="2" charset="0"/>
              </a:rPr>
              <a:t>return statement </a:t>
            </a:r>
            <a:r>
              <a:rPr lang="en-US" sz="2800" b="0" i="0" dirty="0">
                <a:effectLst/>
                <a:latin typeface="Sitka Text" panose="02000505000000020004" pitchFamily="2" charset="0"/>
              </a:rPr>
              <a:t>causes the program control to transfer back to the caller of a method. </a:t>
            </a:r>
          </a:p>
          <a:p>
            <a:pPr marL="533400" indent="-533400">
              <a:spcBef>
                <a:spcPts val="1200"/>
              </a:spcBef>
              <a:spcAft>
                <a:spcPts val="1200"/>
              </a:spcAft>
            </a:pPr>
            <a:r>
              <a:rPr lang="en-US" sz="2800" b="0" i="0" dirty="0">
                <a:effectLst/>
                <a:latin typeface="Sitka Text" panose="02000505000000020004" pitchFamily="2" charset="0"/>
              </a:rPr>
              <a:t>Every method in Java is declared with a return type and it is mandatory for all java methods. </a:t>
            </a:r>
          </a:p>
          <a:p>
            <a:pPr marL="533400" indent="-533400">
              <a:spcBef>
                <a:spcPts val="1200"/>
              </a:spcBef>
              <a:spcAft>
                <a:spcPts val="1200"/>
              </a:spcAft>
            </a:pPr>
            <a:r>
              <a:rPr lang="en-US" sz="2800" b="0" i="0" dirty="0">
                <a:effectLst/>
                <a:latin typeface="Sitka Text" panose="02000505000000020004" pitchFamily="2" charset="0"/>
              </a:rPr>
              <a:t>A return type may be a </a:t>
            </a:r>
            <a:r>
              <a:rPr lang="en-US" sz="2800" b="1" i="0" dirty="0">
                <a:effectLst/>
                <a:latin typeface="Sitka Text" panose="02000505000000020004" pitchFamily="2" charset="0"/>
              </a:rPr>
              <a:t>primitive type</a:t>
            </a:r>
            <a:r>
              <a:rPr lang="en-US" sz="2800" b="0" i="0" dirty="0">
                <a:effectLst/>
                <a:latin typeface="Sitka Text" panose="02000505000000020004" pitchFamily="2" charset="0"/>
              </a:rPr>
              <a:t> like i</a:t>
            </a:r>
            <a:r>
              <a:rPr lang="en-US" sz="2800" b="1" i="0" dirty="0">
                <a:effectLst/>
                <a:latin typeface="Sitka Text" panose="02000505000000020004" pitchFamily="2" charset="0"/>
              </a:rPr>
              <a:t>nt, float, double,</a:t>
            </a:r>
            <a:r>
              <a:rPr lang="en-US" sz="2800" b="0" i="0" dirty="0">
                <a:effectLst/>
                <a:latin typeface="Sitka Text" panose="02000505000000020004" pitchFamily="2" charset="0"/>
              </a:rPr>
              <a:t> a </a:t>
            </a:r>
            <a:r>
              <a:rPr lang="en-US" sz="2800" b="1" i="0" dirty="0">
                <a:effectLst/>
                <a:latin typeface="Sitka Text" panose="02000505000000020004" pitchFamily="2" charset="0"/>
              </a:rPr>
              <a:t>reference type</a:t>
            </a:r>
            <a:r>
              <a:rPr lang="en-US" sz="2800" b="0" i="0" dirty="0">
                <a:effectLst/>
                <a:latin typeface="Sitka Text" panose="02000505000000020004" pitchFamily="2" charset="0"/>
              </a:rPr>
              <a:t> or </a:t>
            </a:r>
            <a:r>
              <a:rPr lang="en-US" sz="2800" b="1" i="0" dirty="0">
                <a:effectLst/>
                <a:latin typeface="Sitka Text" panose="02000505000000020004" pitchFamily="2" charset="0"/>
              </a:rPr>
              <a:t>void type</a:t>
            </a:r>
            <a:r>
              <a:rPr lang="en-US" sz="2800" b="0" i="0" dirty="0">
                <a:effectLst/>
                <a:latin typeface="Sitka Text" panose="02000505000000020004" pitchFamily="2" charset="0"/>
              </a:rPr>
              <a:t>(returns nothing).</a:t>
            </a:r>
            <a:endParaRPr lang="en-US" altLang="en-US" sz="2800" dirty="0">
              <a:latin typeface="Sitka Text" panose="02000505000000020004" pitchFamily="2" charset="0"/>
            </a:endParaRP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586660" y="876992"/>
            <a:ext cx="96053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99766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return</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48ED9A6C-2C1C-427B-86D2-43A4ED35B847}"/>
              </a:ext>
            </a:extLst>
          </p:cNvPr>
          <p:cNvSpPr txBox="1"/>
          <p:nvPr/>
        </p:nvSpPr>
        <p:spPr>
          <a:xfrm>
            <a:off x="487209" y="4814098"/>
            <a:ext cx="6108492" cy="1302921"/>
          </a:xfrm>
          <a:prstGeom prst="rect">
            <a:avLst/>
          </a:prstGeom>
          <a:noFill/>
        </p:spPr>
        <p:txBody>
          <a:bodyPr wrap="square">
            <a:spAutoFit/>
          </a:bodyPr>
          <a:lstStyle/>
          <a:p>
            <a:pPr marL="464184" marR="2247900" indent="-248920">
              <a:spcBef>
                <a:spcPts val="355"/>
              </a:spcBef>
            </a:pPr>
            <a:r>
              <a:rPr lang="en-US" sz="1800" spc="-5" dirty="0">
                <a:latin typeface="Sitka Text" panose="02000505000000020004" pitchFamily="2" charset="0"/>
                <a:cs typeface="Verdana"/>
              </a:rPr>
              <a:t>String </a:t>
            </a:r>
            <a:r>
              <a:rPr lang="en-US" sz="1800" dirty="0" err="1">
                <a:latin typeface="Sitka Text" panose="02000505000000020004" pitchFamily="2" charset="0"/>
                <a:cs typeface="Verdana"/>
              </a:rPr>
              <a:t>getName</a:t>
            </a:r>
            <a:r>
              <a:rPr lang="en-US" sz="1800" dirty="0">
                <a:latin typeface="Sitka Text" panose="02000505000000020004" pitchFamily="2" charset="0"/>
                <a:cs typeface="Verdana"/>
              </a:rPr>
              <a:t>()</a:t>
            </a:r>
            <a:r>
              <a:rPr lang="en-US" sz="1800" spc="-120" dirty="0">
                <a:latin typeface="Sitka Text" panose="02000505000000020004" pitchFamily="2" charset="0"/>
                <a:cs typeface="Verdana"/>
              </a:rPr>
              <a:t> </a:t>
            </a:r>
          </a:p>
          <a:p>
            <a:pPr marL="464184" marR="2247900" indent="-248920">
              <a:spcBef>
                <a:spcPts val="355"/>
              </a:spcBef>
            </a:pPr>
            <a:r>
              <a:rPr lang="en-US" sz="1800" spc="-120" dirty="0">
                <a:latin typeface="Sitka Text" panose="02000505000000020004" pitchFamily="2" charset="0"/>
                <a:cs typeface="Verdana"/>
              </a:rPr>
              <a:t>  </a:t>
            </a:r>
            <a:r>
              <a:rPr lang="en-US" sz="1800" dirty="0">
                <a:latin typeface="Sitka Text" panose="02000505000000020004" pitchFamily="2" charset="0"/>
                <a:cs typeface="Verdana"/>
              </a:rPr>
              <a:t>{  </a:t>
            </a:r>
          </a:p>
          <a:p>
            <a:pPr marL="464184" marR="2247900" indent="-248920">
              <a:spcBef>
                <a:spcPts val="355"/>
              </a:spcBef>
            </a:pPr>
            <a:r>
              <a:rPr lang="en-US" sz="1800" dirty="0">
                <a:latin typeface="Sitka Text" panose="02000505000000020004" pitchFamily="2" charset="0"/>
                <a:cs typeface="Verdana"/>
              </a:rPr>
              <a:t>    return name; </a:t>
            </a:r>
          </a:p>
          <a:p>
            <a:pPr marL="278130">
              <a:spcBef>
                <a:spcPts val="5"/>
              </a:spcBef>
            </a:pPr>
            <a:r>
              <a:rPr lang="en-US" sz="1800" dirty="0">
                <a:latin typeface="Sitka Text" panose="02000505000000020004" pitchFamily="2" charset="0"/>
                <a:cs typeface="Verdana"/>
              </a:rPr>
              <a:t> }</a:t>
            </a: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5382"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45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235181" cy="769441"/>
          </a:xfrm>
          <a:prstGeom prst="rect">
            <a:avLst/>
          </a:prstGeom>
          <a:noFill/>
        </p:spPr>
        <p:txBody>
          <a:bodyPr wrap="none" lIns="91440" tIns="45720" rIns="91440" bIns="45720">
            <a:spAutoFit/>
          </a:bodyPr>
          <a:lstStyle/>
          <a:p>
            <a:pPr algn="l" fontAlgn="base"/>
            <a:r>
              <a:rPr lang="en-US" sz="4400" dirty="0" smtClean="0">
                <a:latin typeface="Sitka Heading Semibold" pitchFamily="2" charset="0"/>
              </a:rPr>
              <a:t>What is OOP</a:t>
            </a:r>
            <a:endParaRPr lang="en-US" sz="4400" b="1" i="0" dirty="0">
              <a:solidFill>
                <a:srgbClr val="273239"/>
              </a:solidFill>
              <a:effectLst/>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60750" y="1646433"/>
            <a:ext cx="10616784" cy="3416320"/>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Procedural programming </a:t>
            </a:r>
            <a:r>
              <a:rPr lang="en-US" altLang="en-US" sz="2800" dirty="0">
                <a:latin typeface="Sitka Text" panose="02000505000000020004" pitchFamily="2" charset="0"/>
              </a:rPr>
              <a:t>focuses on the process/actions that occur in a program.  The program starts at the beginning, does something, and ends.</a:t>
            </a:r>
            <a:br>
              <a:rPr lang="en-US" altLang="en-US" sz="2800" dirty="0">
                <a:latin typeface="Sitka Text" panose="02000505000000020004" pitchFamily="2" charset="0"/>
              </a:rPr>
            </a:br>
            <a:endParaRPr lang="en-US" altLang="en-US" sz="2800" dirty="0">
              <a:latin typeface="Sitka Text" panose="02000505000000020004" pitchFamily="2" charset="0"/>
            </a:endParaRPr>
          </a:p>
          <a:p>
            <a:pPr>
              <a:spcBef>
                <a:spcPts val="1200"/>
              </a:spcBef>
              <a:spcAft>
                <a:spcPts val="1200"/>
              </a:spcAft>
            </a:pPr>
            <a:r>
              <a:rPr lang="en-US" altLang="en-US" sz="2800" b="1" dirty="0">
                <a:latin typeface="Sitka Text" panose="02000505000000020004" pitchFamily="2" charset="0"/>
              </a:rPr>
              <a:t>Object-Oriented programming </a:t>
            </a:r>
            <a:r>
              <a:rPr lang="en-US" altLang="en-US" sz="2800" dirty="0">
                <a:latin typeface="Sitka Text" panose="02000505000000020004" pitchFamily="2" charset="0"/>
              </a:rPr>
              <a:t>is based on the data and the functions that operate on it.  Objects are instances of abstract data types that represent the data and its functions</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070" name="Image" r:id="rId3" imgW="6412680" imgH="1942560" progId="Photoshop.Image.12">
                    <p:embed/>
                  </p:oleObj>
                </mc:Choice>
                <mc:Fallback>
                  <p:oleObj name="Image" r:id="rId3" imgW="6412680" imgH="1942560" progId="Photoshop.Image.12">
                    <p:embed/>
                    <p:pic>
                      <p:nvPicPr>
                        <p:cNvPr id="10" name="Object 9"/>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0997" y="1218812"/>
            <a:ext cx="10971081" cy="4814780"/>
          </a:xfrm>
          <a:prstGeom prst="rect">
            <a:avLst/>
          </a:prstGeom>
        </p:spPr>
        <p:txBody>
          <a:bodyPr vert="horz" wrap="square" lIns="0" tIns="13335" rIns="0" bIns="0" rtlCol="0">
            <a:spAutoFit/>
          </a:bodyPr>
          <a:lstStyle/>
          <a:p>
            <a:pPr marL="533400" indent="-533400"/>
            <a:r>
              <a:rPr lang="en-US" altLang="en-US" sz="2400" dirty="0">
                <a:latin typeface="Sitka Text" panose="02000505000000020004" pitchFamily="2" charset="0"/>
              </a:rPr>
              <a:t>class First</a:t>
            </a:r>
          </a:p>
          <a:p>
            <a:pPr marL="533400" indent="-533400"/>
            <a:r>
              <a:rPr lang="en-US" altLang="en-US" sz="2400" dirty="0">
                <a:latin typeface="Sitka Text" panose="02000505000000020004" pitchFamily="2" charset="0"/>
              </a:rPr>
              <a:t>  {</a:t>
            </a:r>
          </a:p>
          <a:p>
            <a:pPr marL="533400" indent="-533400"/>
            <a:r>
              <a:rPr lang="en-US" altLang="en-US" sz="2400" dirty="0">
                <a:latin typeface="Sitka Text" panose="02000505000000020004" pitchFamily="2" charset="0"/>
              </a:rPr>
              <a:t>    int a=100;</a:t>
            </a:r>
          </a:p>
          <a:p>
            <a:pPr marL="533400" indent="-533400"/>
            <a:r>
              <a:rPr lang="en-US" altLang="en-US" sz="2400" dirty="0">
                <a:latin typeface="Sitka Text" panose="02000505000000020004" pitchFamily="2" charset="0"/>
              </a:rPr>
              <a:t>    int </a:t>
            </a:r>
            <a:r>
              <a:rPr lang="en-US" altLang="en-US" sz="2400" dirty="0" err="1">
                <a:latin typeface="Sitka Text" panose="02000505000000020004" pitchFamily="2" charset="0"/>
              </a:rPr>
              <a:t>getValue</a:t>
            </a:r>
            <a:r>
              <a:rPr lang="en-US" altLang="en-US" sz="2400" dirty="0">
                <a:latin typeface="Sitka Text" panose="02000505000000020004" pitchFamily="2" charset="0"/>
              </a:rPr>
              <a:t>()</a:t>
            </a:r>
          </a:p>
          <a:p>
            <a:pPr marL="533400" indent="-533400"/>
            <a:r>
              <a:rPr lang="en-US" altLang="en-US" sz="2400" dirty="0">
                <a:latin typeface="Sitka Text" panose="02000505000000020004" pitchFamily="2" charset="0"/>
              </a:rPr>
              <a:t>     {</a:t>
            </a:r>
          </a:p>
          <a:p>
            <a:pPr marL="533400" indent="-533400"/>
            <a:r>
              <a:rPr lang="en-US" altLang="en-US" sz="2400" dirty="0">
                <a:latin typeface="Sitka Text" panose="02000505000000020004" pitchFamily="2" charset="0"/>
              </a:rPr>
              <a:t>       return a;</a:t>
            </a:r>
          </a:p>
          <a:p>
            <a:pPr marL="533400" indent="-533400"/>
            <a:r>
              <a:rPr lang="en-US" altLang="en-US" sz="2400" dirty="0">
                <a:latin typeface="Sitka Text" panose="02000505000000020004" pitchFamily="2" charset="0"/>
              </a:rPr>
              <a:t>     }</a:t>
            </a:r>
          </a:p>
          <a:p>
            <a:pPr marL="533400" indent="-533400"/>
            <a:r>
              <a:rPr lang="en-US" altLang="en-US" sz="2400" dirty="0">
                <a:latin typeface="Sitka Text" panose="02000505000000020004" pitchFamily="2" charset="0"/>
              </a:rPr>
              <a:t>    public static void main(String </a:t>
            </a:r>
            <a:r>
              <a:rPr lang="en-US" altLang="en-US" sz="2400" dirty="0" err="1">
                <a:latin typeface="Sitka Text" panose="02000505000000020004" pitchFamily="2" charset="0"/>
              </a:rPr>
              <a:t>args</a:t>
            </a:r>
            <a:r>
              <a:rPr lang="en-US" altLang="en-US" sz="2400" dirty="0">
                <a:latin typeface="Sitka Text" panose="02000505000000020004" pitchFamily="2" charset="0"/>
              </a:rPr>
              <a:t>[])</a:t>
            </a:r>
          </a:p>
          <a:p>
            <a:pPr marL="533400" indent="-533400"/>
            <a:r>
              <a:rPr lang="en-US" altLang="en-US" sz="2400" dirty="0">
                <a:latin typeface="Sitka Text" panose="02000505000000020004" pitchFamily="2" charset="0"/>
              </a:rPr>
              <a:t>     {</a:t>
            </a:r>
          </a:p>
          <a:p>
            <a:pPr marL="533400" indent="-533400"/>
            <a:r>
              <a:rPr lang="en-US" altLang="en-US" sz="2400" dirty="0">
                <a:latin typeface="Sitka Text" panose="02000505000000020004" pitchFamily="2" charset="0"/>
              </a:rPr>
              <a:t>       First fob=new First();</a:t>
            </a:r>
          </a:p>
          <a:p>
            <a:pPr marL="533400" indent="-533400"/>
            <a:r>
              <a:rPr lang="en-US" altLang="en-US" sz="2400" dirty="0">
                <a:latin typeface="Sitka Text" panose="02000505000000020004" pitchFamily="2" charset="0"/>
              </a:rPr>
              <a:t>       </a:t>
            </a:r>
            <a:r>
              <a:rPr lang="en-US" altLang="en-US" sz="2400" dirty="0" err="1">
                <a:latin typeface="Sitka Text" panose="02000505000000020004" pitchFamily="2" charset="0"/>
              </a:rPr>
              <a:t>System.out.println</a:t>
            </a:r>
            <a:r>
              <a:rPr lang="en-US" altLang="en-US" sz="2400" dirty="0">
                <a:latin typeface="Sitka Text" panose="02000505000000020004" pitchFamily="2" charset="0"/>
              </a:rPr>
              <a:t>(</a:t>
            </a:r>
            <a:r>
              <a:rPr lang="en-US" altLang="en-US" sz="2400" dirty="0" err="1">
                <a:latin typeface="Sitka Text" panose="02000505000000020004" pitchFamily="2" charset="0"/>
              </a:rPr>
              <a:t>fob.getValue</a:t>
            </a:r>
            <a:r>
              <a:rPr lang="en-US" altLang="en-US" sz="2400" dirty="0">
                <a:latin typeface="Sitka Text" panose="02000505000000020004" pitchFamily="2" charset="0"/>
              </a:rPr>
              <a:t>());</a:t>
            </a:r>
          </a:p>
          <a:p>
            <a:pPr marL="533400" indent="-533400"/>
            <a:r>
              <a:rPr lang="en-US" altLang="en-US" sz="2400" dirty="0">
                <a:latin typeface="Sitka Text" panose="02000505000000020004" pitchFamily="2" charset="0"/>
              </a:rPr>
              <a:t>     }</a:t>
            </a:r>
          </a:p>
          <a:p>
            <a:pPr marL="533400" indent="-533400"/>
            <a:r>
              <a:rPr lang="en-US" altLang="en-US" sz="2400" dirty="0">
                <a:latin typeface="Sitka Text" panose="02000505000000020004" pitchFamily="2" charset="0"/>
              </a:rPr>
              <a:t>  }</a:t>
            </a: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586660" y="876992"/>
            <a:ext cx="96053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99766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return</a:t>
            </a:r>
            <a:endParaRPr lang="en-US" sz="4400" b="1" i="0" dirty="0">
              <a:solidFill>
                <a:srgbClr val="273239"/>
              </a:solidFill>
              <a:effectLst/>
              <a:latin typeface="Sitka Heading Semibold" pitchFamily="2" charset="0"/>
            </a:endParaRPr>
          </a:p>
        </p:txBody>
      </p:sp>
      <p:pic>
        <p:nvPicPr>
          <p:cNvPr id="9" name="Picture 4" descr="to Try it Now! | Emoticon, Tri, Novelty sign">
            <a:extLst>
              <a:ext uri="{FF2B5EF4-FFF2-40B4-BE49-F238E27FC236}">
                <a16:creationId xmlns:a16="http://schemas.microsoft.com/office/drawing/2014/main" id="{AD943FEE-691D-47CE-9C03-2D9DB4C1C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891" y="1424521"/>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6406"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848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172BB655-3998-46C1-ABC1-345D8FCE7B09}"/>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4A7B9971-4791-40BC-9839-FC989598490B}"/>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353AD298-A3F5-4DAA-B2FA-6515F3AFB902}"/>
              </a:ext>
            </a:extLst>
          </p:cNvPr>
          <p:cNvSpPr txBox="1"/>
          <p:nvPr/>
        </p:nvSpPr>
        <p:spPr>
          <a:xfrm>
            <a:off x="588997" y="1303046"/>
            <a:ext cx="6108492" cy="3477875"/>
          </a:xfrm>
          <a:prstGeom prst="rect">
            <a:avLst/>
          </a:prstGeom>
          <a:noFill/>
        </p:spPr>
        <p:txBody>
          <a:bodyPr wrap="square">
            <a:spAutoFit/>
          </a:bodyPr>
          <a:lstStyle/>
          <a:p>
            <a:r>
              <a:rPr lang="en-US" sz="2000" dirty="0">
                <a:latin typeface="Sitka Text" panose="02000505000000020004" pitchFamily="2" charset="0"/>
              </a:rPr>
              <a:t>class Account</a:t>
            </a:r>
          </a:p>
          <a:p>
            <a:r>
              <a:rPr lang="en-US" sz="2000" dirty="0">
                <a:latin typeface="Sitka Text" panose="02000505000000020004" pitchFamily="2" charset="0"/>
              </a:rPr>
              <a:t>  {</a:t>
            </a:r>
          </a:p>
          <a:p>
            <a:r>
              <a:rPr lang="en-US" sz="2000" dirty="0">
                <a:latin typeface="Sitka Text" panose="02000505000000020004" pitchFamily="2" charset="0"/>
              </a:rPr>
              <a:t>    double balance;</a:t>
            </a:r>
          </a:p>
          <a:p>
            <a:r>
              <a:rPr lang="en-US" sz="2000" dirty="0">
                <a:latin typeface="Sitka Text" panose="02000505000000020004" pitchFamily="2" charset="0"/>
              </a:rPr>
              <a:t>    void </a:t>
            </a:r>
            <a:r>
              <a:rPr lang="en-US" sz="2000" dirty="0" err="1">
                <a:latin typeface="Sitka Text" panose="02000505000000020004" pitchFamily="2" charset="0"/>
              </a:rPr>
              <a:t>addBalance</a:t>
            </a:r>
            <a:r>
              <a:rPr lang="en-US" sz="2000" dirty="0">
                <a:latin typeface="Sitka Text" panose="02000505000000020004" pitchFamily="2" charset="0"/>
              </a:rPr>
              <a:t>(double value)</a:t>
            </a:r>
          </a:p>
          <a:p>
            <a:r>
              <a:rPr lang="en-US" sz="2000" dirty="0">
                <a:latin typeface="Sitka Text" panose="02000505000000020004" pitchFamily="2" charset="0"/>
              </a:rPr>
              <a:t>     {</a:t>
            </a:r>
          </a:p>
          <a:p>
            <a:r>
              <a:rPr lang="en-US" sz="2000" dirty="0">
                <a:latin typeface="Sitka Text" panose="02000505000000020004" pitchFamily="2" charset="0"/>
              </a:rPr>
              <a:t>	balance = </a:t>
            </a:r>
            <a:r>
              <a:rPr lang="en-US" sz="2000" dirty="0" err="1">
                <a:latin typeface="Sitka Text" panose="02000505000000020004" pitchFamily="2" charset="0"/>
              </a:rPr>
              <a:t>balance+value</a:t>
            </a:r>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    double </a:t>
            </a:r>
            <a:r>
              <a:rPr lang="en-US" sz="2000" dirty="0" err="1">
                <a:latin typeface="Sitka Text" panose="02000505000000020004" pitchFamily="2" charset="0"/>
              </a:rPr>
              <a:t>getBalance</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return balance;</a:t>
            </a:r>
          </a:p>
          <a:p>
            <a:r>
              <a:rPr lang="en-US" sz="2000" dirty="0">
                <a:latin typeface="Sitka Text" panose="02000505000000020004" pitchFamily="2" charset="0"/>
              </a:rPr>
              <a:t>     }</a:t>
            </a:r>
          </a:p>
        </p:txBody>
      </p:sp>
      <p:sp>
        <p:nvSpPr>
          <p:cNvPr id="83" name="TextBox 82">
            <a:extLst>
              <a:ext uri="{FF2B5EF4-FFF2-40B4-BE49-F238E27FC236}">
                <a16:creationId xmlns:a16="http://schemas.microsoft.com/office/drawing/2014/main" id="{A8574ACB-22F7-4C5C-AA7A-BDCC79163D27}"/>
              </a:ext>
            </a:extLst>
          </p:cNvPr>
          <p:cNvSpPr txBox="1"/>
          <p:nvPr/>
        </p:nvSpPr>
        <p:spPr>
          <a:xfrm>
            <a:off x="5961088" y="3254697"/>
            <a:ext cx="6108492" cy="2554545"/>
          </a:xfrm>
          <a:prstGeom prst="rect">
            <a:avLst/>
          </a:prstGeom>
          <a:noFill/>
        </p:spPr>
        <p:txBody>
          <a:bodyPr wrap="square">
            <a:spAutoFit/>
          </a:bodyPr>
          <a:lstStyle/>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Account acc=new Account();</a:t>
            </a:r>
          </a:p>
          <a:p>
            <a:r>
              <a:rPr lang="en-US" sz="2000" dirty="0">
                <a:latin typeface="Sitka Text" panose="02000505000000020004" pitchFamily="2" charset="0"/>
              </a:rPr>
              <a:t>       </a:t>
            </a:r>
            <a:r>
              <a:rPr lang="en-US" sz="2000" dirty="0" err="1">
                <a:latin typeface="Sitka Text" panose="02000505000000020004" pitchFamily="2" charset="0"/>
              </a:rPr>
              <a:t>acc.addBalance</a:t>
            </a:r>
            <a:r>
              <a:rPr lang="en-US" sz="2000" dirty="0">
                <a:latin typeface="Sitka Text" panose="02000505000000020004" pitchFamily="2" charset="0"/>
              </a:rPr>
              <a:t>(1000);</a:t>
            </a:r>
          </a:p>
          <a:p>
            <a:r>
              <a:rPr lang="en-US" sz="2000" dirty="0">
                <a:latin typeface="Sitka Text" panose="02000505000000020004" pitchFamily="2" charset="0"/>
              </a:rPr>
              <a:t>       </a:t>
            </a:r>
            <a:r>
              <a:rPr lang="en-US" sz="2000" dirty="0" err="1">
                <a:latin typeface="Sitka Text" panose="02000505000000020004" pitchFamily="2" charset="0"/>
              </a:rPr>
              <a:t>acc.addBalance</a:t>
            </a:r>
            <a:r>
              <a:rPr lang="en-US" sz="2000" dirty="0">
                <a:latin typeface="Sitka Text" panose="02000505000000020004" pitchFamily="2" charset="0"/>
              </a:rPr>
              <a:t>(</a:t>
            </a:r>
            <a:r>
              <a:rPr lang="en-US" sz="2000" dirty="0" err="1">
                <a:latin typeface="Sitka Text" panose="02000505000000020004" pitchFamily="2" charset="0"/>
              </a:rPr>
              <a:t>acc.getBalance</a:t>
            </a:r>
            <a:r>
              <a:rPr lang="en-US" sz="2000" dirty="0">
                <a:latin typeface="Sitka Text" panose="02000505000000020004" pitchFamily="2" charset="0"/>
              </a:rPr>
              <a:t>()*2);</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acc.getBalance</a:t>
            </a:r>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  }</a:t>
            </a:r>
            <a:endParaRPr lang="en-US" sz="2000" dirty="0"/>
          </a:p>
        </p:txBody>
      </p:sp>
      <p:pic>
        <p:nvPicPr>
          <p:cNvPr id="84" name="Picture 4" descr="to Try it Now! | Emoticon, Tri, Novelty sign">
            <a:extLst>
              <a:ext uri="{FF2B5EF4-FFF2-40B4-BE49-F238E27FC236}">
                <a16:creationId xmlns:a16="http://schemas.microsoft.com/office/drawing/2014/main" id="{7B15D831-7ADF-4A4E-B15F-0136459F3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784" y="334230"/>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65C77DBF-8719-4D35-8C41-4976F346DE26}"/>
              </a:ext>
            </a:extLst>
          </p:cNvPr>
          <p:cNvSpPr/>
          <p:nvPr/>
        </p:nvSpPr>
        <p:spPr>
          <a:xfrm>
            <a:off x="331313" y="210310"/>
            <a:ext cx="199766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return</a:t>
            </a:r>
            <a:endParaRPr lang="en-US" sz="4400" b="1" i="0" dirty="0">
              <a:solidFill>
                <a:srgbClr val="273239"/>
              </a:solidFill>
              <a:effectLst/>
              <a:latin typeface="Sitka Heading Semibold" pitchFamily="2" charset="0"/>
            </a:endParaRP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7430"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172BB655-3998-46C1-ABC1-345D8FCE7B09}"/>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4A7B9971-4791-40BC-9839-FC989598490B}"/>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65C77DBF-8719-4D35-8C41-4976F346DE26}"/>
              </a:ext>
            </a:extLst>
          </p:cNvPr>
          <p:cNvSpPr/>
          <p:nvPr/>
        </p:nvSpPr>
        <p:spPr>
          <a:xfrm>
            <a:off x="331313" y="210310"/>
            <a:ext cx="199766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return</a:t>
            </a:r>
            <a:endParaRPr lang="en-US" sz="4400" b="1" i="0" dirty="0">
              <a:solidFill>
                <a:srgbClr val="273239"/>
              </a:solidFill>
              <a:effectLst/>
              <a:latin typeface="Sitka Heading Semibold" pitchFamily="2" charset="0"/>
            </a:endParaRPr>
          </a:p>
        </p:txBody>
      </p:sp>
      <p:pic>
        <p:nvPicPr>
          <p:cNvPr id="10" name="Picture 2">
            <a:extLst>
              <a:ext uri="{FF2B5EF4-FFF2-40B4-BE49-F238E27FC236}">
                <a16:creationId xmlns:a16="http://schemas.microsoft.com/office/drawing/2014/main" id="{EDB2F2DE-191B-4365-8075-A16C71CAA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6121146" y="4416610"/>
            <a:ext cx="3603452" cy="1408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3252C2A-B18C-4110-A9D6-93FB94FB855E}"/>
              </a:ext>
            </a:extLst>
          </p:cNvPr>
          <p:cNvSpPr txBox="1"/>
          <p:nvPr/>
        </p:nvSpPr>
        <p:spPr>
          <a:xfrm>
            <a:off x="752855" y="1236242"/>
            <a:ext cx="10834542" cy="2923877"/>
          </a:xfrm>
          <a:prstGeom prst="rect">
            <a:avLst/>
          </a:prstGeom>
          <a:noFill/>
        </p:spPr>
        <p:txBody>
          <a:bodyPr wrap="square">
            <a:spAutoFit/>
          </a:bodyPr>
          <a:lstStyle/>
          <a:p>
            <a:pPr marL="533400" indent="-533400">
              <a:spcBef>
                <a:spcPts val="1200"/>
              </a:spcBef>
              <a:spcAft>
                <a:spcPts val="1200"/>
              </a:spcAft>
            </a:pPr>
            <a:r>
              <a:rPr lang="en-US" sz="2400" b="0" i="0" dirty="0">
                <a:effectLst/>
                <a:latin typeface="Sitka Text" panose="02000505000000020004" pitchFamily="2" charset="0"/>
              </a:rPr>
              <a:t>Add the Function </a:t>
            </a:r>
            <a:r>
              <a:rPr lang="en-US" sz="2400" b="1" i="0" dirty="0">
                <a:effectLst/>
                <a:latin typeface="Sitka Text" panose="02000505000000020004" pitchFamily="2" charset="0"/>
              </a:rPr>
              <a:t>double withdraw(</a:t>
            </a:r>
            <a:r>
              <a:rPr lang="en-US" sz="2400" i="0" dirty="0">
                <a:effectLst/>
                <a:latin typeface="Sitka Text" panose="02000505000000020004" pitchFamily="2" charset="0"/>
              </a:rPr>
              <a:t>double </a:t>
            </a:r>
            <a:r>
              <a:rPr lang="en-US" sz="2400" b="1" i="0" dirty="0">
                <a:effectLst/>
                <a:latin typeface="Sitka Text" panose="02000505000000020004" pitchFamily="2" charset="0"/>
              </a:rPr>
              <a:t>Amount)</a:t>
            </a:r>
          </a:p>
          <a:p>
            <a:pPr marL="533400" indent="-533400">
              <a:spcBef>
                <a:spcPts val="1200"/>
              </a:spcBef>
              <a:spcAft>
                <a:spcPts val="1200"/>
              </a:spcAft>
              <a:buFont typeface="Arial" panose="020B0604020202020204" pitchFamily="34" charset="0"/>
              <a:buChar char="•"/>
            </a:pPr>
            <a:r>
              <a:rPr lang="en-US" sz="2400" b="1" dirty="0">
                <a:latin typeface="Sitka Text" panose="02000505000000020004" pitchFamily="2" charset="0"/>
              </a:rPr>
              <a:t>Minimum Balance </a:t>
            </a:r>
            <a:r>
              <a:rPr lang="en-US" sz="2400" dirty="0">
                <a:latin typeface="Sitka Text" panose="02000505000000020004" pitchFamily="2" charset="0"/>
              </a:rPr>
              <a:t>to be maintained is 5000. If the balance after withdrawal is more than Minimum Balance the Amount is retuned</a:t>
            </a:r>
          </a:p>
          <a:p>
            <a:pPr marL="533400" indent="-533400">
              <a:spcBef>
                <a:spcPts val="1200"/>
              </a:spcBef>
              <a:spcAft>
                <a:spcPts val="1200"/>
              </a:spcAft>
              <a:buFont typeface="Arial" panose="020B0604020202020204" pitchFamily="34" charset="0"/>
              <a:buChar char="•"/>
            </a:pPr>
            <a:r>
              <a:rPr lang="en-US" sz="2400" i="0" dirty="0">
                <a:effectLst/>
                <a:latin typeface="Sitka Text" panose="02000505000000020004" pitchFamily="2" charset="0"/>
              </a:rPr>
              <a:t>If the Amount to be withdrawn is greater than the Balance in the Account or violates the Minimum Balance after withdrawa</a:t>
            </a:r>
            <a:r>
              <a:rPr lang="en-US" sz="2400" dirty="0">
                <a:latin typeface="Sitka Text" panose="02000505000000020004" pitchFamily="2" charset="0"/>
              </a:rPr>
              <a:t>l, it will return -1</a:t>
            </a:r>
            <a:endParaRPr lang="en-US" sz="2400" i="0" dirty="0">
              <a:effectLst/>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8454"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9275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2530" y="1509945"/>
            <a:ext cx="10709975" cy="3797835"/>
          </a:xfrm>
          <a:prstGeom prst="rect">
            <a:avLst/>
          </a:prstGeom>
        </p:spPr>
        <p:txBody>
          <a:bodyPr vert="horz" wrap="square" lIns="0" tIns="12065" rIns="0" bIns="0" rtlCol="0">
            <a:spAutoFit/>
          </a:bodyPr>
          <a:lstStyle/>
          <a:p>
            <a:pPr marL="243840" marR="7620" indent="-231775">
              <a:spcBef>
                <a:spcPts val="1970"/>
              </a:spcBef>
            </a:pPr>
            <a:r>
              <a:rPr sz="2800" spc="-5" dirty="0">
                <a:latin typeface="Sitka Text" panose="02000505000000020004" pitchFamily="2" charset="0"/>
                <a:cs typeface="Arial"/>
              </a:rPr>
              <a:t>A variable declared within a class(outside any method) is known  as an </a:t>
            </a:r>
            <a:r>
              <a:rPr sz="2800" b="1" spc="-5" dirty="0">
                <a:latin typeface="Sitka Text" panose="02000505000000020004" pitchFamily="2" charset="0"/>
                <a:cs typeface="Arial"/>
              </a:rPr>
              <a:t>instance</a:t>
            </a:r>
            <a:r>
              <a:rPr sz="2800" b="1" spc="45" dirty="0">
                <a:latin typeface="Sitka Text" panose="02000505000000020004" pitchFamily="2" charset="0"/>
                <a:cs typeface="Arial"/>
              </a:rPr>
              <a:t> </a:t>
            </a:r>
            <a:r>
              <a:rPr sz="2800" b="1" spc="-5" dirty="0">
                <a:latin typeface="Sitka Text" panose="02000505000000020004" pitchFamily="2" charset="0"/>
                <a:cs typeface="Arial"/>
              </a:rPr>
              <a:t>variable</a:t>
            </a:r>
            <a:r>
              <a:rPr sz="2800" spc="-5" dirty="0">
                <a:latin typeface="Sitka Text" panose="02000505000000020004" pitchFamily="2" charset="0"/>
                <a:cs typeface="Arial"/>
              </a:rPr>
              <a:t>.</a:t>
            </a:r>
            <a:endParaRPr sz="2800" dirty="0">
              <a:latin typeface="Sitka Text" panose="02000505000000020004" pitchFamily="2" charset="0"/>
              <a:cs typeface="Arial"/>
            </a:endParaRPr>
          </a:p>
          <a:p>
            <a:pPr marL="12700">
              <a:spcBef>
                <a:spcPts val="1970"/>
              </a:spcBef>
            </a:pPr>
            <a:r>
              <a:rPr sz="2800" spc="-5" dirty="0">
                <a:latin typeface="Sitka Text" panose="02000505000000020004" pitchFamily="2" charset="0"/>
                <a:cs typeface="Arial"/>
              </a:rPr>
              <a:t>A variable declared within a method is known as </a:t>
            </a:r>
            <a:r>
              <a:rPr sz="2800" b="1" spc="-5" dirty="0">
                <a:latin typeface="Sitka Text" panose="02000505000000020004" pitchFamily="2" charset="0"/>
                <a:cs typeface="Arial"/>
              </a:rPr>
              <a:t>local</a:t>
            </a:r>
            <a:r>
              <a:rPr sz="2800" b="1" spc="60" dirty="0">
                <a:latin typeface="Sitka Text" panose="02000505000000020004" pitchFamily="2" charset="0"/>
                <a:cs typeface="Arial"/>
              </a:rPr>
              <a:t> </a:t>
            </a:r>
            <a:r>
              <a:rPr sz="2800" b="1" spc="-5" dirty="0">
                <a:latin typeface="Sitka Text" panose="02000505000000020004" pitchFamily="2" charset="0"/>
                <a:cs typeface="Arial"/>
              </a:rPr>
              <a:t>variable</a:t>
            </a:r>
            <a:r>
              <a:rPr sz="2800" spc="-5" dirty="0">
                <a:latin typeface="Sitka Text" panose="02000505000000020004" pitchFamily="2" charset="0"/>
                <a:cs typeface="Arial"/>
              </a:rPr>
              <a:t>.</a:t>
            </a:r>
            <a:endParaRPr sz="2800" dirty="0">
              <a:latin typeface="Sitka Text" panose="02000505000000020004" pitchFamily="2" charset="0"/>
              <a:cs typeface="Arial"/>
            </a:endParaRPr>
          </a:p>
          <a:p>
            <a:pPr marL="243840" marR="5080" indent="-231775">
              <a:spcBef>
                <a:spcPts val="1970"/>
              </a:spcBef>
            </a:pPr>
            <a:r>
              <a:rPr sz="2800" spc="-20" dirty="0">
                <a:latin typeface="Sitka Text" panose="02000505000000020004" pitchFamily="2" charset="0"/>
                <a:cs typeface="Arial"/>
              </a:rPr>
              <a:t>Variables </a:t>
            </a:r>
            <a:r>
              <a:rPr sz="2800" spc="-5" dirty="0">
                <a:latin typeface="Sitka Text" panose="02000505000000020004" pitchFamily="2" charset="0"/>
                <a:cs typeface="Arial"/>
              </a:rPr>
              <a:t>with method declarations are known </a:t>
            </a:r>
            <a:r>
              <a:rPr sz="2800" spc="5" dirty="0">
                <a:latin typeface="Sitka Text" panose="02000505000000020004" pitchFamily="2" charset="0"/>
                <a:cs typeface="Arial"/>
              </a:rPr>
              <a:t>as </a:t>
            </a:r>
            <a:r>
              <a:rPr sz="2800" b="1" spc="-5" dirty="0">
                <a:latin typeface="Sitka Text" panose="02000505000000020004" pitchFamily="2" charset="0"/>
                <a:cs typeface="Arial"/>
              </a:rPr>
              <a:t>parameters or arguments</a:t>
            </a:r>
            <a:r>
              <a:rPr sz="2800" spc="-5" dirty="0">
                <a:latin typeface="Sitka Text" panose="02000505000000020004" pitchFamily="2" charset="0"/>
                <a:cs typeface="Arial"/>
              </a:rPr>
              <a:t>.</a:t>
            </a:r>
            <a:endParaRPr sz="2800" dirty="0">
              <a:latin typeface="Sitka Text" panose="02000505000000020004" pitchFamily="2" charset="0"/>
              <a:cs typeface="Arial"/>
            </a:endParaRPr>
          </a:p>
          <a:p>
            <a:pPr marL="243840" marR="5080" indent="-231775">
              <a:spcBef>
                <a:spcPts val="1970"/>
              </a:spcBef>
            </a:pPr>
            <a:r>
              <a:rPr sz="2800" spc="-5" dirty="0">
                <a:latin typeface="Sitka Text" panose="02000505000000020004" pitchFamily="2" charset="0"/>
                <a:cs typeface="Arial"/>
              </a:rPr>
              <a:t>A </a:t>
            </a:r>
            <a:r>
              <a:rPr sz="2800" dirty="0">
                <a:latin typeface="Sitka Text" panose="02000505000000020004" pitchFamily="2" charset="0"/>
                <a:cs typeface="Arial"/>
              </a:rPr>
              <a:t>class </a:t>
            </a:r>
            <a:r>
              <a:rPr sz="2800" spc="-5" dirty="0">
                <a:latin typeface="Sitka Text" panose="02000505000000020004" pitchFamily="2" charset="0"/>
                <a:cs typeface="Arial"/>
              </a:rPr>
              <a:t>variable can also be declared as static where as a local  variable cannot be</a:t>
            </a:r>
            <a:r>
              <a:rPr sz="2800" spc="30" dirty="0">
                <a:latin typeface="Sitka Text" panose="02000505000000020004" pitchFamily="2" charset="0"/>
                <a:cs typeface="Arial"/>
              </a:rPr>
              <a:t> </a:t>
            </a:r>
            <a:r>
              <a:rPr sz="2800" dirty="0">
                <a:latin typeface="Sitka Text" panose="02000505000000020004" pitchFamily="2" charset="0"/>
                <a:cs typeface="Arial"/>
              </a:rPr>
              <a:t>static.</a:t>
            </a:r>
          </a:p>
        </p:txBody>
      </p:sp>
      <p:sp>
        <p:nvSpPr>
          <p:cNvPr id="3" name="object 3"/>
          <p:cNvSpPr txBox="1">
            <a:spLocks noGrp="1"/>
          </p:cNvSpPr>
          <p:nvPr>
            <p:ph type="title"/>
          </p:nvPr>
        </p:nvSpPr>
        <p:spPr>
          <a:xfrm>
            <a:off x="547638" y="417295"/>
            <a:ext cx="4219234" cy="566822"/>
          </a:xfrm>
          <a:prstGeom prst="rect">
            <a:avLst/>
          </a:prstGeom>
        </p:spPr>
        <p:txBody>
          <a:bodyPr vert="horz" wrap="square" lIns="0" tIns="12700" rIns="0" bIns="0" rtlCol="0" anchor="ctr">
            <a:spAutoFit/>
          </a:bodyPr>
          <a:lstStyle/>
          <a:p>
            <a:pPr marL="12700">
              <a:lnSpc>
                <a:spcPct val="100000"/>
              </a:lnSpc>
              <a:spcBef>
                <a:spcPts val="100"/>
              </a:spcBef>
            </a:pPr>
            <a:r>
              <a:rPr sz="3600" spc="-5" dirty="0">
                <a:latin typeface="Sitka Heading Semibold" pitchFamily="2" charset="0"/>
              </a:rPr>
              <a:t>Member</a:t>
            </a:r>
            <a:r>
              <a:rPr sz="3600" spc="-50" dirty="0">
                <a:latin typeface="Sitka Heading Semibold" pitchFamily="2" charset="0"/>
              </a:rPr>
              <a:t> </a:t>
            </a:r>
            <a:r>
              <a:rPr sz="3600" spc="-5" dirty="0">
                <a:latin typeface="Sitka Heading Semibold" pitchFamily="2" charset="0"/>
              </a:rPr>
              <a:t>variables</a:t>
            </a:r>
            <a:endParaRPr sz="3600" dirty="0">
              <a:latin typeface="Sitka Heading Semibold" pitchFamily="2" charset="0"/>
            </a:endParaRPr>
          </a:p>
        </p:txBody>
      </p:sp>
      <p:cxnSp>
        <p:nvCxnSpPr>
          <p:cNvPr id="7" name="Straight Connector 6">
            <a:extLst>
              <a:ext uri="{FF2B5EF4-FFF2-40B4-BE49-F238E27FC236}">
                <a16:creationId xmlns:a16="http://schemas.microsoft.com/office/drawing/2014/main" id="{F853A35E-94D1-456B-AD44-CF821662B8FA}"/>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0067FAF-7368-4DBC-BF85-29CCA712D46C}"/>
              </a:ext>
            </a:extLst>
          </p:cNvPr>
          <p:cNvCxnSpPr>
            <a:cxnSpLocks/>
          </p:cNvCxnSpPr>
          <p:nvPr/>
        </p:nvCxnSpPr>
        <p:spPr>
          <a:xfrm>
            <a:off x="4152275" y="876992"/>
            <a:ext cx="8039725" cy="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19478"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91" y="343809"/>
            <a:ext cx="5854867" cy="566822"/>
          </a:xfrm>
          <a:prstGeom prst="rect">
            <a:avLst/>
          </a:prstGeom>
        </p:spPr>
        <p:txBody>
          <a:bodyPr vert="horz" wrap="square" lIns="0" tIns="12700" rIns="0" bIns="0" rtlCol="0" anchor="ctr">
            <a:spAutoFit/>
          </a:bodyPr>
          <a:lstStyle/>
          <a:p>
            <a:pPr marL="12700">
              <a:lnSpc>
                <a:spcPct val="100000"/>
              </a:lnSpc>
              <a:spcBef>
                <a:spcPts val="100"/>
              </a:spcBef>
            </a:pPr>
            <a:r>
              <a:rPr sz="3600" spc="-5" dirty="0">
                <a:latin typeface="Sitka Heading Semibold" pitchFamily="2" charset="0"/>
              </a:rPr>
              <a:t>Employee class </a:t>
            </a:r>
            <a:r>
              <a:rPr sz="3600" dirty="0">
                <a:latin typeface="Sitka Heading Semibold" pitchFamily="2" charset="0"/>
              </a:rPr>
              <a:t>-</a:t>
            </a:r>
            <a:r>
              <a:rPr sz="3600" spc="-10" dirty="0">
                <a:latin typeface="Sitka Heading Semibold" pitchFamily="2" charset="0"/>
              </a:rPr>
              <a:t> </a:t>
            </a:r>
            <a:r>
              <a:rPr sz="3600" spc="-5" dirty="0">
                <a:latin typeface="Sitka Heading Semibold" pitchFamily="2" charset="0"/>
              </a:rPr>
              <a:t>Example</a:t>
            </a:r>
            <a:endParaRPr sz="3600" dirty="0">
              <a:latin typeface="Sitka Heading Semibold" pitchFamily="2" charset="0"/>
            </a:endParaRPr>
          </a:p>
        </p:txBody>
      </p:sp>
      <p:sp>
        <p:nvSpPr>
          <p:cNvPr id="3" name="object 3"/>
          <p:cNvSpPr txBox="1"/>
          <p:nvPr/>
        </p:nvSpPr>
        <p:spPr>
          <a:xfrm>
            <a:off x="704538" y="1138380"/>
            <a:ext cx="8529404" cy="4963538"/>
          </a:xfrm>
          <a:prstGeom prst="rect">
            <a:avLst/>
          </a:prstGeom>
        </p:spPr>
        <p:txBody>
          <a:bodyPr vert="horz" wrap="square" lIns="0" tIns="13335" rIns="0" bIns="0" rtlCol="0">
            <a:spAutoFit/>
          </a:bodyPr>
          <a:lstStyle/>
          <a:p>
            <a:pPr marL="12700" marR="3623945">
              <a:spcBef>
                <a:spcPts val="105"/>
              </a:spcBef>
            </a:pPr>
            <a:r>
              <a:rPr sz="2000" spc="-5" dirty="0">
                <a:latin typeface="Sitka Text" panose="02000505000000020004" pitchFamily="2" charset="0"/>
                <a:cs typeface="Courier New"/>
              </a:rPr>
              <a:t>class</a:t>
            </a:r>
            <a:r>
              <a:rPr sz="2000" spc="-50" dirty="0">
                <a:latin typeface="Sitka Text" panose="02000505000000020004" pitchFamily="2" charset="0"/>
                <a:cs typeface="Courier New"/>
              </a:rPr>
              <a:t> </a:t>
            </a:r>
            <a:r>
              <a:rPr sz="2000" spc="-10" dirty="0">
                <a:latin typeface="Sitka Text" panose="02000505000000020004" pitchFamily="2" charset="0"/>
                <a:cs typeface="Courier New"/>
              </a:rPr>
              <a:t>Employee</a:t>
            </a:r>
            <a:endParaRPr lang="en-US" sz="2000" spc="-10" dirty="0">
              <a:latin typeface="Sitka Text" panose="02000505000000020004" pitchFamily="2" charset="0"/>
              <a:cs typeface="Courier New"/>
            </a:endParaRPr>
          </a:p>
          <a:p>
            <a:pPr marL="12700" marR="3623945">
              <a:spcBef>
                <a:spcPts val="105"/>
              </a:spcBef>
            </a:pPr>
            <a:r>
              <a:rPr lang="en-US" sz="2000" spc="-10" dirty="0">
                <a:latin typeface="Sitka Text" panose="02000505000000020004" pitchFamily="2" charset="0"/>
                <a:cs typeface="Courier New"/>
              </a:rPr>
              <a:t>  </a:t>
            </a:r>
            <a:r>
              <a:rPr sz="2000" spc="-10" dirty="0">
                <a:latin typeface="Sitka Text" panose="02000505000000020004" pitchFamily="2" charset="0"/>
                <a:cs typeface="Courier New"/>
              </a:rPr>
              <a:t>{  </a:t>
            </a:r>
            <a:endParaRPr lang="en-US" sz="2000" spc="-10" dirty="0">
              <a:latin typeface="Sitka Text" panose="02000505000000020004" pitchFamily="2" charset="0"/>
              <a:cs typeface="Courier New"/>
            </a:endParaRPr>
          </a:p>
          <a:p>
            <a:pPr marL="12700" marR="3623945">
              <a:spcBef>
                <a:spcPts val="105"/>
              </a:spcBef>
            </a:pPr>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int</a:t>
            </a:r>
            <a:r>
              <a:rPr sz="2000" spc="-15" dirty="0">
                <a:latin typeface="Sitka Text" panose="02000505000000020004" pitchFamily="2" charset="0"/>
                <a:cs typeface="Courier New"/>
              </a:rPr>
              <a:t> </a:t>
            </a:r>
            <a:r>
              <a:rPr sz="2000" spc="-5" dirty="0">
                <a:latin typeface="Sitka Text" panose="02000505000000020004" pitchFamily="2" charset="0"/>
                <a:cs typeface="Courier New"/>
              </a:rPr>
              <a:t>id;</a:t>
            </a:r>
            <a:endParaRPr sz="2000" dirty="0">
              <a:latin typeface="Sitka Text" panose="02000505000000020004" pitchFamily="2" charset="0"/>
              <a:cs typeface="Courier New"/>
            </a:endParaRPr>
          </a:p>
          <a:p>
            <a:pPr marL="12700" marR="3942715"/>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String</a:t>
            </a:r>
            <a:r>
              <a:rPr sz="2000" spc="-95" dirty="0">
                <a:latin typeface="Sitka Text" panose="02000505000000020004" pitchFamily="2" charset="0"/>
                <a:cs typeface="Courier New"/>
              </a:rPr>
              <a:t> </a:t>
            </a:r>
            <a:r>
              <a:rPr sz="2000" spc="-5" dirty="0">
                <a:latin typeface="Sitka Text" panose="02000505000000020004" pitchFamily="2" charset="0"/>
                <a:cs typeface="Courier New"/>
              </a:rPr>
              <a:t>name;  </a:t>
            </a:r>
            <a:endParaRPr lang="en-US" sz="2000" spc="-5" dirty="0">
              <a:latin typeface="Sitka Text" panose="02000505000000020004" pitchFamily="2" charset="0"/>
              <a:cs typeface="Courier New"/>
            </a:endParaRPr>
          </a:p>
          <a:p>
            <a:pPr marL="12700" marR="3942715"/>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int</a:t>
            </a:r>
            <a:r>
              <a:rPr sz="2000" spc="-45" dirty="0">
                <a:latin typeface="Sitka Text" panose="02000505000000020004" pitchFamily="2" charset="0"/>
                <a:cs typeface="Courier New"/>
              </a:rPr>
              <a:t> </a:t>
            </a:r>
            <a:r>
              <a:rPr sz="2000" spc="-5" dirty="0">
                <a:latin typeface="Sitka Text" panose="02000505000000020004" pitchFamily="2" charset="0"/>
                <a:cs typeface="Courier New"/>
              </a:rPr>
              <a:t>salary;</a:t>
            </a:r>
            <a:endParaRPr sz="2000" dirty="0">
              <a:latin typeface="Sitka Text" panose="02000505000000020004" pitchFamily="2" charset="0"/>
              <a:cs typeface="Courier New"/>
            </a:endParaRPr>
          </a:p>
          <a:p>
            <a:pPr marL="12700" marR="3197225"/>
            <a:endParaRPr lang="en-US" sz="2000" spc="-5" dirty="0">
              <a:latin typeface="Sitka Text" panose="02000505000000020004" pitchFamily="2" charset="0"/>
              <a:cs typeface="Courier New"/>
            </a:endParaRPr>
          </a:p>
          <a:p>
            <a:pPr marL="12700" marR="3197225"/>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void setId(int</a:t>
            </a:r>
            <a:r>
              <a:rPr sz="2000" spc="-85" dirty="0">
                <a:latin typeface="Sitka Text" panose="02000505000000020004" pitchFamily="2" charset="0"/>
                <a:cs typeface="Courier New"/>
              </a:rPr>
              <a:t> </a:t>
            </a:r>
            <a:r>
              <a:rPr sz="2000" spc="-5" dirty="0">
                <a:latin typeface="Sitka Text" panose="02000505000000020004" pitchFamily="2" charset="0"/>
                <a:cs typeface="Courier New"/>
              </a:rPr>
              <a:t>no){  </a:t>
            </a:r>
            <a:endParaRPr lang="en-US" sz="2000" spc="-5" dirty="0">
              <a:latin typeface="Sitka Text" panose="02000505000000020004" pitchFamily="2" charset="0"/>
              <a:cs typeface="Courier New"/>
            </a:endParaRPr>
          </a:p>
          <a:p>
            <a:pPr marL="12700" marR="3197225"/>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id </a:t>
            </a:r>
            <a:r>
              <a:rPr sz="2000" dirty="0">
                <a:latin typeface="Sitka Text" panose="02000505000000020004" pitchFamily="2" charset="0"/>
                <a:cs typeface="Courier New"/>
              </a:rPr>
              <a:t>=</a:t>
            </a:r>
            <a:r>
              <a:rPr sz="2000" spc="-20" dirty="0">
                <a:latin typeface="Sitka Text" panose="02000505000000020004" pitchFamily="2" charset="0"/>
                <a:cs typeface="Courier New"/>
              </a:rPr>
              <a:t> </a:t>
            </a:r>
            <a:r>
              <a:rPr sz="2000" spc="-5" dirty="0">
                <a:latin typeface="Sitka Text" panose="02000505000000020004" pitchFamily="2" charset="0"/>
                <a:cs typeface="Courier New"/>
              </a:rPr>
              <a:t>no;</a:t>
            </a:r>
            <a:endParaRPr sz="2000" dirty="0">
              <a:latin typeface="Sitka Text" panose="02000505000000020004" pitchFamily="2" charset="0"/>
              <a:cs typeface="Courier New"/>
            </a:endParaRPr>
          </a:p>
          <a:p>
            <a:pPr marL="12700"/>
            <a:r>
              <a:rPr lang="en-US" sz="2000" dirty="0">
                <a:latin typeface="Sitka Text" panose="02000505000000020004" pitchFamily="2" charset="0"/>
                <a:cs typeface="Courier New"/>
              </a:rPr>
              <a:t>        </a:t>
            </a:r>
            <a:r>
              <a:rPr sz="2000" dirty="0">
                <a:latin typeface="Sitka Text" panose="02000505000000020004" pitchFamily="2" charset="0"/>
                <a:cs typeface="Courier New"/>
              </a:rPr>
              <a:t>}</a:t>
            </a:r>
          </a:p>
          <a:p>
            <a:pPr marL="12700" marR="963294"/>
            <a:endParaRPr lang="en-US" sz="2000" spc="-5" dirty="0">
              <a:latin typeface="Sitka Text" panose="02000505000000020004" pitchFamily="2" charset="0"/>
              <a:cs typeface="Courier New"/>
            </a:endParaRPr>
          </a:p>
          <a:p>
            <a:pPr marL="12700" marR="963294"/>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public static void </a:t>
            </a:r>
            <a:r>
              <a:rPr sz="2000" spc="-10" dirty="0">
                <a:latin typeface="Sitka Text" panose="02000505000000020004" pitchFamily="2" charset="0"/>
                <a:cs typeface="Courier New"/>
              </a:rPr>
              <a:t>main(String[] args) </a:t>
            </a:r>
            <a:endParaRPr lang="en-US" sz="2000" spc="-10" dirty="0">
              <a:latin typeface="Sitka Text" panose="02000505000000020004" pitchFamily="2" charset="0"/>
              <a:cs typeface="Courier New"/>
            </a:endParaRPr>
          </a:p>
          <a:p>
            <a:pPr marL="12700" marR="963294"/>
            <a:r>
              <a:rPr lang="en-US" sz="2000" dirty="0">
                <a:latin typeface="Sitka Text" panose="02000505000000020004" pitchFamily="2" charset="0"/>
                <a:cs typeface="Courier New"/>
              </a:rPr>
              <a:t>        </a:t>
            </a:r>
            <a:r>
              <a:rPr sz="2000" dirty="0">
                <a:latin typeface="Sitka Text" panose="02000505000000020004" pitchFamily="2" charset="0"/>
                <a:cs typeface="Courier New"/>
              </a:rPr>
              <a:t>{</a:t>
            </a:r>
            <a:r>
              <a:rPr lang="en-US" sz="2000" dirty="0">
                <a:latin typeface="Sitka Text" panose="02000505000000020004" pitchFamily="2" charset="0"/>
                <a:cs typeface="Courier New"/>
              </a:rPr>
              <a:t> </a:t>
            </a:r>
            <a:r>
              <a:rPr sz="2000" dirty="0">
                <a:latin typeface="Sitka Text" panose="02000505000000020004" pitchFamily="2" charset="0"/>
                <a:cs typeface="Courier New"/>
              </a:rPr>
              <a:t>  </a:t>
            </a:r>
            <a:endParaRPr lang="en-US" sz="2000" dirty="0">
              <a:latin typeface="Sitka Text" panose="02000505000000020004" pitchFamily="2" charset="0"/>
              <a:cs typeface="Courier New"/>
            </a:endParaRPr>
          </a:p>
          <a:p>
            <a:pPr marL="12700" marR="963294"/>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Employee </a:t>
            </a:r>
            <a:r>
              <a:rPr sz="2000" spc="-10" dirty="0">
                <a:latin typeface="Sitka Text" panose="02000505000000020004" pitchFamily="2" charset="0"/>
                <a:cs typeface="Courier New"/>
              </a:rPr>
              <a:t>emp1 </a:t>
            </a:r>
            <a:r>
              <a:rPr sz="2000" dirty="0">
                <a:latin typeface="Sitka Text" panose="02000505000000020004" pitchFamily="2" charset="0"/>
                <a:cs typeface="Courier New"/>
              </a:rPr>
              <a:t>= </a:t>
            </a:r>
            <a:r>
              <a:rPr sz="2000" spc="-5" dirty="0">
                <a:latin typeface="Sitka Text" panose="02000505000000020004" pitchFamily="2" charset="0"/>
                <a:cs typeface="Courier New"/>
              </a:rPr>
              <a:t>new </a:t>
            </a:r>
            <a:r>
              <a:rPr sz="2000" spc="-10" dirty="0">
                <a:latin typeface="Sitka Text" panose="02000505000000020004" pitchFamily="2" charset="0"/>
                <a:cs typeface="Courier New"/>
              </a:rPr>
              <a:t>Employee();  </a:t>
            </a:r>
            <a:endParaRPr lang="en-US" sz="2000" spc="-10" dirty="0">
              <a:latin typeface="Sitka Text" panose="02000505000000020004" pitchFamily="2" charset="0"/>
              <a:cs typeface="Courier New"/>
            </a:endParaRPr>
          </a:p>
          <a:p>
            <a:pPr marL="12700" marR="963294"/>
            <a:r>
              <a:rPr lang="en-US" sz="2000" spc="-10" dirty="0">
                <a:latin typeface="Sitka Text" panose="02000505000000020004" pitchFamily="2" charset="0"/>
                <a:cs typeface="Courier New"/>
              </a:rPr>
              <a:t>            </a:t>
            </a:r>
            <a:r>
              <a:rPr sz="2000" spc="-5" dirty="0">
                <a:latin typeface="Sitka Text" panose="02000505000000020004" pitchFamily="2" charset="0"/>
                <a:cs typeface="Courier New"/>
              </a:rPr>
              <a:t>emp1.setId(101);</a:t>
            </a:r>
            <a:endParaRPr sz="2000" dirty="0">
              <a:latin typeface="Sitka Text" panose="02000505000000020004" pitchFamily="2" charset="0"/>
              <a:cs typeface="Courier New"/>
            </a:endParaRPr>
          </a:p>
          <a:p>
            <a:pPr marL="12700"/>
            <a:r>
              <a:rPr lang="en-US" sz="2000" dirty="0">
                <a:latin typeface="Sitka Text" panose="02000505000000020004" pitchFamily="2" charset="0"/>
                <a:cs typeface="Courier New"/>
              </a:rPr>
              <a:t>         </a:t>
            </a:r>
            <a:r>
              <a:rPr sz="2000" dirty="0">
                <a:latin typeface="Sitka Text" panose="02000505000000020004" pitchFamily="2" charset="0"/>
                <a:cs typeface="Courier New"/>
              </a:rPr>
              <a:t>}</a:t>
            </a:r>
          </a:p>
          <a:p>
            <a:pPr marL="12700">
              <a:spcBef>
                <a:spcPts val="5"/>
              </a:spcBef>
            </a:pPr>
            <a:r>
              <a:rPr lang="en-US" sz="2000" dirty="0">
                <a:latin typeface="Sitka Text" panose="02000505000000020004" pitchFamily="2" charset="0"/>
                <a:cs typeface="Courier New"/>
              </a:rPr>
              <a:t>   </a:t>
            </a:r>
            <a:r>
              <a:rPr sz="2000" dirty="0">
                <a:latin typeface="Sitka Text" panose="02000505000000020004" pitchFamily="2" charset="0"/>
                <a:cs typeface="Courier New"/>
              </a:rPr>
              <a:t>}</a:t>
            </a:r>
          </a:p>
        </p:txBody>
      </p:sp>
      <p:cxnSp>
        <p:nvCxnSpPr>
          <p:cNvPr id="12" name="Straight Connector 11">
            <a:extLst>
              <a:ext uri="{FF2B5EF4-FFF2-40B4-BE49-F238E27FC236}">
                <a16:creationId xmlns:a16="http://schemas.microsoft.com/office/drawing/2014/main" id="{344E3072-B0A6-48FE-8106-CD049D876120}"/>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CBC6009-B089-4CF1-8FBB-832A2E719D61}"/>
              </a:ext>
            </a:extLst>
          </p:cNvPr>
          <p:cNvCxnSpPr>
            <a:cxnSpLocks/>
          </p:cNvCxnSpPr>
          <p:nvPr/>
        </p:nvCxnSpPr>
        <p:spPr>
          <a:xfrm flipV="1">
            <a:off x="5546361" y="876992"/>
            <a:ext cx="6645639" cy="33639"/>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0502"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617" y="371748"/>
            <a:ext cx="5129507" cy="511422"/>
          </a:xfrm>
          <a:prstGeom prst="rect">
            <a:avLst/>
          </a:prstGeom>
        </p:spPr>
        <p:txBody>
          <a:bodyPr vert="horz" wrap="square" lIns="0" tIns="12700" rIns="0" bIns="0" rtlCol="0" anchor="ctr">
            <a:spAutoFit/>
          </a:bodyPr>
          <a:lstStyle/>
          <a:p>
            <a:pPr algn="l"/>
            <a:r>
              <a:rPr lang="en-US" sz="3600" b="0" i="0" dirty="0">
                <a:solidFill>
                  <a:srgbClr val="000000"/>
                </a:solidFill>
                <a:effectLst>
                  <a:outerShdw blurRad="38100" dist="38100" dir="2700000" algn="tl">
                    <a:srgbClr val="000000">
                      <a:alpha val="43137"/>
                    </a:srgbClr>
                  </a:outerShdw>
                </a:effectLst>
                <a:latin typeface="Sitka Heading Semibold" pitchFamily="2" charset="0"/>
              </a:rPr>
              <a:t>Using Multiple Classes</a:t>
            </a:r>
          </a:p>
        </p:txBody>
      </p:sp>
      <p:sp>
        <p:nvSpPr>
          <p:cNvPr id="3" name="object 3"/>
          <p:cNvSpPr txBox="1"/>
          <p:nvPr/>
        </p:nvSpPr>
        <p:spPr>
          <a:xfrm>
            <a:off x="776618" y="1223841"/>
            <a:ext cx="11002779" cy="2013372"/>
          </a:xfrm>
          <a:prstGeom prst="rect">
            <a:avLst/>
          </a:prstGeom>
        </p:spPr>
        <p:txBody>
          <a:bodyPr vert="horz" wrap="square" lIns="0" tIns="12700" rIns="0" bIns="0" rtlCol="0">
            <a:spAutoFit/>
          </a:bodyPr>
          <a:lstStyle/>
          <a:p>
            <a:pPr marL="243840" marR="5080" indent="-231775">
              <a:spcBef>
                <a:spcPts val="600"/>
              </a:spcBef>
              <a:buChar char="•"/>
              <a:tabLst>
                <a:tab pos="243840" algn="l"/>
                <a:tab pos="244475" algn="l"/>
              </a:tabLst>
            </a:pPr>
            <a:r>
              <a:rPr lang="en-US" sz="2400" dirty="0">
                <a:latin typeface="Sitka Text" panose="02000505000000020004" pitchFamily="2" charset="0"/>
                <a:cs typeface="Arial"/>
              </a:rPr>
              <a:t>You can also create an object of a class and access it in another class. </a:t>
            </a:r>
          </a:p>
          <a:p>
            <a:pPr marL="243840" marR="5080" indent="-231775">
              <a:spcBef>
                <a:spcPts val="600"/>
              </a:spcBef>
              <a:buChar char="•"/>
              <a:tabLst>
                <a:tab pos="243840" algn="l"/>
                <a:tab pos="244475" algn="l"/>
              </a:tabLst>
            </a:pPr>
            <a:r>
              <a:rPr lang="en-US" sz="2400" dirty="0">
                <a:latin typeface="Sitka Text" panose="02000505000000020004" pitchFamily="2" charset="0"/>
                <a:cs typeface="Arial"/>
              </a:rPr>
              <a:t>This is often used for better organization of classes (one class has all the attributes and methods, while the other class holds the main() method (code to be executed)).</a:t>
            </a:r>
          </a:p>
          <a:p>
            <a:pPr marL="243840" marR="5080" indent="-231775">
              <a:spcBef>
                <a:spcPts val="600"/>
              </a:spcBef>
              <a:buChar char="•"/>
              <a:tabLst>
                <a:tab pos="243840" algn="l"/>
                <a:tab pos="244475" algn="l"/>
              </a:tabLst>
            </a:pPr>
            <a:endParaRPr sz="2400" dirty="0">
              <a:latin typeface="Sitka Text" panose="02000505000000020004" pitchFamily="2" charset="0"/>
              <a:cs typeface="Arial"/>
            </a:endParaRPr>
          </a:p>
        </p:txBody>
      </p:sp>
      <p:cxnSp>
        <p:nvCxnSpPr>
          <p:cNvPr id="7" name="Straight Connector 6">
            <a:extLst>
              <a:ext uri="{FF2B5EF4-FFF2-40B4-BE49-F238E27FC236}">
                <a16:creationId xmlns:a16="http://schemas.microsoft.com/office/drawing/2014/main" id="{4BD0A821-E747-47F6-A1A7-DECCCB47CB11}"/>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D4B65B5-95D7-491E-90B8-517541FD1AD3}"/>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930A6CB-76F5-4641-96E2-C03757F9D2F3}"/>
              </a:ext>
            </a:extLst>
          </p:cNvPr>
          <p:cNvSpPr txBox="1"/>
          <p:nvPr/>
        </p:nvSpPr>
        <p:spPr>
          <a:xfrm>
            <a:off x="412603" y="3198334"/>
            <a:ext cx="6108492" cy="2862322"/>
          </a:xfrm>
          <a:prstGeom prst="rect">
            <a:avLst/>
          </a:prstGeom>
          <a:noFill/>
        </p:spPr>
        <p:txBody>
          <a:bodyPr wrap="square">
            <a:spAutoFit/>
          </a:bodyPr>
          <a:lstStyle/>
          <a:p>
            <a:r>
              <a:rPr lang="en-US" sz="2000" dirty="0">
                <a:latin typeface="Sitka Text" panose="02000505000000020004" pitchFamily="2" charset="0"/>
              </a:rPr>
              <a:t>class </a:t>
            </a:r>
            <a:r>
              <a:rPr lang="en-US" sz="2000" dirty="0" err="1">
                <a:latin typeface="Sitka Text" panose="02000505000000020004" pitchFamily="2" charset="0"/>
              </a:rPr>
              <a:t>MainClass</a:t>
            </a:r>
            <a:endParaRPr lang="en-US" sz="2000" dirty="0">
              <a:latin typeface="Sitka Text" panose="02000505000000020004" pitchFamily="2" charset="0"/>
            </a:endParaRP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subClass</a:t>
            </a:r>
            <a:r>
              <a:rPr lang="en-US" sz="2000" dirty="0">
                <a:latin typeface="Sitka Text" panose="02000505000000020004" pitchFamily="2" charset="0"/>
              </a:rPr>
              <a:t> </a:t>
            </a:r>
            <a:r>
              <a:rPr lang="en-US" sz="2000" dirty="0" err="1">
                <a:latin typeface="Sitka Text" panose="02000505000000020004" pitchFamily="2" charset="0"/>
              </a:rPr>
              <a:t>sc</a:t>
            </a:r>
            <a:r>
              <a:rPr lang="en-US" sz="2000" dirty="0">
                <a:latin typeface="Sitka Text" panose="02000505000000020004" pitchFamily="2" charset="0"/>
              </a:rPr>
              <a:t>=new </a:t>
            </a:r>
            <a:r>
              <a:rPr lang="en-US" sz="2000" dirty="0" err="1">
                <a:latin typeface="Sitka Text" panose="02000505000000020004" pitchFamily="2" charset="0"/>
              </a:rPr>
              <a:t>subClass</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sc.disp</a:t>
            </a:r>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p:txBody>
      </p:sp>
      <p:sp>
        <p:nvSpPr>
          <p:cNvPr id="14" name="TextBox 13">
            <a:extLst>
              <a:ext uri="{FF2B5EF4-FFF2-40B4-BE49-F238E27FC236}">
                <a16:creationId xmlns:a16="http://schemas.microsoft.com/office/drawing/2014/main" id="{491295CD-6E14-4D97-A767-CA76636C2E10}"/>
              </a:ext>
            </a:extLst>
          </p:cNvPr>
          <p:cNvSpPr txBox="1"/>
          <p:nvPr/>
        </p:nvSpPr>
        <p:spPr>
          <a:xfrm>
            <a:off x="6096000" y="3273693"/>
            <a:ext cx="5913993" cy="2554545"/>
          </a:xfrm>
          <a:prstGeom prst="rect">
            <a:avLst/>
          </a:prstGeom>
          <a:noFill/>
        </p:spPr>
        <p:txBody>
          <a:bodyPr wrap="square">
            <a:spAutoFit/>
          </a:bodyPr>
          <a:lstStyle/>
          <a:p>
            <a:r>
              <a:rPr lang="en-US" sz="2000" dirty="0">
                <a:latin typeface="Sitka Text" panose="02000505000000020004" pitchFamily="2" charset="0"/>
              </a:rPr>
              <a:t>class </a:t>
            </a:r>
            <a:r>
              <a:rPr lang="en-US" sz="2000" dirty="0" err="1">
                <a:latin typeface="Sitka Text" panose="02000505000000020004" pitchFamily="2" charset="0"/>
              </a:rPr>
              <a:t>subClass</a:t>
            </a:r>
            <a:endParaRPr lang="en-US" sz="2000" dirty="0">
              <a:latin typeface="Sitka Text" panose="02000505000000020004" pitchFamily="2" charset="0"/>
            </a:endParaRPr>
          </a:p>
          <a:p>
            <a:r>
              <a:rPr lang="en-US" sz="2000" dirty="0">
                <a:latin typeface="Sitka Text" panose="02000505000000020004" pitchFamily="2" charset="0"/>
              </a:rPr>
              <a:t>  {</a:t>
            </a:r>
          </a:p>
          <a:p>
            <a:r>
              <a:rPr lang="en-US" sz="2000" dirty="0">
                <a:latin typeface="Sitka Text" panose="02000505000000020004" pitchFamily="2" charset="0"/>
              </a:rPr>
              <a:t>    String msg="Hello Welcome to Classes";</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(msg);</a:t>
            </a:r>
          </a:p>
          <a:p>
            <a:r>
              <a:rPr lang="en-US" sz="2000" dirty="0">
                <a:latin typeface="Sitka Text" panose="02000505000000020004" pitchFamily="2" charset="0"/>
              </a:rPr>
              <a:t>      }</a:t>
            </a:r>
          </a:p>
          <a:p>
            <a:r>
              <a:rPr lang="en-US" sz="2000" dirty="0">
                <a:latin typeface="Sitka Text" panose="02000505000000020004" pitchFamily="2" charset="0"/>
              </a:rPr>
              <a:t>  }</a:t>
            </a: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1526"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617" y="371748"/>
            <a:ext cx="5129507" cy="511422"/>
          </a:xfrm>
          <a:prstGeom prst="rect">
            <a:avLst/>
          </a:prstGeom>
        </p:spPr>
        <p:txBody>
          <a:bodyPr vert="horz" wrap="square" lIns="0" tIns="12700" rIns="0" bIns="0" rtlCol="0" anchor="ctr">
            <a:spAutoFit/>
          </a:bodyPr>
          <a:lstStyle/>
          <a:p>
            <a:pPr algn="l"/>
            <a:r>
              <a:rPr lang="en-US" sz="3600" b="0" i="0" dirty="0">
                <a:solidFill>
                  <a:srgbClr val="000000"/>
                </a:solidFill>
                <a:effectLst>
                  <a:outerShdw blurRad="38100" dist="38100" dir="2700000" algn="tl">
                    <a:srgbClr val="000000">
                      <a:alpha val="43137"/>
                    </a:srgbClr>
                  </a:outerShdw>
                </a:effectLst>
                <a:latin typeface="Sitka Heading Semibold" pitchFamily="2" charset="0"/>
              </a:rPr>
              <a:t>Using Multiple Classes</a:t>
            </a:r>
          </a:p>
        </p:txBody>
      </p:sp>
      <p:cxnSp>
        <p:nvCxnSpPr>
          <p:cNvPr id="7" name="Straight Connector 6">
            <a:extLst>
              <a:ext uri="{FF2B5EF4-FFF2-40B4-BE49-F238E27FC236}">
                <a16:creationId xmlns:a16="http://schemas.microsoft.com/office/drawing/2014/main" id="{4BD0A821-E747-47F6-A1A7-DECCCB47CB11}"/>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D4B65B5-95D7-491E-90B8-517541FD1AD3}"/>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57278A2-5A46-47B9-A360-E2C514A78DC6}"/>
              </a:ext>
            </a:extLst>
          </p:cNvPr>
          <p:cNvSpPr txBox="1"/>
          <p:nvPr/>
        </p:nvSpPr>
        <p:spPr>
          <a:xfrm>
            <a:off x="6096000" y="1277840"/>
            <a:ext cx="6525717" cy="5016758"/>
          </a:xfrm>
          <a:prstGeom prst="rect">
            <a:avLst/>
          </a:prstGeom>
          <a:noFill/>
        </p:spPr>
        <p:txBody>
          <a:bodyPr wrap="square">
            <a:spAutoFit/>
          </a:bodyPr>
          <a:lstStyle/>
          <a:p>
            <a:r>
              <a:rPr lang="en-US" sz="2000" dirty="0">
                <a:latin typeface="Sitka Text" panose="02000505000000020004" pitchFamily="2" charset="0"/>
              </a:rPr>
              <a:t>class </a:t>
            </a:r>
            <a:r>
              <a:rPr lang="en-US" sz="2000" dirty="0" err="1">
                <a:latin typeface="Sitka Text" panose="02000505000000020004" pitchFamily="2" charset="0"/>
              </a:rPr>
              <a:t>MainClass</a:t>
            </a:r>
            <a:endParaRPr lang="en-US" sz="2000" dirty="0">
              <a:latin typeface="Sitka Text" panose="02000505000000020004" pitchFamily="2" charset="0"/>
            </a:endParaRP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subClass</a:t>
            </a:r>
            <a:r>
              <a:rPr lang="en-US" sz="2000" dirty="0">
                <a:latin typeface="Sitka Text" panose="02000505000000020004" pitchFamily="2" charset="0"/>
              </a:rPr>
              <a:t> sc1=new </a:t>
            </a:r>
            <a:r>
              <a:rPr lang="en-US" sz="2000" dirty="0" err="1">
                <a:latin typeface="Sitka Text" panose="02000505000000020004" pitchFamily="2" charset="0"/>
              </a:rPr>
              <a:t>subClass</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subClass</a:t>
            </a:r>
            <a:r>
              <a:rPr lang="en-US" sz="2000" dirty="0">
                <a:latin typeface="Sitka Text" panose="02000505000000020004" pitchFamily="2" charset="0"/>
              </a:rPr>
              <a:t> sc2=new </a:t>
            </a:r>
            <a:r>
              <a:rPr lang="en-US" sz="2000" dirty="0" err="1">
                <a:latin typeface="Sitka Text" panose="02000505000000020004" pitchFamily="2" charset="0"/>
              </a:rPr>
              <a:t>subClass</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subClass</a:t>
            </a:r>
            <a:r>
              <a:rPr lang="en-US" sz="2000" dirty="0">
                <a:latin typeface="Sitka Text" panose="02000505000000020004" pitchFamily="2" charset="0"/>
              </a:rPr>
              <a:t> sc3=new </a:t>
            </a:r>
            <a:r>
              <a:rPr lang="en-US" sz="2000" dirty="0" err="1">
                <a:latin typeface="Sitka Text" panose="02000505000000020004" pitchFamily="2" charset="0"/>
              </a:rPr>
              <a:t>subClass</a:t>
            </a:r>
            <a:r>
              <a:rPr lang="en-US" sz="2000" dirty="0">
                <a:latin typeface="Sitka Text" panose="02000505000000020004" pitchFamily="2" charset="0"/>
              </a:rPr>
              <a:t>();</a:t>
            </a:r>
          </a:p>
          <a:p>
            <a:r>
              <a:rPr lang="en-US" sz="2000" dirty="0">
                <a:latin typeface="Sitka Text" panose="02000505000000020004" pitchFamily="2" charset="0"/>
              </a:rPr>
              <a:t>	sc1.disp("Sai Kiran");	</a:t>
            </a:r>
          </a:p>
          <a:p>
            <a:r>
              <a:rPr lang="en-US" sz="2000" dirty="0">
                <a:latin typeface="Sitka Text" panose="02000505000000020004" pitchFamily="2" charset="0"/>
              </a:rPr>
              <a:t>	sc2.disp("Nandan");	</a:t>
            </a:r>
          </a:p>
          <a:p>
            <a:r>
              <a:rPr lang="en-US" sz="2000" dirty="0">
                <a:latin typeface="Sitka Text" panose="02000505000000020004" pitchFamily="2" charset="0"/>
              </a:rPr>
              <a:t>	sc3.disp("Vamsi");</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(sc1.myname +","+ 	sc2.myname +","+sc3.myname);</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a:p>
            <a:endParaRPr lang="en-US" sz="2000" dirty="0">
              <a:latin typeface="Sitka Text" panose="02000505000000020004" pitchFamily="2" charset="0"/>
            </a:endParaRPr>
          </a:p>
        </p:txBody>
      </p:sp>
      <p:sp>
        <p:nvSpPr>
          <p:cNvPr id="13" name="TextBox 12">
            <a:extLst>
              <a:ext uri="{FF2B5EF4-FFF2-40B4-BE49-F238E27FC236}">
                <a16:creationId xmlns:a16="http://schemas.microsoft.com/office/drawing/2014/main" id="{C2563904-90BC-4A4D-B4F5-A9FBB29BBA79}"/>
              </a:ext>
            </a:extLst>
          </p:cNvPr>
          <p:cNvSpPr txBox="1"/>
          <p:nvPr/>
        </p:nvSpPr>
        <p:spPr>
          <a:xfrm>
            <a:off x="455764" y="1308221"/>
            <a:ext cx="6310858" cy="3170099"/>
          </a:xfrm>
          <a:prstGeom prst="rect">
            <a:avLst/>
          </a:prstGeom>
          <a:noFill/>
        </p:spPr>
        <p:txBody>
          <a:bodyPr wrap="square">
            <a:spAutoFit/>
          </a:bodyPr>
          <a:lstStyle/>
          <a:p>
            <a:r>
              <a:rPr lang="en-US" sz="2000" dirty="0">
                <a:latin typeface="Sitka Text" panose="02000505000000020004" pitchFamily="2" charset="0"/>
              </a:rPr>
              <a:t>class </a:t>
            </a:r>
            <a:r>
              <a:rPr lang="en-US" sz="2000" dirty="0" err="1">
                <a:latin typeface="Sitka Text" panose="02000505000000020004" pitchFamily="2" charset="0"/>
              </a:rPr>
              <a:t>subClass</a:t>
            </a:r>
            <a:endParaRPr lang="en-US" sz="2000" dirty="0">
              <a:latin typeface="Sitka Text" panose="02000505000000020004" pitchFamily="2" charset="0"/>
            </a:endParaRPr>
          </a:p>
          <a:p>
            <a:r>
              <a:rPr lang="en-US" sz="2000" dirty="0">
                <a:latin typeface="Sitka Text" panose="02000505000000020004" pitchFamily="2" charset="0"/>
              </a:rPr>
              <a:t>  {</a:t>
            </a:r>
          </a:p>
          <a:p>
            <a:r>
              <a:rPr lang="en-US" sz="2000" dirty="0">
                <a:latin typeface="Sitka Text" panose="02000505000000020004" pitchFamily="2" charset="0"/>
              </a:rPr>
              <a:t>    String msg="Hello ";</a:t>
            </a:r>
          </a:p>
          <a:p>
            <a:r>
              <a:rPr lang="en-US" sz="2000" dirty="0">
                <a:latin typeface="Sitka Text" panose="02000505000000020004" pitchFamily="2" charset="0"/>
              </a:rPr>
              <a:t>    String </a:t>
            </a:r>
            <a:r>
              <a:rPr lang="en-US" sz="2000" dirty="0" err="1">
                <a:latin typeface="Sitka Text" panose="02000505000000020004" pitchFamily="2" charset="0"/>
              </a:rPr>
              <a:t>myname</a:t>
            </a:r>
            <a:r>
              <a:rPr lang="en-US" sz="2000" dirty="0">
                <a:latin typeface="Sitka Text" panose="02000505000000020004" pitchFamily="2" charset="0"/>
              </a:rPr>
              <a:t>;</a:t>
            </a:r>
          </a:p>
          <a:p>
            <a:r>
              <a:rPr lang="en-US" sz="2000" dirty="0">
                <a:latin typeface="Sitka Text" panose="02000505000000020004" pitchFamily="2" charset="0"/>
              </a:rPr>
              <a:t>    void </a:t>
            </a:r>
            <a:r>
              <a:rPr lang="en-US" sz="2000" dirty="0" err="1">
                <a:latin typeface="Sitka Text" panose="02000505000000020004" pitchFamily="2" charset="0"/>
              </a:rPr>
              <a:t>disp</a:t>
            </a:r>
            <a:r>
              <a:rPr lang="en-US" sz="2000" dirty="0">
                <a:latin typeface="Sitka Text" panose="02000505000000020004" pitchFamily="2" charset="0"/>
              </a:rPr>
              <a:t>(String name)</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myname</a:t>
            </a:r>
            <a:r>
              <a:rPr lang="en-US" sz="2000" dirty="0">
                <a:latin typeface="Sitka Text" panose="02000505000000020004" pitchFamily="2" charset="0"/>
              </a:rPr>
              <a:t>=name;</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(msg + name);</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15" name="Picture 4" descr="to Try it Now! | Emoticon, Tri, Novelty sign">
            <a:extLst>
              <a:ext uri="{FF2B5EF4-FFF2-40B4-BE49-F238E27FC236}">
                <a16:creationId xmlns:a16="http://schemas.microsoft.com/office/drawing/2014/main" id="{F2584D0C-A1E4-49EE-83AB-FC1E4AEEA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592" y="4321054"/>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2550"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4" name="Picture 13">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2587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618" y="344048"/>
            <a:ext cx="3210766" cy="566822"/>
          </a:xfrm>
          <a:prstGeom prst="rect">
            <a:avLst/>
          </a:prstGeom>
        </p:spPr>
        <p:txBody>
          <a:bodyPr vert="horz" wrap="square" lIns="0" tIns="12700" rIns="0" bIns="0" rtlCol="0" anchor="ctr">
            <a:spAutoFit/>
          </a:bodyPr>
          <a:lstStyle/>
          <a:p>
            <a:pPr marL="12700">
              <a:lnSpc>
                <a:spcPct val="100000"/>
              </a:lnSpc>
              <a:spcBef>
                <a:spcPts val="100"/>
              </a:spcBef>
            </a:pPr>
            <a:r>
              <a:rPr sz="3600" spc="-5" dirty="0">
                <a:effectLst>
                  <a:outerShdw blurRad="38100" dist="38100" dir="2700000" algn="tl">
                    <a:srgbClr val="000000">
                      <a:alpha val="43137"/>
                    </a:srgbClr>
                  </a:outerShdw>
                </a:effectLst>
                <a:latin typeface="Sitka Heading Semibold" pitchFamily="2" charset="0"/>
              </a:rPr>
              <a:t>C</a:t>
            </a:r>
            <a:r>
              <a:rPr sz="3600" dirty="0">
                <a:effectLst>
                  <a:outerShdw blurRad="38100" dist="38100" dir="2700000" algn="tl">
                    <a:srgbClr val="000000">
                      <a:alpha val="43137"/>
                    </a:srgbClr>
                  </a:outerShdw>
                </a:effectLst>
                <a:latin typeface="Sitka Heading Semibold" pitchFamily="2" charset="0"/>
              </a:rPr>
              <a:t>o</a:t>
            </a:r>
            <a:r>
              <a:rPr sz="3600" spc="-5" dirty="0">
                <a:effectLst>
                  <a:outerShdw blurRad="38100" dist="38100" dir="2700000" algn="tl">
                    <a:srgbClr val="000000">
                      <a:alpha val="43137"/>
                    </a:srgbClr>
                  </a:outerShdw>
                </a:effectLst>
                <a:latin typeface="Sitka Heading Semibold" pitchFamily="2" charset="0"/>
              </a:rPr>
              <a:t>nstructors</a:t>
            </a:r>
            <a:endParaRPr sz="3600" dirty="0">
              <a:effectLst>
                <a:outerShdw blurRad="38100" dist="38100" dir="2700000" algn="tl">
                  <a:srgbClr val="000000">
                    <a:alpha val="43137"/>
                  </a:srgbClr>
                </a:outerShdw>
              </a:effectLst>
              <a:latin typeface="Sitka Heading Semibold" pitchFamily="2" charset="0"/>
            </a:endParaRPr>
          </a:p>
        </p:txBody>
      </p:sp>
      <p:sp>
        <p:nvSpPr>
          <p:cNvPr id="3" name="object 3"/>
          <p:cNvSpPr txBox="1"/>
          <p:nvPr/>
        </p:nvSpPr>
        <p:spPr>
          <a:xfrm>
            <a:off x="776618" y="1223841"/>
            <a:ext cx="11002779" cy="4614084"/>
          </a:xfrm>
          <a:prstGeom prst="rect">
            <a:avLst/>
          </a:prstGeom>
        </p:spPr>
        <p:txBody>
          <a:bodyPr vert="horz" wrap="square" lIns="0" tIns="12700" rIns="0" bIns="0" rtlCol="0">
            <a:spAutoFit/>
          </a:bodyPr>
          <a:lstStyle/>
          <a:p>
            <a:pPr marL="243840" marR="5080" indent="-231775">
              <a:spcBef>
                <a:spcPts val="600"/>
              </a:spcBef>
              <a:buChar char="•"/>
              <a:tabLst>
                <a:tab pos="243840" algn="l"/>
                <a:tab pos="244475" algn="l"/>
              </a:tabLst>
            </a:pPr>
            <a:r>
              <a:rPr sz="2400" dirty="0">
                <a:latin typeface="Sitka Text" panose="02000505000000020004" pitchFamily="2" charset="0"/>
                <a:cs typeface="Arial"/>
              </a:rPr>
              <a:t>While designing a </a:t>
            </a:r>
            <a:r>
              <a:rPr sz="2400" spc="5" dirty="0">
                <a:latin typeface="Sitka Text" panose="02000505000000020004" pitchFamily="2" charset="0"/>
                <a:cs typeface="Arial"/>
              </a:rPr>
              <a:t>class, </a:t>
            </a:r>
            <a:r>
              <a:rPr sz="2400" dirty="0">
                <a:latin typeface="Sitka Text" panose="02000505000000020004" pitchFamily="2" charset="0"/>
                <a:cs typeface="Arial"/>
              </a:rPr>
              <a:t>the class designer can define within the</a:t>
            </a:r>
            <a:r>
              <a:rPr sz="2400" spc="-114" dirty="0">
                <a:latin typeface="Sitka Text" panose="02000505000000020004" pitchFamily="2" charset="0"/>
                <a:cs typeface="Arial"/>
              </a:rPr>
              <a:t> </a:t>
            </a:r>
            <a:r>
              <a:rPr sz="2400" dirty="0">
                <a:latin typeface="Sitka Text" panose="02000505000000020004" pitchFamily="2" charset="0"/>
                <a:cs typeface="Arial"/>
              </a:rPr>
              <a:t>class,  a special method called</a:t>
            </a:r>
            <a:r>
              <a:rPr sz="2400" spc="-60" dirty="0">
                <a:latin typeface="Sitka Text" panose="02000505000000020004" pitchFamily="2" charset="0"/>
                <a:cs typeface="Arial"/>
              </a:rPr>
              <a:t> </a:t>
            </a:r>
            <a:r>
              <a:rPr sz="2400" spc="5" dirty="0">
                <a:latin typeface="Sitka Text" panose="02000505000000020004" pitchFamily="2" charset="0"/>
                <a:cs typeface="Arial"/>
              </a:rPr>
              <a:t>‘constructor’</a:t>
            </a:r>
            <a:endParaRPr sz="2400" dirty="0">
              <a:latin typeface="Sitka Text" panose="02000505000000020004" pitchFamily="2" charset="0"/>
              <a:cs typeface="Arial"/>
            </a:endParaRPr>
          </a:p>
          <a:p>
            <a:pPr marL="243840" marR="11430" indent="-231775">
              <a:spcBef>
                <a:spcPts val="600"/>
              </a:spcBef>
              <a:buChar char="•"/>
              <a:tabLst>
                <a:tab pos="243840" algn="l"/>
                <a:tab pos="244475" algn="l"/>
              </a:tabLst>
            </a:pPr>
            <a:r>
              <a:rPr sz="2400" dirty="0">
                <a:latin typeface="Sitka Text" panose="02000505000000020004" pitchFamily="2" charset="0"/>
                <a:cs typeface="Arial"/>
              </a:rPr>
              <a:t>Constructor is automatically invoked whenever an object of the class</a:t>
            </a:r>
            <a:r>
              <a:rPr sz="2400" spc="-135" dirty="0">
                <a:latin typeface="Sitka Text" panose="02000505000000020004" pitchFamily="2" charset="0"/>
                <a:cs typeface="Arial"/>
              </a:rPr>
              <a:t> </a:t>
            </a:r>
            <a:r>
              <a:rPr sz="2400" dirty="0">
                <a:latin typeface="Sitka Text" panose="02000505000000020004" pitchFamily="2" charset="0"/>
                <a:cs typeface="Arial"/>
              </a:rPr>
              <a:t>is  created</a:t>
            </a:r>
          </a:p>
          <a:p>
            <a:pPr marL="243840" indent="-231775">
              <a:spcBef>
                <a:spcPts val="600"/>
              </a:spcBef>
              <a:buChar char="•"/>
              <a:tabLst>
                <a:tab pos="243840" algn="l"/>
                <a:tab pos="244475" algn="l"/>
              </a:tabLst>
            </a:pPr>
            <a:r>
              <a:rPr sz="2400" dirty="0">
                <a:latin typeface="Sitka Text" panose="02000505000000020004" pitchFamily="2" charset="0"/>
                <a:cs typeface="Arial"/>
              </a:rPr>
              <a:t>Rules to define a</a:t>
            </a:r>
            <a:r>
              <a:rPr sz="2400" spc="-50" dirty="0">
                <a:latin typeface="Sitka Text" panose="02000505000000020004" pitchFamily="2" charset="0"/>
                <a:cs typeface="Arial"/>
              </a:rPr>
              <a:t> </a:t>
            </a:r>
            <a:r>
              <a:rPr sz="2400" dirty="0">
                <a:latin typeface="Sitka Text" panose="02000505000000020004" pitchFamily="2" charset="0"/>
                <a:cs typeface="Arial"/>
              </a:rPr>
              <a:t>constructor</a:t>
            </a:r>
          </a:p>
          <a:p>
            <a:pPr marL="756285" lvl="1" indent="-287020">
              <a:spcBef>
                <a:spcPts val="600"/>
              </a:spcBef>
              <a:buChar char="–"/>
              <a:tabLst>
                <a:tab pos="756285" algn="l"/>
                <a:tab pos="756920" algn="l"/>
              </a:tabLst>
            </a:pPr>
            <a:r>
              <a:rPr sz="2400" dirty="0">
                <a:latin typeface="Sitka Text" panose="02000505000000020004" pitchFamily="2" charset="0"/>
                <a:cs typeface="Arial"/>
              </a:rPr>
              <a:t>A constructor has the same name as the class</a:t>
            </a:r>
            <a:r>
              <a:rPr sz="2400" spc="-310" dirty="0">
                <a:latin typeface="Sitka Text" panose="02000505000000020004" pitchFamily="2" charset="0"/>
                <a:cs typeface="Arial"/>
              </a:rPr>
              <a:t> </a:t>
            </a:r>
            <a:r>
              <a:rPr sz="2400" dirty="0">
                <a:latin typeface="Sitka Text" panose="02000505000000020004" pitchFamily="2" charset="0"/>
                <a:cs typeface="Arial"/>
              </a:rPr>
              <a:t>name</a:t>
            </a:r>
          </a:p>
          <a:p>
            <a:pPr marL="756285" lvl="1" indent="-287020">
              <a:spcBef>
                <a:spcPts val="600"/>
              </a:spcBef>
              <a:buChar char="–"/>
              <a:tabLst>
                <a:tab pos="756285" algn="l"/>
                <a:tab pos="756920" algn="l"/>
              </a:tabLst>
            </a:pPr>
            <a:r>
              <a:rPr sz="2400" dirty="0">
                <a:latin typeface="Sitka Text" panose="02000505000000020004" pitchFamily="2" charset="0"/>
                <a:cs typeface="Arial"/>
              </a:rPr>
              <a:t>A constructor should not have a return</a:t>
            </a:r>
            <a:r>
              <a:rPr sz="2400" spc="-275" dirty="0">
                <a:latin typeface="Sitka Text" panose="02000505000000020004" pitchFamily="2" charset="0"/>
                <a:cs typeface="Arial"/>
              </a:rPr>
              <a:t> </a:t>
            </a:r>
            <a:r>
              <a:rPr sz="2400" spc="-5" dirty="0">
                <a:latin typeface="Sitka Text" panose="02000505000000020004" pitchFamily="2" charset="0"/>
                <a:cs typeface="Arial"/>
              </a:rPr>
              <a:t>type</a:t>
            </a:r>
            <a:endParaRPr sz="2400" dirty="0">
              <a:latin typeface="Sitka Text" panose="02000505000000020004" pitchFamily="2" charset="0"/>
              <a:cs typeface="Arial"/>
            </a:endParaRPr>
          </a:p>
          <a:p>
            <a:pPr marL="756285" marR="820419" lvl="1" indent="-287020">
              <a:spcBef>
                <a:spcPts val="600"/>
              </a:spcBef>
              <a:buChar char="–"/>
              <a:tabLst>
                <a:tab pos="756285" algn="l"/>
                <a:tab pos="756920" algn="l"/>
              </a:tabLst>
            </a:pPr>
            <a:r>
              <a:rPr sz="2400" dirty="0">
                <a:latin typeface="Sitka Text" panose="02000505000000020004" pitchFamily="2" charset="0"/>
                <a:cs typeface="Arial"/>
              </a:rPr>
              <a:t>A constructor can be defined with any access specifier</a:t>
            </a:r>
            <a:r>
              <a:rPr sz="2400" spc="-300" dirty="0">
                <a:latin typeface="Sitka Text" panose="02000505000000020004" pitchFamily="2" charset="0"/>
                <a:cs typeface="Arial"/>
              </a:rPr>
              <a:t> </a:t>
            </a:r>
            <a:r>
              <a:rPr sz="2400" dirty="0">
                <a:latin typeface="Sitka Text" panose="02000505000000020004" pitchFamily="2" charset="0"/>
                <a:cs typeface="Arial"/>
              </a:rPr>
              <a:t>(like  private,</a:t>
            </a:r>
            <a:r>
              <a:rPr sz="2400" spc="-30" dirty="0">
                <a:latin typeface="Sitka Text" panose="02000505000000020004" pitchFamily="2" charset="0"/>
                <a:cs typeface="Arial"/>
              </a:rPr>
              <a:t> </a:t>
            </a:r>
            <a:r>
              <a:rPr sz="2400" dirty="0">
                <a:latin typeface="Sitka Text" panose="02000505000000020004" pitchFamily="2" charset="0"/>
                <a:cs typeface="Arial"/>
              </a:rPr>
              <a:t>public)</a:t>
            </a:r>
          </a:p>
          <a:p>
            <a:pPr marL="756285" lvl="1" indent="-287020">
              <a:spcBef>
                <a:spcPts val="600"/>
              </a:spcBef>
              <a:buChar char="–"/>
              <a:tabLst>
                <a:tab pos="756285" algn="l"/>
                <a:tab pos="756920" algn="l"/>
              </a:tabLst>
            </a:pPr>
            <a:r>
              <a:rPr sz="2400" dirty="0">
                <a:latin typeface="Sitka Text" panose="02000505000000020004" pitchFamily="2" charset="0"/>
                <a:cs typeface="Arial"/>
              </a:rPr>
              <a:t>A class can contain more than one </a:t>
            </a:r>
            <a:r>
              <a:rPr sz="2400" spc="-10" dirty="0">
                <a:latin typeface="Sitka Text" panose="02000505000000020004" pitchFamily="2" charset="0"/>
                <a:cs typeface="Arial"/>
              </a:rPr>
              <a:t>constructor, </a:t>
            </a:r>
            <a:r>
              <a:rPr sz="2400" spc="-5" dirty="0">
                <a:latin typeface="Sitka Text" panose="02000505000000020004" pitchFamily="2" charset="0"/>
                <a:cs typeface="Arial"/>
              </a:rPr>
              <a:t>So it </a:t>
            </a:r>
            <a:r>
              <a:rPr sz="2400" dirty="0">
                <a:latin typeface="Sitka Text" panose="02000505000000020004" pitchFamily="2" charset="0"/>
                <a:cs typeface="Arial"/>
              </a:rPr>
              <a:t>can</a:t>
            </a:r>
            <a:r>
              <a:rPr sz="2400" spc="-290" dirty="0">
                <a:latin typeface="Sitka Text" panose="02000505000000020004" pitchFamily="2" charset="0"/>
                <a:cs typeface="Arial"/>
              </a:rPr>
              <a:t> </a:t>
            </a:r>
            <a:r>
              <a:rPr sz="2400" dirty="0">
                <a:latin typeface="Sitka Text" panose="02000505000000020004" pitchFamily="2" charset="0"/>
                <a:cs typeface="Arial"/>
              </a:rPr>
              <a:t>be</a:t>
            </a:r>
          </a:p>
          <a:p>
            <a:pPr marL="756285">
              <a:spcBef>
                <a:spcPts val="600"/>
              </a:spcBef>
            </a:pPr>
            <a:r>
              <a:rPr sz="2400" dirty="0">
                <a:latin typeface="Sitka Text" panose="02000505000000020004" pitchFamily="2" charset="0"/>
                <a:cs typeface="Arial"/>
              </a:rPr>
              <a:t>overloaded</a:t>
            </a:r>
          </a:p>
        </p:txBody>
      </p:sp>
      <p:cxnSp>
        <p:nvCxnSpPr>
          <p:cNvPr id="7" name="Straight Connector 6">
            <a:extLst>
              <a:ext uri="{FF2B5EF4-FFF2-40B4-BE49-F238E27FC236}">
                <a16:creationId xmlns:a16="http://schemas.microsoft.com/office/drawing/2014/main" id="{4BD0A821-E747-47F6-A1A7-DECCCB47CB11}"/>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D4B65B5-95D7-491E-90B8-517541FD1AD3}"/>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3574"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3398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0860" y="367225"/>
            <a:ext cx="4987289" cy="566822"/>
          </a:xfrm>
          <a:prstGeom prst="rect">
            <a:avLst/>
          </a:prstGeom>
        </p:spPr>
        <p:txBody>
          <a:bodyPr vert="horz" wrap="square" lIns="0" tIns="12700" rIns="0" bIns="0" rtlCol="0" anchor="ctr">
            <a:spAutoFit/>
          </a:bodyPr>
          <a:lstStyle/>
          <a:p>
            <a:pPr marL="12700">
              <a:lnSpc>
                <a:spcPct val="100000"/>
              </a:lnSpc>
              <a:spcBef>
                <a:spcPts val="100"/>
              </a:spcBef>
            </a:pPr>
            <a:r>
              <a:rPr sz="3600" dirty="0">
                <a:effectLst>
                  <a:outerShdw blurRad="38100" dist="38100" dir="2700000" algn="tl">
                    <a:srgbClr val="000000">
                      <a:alpha val="43137"/>
                    </a:srgbClr>
                  </a:outerShdw>
                </a:effectLst>
                <a:latin typeface="Sitka Heading Semibold" pitchFamily="2" charset="0"/>
              </a:rPr>
              <a:t>Constructor -</a:t>
            </a:r>
            <a:r>
              <a:rPr sz="3600" spc="-65" dirty="0">
                <a:effectLst>
                  <a:outerShdw blurRad="38100" dist="38100" dir="2700000" algn="tl">
                    <a:srgbClr val="000000">
                      <a:alpha val="43137"/>
                    </a:srgbClr>
                  </a:outerShdw>
                </a:effectLst>
                <a:latin typeface="Sitka Heading Semibold" pitchFamily="2" charset="0"/>
              </a:rPr>
              <a:t> </a:t>
            </a:r>
            <a:r>
              <a:rPr sz="3600" spc="-5" dirty="0">
                <a:effectLst>
                  <a:outerShdw blurRad="38100" dist="38100" dir="2700000" algn="tl">
                    <a:srgbClr val="000000">
                      <a:alpha val="43137"/>
                    </a:srgbClr>
                  </a:outerShdw>
                </a:effectLst>
                <a:latin typeface="Sitka Heading Semibold" pitchFamily="2" charset="0"/>
              </a:rPr>
              <a:t>Example</a:t>
            </a:r>
            <a:endParaRPr sz="3600" dirty="0">
              <a:effectLst>
                <a:outerShdw blurRad="38100" dist="38100" dir="2700000" algn="tl">
                  <a:srgbClr val="000000">
                    <a:alpha val="43137"/>
                  </a:srgbClr>
                </a:outerShdw>
              </a:effectLst>
              <a:latin typeface="Sitka Heading Semibold" pitchFamily="2"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1899246560"/>
              </p:ext>
            </p:extLst>
          </p:nvPr>
        </p:nvGraphicFramePr>
        <p:xfrm>
          <a:off x="2040891" y="5006251"/>
          <a:ext cx="3477259" cy="1107942"/>
        </p:xfrm>
        <a:graphic>
          <a:graphicData uri="http://schemas.openxmlformats.org/drawingml/2006/table">
            <a:tbl>
              <a:tblPr firstRow="1" bandRow="1">
                <a:tableStyleId>{2D5ABB26-0587-4C30-8999-92F81FD0307C}</a:tableStyleId>
              </a:tblPr>
              <a:tblGrid>
                <a:gridCol w="824230">
                  <a:extLst>
                    <a:ext uri="{9D8B030D-6E8A-4147-A177-3AD203B41FA5}">
                      <a16:colId xmlns:a16="http://schemas.microsoft.com/office/drawing/2014/main" val="20000"/>
                    </a:ext>
                  </a:extLst>
                </a:gridCol>
                <a:gridCol w="365759">
                  <a:extLst>
                    <a:ext uri="{9D8B030D-6E8A-4147-A177-3AD203B41FA5}">
                      <a16:colId xmlns:a16="http://schemas.microsoft.com/office/drawing/2014/main" val="20001"/>
                    </a:ext>
                  </a:extLst>
                </a:gridCol>
                <a:gridCol w="243840">
                  <a:extLst>
                    <a:ext uri="{9D8B030D-6E8A-4147-A177-3AD203B41FA5}">
                      <a16:colId xmlns:a16="http://schemas.microsoft.com/office/drawing/2014/main" val="20002"/>
                    </a:ext>
                  </a:extLst>
                </a:gridCol>
                <a:gridCol w="487680">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261536">
                <a:tc>
                  <a:txBody>
                    <a:bodyPr/>
                    <a:lstStyle/>
                    <a:p>
                      <a:pPr marL="31750">
                        <a:lnSpc>
                          <a:spcPts val="1650"/>
                        </a:lnSpc>
                      </a:pPr>
                      <a:endParaRPr sz="1600">
                        <a:latin typeface="Courier New"/>
                        <a:cs typeface="Courier New"/>
                      </a:endParaRPr>
                    </a:p>
                  </a:txBody>
                  <a:tcPr marL="0" marR="0" marT="0" marB="0"/>
                </a:tc>
                <a:tc>
                  <a:txBody>
                    <a:bodyPr/>
                    <a:lstStyle/>
                    <a:p>
                      <a:pPr marL="1270" algn="ctr">
                        <a:lnSpc>
                          <a:spcPts val="1650"/>
                        </a:lnSpc>
                      </a:pPr>
                      <a:endParaRPr sz="1600">
                        <a:latin typeface="Courier New"/>
                        <a:cs typeface="Courier New"/>
                      </a:endParaRPr>
                    </a:p>
                  </a:txBody>
                  <a:tcPr marL="0" marR="0" marT="0" marB="0"/>
                </a:tc>
                <a:tc>
                  <a:txBody>
                    <a:bodyPr/>
                    <a:lstStyle/>
                    <a:p>
                      <a:pPr algn="ctr">
                        <a:lnSpc>
                          <a:spcPts val="1650"/>
                        </a:lnSpc>
                      </a:pPr>
                      <a:endParaRPr sz="1600">
                        <a:latin typeface="Courier New"/>
                        <a:cs typeface="Courier New"/>
                      </a:endParaRPr>
                    </a:p>
                  </a:txBody>
                  <a:tcPr marL="0" marR="0" marT="0" marB="0"/>
                </a:tc>
                <a:tc>
                  <a:txBody>
                    <a:bodyPr/>
                    <a:lstStyle/>
                    <a:p>
                      <a:pPr marR="52705" algn="r">
                        <a:lnSpc>
                          <a:spcPts val="1650"/>
                        </a:lnSpc>
                      </a:pPr>
                      <a:endParaRPr sz="1600">
                        <a:latin typeface="Courier New"/>
                        <a:cs typeface="Courier New"/>
                      </a:endParaRPr>
                    </a:p>
                  </a:txBody>
                  <a:tcPr marL="0" marR="0" marT="0" marB="0"/>
                </a:tc>
                <a:tc>
                  <a:txBody>
                    <a:bodyPr/>
                    <a:lstStyle/>
                    <a:p>
                      <a:pPr marL="60960">
                        <a:lnSpc>
                          <a:spcPts val="1650"/>
                        </a:lnSpc>
                      </a:pPr>
                      <a:endParaRPr sz="1600">
                        <a:latin typeface="Courier New"/>
                        <a:cs typeface="Courier New"/>
                      </a:endParaRPr>
                    </a:p>
                  </a:txBody>
                  <a:tcPr marL="0" marR="0" marT="0" marB="0"/>
                </a:tc>
                <a:extLst>
                  <a:ext uri="{0D108BD9-81ED-4DB2-BD59-A6C34878D82A}">
                    <a16:rowId xmlns:a16="http://schemas.microsoft.com/office/drawing/2014/main" val="10000"/>
                  </a:ext>
                </a:extLst>
              </a:tr>
              <a:tr h="292689">
                <a:tc>
                  <a:txBody>
                    <a:bodyPr/>
                    <a:lstStyle/>
                    <a:p>
                      <a:pPr marL="31750">
                        <a:lnSpc>
                          <a:spcPts val="1895"/>
                        </a:lnSpc>
                      </a:pPr>
                      <a:endParaRPr sz="1600" dirty="0">
                        <a:latin typeface="Courier New"/>
                        <a:cs typeface="Courier New"/>
                      </a:endParaRPr>
                    </a:p>
                  </a:txBody>
                  <a:tcPr marL="0" marR="0" marT="0" marB="0"/>
                </a:tc>
                <a:tc>
                  <a:txBody>
                    <a:bodyPr/>
                    <a:lstStyle/>
                    <a:p>
                      <a:pPr algn="ctr">
                        <a:lnSpc>
                          <a:spcPts val="1895"/>
                        </a:lnSpc>
                      </a:pPr>
                      <a:endParaRPr sz="1600">
                        <a:latin typeface="Courier New"/>
                        <a:cs typeface="Courier New"/>
                      </a:endParaRPr>
                    </a:p>
                  </a:txBody>
                  <a:tcPr marL="0" marR="0" marT="0" marB="0"/>
                </a:tc>
                <a:tc>
                  <a:txBody>
                    <a:bodyPr/>
                    <a:lstStyle/>
                    <a:p>
                      <a:pPr algn="ctr">
                        <a:lnSpc>
                          <a:spcPts val="1895"/>
                        </a:lnSpc>
                      </a:pPr>
                      <a:endParaRPr sz="1600">
                        <a:latin typeface="Courier New"/>
                        <a:cs typeface="Courier New"/>
                      </a:endParaRPr>
                    </a:p>
                  </a:txBody>
                  <a:tcPr marL="0" marR="0" marT="0" marB="0"/>
                </a:tc>
                <a:tc>
                  <a:txBody>
                    <a:bodyPr/>
                    <a:lstStyle/>
                    <a:p>
                      <a:pPr marR="53340" algn="r">
                        <a:lnSpc>
                          <a:spcPts val="1895"/>
                        </a:lnSpc>
                      </a:pPr>
                      <a:endParaRPr sz="1600">
                        <a:latin typeface="Courier New"/>
                        <a:cs typeface="Courier New"/>
                      </a:endParaRPr>
                    </a:p>
                  </a:txBody>
                  <a:tcPr marL="0" marR="0" marT="0" marB="0"/>
                </a:tc>
                <a:tc>
                  <a:txBody>
                    <a:bodyPr/>
                    <a:lstStyle/>
                    <a:p>
                      <a:pPr marL="60325">
                        <a:lnSpc>
                          <a:spcPts val="1895"/>
                        </a:lnSpc>
                      </a:pPr>
                      <a:endParaRPr sz="1600">
                        <a:latin typeface="Courier New"/>
                        <a:cs typeface="Courier New"/>
                      </a:endParaRPr>
                    </a:p>
                  </a:txBody>
                  <a:tcPr marL="0" marR="0" marT="0" marB="0"/>
                </a:tc>
                <a:extLst>
                  <a:ext uri="{0D108BD9-81ED-4DB2-BD59-A6C34878D82A}">
                    <a16:rowId xmlns:a16="http://schemas.microsoft.com/office/drawing/2014/main" val="10001"/>
                  </a:ext>
                </a:extLst>
              </a:tr>
              <a:tr h="292607">
                <a:tc>
                  <a:txBody>
                    <a:bodyPr/>
                    <a:lstStyle/>
                    <a:p>
                      <a:pPr marL="31750">
                        <a:lnSpc>
                          <a:spcPts val="1895"/>
                        </a:lnSpc>
                      </a:pPr>
                      <a:endParaRPr sz="1600">
                        <a:latin typeface="Courier New"/>
                        <a:cs typeface="Courier New"/>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extLst>
                  <a:ext uri="{0D108BD9-81ED-4DB2-BD59-A6C34878D82A}">
                    <a16:rowId xmlns:a16="http://schemas.microsoft.com/office/drawing/2014/main" val="10002"/>
                  </a:ext>
                </a:extLst>
              </a:tr>
              <a:tr h="261110">
                <a:tc>
                  <a:txBody>
                    <a:bodyPr/>
                    <a:lstStyle/>
                    <a:p>
                      <a:pPr marL="31750">
                        <a:lnSpc>
                          <a:spcPts val="1895"/>
                        </a:lnSpc>
                      </a:pPr>
                      <a:endParaRPr sz="1600">
                        <a:latin typeface="Courier New"/>
                        <a:cs typeface="Courier New"/>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cxnSp>
        <p:nvCxnSpPr>
          <p:cNvPr id="13" name="Straight Connector 12">
            <a:extLst>
              <a:ext uri="{FF2B5EF4-FFF2-40B4-BE49-F238E27FC236}">
                <a16:creationId xmlns:a16="http://schemas.microsoft.com/office/drawing/2014/main" id="{882AEF1E-6CAE-4E44-8516-71E5D6F8A74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5E1C4C6-1659-4826-853D-088ECAB29E31}"/>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69D3AC6-F8D7-4BCB-B7D1-DC5BB18322CE}"/>
              </a:ext>
            </a:extLst>
          </p:cNvPr>
          <p:cNvSpPr txBox="1"/>
          <p:nvPr/>
        </p:nvSpPr>
        <p:spPr>
          <a:xfrm>
            <a:off x="244326" y="2019895"/>
            <a:ext cx="6602409" cy="4708981"/>
          </a:xfrm>
          <a:prstGeom prst="rect">
            <a:avLst/>
          </a:prstGeom>
          <a:noFill/>
        </p:spPr>
        <p:txBody>
          <a:bodyPr wrap="square">
            <a:spAutoFit/>
          </a:bodyPr>
          <a:lstStyle/>
          <a:p>
            <a:r>
              <a:rPr lang="en-US" sz="2000" dirty="0">
                <a:latin typeface="Sitka Text" panose="02000505000000020004" pitchFamily="2" charset="0"/>
              </a:rPr>
              <a:t>class Constructor</a:t>
            </a:r>
          </a:p>
          <a:p>
            <a:r>
              <a:rPr lang="en-US" sz="2000" dirty="0">
                <a:latin typeface="Sitka Text" panose="02000505000000020004" pitchFamily="2" charset="0"/>
              </a:rPr>
              <a:t>  {</a:t>
            </a:r>
          </a:p>
          <a:p>
            <a:r>
              <a:rPr lang="en-US" sz="2000" dirty="0">
                <a:latin typeface="Sitka Text" panose="02000505000000020004" pitchFamily="2" charset="0"/>
              </a:rPr>
              <a:t>    Constructor()</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("This is Default 	Constructor");</a:t>
            </a:r>
          </a:p>
          <a:p>
            <a:r>
              <a:rPr lang="en-US" sz="2000" dirty="0">
                <a:latin typeface="Sitka Text" panose="02000505000000020004" pitchFamily="2" charset="0"/>
              </a:rPr>
              <a:t>     }</a:t>
            </a:r>
          </a:p>
          <a:p>
            <a:r>
              <a:rPr lang="en-US" sz="2000" dirty="0">
                <a:latin typeface="Sitka Text" panose="02000505000000020004" pitchFamily="2" charset="0"/>
              </a:rPr>
              <a:t>    Constructor(int a)</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("This is Constructor with 	One Argument "+a);</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a:p>
            <a:endParaRPr lang="en-US" sz="2000" dirty="0">
              <a:latin typeface="Sitka Text" panose="02000505000000020004" pitchFamily="2" charset="0"/>
            </a:endParaRPr>
          </a:p>
        </p:txBody>
      </p:sp>
      <p:sp>
        <p:nvSpPr>
          <p:cNvPr id="19" name="TextBox 18">
            <a:extLst>
              <a:ext uri="{FF2B5EF4-FFF2-40B4-BE49-F238E27FC236}">
                <a16:creationId xmlns:a16="http://schemas.microsoft.com/office/drawing/2014/main" id="{8B4C24EC-3177-4887-8600-08B21BD5BECB}"/>
              </a:ext>
            </a:extLst>
          </p:cNvPr>
          <p:cNvSpPr txBox="1"/>
          <p:nvPr/>
        </p:nvSpPr>
        <p:spPr>
          <a:xfrm>
            <a:off x="6083508" y="952745"/>
            <a:ext cx="6108492" cy="2554545"/>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Constructor c1=new Constructor();</a:t>
            </a:r>
          </a:p>
          <a:p>
            <a:r>
              <a:rPr lang="en-US" sz="2000" dirty="0">
                <a:latin typeface="Sitka Text" panose="02000505000000020004" pitchFamily="2" charset="0"/>
              </a:rPr>
              <a:t>	Constructor c2=new Constructor(100);</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20" name="Picture 4" descr="to Try it Now! | Emoticon, Tri, Novelty sign">
            <a:extLst>
              <a:ext uri="{FF2B5EF4-FFF2-40B4-BE49-F238E27FC236}">
                <a16:creationId xmlns:a16="http://schemas.microsoft.com/office/drawing/2014/main" id="{A5747FD7-F543-4EE8-90AD-39AF6A7A0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540" y="3562648"/>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4598"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5" name="Picture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6" name="Picture 15">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0860" y="367225"/>
            <a:ext cx="4987289" cy="566822"/>
          </a:xfrm>
          <a:prstGeom prst="rect">
            <a:avLst/>
          </a:prstGeom>
        </p:spPr>
        <p:txBody>
          <a:bodyPr vert="horz" wrap="square" lIns="0" tIns="12700" rIns="0" bIns="0" rtlCol="0" anchor="ctr">
            <a:spAutoFit/>
          </a:bodyPr>
          <a:lstStyle/>
          <a:p>
            <a:pPr marL="12700">
              <a:lnSpc>
                <a:spcPct val="100000"/>
              </a:lnSpc>
              <a:spcBef>
                <a:spcPts val="100"/>
              </a:spcBef>
            </a:pPr>
            <a:r>
              <a:rPr lang="en-US" sz="3600" dirty="0">
                <a:effectLst>
                  <a:outerShdw blurRad="38100" dist="38100" dir="2700000" algn="tl">
                    <a:srgbClr val="000000">
                      <a:alpha val="43137"/>
                    </a:srgbClr>
                  </a:outerShdw>
                </a:effectLst>
                <a:latin typeface="Sitka Heading Semibold" pitchFamily="2" charset="0"/>
              </a:rPr>
              <a:t>What Happens???</a:t>
            </a:r>
            <a:endParaRPr sz="3600" dirty="0">
              <a:effectLst>
                <a:outerShdw blurRad="38100" dist="38100" dir="2700000" algn="tl">
                  <a:srgbClr val="000000">
                    <a:alpha val="43137"/>
                  </a:srgbClr>
                </a:outerShdw>
              </a:effectLst>
              <a:latin typeface="Sitka Heading Semibold" pitchFamily="2" charset="0"/>
            </a:endParaRPr>
          </a:p>
        </p:txBody>
      </p:sp>
      <p:graphicFrame>
        <p:nvGraphicFramePr>
          <p:cNvPr id="4" name="object 4"/>
          <p:cNvGraphicFramePr>
            <a:graphicFrameLocks noGrp="1"/>
          </p:cNvGraphicFramePr>
          <p:nvPr/>
        </p:nvGraphicFramePr>
        <p:xfrm>
          <a:off x="2040891" y="5006251"/>
          <a:ext cx="3477259" cy="1107942"/>
        </p:xfrm>
        <a:graphic>
          <a:graphicData uri="http://schemas.openxmlformats.org/drawingml/2006/table">
            <a:tbl>
              <a:tblPr firstRow="1" bandRow="1">
                <a:tableStyleId>{2D5ABB26-0587-4C30-8999-92F81FD0307C}</a:tableStyleId>
              </a:tblPr>
              <a:tblGrid>
                <a:gridCol w="824230">
                  <a:extLst>
                    <a:ext uri="{9D8B030D-6E8A-4147-A177-3AD203B41FA5}">
                      <a16:colId xmlns:a16="http://schemas.microsoft.com/office/drawing/2014/main" val="20000"/>
                    </a:ext>
                  </a:extLst>
                </a:gridCol>
                <a:gridCol w="365759">
                  <a:extLst>
                    <a:ext uri="{9D8B030D-6E8A-4147-A177-3AD203B41FA5}">
                      <a16:colId xmlns:a16="http://schemas.microsoft.com/office/drawing/2014/main" val="20001"/>
                    </a:ext>
                  </a:extLst>
                </a:gridCol>
                <a:gridCol w="243840">
                  <a:extLst>
                    <a:ext uri="{9D8B030D-6E8A-4147-A177-3AD203B41FA5}">
                      <a16:colId xmlns:a16="http://schemas.microsoft.com/office/drawing/2014/main" val="20002"/>
                    </a:ext>
                  </a:extLst>
                </a:gridCol>
                <a:gridCol w="487680">
                  <a:extLst>
                    <a:ext uri="{9D8B030D-6E8A-4147-A177-3AD203B41FA5}">
                      <a16:colId xmlns:a16="http://schemas.microsoft.com/office/drawing/2014/main" val="20003"/>
                    </a:ext>
                  </a:extLst>
                </a:gridCol>
                <a:gridCol w="1555750">
                  <a:extLst>
                    <a:ext uri="{9D8B030D-6E8A-4147-A177-3AD203B41FA5}">
                      <a16:colId xmlns:a16="http://schemas.microsoft.com/office/drawing/2014/main" val="20004"/>
                    </a:ext>
                  </a:extLst>
                </a:gridCol>
              </a:tblGrid>
              <a:tr h="261536">
                <a:tc>
                  <a:txBody>
                    <a:bodyPr/>
                    <a:lstStyle/>
                    <a:p>
                      <a:pPr marL="31750">
                        <a:lnSpc>
                          <a:spcPts val="1650"/>
                        </a:lnSpc>
                      </a:pPr>
                      <a:endParaRPr sz="1600">
                        <a:latin typeface="Courier New"/>
                        <a:cs typeface="Courier New"/>
                      </a:endParaRPr>
                    </a:p>
                  </a:txBody>
                  <a:tcPr marL="0" marR="0" marT="0" marB="0"/>
                </a:tc>
                <a:tc>
                  <a:txBody>
                    <a:bodyPr/>
                    <a:lstStyle/>
                    <a:p>
                      <a:pPr marL="1270" algn="ctr">
                        <a:lnSpc>
                          <a:spcPts val="1650"/>
                        </a:lnSpc>
                      </a:pPr>
                      <a:endParaRPr sz="1600">
                        <a:latin typeface="Courier New"/>
                        <a:cs typeface="Courier New"/>
                      </a:endParaRPr>
                    </a:p>
                  </a:txBody>
                  <a:tcPr marL="0" marR="0" marT="0" marB="0"/>
                </a:tc>
                <a:tc>
                  <a:txBody>
                    <a:bodyPr/>
                    <a:lstStyle/>
                    <a:p>
                      <a:pPr algn="ctr">
                        <a:lnSpc>
                          <a:spcPts val="1650"/>
                        </a:lnSpc>
                      </a:pPr>
                      <a:endParaRPr sz="1600">
                        <a:latin typeface="Courier New"/>
                        <a:cs typeface="Courier New"/>
                      </a:endParaRPr>
                    </a:p>
                  </a:txBody>
                  <a:tcPr marL="0" marR="0" marT="0" marB="0"/>
                </a:tc>
                <a:tc>
                  <a:txBody>
                    <a:bodyPr/>
                    <a:lstStyle/>
                    <a:p>
                      <a:pPr marR="52705" algn="r">
                        <a:lnSpc>
                          <a:spcPts val="1650"/>
                        </a:lnSpc>
                      </a:pPr>
                      <a:endParaRPr sz="1600">
                        <a:latin typeface="Courier New"/>
                        <a:cs typeface="Courier New"/>
                      </a:endParaRPr>
                    </a:p>
                  </a:txBody>
                  <a:tcPr marL="0" marR="0" marT="0" marB="0"/>
                </a:tc>
                <a:tc>
                  <a:txBody>
                    <a:bodyPr/>
                    <a:lstStyle/>
                    <a:p>
                      <a:pPr marL="60960">
                        <a:lnSpc>
                          <a:spcPts val="1650"/>
                        </a:lnSpc>
                      </a:pPr>
                      <a:endParaRPr sz="1600">
                        <a:latin typeface="Courier New"/>
                        <a:cs typeface="Courier New"/>
                      </a:endParaRPr>
                    </a:p>
                  </a:txBody>
                  <a:tcPr marL="0" marR="0" marT="0" marB="0"/>
                </a:tc>
                <a:extLst>
                  <a:ext uri="{0D108BD9-81ED-4DB2-BD59-A6C34878D82A}">
                    <a16:rowId xmlns:a16="http://schemas.microsoft.com/office/drawing/2014/main" val="10000"/>
                  </a:ext>
                </a:extLst>
              </a:tr>
              <a:tr h="292689">
                <a:tc>
                  <a:txBody>
                    <a:bodyPr/>
                    <a:lstStyle/>
                    <a:p>
                      <a:pPr marL="31750">
                        <a:lnSpc>
                          <a:spcPts val="1895"/>
                        </a:lnSpc>
                      </a:pPr>
                      <a:endParaRPr sz="1600" dirty="0">
                        <a:latin typeface="Courier New"/>
                        <a:cs typeface="Courier New"/>
                      </a:endParaRPr>
                    </a:p>
                  </a:txBody>
                  <a:tcPr marL="0" marR="0" marT="0" marB="0"/>
                </a:tc>
                <a:tc>
                  <a:txBody>
                    <a:bodyPr/>
                    <a:lstStyle/>
                    <a:p>
                      <a:pPr algn="ctr">
                        <a:lnSpc>
                          <a:spcPts val="1895"/>
                        </a:lnSpc>
                      </a:pPr>
                      <a:endParaRPr sz="1600">
                        <a:latin typeface="Courier New"/>
                        <a:cs typeface="Courier New"/>
                      </a:endParaRPr>
                    </a:p>
                  </a:txBody>
                  <a:tcPr marL="0" marR="0" marT="0" marB="0"/>
                </a:tc>
                <a:tc>
                  <a:txBody>
                    <a:bodyPr/>
                    <a:lstStyle/>
                    <a:p>
                      <a:pPr algn="ctr">
                        <a:lnSpc>
                          <a:spcPts val="1895"/>
                        </a:lnSpc>
                      </a:pPr>
                      <a:endParaRPr sz="1600">
                        <a:latin typeface="Courier New"/>
                        <a:cs typeface="Courier New"/>
                      </a:endParaRPr>
                    </a:p>
                  </a:txBody>
                  <a:tcPr marL="0" marR="0" marT="0" marB="0"/>
                </a:tc>
                <a:tc>
                  <a:txBody>
                    <a:bodyPr/>
                    <a:lstStyle/>
                    <a:p>
                      <a:pPr marR="53340" algn="r">
                        <a:lnSpc>
                          <a:spcPts val="1895"/>
                        </a:lnSpc>
                      </a:pPr>
                      <a:endParaRPr sz="1600">
                        <a:latin typeface="Courier New"/>
                        <a:cs typeface="Courier New"/>
                      </a:endParaRPr>
                    </a:p>
                  </a:txBody>
                  <a:tcPr marL="0" marR="0" marT="0" marB="0"/>
                </a:tc>
                <a:tc>
                  <a:txBody>
                    <a:bodyPr/>
                    <a:lstStyle/>
                    <a:p>
                      <a:pPr marL="60325">
                        <a:lnSpc>
                          <a:spcPts val="1895"/>
                        </a:lnSpc>
                      </a:pPr>
                      <a:endParaRPr sz="1600">
                        <a:latin typeface="Courier New"/>
                        <a:cs typeface="Courier New"/>
                      </a:endParaRPr>
                    </a:p>
                  </a:txBody>
                  <a:tcPr marL="0" marR="0" marT="0" marB="0"/>
                </a:tc>
                <a:extLst>
                  <a:ext uri="{0D108BD9-81ED-4DB2-BD59-A6C34878D82A}">
                    <a16:rowId xmlns:a16="http://schemas.microsoft.com/office/drawing/2014/main" val="10001"/>
                  </a:ext>
                </a:extLst>
              </a:tr>
              <a:tr h="292607">
                <a:tc>
                  <a:txBody>
                    <a:bodyPr/>
                    <a:lstStyle/>
                    <a:p>
                      <a:pPr marL="31750">
                        <a:lnSpc>
                          <a:spcPts val="1895"/>
                        </a:lnSpc>
                      </a:pPr>
                      <a:endParaRPr sz="1600">
                        <a:latin typeface="Courier New"/>
                        <a:cs typeface="Courier New"/>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extLst>
                  <a:ext uri="{0D108BD9-81ED-4DB2-BD59-A6C34878D82A}">
                    <a16:rowId xmlns:a16="http://schemas.microsoft.com/office/drawing/2014/main" val="10002"/>
                  </a:ext>
                </a:extLst>
              </a:tr>
              <a:tr h="261110">
                <a:tc>
                  <a:txBody>
                    <a:bodyPr/>
                    <a:lstStyle/>
                    <a:p>
                      <a:pPr marL="31750">
                        <a:lnSpc>
                          <a:spcPts val="1895"/>
                        </a:lnSpc>
                      </a:pPr>
                      <a:endParaRPr sz="1600">
                        <a:latin typeface="Courier New"/>
                        <a:cs typeface="Courier New"/>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txBody>
                  <a:tcPr marL="0" marR="0" marT="0" marB="0"/>
                </a:tc>
                <a:tc>
                  <a:txBody>
                    <a:bodyPr/>
                    <a:lstStyle/>
                    <a:p>
                      <a:pPr>
                        <a:lnSpc>
                          <a:spcPct val="100000"/>
                        </a:lnSpc>
                      </a:pPr>
                      <a:endParaRPr sz="15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cxnSp>
        <p:nvCxnSpPr>
          <p:cNvPr id="13" name="Straight Connector 12">
            <a:extLst>
              <a:ext uri="{FF2B5EF4-FFF2-40B4-BE49-F238E27FC236}">
                <a16:creationId xmlns:a16="http://schemas.microsoft.com/office/drawing/2014/main" id="{882AEF1E-6CAE-4E44-8516-71E5D6F8A74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5E1C4C6-1659-4826-853D-088ECAB29E31}"/>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pic>
        <p:nvPicPr>
          <p:cNvPr id="20" name="Picture 4" descr="to Try it Now! | Emoticon, Tri, Novelty sign">
            <a:extLst>
              <a:ext uri="{FF2B5EF4-FFF2-40B4-BE49-F238E27FC236}">
                <a16:creationId xmlns:a16="http://schemas.microsoft.com/office/drawing/2014/main" id="{A5747FD7-F543-4EE8-90AD-39AF6A7A0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824" y="4092844"/>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FB1204-0DA8-4025-B8D3-A16FB620E51D}"/>
              </a:ext>
            </a:extLst>
          </p:cNvPr>
          <p:cNvSpPr txBox="1"/>
          <p:nvPr/>
        </p:nvSpPr>
        <p:spPr>
          <a:xfrm>
            <a:off x="487209" y="1191037"/>
            <a:ext cx="4987289" cy="3416320"/>
          </a:xfrm>
          <a:prstGeom prst="rect">
            <a:avLst/>
          </a:prstGeom>
          <a:noFill/>
        </p:spPr>
        <p:txBody>
          <a:bodyPr wrap="square">
            <a:spAutoFit/>
          </a:bodyPr>
          <a:lstStyle/>
          <a:p>
            <a:r>
              <a:rPr lang="en-US" sz="2400" dirty="0">
                <a:latin typeface="Sitka Text" panose="02000505000000020004" pitchFamily="2" charset="0"/>
              </a:rPr>
              <a:t>class Number</a:t>
            </a:r>
          </a:p>
          <a:p>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int</a:t>
            </a:r>
            <a:r>
              <a:rPr lang="en-US" sz="2400" dirty="0">
                <a:latin typeface="Sitka Text" panose="02000505000000020004" pitchFamily="2" charset="0"/>
              </a:rPr>
              <a:t> no=0;</a:t>
            </a:r>
          </a:p>
          <a:p>
            <a:r>
              <a:rPr lang="en-US" sz="2400" dirty="0">
                <a:latin typeface="Sitka Text" panose="02000505000000020004" pitchFamily="2" charset="0"/>
              </a:rPr>
              <a:t>	</a:t>
            </a:r>
            <a:r>
              <a:rPr lang="en-US" sz="2400" dirty="0" err="1">
                <a:latin typeface="Sitka Text" panose="02000505000000020004" pitchFamily="2" charset="0"/>
              </a:rPr>
              <a:t>int</a:t>
            </a:r>
            <a:r>
              <a:rPr lang="en-US" sz="2400" dirty="0">
                <a:latin typeface="Sitka Text" panose="02000505000000020004" pitchFamily="2" charset="0"/>
              </a:rPr>
              <a:t> </a:t>
            </a:r>
            <a:r>
              <a:rPr lang="en-US" sz="2400" dirty="0" err="1">
                <a:latin typeface="Sitka Text" panose="02000505000000020004" pitchFamily="2" charset="0"/>
              </a:rPr>
              <a:t>addNo</a:t>
            </a:r>
            <a:r>
              <a:rPr lang="en-US" sz="2400" dirty="0">
                <a:latin typeface="Sitka Text" panose="02000505000000020004" pitchFamily="2" charset="0"/>
              </a:rPr>
              <a:t>(</a:t>
            </a:r>
            <a:r>
              <a:rPr lang="en-US" sz="2400" dirty="0" err="1">
                <a:latin typeface="Sitka Text" panose="02000505000000020004" pitchFamily="2" charset="0"/>
              </a:rPr>
              <a:t>int</a:t>
            </a:r>
            <a:r>
              <a:rPr lang="en-US" sz="2400" dirty="0">
                <a:latin typeface="Sitka Text" panose="02000505000000020004" pitchFamily="2" charset="0"/>
              </a:rPr>
              <a:t> no)</a:t>
            </a:r>
          </a:p>
          <a:p>
            <a:r>
              <a:rPr lang="en-US" sz="2400" dirty="0">
                <a:latin typeface="Sitka Text" panose="02000505000000020004" pitchFamily="2" charset="0"/>
              </a:rPr>
              <a:t>	{</a:t>
            </a:r>
          </a:p>
          <a:p>
            <a:r>
              <a:rPr lang="en-US" sz="2400" dirty="0">
                <a:latin typeface="Sitka Text" panose="02000505000000020004" pitchFamily="2" charset="0"/>
              </a:rPr>
              <a:t>		no=</a:t>
            </a:r>
            <a:r>
              <a:rPr lang="en-US" sz="2400" dirty="0" err="1">
                <a:latin typeface="Sitka Text" panose="02000505000000020004" pitchFamily="2" charset="0"/>
              </a:rPr>
              <a:t>no+no</a:t>
            </a:r>
            <a:r>
              <a:rPr lang="en-US" sz="2400" dirty="0">
                <a:latin typeface="Sitka Text" panose="02000505000000020004" pitchFamily="2" charset="0"/>
              </a:rPr>
              <a:t>;</a:t>
            </a:r>
          </a:p>
          <a:p>
            <a:r>
              <a:rPr lang="en-US" sz="2400" dirty="0">
                <a:latin typeface="Sitka Text" panose="02000505000000020004" pitchFamily="2" charset="0"/>
              </a:rPr>
              <a:t>		return(no);</a:t>
            </a:r>
          </a:p>
          <a:p>
            <a:r>
              <a:rPr lang="en-US" sz="2400" dirty="0">
                <a:latin typeface="Sitka Text" panose="02000505000000020004" pitchFamily="2" charset="0"/>
              </a:rPr>
              <a:t>	}</a:t>
            </a:r>
          </a:p>
          <a:p>
            <a:r>
              <a:rPr lang="en-US" sz="2400" dirty="0">
                <a:latin typeface="Sitka Text" panose="02000505000000020004" pitchFamily="2" charset="0"/>
              </a:rPr>
              <a:t>}</a:t>
            </a:r>
            <a:endParaRPr lang="en-US" sz="2400" dirty="0">
              <a:latin typeface="Sitka Text" panose="02000505000000020004" pitchFamily="2" charset="0"/>
            </a:endParaRPr>
          </a:p>
        </p:txBody>
      </p:sp>
      <p:sp>
        <p:nvSpPr>
          <p:cNvPr id="15" name="TextBox 14">
            <a:extLst>
              <a:ext uri="{FF2B5EF4-FFF2-40B4-BE49-F238E27FC236}">
                <a16:creationId xmlns:a16="http://schemas.microsoft.com/office/drawing/2014/main" id="{E72C3D5F-9884-4381-B07F-7E665BFD9F16}"/>
              </a:ext>
            </a:extLst>
          </p:cNvPr>
          <p:cNvSpPr txBox="1"/>
          <p:nvPr/>
        </p:nvSpPr>
        <p:spPr>
          <a:xfrm>
            <a:off x="5290971" y="1191037"/>
            <a:ext cx="6719149" cy="4154984"/>
          </a:xfrm>
          <a:prstGeom prst="rect">
            <a:avLst/>
          </a:prstGeom>
          <a:noFill/>
        </p:spPr>
        <p:txBody>
          <a:bodyPr wrap="square">
            <a:spAutoFit/>
          </a:bodyPr>
          <a:lstStyle/>
          <a:p>
            <a:r>
              <a:rPr lang="en-US" sz="2400" dirty="0">
                <a:latin typeface="Sitka Text" panose="02000505000000020004" pitchFamily="2" charset="0"/>
              </a:rPr>
              <a:t>class Main</a:t>
            </a:r>
          </a:p>
          <a:p>
            <a:r>
              <a:rPr lang="en-US" sz="2400" dirty="0">
                <a:latin typeface="Sitka Text" panose="02000505000000020004" pitchFamily="2" charset="0"/>
              </a:rPr>
              <a:t>{</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Number n1=new Number();</a:t>
            </a:r>
          </a:p>
          <a:p>
            <a:r>
              <a:rPr lang="en-US" sz="2400" dirty="0">
                <a:latin typeface="Sitka Text" panose="02000505000000020004" pitchFamily="2" charset="0"/>
              </a:rPr>
              <a:t>		</a:t>
            </a:r>
            <a:r>
              <a:rPr lang="en-US" sz="2400" dirty="0" err="1">
                <a:latin typeface="Sitka Text" panose="02000505000000020004" pitchFamily="2" charset="0"/>
              </a:rPr>
              <a:t>int</a:t>
            </a:r>
            <a:r>
              <a:rPr lang="en-US" sz="2400" dirty="0">
                <a:latin typeface="Sitka Text" panose="02000505000000020004" pitchFamily="2" charset="0"/>
              </a:rPr>
              <a:t> res=n1.addNo(10);</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(res);</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(n1.no);</a:t>
            </a:r>
          </a:p>
          <a:p>
            <a:endParaRPr lang="en-US" sz="2400" dirty="0">
              <a:latin typeface="Sitka Text" panose="02000505000000020004" pitchFamily="2" charset="0"/>
            </a:endParaRPr>
          </a:p>
          <a:p>
            <a:r>
              <a:rPr lang="en-US" sz="2400" dirty="0">
                <a:latin typeface="Sitka Text" panose="02000505000000020004" pitchFamily="2" charset="0"/>
              </a:rPr>
              <a:t>	}</a:t>
            </a:r>
          </a:p>
          <a:p>
            <a:r>
              <a:rPr lang="en-US" sz="2400" dirty="0">
                <a:latin typeface="Sitka Text" panose="02000505000000020004" pitchFamily="2" charset="0"/>
              </a:rPr>
              <a:t>}</a:t>
            </a:r>
            <a:endParaRPr lang="en-US" sz="2400" dirty="0">
              <a:latin typeface="Sitka Text" panose="02000505000000020004" pitchFamily="2" charset="0"/>
            </a:endParaRPr>
          </a:p>
        </p:txBody>
      </p:sp>
      <p:grpSp>
        <p:nvGrpSpPr>
          <p:cNvPr id="10" name="Group 9"/>
          <p:cNvGrpSpPr/>
          <p:nvPr/>
        </p:nvGrpSpPr>
        <p:grpSpPr>
          <a:xfrm>
            <a:off x="9453603" y="56385"/>
            <a:ext cx="2628980" cy="738492"/>
            <a:chOff x="9520509" y="56385"/>
            <a:chExt cx="2628980" cy="738492"/>
          </a:xfrm>
        </p:grpSpPr>
        <p:graphicFrame>
          <p:nvGraphicFramePr>
            <p:cNvPr id="16" name="Object 15"/>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5622"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8" name="Picture 17">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767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959465" cy="707886"/>
          </a:xfrm>
          <a:prstGeom prst="rect">
            <a:avLst/>
          </a:prstGeom>
          <a:noFill/>
        </p:spPr>
        <p:txBody>
          <a:bodyPr wrap="none" lIns="91440" tIns="45720" rIns="91440" bIns="45720">
            <a:spAutoFit/>
          </a:bodyPr>
          <a:lstStyle/>
          <a:p>
            <a:pPr fontAlgn="base"/>
            <a:r>
              <a:rPr lang="en-US" sz="4000" dirty="0" smtClean="0">
                <a:latin typeface="Sitka Heading Semibold" pitchFamily="2" charset="0"/>
              </a:rPr>
              <a:t>What is OOP</a:t>
            </a:r>
            <a:endParaRPr lang="en-US" sz="4000" b="1" i="0" dirty="0">
              <a:solidFill>
                <a:srgbClr val="273239"/>
              </a:solidFill>
              <a:effectLst/>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60750" y="1646433"/>
            <a:ext cx="10616784" cy="3847207"/>
          </a:xfrm>
          <a:prstGeom prst="rect">
            <a:avLst/>
          </a:prstGeom>
          <a:noFill/>
        </p:spPr>
        <p:txBody>
          <a:bodyPr wrap="square">
            <a:spAutoFit/>
          </a:bodyPr>
          <a:lstStyle/>
          <a:p>
            <a:pPr>
              <a:spcBef>
                <a:spcPts val="1200"/>
              </a:spcBef>
              <a:spcAft>
                <a:spcPts val="1200"/>
              </a:spcAft>
            </a:pPr>
            <a:r>
              <a:rPr lang="en-US" altLang="en-US" sz="2800" dirty="0" smtClean="0">
                <a:latin typeface="Sitka Text" panose="02000505000000020004" pitchFamily="2" charset="0"/>
              </a:rPr>
              <a:t>Object-oriented programming </a:t>
            </a:r>
            <a:r>
              <a:rPr lang="en-US" altLang="en-US" sz="2800" dirty="0">
                <a:latin typeface="Sitka Text" panose="02000505000000020004" pitchFamily="2" charset="0"/>
              </a:rPr>
              <a:t>(OOP) is a programming paradigm centered around the concept of "objects," which can contain data, in the form of fields (often known as attributes or properties), and code, in the form of procedures (often known as methods). </a:t>
            </a:r>
            <a:endParaRPr lang="en-US" altLang="en-US" sz="2800" dirty="0" smtClean="0">
              <a:latin typeface="Sitka Text" panose="02000505000000020004" pitchFamily="2" charset="0"/>
            </a:endParaRPr>
          </a:p>
          <a:p>
            <a:pPr>
              <a:spcBef>
                <a:spcPts val="1200"/>
              </a:spcBef>
              <a:spcAft>
                <a:spcPts val="1200"/>
              </a:spcAft>
            </a:pPr>
            <a:r>
              <a:rPr lang="en-US" altLang="en-US" sz="2800" dirty="0" smtClean="0">
                <a:latin typeface="Sitka Text" panose="02000505000000020004" pitchFamily="2" charset="0"/>
              </a:rPr>
              <a:t>OOP </a:t>
            </a:r>
            <a:r>
              <a:rPr lang="en-US" altLang="en-US" sz="2800" dirty="0">
                <a:latin typeface="Sitka Text" panose="02000505000000020004" pitchFamily="2" charset="0"/>
              </a:rPr>
              <a:t>is based on several key principles that help in organizing complex software programs by breaking them down into smaller, more manageable, and reusable pieces. </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118"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5234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79232" y="924233"/>
            <a:ext cx="10750062" cy="5522024"/>
          </a:xfrm>
          <a:prstGeom prst="rect">
            <a:avLst/>
          </a:prstGeom>
        </p:spPr>
        <p:txBody>
          <a:bodyPr vert="horz" wrap="square" lIns="0" tIns="12700" rIns="0" bIns="0" rtlCol="0">
            <a:spAutoFit/>
          </a:bodyPr>
          <a:lstStyle/>
          <a:p>
            <a:pPr marL="243840" marR="5715" indent="-231775">
              <a:lnSpc>
                <a:spcPct val="150000"/>
              </a:lnSpc>
              <a:spcBef>
                <a:spcPts val="100"/>
              </a:spcBef>
              <a:buChar char="•"/>
              <a:tabLst>
                <a:tab pos="243840" algn="l"/>
                <a:tab pos="244475" algn="l"/>
              </a:tabLst>
            </a:pPr>
            <a:r>
              <a:rPr sz="2400" dirty="0">
                <a:latin typeface="Sitka Text" panose="02000505000000020004" pitchFamily="2" charset="0"/>
                <a:cs typeface="Arial"/>
              </a:rPr>
              <a:t>Each class </a:t>
            </a:r>
            <a:r>
              <a:rPr sz="2400" spc="-5" dirty="0">
                <a:latin typeface="Sitka Text" panose="02000505000000020004" pitchFamily="2" charset="0"/>
                <a:cs typeface="Arial"/>
              </a:rPr>
              <a:t>member function contains </a:t>
            </a:r>
            <a:r>
              <a:rPr sz="2400" spc="-10" dirty="0">
                <a:latin typeface="Sitka Text" panose="02000505000000020004" pitchFamily="2" charset="0"/>
                <a:cs typeface="Arial"/>
              </a:rPr>
              <a:t>an </a:t>
            </a:r>
            <a:r>
              <a:rPr sz="2400" dirty="0">
                <a:latin typeface="Sitka Text" panose="02000505000000020004" pitchFamily="2" charset="0"/>
                <a:cs typeface="Arial"/>
              </a:rPr>
              <a:t>implicit reference of </a:t>
            </a:r>
            <a:r>
              <a:rPr sz="2400" spc="-10" dirty="0">
                <a:latin typeface="Sitka Text" panose="02000505000000020004" pitchFamily="2" charset="0"/>
                <a:cs typeface="Arial"/>
              </a:rPr>
              <a:t>its </a:t>
            </a:r>
            <a:r>
              <a:rPr sz="2400" dirty="0">
                <a:latin typeface="Sitka Text" panose="02000505000000020004" pitchFamily="2" charset="0"/>
                <a:cs typeface="Arial"/>
              </a:rPr>
              <a:t>class  type, named</a:t>
            </a:r>
            <a:r>
              <a:rPr sz="2400" spc="-55" dirty="0">
                <a:latin typeface="Sitka Text" panose="02000505000000020004" pitchFamily="2" charset="0"/>
                <a:cs typeface="Arial"/>
              </a:rPr>
              <a:t> </a:t>
            </a:r>
            <a:r>
              <a:rPr sz="2400" b="1" dirty="0">
                <a:latin typeface="Sitka Text" panose="02000505000000020004" pitchFamily="2" charset="0"/>
                <a:cs typeface="Arial"/>
              </a:rPr>
              <a:t>this</a:t>
            </a:r>
            <a:endParaRPr sz="2400" dirty="0">
              <a:latin typeface="Sitka Text" panose="02000505000000020004" pitchFamily="2" charset="0"/>
              <a:cs typeface="Arial"/>
            </a:endParaRPr>
          </a:p>
          <a:p>
            <a:pPr marL="243840" indent="-231775">
              <a:spcBef>
                <a:spcPts val="1680"/>
              </a:spcBef>
              <a:buChar char="•"/>
              <a:tabLst>
                <a:tab pos="243840" algn="l"/>
                <a:tab pos="244475" algn="l"/>
              </a:tabLst>
            </a:pPr>
            <a:r>
              <a:rPr sz="2400" dirty="0">
                <a:latin typeface="Sitka Text" panose="02000505000000020004" pitchFamily="2" charset="0"/>
                <a:cs typeface="Arial"/>
              </a:rPr>
              <a:t>this reference </a:t>
            </a:r>
            <a:r>
              <a:rPr sz="2400" spc="-5" dirty="0">
                <a:latin typeface="Sitka Text" panose="02000505000000020004" pitchFamily="2" charset="0"/>
                <a:cs typeface="Arial"/>
              </a:rPr>
              <a:t>is </a:t>
            </a:r>
            <a:r>
              <a:rPr sz="2400" dirty="0">
                <a:latin typeface="Sitka Text" panose="02000505000000020004" pitchFamily="2" charset="0"/>
                <a:cs typeface="Arial"/>
              </a:rPr>
              <a:t>created automatically by the</a:t>
            </a:r>
            <a:r>
              <a:rPr sz="2400" spc="-145" dirty="0">
                <a:latin typeface="Sitka Text" panose="02000505000000020004" pitchFamily="2" charset="0"/>
                <a:cs typeface="Arial"/>
              </a:rPr>
              <a:t> </a:t>
            </a:r>
            <a:r>
              <a:rPr sz="2400" dirty="0">
                <a:latin typeface="Sitka Text" panose="02000505000000020004" pitchFamily="2" charset="0"/>
                <a:cs typeface="Arial"/>
              </a:rPr>
              <a:t>compiler</a:t>
            </a:r>
          </a:p>
          <a:p>
            <a:pPr marL="243840" indent="-231775">
              <a:spcBef>
                <a:spcPts val="1680"/>
              </a:spcBef>
              <a:buChar char="•"/>
              <a:tabLst>
                <a:tab pos="243840" algn="l"/>
                <a:tab pos="244475" algn="l"/>
              </a:tabLst>
            </a:pPr>
            <a:r>
              <a:rPr sz="2400" spc="-5" dirty="0">
                <a:latin typeface="Sitka Text" panose="02000505000000020004" pitchFamily="2" charset="0"/>
                <a:cs typeface="Arial"/>
              </a:rPr>
              <a:t>It</a:t>
            </a:r>
            <a:r>
              <a:rPr sz="2400" spc="365" dirty="0">
                <a:latin typeface="Sitka Text" panose="02000505000000020004" pitchFamily="2" charset="0"/>
                <a:cs typeface="Arial"/>
              </a:rPr>
              <a:t> </a:t>
            </a:r>
            <a:r>
              <a:rPr sz="2400" dirty="0">
                <a:latin typeface="Sitka Text" panose="02000505000000020004" pitchFamily="2" charset="0"/>
                <a:cs typeface="Arial"/>
              </a:rPr>
              <a:t>contains</a:t>
            </a:r>
            <a:r>
              <a:rPr sz="2400" spc="375" dirty="0">
                <a:latin typeface="Sitka Text" panose="02000505000000020004" pitchFamily="2" charset="0"/>
                <a:cs typeface="Arial"/>
              </a:rPr>
              <a:t> </a:t>
            </a:r>
            <a:r>
              <a:rPr sz="2400" spc="-10" dirty="0">
                <a:latin typeface="Sitka Text" panose="02000505000000020004" pitchFamily="2" charset="0"/>
                <a:cs typeface="Arial"/>
              </a:rPr>
              <a:t>the</a:t>
            </a:r>
            <a:r>
              <a:rPr sz="2400" spc="370" dirty="0">
                <a:latin typeface="Sitka Text" panose="02000505000000020004" pitchFamily="2" charset="0"/>
                <a:cs typeface="Arial"/>
              </a:rPr>
              <a:t> </a:t>
            </a:r>
            <a:r>
              <a:rPr sz="2400" dirty="0">
                <a:latin typeface="Sitka Text" panose="02000505000000020004" pitchFamily="2" charset="0"/>
                <a:cs typeface="Arial"/>
              </a:rPr>
              <a:t>address</a:t>
            </a:r>
            <a:r>
              <a:rPr sz="2400" spc="365" dirty="0">
                <a:latin typeface="Sitka Text" panose="02000505000000020004" pitchFamily="2" charset="0"/>
                <a:cs typeface="Arial"/>
              </a:rPr>
              <a:t> </a:t>
            </a:r>
            <a:r>
              <a:rPr sz="2400" dirty="0">
                <a:latin typeface="Sitka Text" panose="02000505000000020004" pitchFamily="2" charset="0"/>
                <a:cs typeface="Arial"/>
              </a:rPr>
              <a:t>of</a:t>
            </a:r>
            <a:r>
              <a:rPr sz="2400" spc="355" dirty="0">
                <a:latin typeface="Sitka Text" panose="02000505000000020004" pitchFamily="2" charset="0"/>
                <a:cs typeface="Arial"/>
              </a:rPr>
              <a:t> </a:t>
            </a:r>
            <a:r>
              <a:rPr sz="2400" dirty="0">
                <a:latin typeface="Sitka Text" panose="02000505000000020004" pitchFamily="2" charset="0"/>
                <a:cs typeface="Arial"/>
              </a:rPr>
              <a:t>the</a:t>
            </a:r>
            <a:r>
              <a:rPr sz="2400" spc="365" dirty="0">
                <a:latin typeface="Sitka Text" panose="02000505000000020004" pitchFamily="2" charset="0"/>
                <a:cs typeface="Arial"/>
              </a:rPr>
              <a:t> </a:t>
            </a:r>
            <a:r>
              <a:rPr sz="2400" dirty="0">
                <a:latin typeface="Sitka Text" panose="02000505000000020004" pitchFamily="2" charset="0"/>
                <a:cs typeface="Arial"/>
              </a:rPr>
              <a:t>object</a:t>
            </a:r>
            <a:r>
              <a:rPr sz="2400" spc="360" dirty="0">
                <a:latin typeface="Sitka Text" panose="02000505000000020004" pitchFamily="2" charset="0"/>
                <a:cs typeface="Arial"/>
              </a:rPr>
              <a:t> </a:t>
            </a:r>
            <a:r>
              <a:rPr sz="2400" spc="-5" dirty="0">
                <a:latin typeface="Sitka Text" panose="02000505000000020004" pitchFamily="2" charset="0"/>
                <a:cs typeface="Arial"/>
              </a:rPr>
              <a:t>through</a:t>
            </a:r>
            <a:r>
              <a:rPr sz="2400" spc="375" dirty="0">
                <a:latin typeface="Sitka Text" panose="02000505000000020004" pitchFamily="2" charset="0"/>
                <a:cs typeface="Arial"/>
              </a:rPr>
              <a:t> </a:t>
            </a:r>
            <a:r>
              <a:rPr sz="2400" dirty="0">
                <a:latin typeface="Sitka Text" panose="02000505000000020004" pitchFamily="2" charset="0"/>
                <a:cs typeface="Arial"/>
              </a:rPr>
              <a:t>which</a:t>
            </a:r>
            <a:r>
              <a:rPr sz="2400" spc="355" dirty="0">
                <a:latin typeface="Sitka Text" panose="02000505000000020004" pitchFamily="2" charset="0"/>
                <a:cs typeface="Arial"/>
              </a:rPr>
              <a:t> </a:t>
            </a:r>
            <a:r>
              <a:rPr sz="2400" dirty="0">
                <a:latin typeface="Sitka Text" panose="02000505000000020004" pitchFamily="2" charset="0"/>
                <a:cs typeface="Arial"/>
              </a:rPr>
              <a:t>the</a:t>
            </a:r>
            <a:r>
              <a:rPr sz="2400" spc="370" dirty="0">
                <a:latin typeface="Sitka Text" panose="02000505000000020004" pitchFamily="2" charset="0"/>
                <a:cs typeface="Arial"/>
              </a:rPr>
              <a:t> </a:t>
            </a:r>
            <a:r>
              <a:rPr sz="2400" spc="-5" dirty="0">
                <a:latin typeface="Sitka Text" panose="02000505000000020004" pitchFamily="2" charset="0"/>
                <a:cs typeface="Arial"/>
              </a:rPr>
              <a:t>function</a:t>
            </a:r>
            <a:r>
              <a:rPr sz="2400" spc="360" dirty="0">
                <a:latin typeface="Sitka Text" panose="02000505000000020004" pitchFamily="2" charset="0"/>
                <a:cs typeface="Arial"/>
              </a:rPr>
              <a:t> </a:t>
            </a:r>
            <a:r>
              <a:rPr sz="2400" spc="-5" dirty="0">
                <a:latin typeface="Sitka Text" panose="02000505000000020004" pitchFamily="2" charset="0"/>
                <a:cs typeface="Arial"/>
              </a:rPr>
              <a:t>is</a:t>
            </a:r>
            <a:endParaRPr sz="2400" dirty="0">
              <a:latin typeface="Sitka Text" panose="02000505000000020004" pitchFamily="2" charset="0"/>
              <a:cs typeface="Arial"/>
            </a:endParaRPr>
          </a:p>
          <a:p>
            <a:pPr marL="243840">
              <a:spcBef>
                <a:spcPts val="1200"/>
              </a:spcBef>
            </a:pPr>
            <a:r>
              <a:rPr sz="2400" dirty="0">
                <a:latin typeface="Sitka Text" panose="02000505000000020004" pitchFamily="2" charset="0"/>
                <a:cs typeface="Arial"/>
              </a:rPr>
              <a:t>invoked</a:t>
            </a:r>
          </a:p>
          <a:p>
            <a:pPr marL="243840" indent="-231775">
              <a:spcBef>
                <a:spcPts val="925"/>
              </a:spcBef>
              <a:buChar char="•"/>
              <a:tabLst>
                <a:tab pos="243840" algn="l"/>
                <a:tab pos="244475" algn="l"/>
              </a:tabLst>
            </a:pPr>
            <a:r>
              <a:rPr sz="2400" spc="5" dirty="0">
                <a:latin typeface="Sitka Text" panose="02000505000000020004" pitchFamily="2" charset="0"/>
                <a:cs typeface="Arial"/>
              </a:rPr>
              <a:t>Use </a:t>
            </a:r>
            <a:r>
              <a:rPr sz="2400" dirty="0">
                <a:latin typeface="Sitka Text" panose="02000505000000020004" pitchFamily="2" charset="0"/>
                <a:cs typeface="Arial"/>
              </a:rPr>
              <a:t>of this</a:t>
            </a:r>
            <a:r>
              <a:rPr sz="2400" spc="-70" dirty="0">
                <a:latin typeface="Sitka Text" panose="02000505000000020004" pitchFamily="2" charset="0"/>
                <a:cs typeface="Arial"/>
              </a:rPr>
              <a:t> </a:t>
            </a:r>
            <a:r>
              <a:rPr sz="2400" dirty="0">
                <a:latin typeface="Sitka Text" panose="02000505000000020004" pitchFamily="2" charset="0"/>
                <a:cs typeface="Arial"/>
              </a:rPr>
              <a:t>keyword</a:t>
            </a:r>
          </a:p>
          <a:p>
            <a:pPr marL="756285" lvl="1" indent="-287020">
              <a:spcBef>
                <a:spcPts val="1240"/>
              </a:spcBef>
              <a:buChar char="–"/>
              <a:tabLst>
                <a:tab pos="756285" algn="l"/>
                <a:tab pos="756920" algn="l"/>
              </a:tabLst>
            </a:pPr>
            <a:r>
              <a:rPr sz="2400" dirty="0">
                <a:latin typeface="Sitka Text" panose="02000505000000020004" pitchFamily="2" charset="0"/>
                <a:cs typeface="Arial"/>
              </a:rPr>
              <a:t>this can be used </a:t>
            </a:r>
            <a:r>
              <a:rPr sz="2400" spc="-10" dirty="0">
                <a:latin typeface="Sitka Text" panose="02000505000000020004" pitchFamily="2" charset="0"/>
                <a:cs typeface="Arial"/>
              </a:rPr>
              <a:t>to </a:t>
            </a:r>
            <a:r>
              <a:rPr sz="2400" spc="-5" dirty="0">
                <a:latin typeface="Sitka Text" panose="02000505000000020004" pitchFamily="2" charset="0"/>
                <a:cs typeface="Arial"/>
              </a:rPr>
              <a:t>refer instance variables </a:t>
            </a:r>
            <a:r>
              <a:rPr sz="2400" dirty="0">
                <a:latin typeface="Sitka Text" panose="02000505000000020004" pitchFamily="2" charset="0"/>
                <a:cs typeface="Arial"/>
              </a:rPr>
              <a:t>when </a:t>
            </a:r>
            <a:r>
              <a:rPr sz="2400" spc="-10" dirty="0">
                <a:latin typeface="Sitka Text" panose="02000505000000020004" pitchFamily="2" charset="0"/>
                <a:cs typeface="Arial"/>
              </a:rPr>
              <a:t>there </a:t>
            </a:r>
            <a:r>
              <a:rPr sz="2400" spc="-5" dirty="0">
                <a:latin typeface="Sitka Text" panose="02000505000000020004" pitchFamily="2" charset="0"/>
                <a:cs typeface="Arial"/>
              </a:rPr>
              <a:t>is </a:t>
            </a:r>
            <a:r>
              <a:rPr sz="2400" dirty="0">
                <a:latin typeface="Sitka Text" panose="02000505000000020004" pitchFamily="2" charset="0"/>
                <a:cs typeface="Arial"/>
              </a:rPr>
              <a:t>a</a:t>
            </a:r>
            <a:r>
              <a:rPr sz="2400" spc="229" dirty="0">
                <a:latin typeface="Sitka Text" panose="02000505000000020004" pitchFamily="2" charset="0"/>
                <a:cs typeface="Arial"/>
              </a:rPr>
              <a:t> </a:t>
            </a:r>
            <a:r>
              <a:rPr sz="2400" dirty="0">
                <a:latin typeface="Sitka Text" panose="02000505000000020004" pitchFamily="2" charset="0"/>
                <a:cs typeface="Arial"/>
              </a:rPr>
              <a:t>clash</a:t>
            </a:r>
          </a:p>
          <a:p>
            <a:pPr marL="756285">
              <a:spcBef>
                <a:spcPts val="1200"/>
              </a:spcBef>
            </a:pPr>
            <a:r>
              <a:rPr sz="2400" dirty="0">
                <a:latin typeface="Sitka Text" panose="02000505000000020004" pitchFamily="2" charset="0"/>
                <a:cs typeface="Arial"/>
              </a:rPr>
              <a:t>with local variables or method</a:t>
            </a:r>
            <a:r>
              <a:rPr sz="2400" spc="-75" dirty="0">
                <a:latin typeface="Sitka Text" panose="02000505000000020004" pitchFamily="2" charset="0"/>
                <a:cs typeface="Arial"/>
              </a:rPr>
              <a:t> </a:t>
            </a:r>
            <a:r>
              <a:rPr sz="2400" dirty="0">
                <a:latin typeface="Sitka Text" panose="02000505000000020004" pitchFamily="2" charset="0"/>
                <a:cs typeface="Arial"/>
              </a:rPr>
              <a:t>arguments</a:t>
            </a:r>
          </a:p>
          <a:p>
            <a:pPr marL="756285" marR="5715" lvl="1" indent="-287020">
              <a:lnSpc>
                <a:spcPct val="150000"/>
              </a:lnSpc>
              <a:spcBef>
                <a:spcPts val="480"/>
              </a:spcBef>
              <a:buChar char="–"/>
              <a:tabLst>
                <a:tab pos="756285" algn="l"/>
                <a:tab pos="756920" algn="l"/>
              </a:tabLst>
            </a:pPr>
            <a:r>
              <a:rPr sz="2400" dirty="0">
                <a:latin typeface="Sitka Text" panose="02000505000000020004" pitchFamily="2" charset="0"/>
                <a:cs typeface="Arial"/>
              </a:rPr>
              <a:t>this can be used </a:t>
            </a:r>
            <a:r>
              <a:rPr sz="2400" spc="-5" dirty="0">
                <a:latin typeface="Sitka Text" panose="02000505000000020004" pitchFamily="2" charset="0"/>
                <a:cs typeface="Arial"/>
              </a:rPr>
              <a:t>to </a:t>
            </a:r>
            <a:r>
              <a:rPr sz="2400" dirty="0">
                <a:latin typeface="Sitka Text" panose="02000505000000020004" pitchFamily="2" charset="0"/>
                <a:cs typeface="Arial"/>
              </a:rPr>
              <a:t>call overloaded </a:t>
            </a:r>
            <a:r>
              <a:rPr sz="2400" spc="-5" dirty="0">
                <a:latin typeface="Sitka Text" panose="02000505000000020004" pitchFamily="2" charset="0"/>
                <a:cs typeface="Arial"/>
              </a:rPr>
              <a:t>constructors from another  </a:t>
            </a:r>
            <a:r>
              <a:rPr sz="2400" dirty="0">
                <a:latin typeface="Sitka Text" panose="02000505000000020004" pitchFamily="2" charset="0"/>
                <a:cs typeface="Arial"/>
              </a:rPr>
              <a:t>constructor of the same</a:t>
            </a:r>
            <a:r>
              <a:rPr sz="2400" spc="-125" dirty="0">
                <a:latin typeface="Sitka Text" panose="02000505000000020004" pitchFamily="2" charset="0"/>
                <a:cs typeface="Arial"/>
              </a:rPr>
              <a:t> </a:t>
            </a:r>
            <a:r>
              <a:rPr sz="2400" dirty="0">
                <a:latin typeface="Sitka Text" panose="02000505000000020004" pitchFamily="2" charset="0"/>
                <a:cs typeface="Arial"/>
              </a:rPr>
              <a:t>class</a:t>
            </a:r>
          </a:p>
        </p:txBody>
      </p:sp>
      <p:cxnSp>
        <p:nvCxnSpPr>
          <p:cNvPr id="7" name="Straight Connector 6">
            <a:extLst>
              <a:ext uri="{FF2B5EF4-FFF2-40B4-BE49-F238E27FC236}">
                <a16:creationId xmlns:a16="http://schemas.microsoft.com/office/drawing/2014/main" id="{F76B4966-661B-4E48-986A-F50E8771E07F}"/>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E6ABF36-38FC-4068-811C-26B1D2DD7DC4}"/>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60D0687F-0874-43ED-9E36-8F0A4E2E1FAB}"/>
              </a:ext>
            </a:extLst>
          </p:cNvPr>
          <p:cNvSpPr/>
          <p:nvPr/>
        </p:nvSpPr>
        <p:spPr>
          <a:xfrm>
            <a:off x="1178582" y="341962"/>
            <a:ext cx="1104790"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this</a:t>
            </a:r>
            <a:endParaRPr lang="en-US" sz="4400" b="1" i="0" dirty="0">
              <a:solidFill>
                <a:srgbClr val="273239"/>
              </a:solidFill>
              <a:effectLst/>
              <a:latin typeface="Sitka Heading Semibold" pitchFamily="2" charset="0"/>
            </a:endParaRPr>
          </a:p>
        </p:txBody>
      </p:sp>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6646"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78582" y="982049"/>
            <a:ext cx="10423805" cy="905376"/>
          </a:xfrm>
          <a:prstGeom prst="rect">
            <a:avLst/>
          </a:prstGeom>
        </p:spPr>
        <p:txBody>
          <a:bodyPr vert="horz" wrap="square" lIns="0" tIns="12700" rIns="0" bIns="0" rtlCol="0">
            <a:spAutoFit/>
          </a:bodyPr>
          <a:lstStyle/>
          <a:p>
            <a:pPr marL="756285" lvl="1" indent="-287020">
              <a:spcBef>
                <a:spcPts val="1240"/>
              </a:spcBef>
              <a:buChar char="–"/>
              <a:tabLst>
                <a:tab pos="756285" algn="l"/>
                <a:tab pos="756920" algn="l"/>
              </a:tabLst>
            </a:pPr>
            <a:r>
              <a:rPr sz="2400" dirty="0">
                <a:latin typeface="Sitka Text" panose="02000505000000020004" pitchFamily="2" charset="0"/>
                <a:cs typeface="Arial"/>
              </a:rPr>
              <a:t>this can be used </a:t>
            </a:r>
            <a:r>
              <a:rPr sz="2400" spc="-10" dirty="0">
                <a:latin typeface="Sitka Text" panose="02000505000000020004" pitchFamily="2" charset="0"/>
                <a:cs typeface="Arial"/>
              </a:rPr>
              <a:t>to </a:t>
            </a:r>
            <a:r>
              <a:rPr sz="2400" spc="-5" dirty="0">
                <a:latin typeface="Sitka Text" panose="02000505000000020004" pitchFamily="2" charset="0"/>
                <a:cs typeface="Arial"/>
              </a:rPr>
              <a:t>refer instance variables </a:t>
            </a:r>
            <a:r>
              <a:rPr sz="2400" dirty="0">
                <a:latin typeface="Sitka Text" panose="02000505000000020004" pitchFamily="2" charset="0"/>
                <a:cs typeface="Arial"/>
              </a:rPr>
              <a:t>when </a:t>
            </a:r>
            <a:r>
              <a:rPr sz="2400" spc="-10" dirty="0">
                <a:latin typeface="Sitka Text" panose="02000505000000020004" pitchFamily="2" charset="0"/>
                <a:cs typeface="Arial"/>
              </a:rPr>
              <a:t>there </a:t>
            </a:r>
            <a:r>
              <a:rPr sz="2400" spc="-5" dirty="0">
                <a:latin typeface="Sitka Text" panose="02000505000000020004" pitchFamily="2" charset="0"/>
                <a:cs typeface="Arial"/>
              </a:rPr>
              <a:t>is </a:t>
            </a:r>
            <a:r>
              <a:rPr sz="2400" dirty="0">
                <a:latin typeface="Sitka Text" panose="02000505000000020004" pitchFamily="2" charset="0"/>
                <a:cs typeface="Arial"/>
              </a:rPr>
              <a:t>a</a:t>
            </a:r>
            <a:r>
              <a:rPr sz="2400" spc="229" dirty="0">
                <a:latin typeface="Sitka Text" panose="02000505000000020004" pitchFamily="2" charset="0"/>
                <a:cs typeface="Arial"/>
              </a:rPr>
              <a:t> </a:t>
            </a:r>
            <a:r>
              <a:rPr sz="2400" dirty="0">
                <a:latin typeface="Sitka Text" panose="02000505000000020004" pitchFamily="2" charset="0"/>
                <a:cs typeface="Arial"/>
              </a:rPr>
              <a:t>clash</a:t>
            </a:r>
          </a:p>
          <a:p>
            <a:pPr marL="756285">
              <a:spcBef>
                <a:spcPts val="1200"/>
              </a:spcBef>
            </a:pPr>
            <a:r>
              <a:rPr sz="2400" dirty="0">
                <a:latin typeface="Sitka Text" panose="02000505000000020004" pitchFamily="2" charset="0"/>
                <a:cs typeface="Arial"/>
              </a:rPr>
              <a:t>with local variables or method</a:t>
            </a:r>
            <a:r>
              <a:rPr sz="2400" spc="-75" dirty="0">
                <a:latin typeface="Sitka Text" panose="02000505000000020004" pitchFamily="2" charset="0"/>
                <a:cs typeface="Arial"/>
              </a:rPr>
              <a:t> </a:t>
            </a:r>
            <a:r>
              <a:rPr sz="2400" dirty="0">
                <a:latin typeface="Sitka Text" panose="02000505000000020004" pitchFamily="2" charset="0"/>
                <a:cs typeface="Arial"/>
              </a:rPr>
              <a:t>arguments</a:t>
            </a:r>
          </a:p>
        </p:txBody>
      </p:sp>
      <p:cxnSp>
        <p:nvCxnSpPr>
          <p:cNvPr id="7" name="Straight Connector 6">
            <a:extLst>
              <a:ext uri="{FF2B5EF4-FFF2-40B4-BE49-F238E27FC236}">
                <a16:creationId xmlns:a16="http://schemas.microsoft.com/office/drawing/2014/main" id="{F76B4966-661B-4E48-986A-F50E8771E07F}"/>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E6ABF36-38FC-4068-811C-26B1D2DD7DC4}"/>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60D0687F-0874-43ED-9E36-8F0A4E2E1FAB}"/>
              </a:ext>
            </a:extLst>
          </p:cNvPr>
          <p:cNvSpPr/>
          <p:nvPr/>
        </p:nvSpPr>
        <p:spPr>
          <a:xfrm>
            <a:off x="1178582" y="341962"/>
            <a:ext cx="1104790"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this</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8D78F866-7FC9-422F-A8B3-982BD7E068FF}"/>
              </a:ext>
            </a:extLst>
          </p:cNvPr>
          <p:cNvSpPr txBox="1"/>
          <p:nvPr/>
        </p:nvSpPr>
        <p:spPr>
          <a:xfrm>
            <a:off x="336154" y="1918455"/>
            <a:ext cx="4987289" cy="3416320"/>
          </a:xfrm>
          <a:prstGeom prst="rect">
            <a:avLst/>
          </a:prstGeom>
          <a:noFill/>
        </p:spPr>
        <p:txBody>
          <a:bodyPr wrap="square">
            <a:spAutoFit/>
          </a:bodyPr>
          <a:lstStyle/>
          <a:p>
            <a:r>
              <a:rPr lang="en-US" sz="2400" dirty="0">
                <a:latin typeface="Sitka Text" panose="02000505000000020004" pitchFamily="2" charset="0"/>
              </a:rPr>
              <a:t>class Number</a:t>
            </a:r>
          </a:p>
          <a:p>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int</a:t>
            </a:r>
            <a:r>
              <a:rPr lang="en-US" sz="2400" dirty="0">
                <a:latin typeface="Sitka Text" panose="02000505000000020004" pitchFamily="2" charset="0"/>
              </a:rPr>
              <a:t> no=0;</a:t>
            </a:r>
          </a:p>
          <a:p>
            <a:r>
              <a:rPr lang="en-US" sz="2400" dirty="0">
                <a:latin typeface="Sitka Text" panose="02000505000000020004" pitchFamily="2" charset="0"/>
              </a:rPr>
              <a:t>	</a:t>
            </a:r>
            <a:r>
              <a:rPr lang="en-US" sz="2400" dirty="0" err="1">
                <a:latin typeface="Sitka Text" panose="02000505000000020004" pitchFamily="2" charset="0"/>
              </a:rPr>
              <a:t>int</a:t>
            </a:r>
            <a:r>
              <a:rPr lang="en-US" sz="2400" dirty="0">
                <a:latin typeface="Sitka Text" panose="02000505000000020004" pitchFamily="2" charset="0"/>
              </a:rPr>
              <a:t> </a:t>
            </a:r>
            <a:r>
              <a:rPr lang="en-US" sz="2400" dirty="0" err="1">
                <a:latin typeface="Sitka Text" panose="02000505000000020004" pitchFamily="2" charset="0"/>
              </a:rPr>
              <a:t>addNo</a:t>
            </a:r>
            <a:r>
              <a:rPr lang="en-US" sz="2400" dirty="0">
                <a:latin typeface="Sitka Text" panose="02000505000000020004" pitchFamily="2" charset="0"/>
              </a:rPr>
              <a:t>(</a:t>
            </a:r>
            <a:r>
              <a:rPr lang="en-US" sz="2400" dirty="0" err="1">
                <a:latin typeface="Sitka Text" panose="02000505000000020004" pitchFamily="2" charset="0"/>
              </a:rPr>
              <a:t>int</a:t>
            </a:r>
            <a:r>
              <a:rPr lang="en-US" sz="2400" dirty="0">
                <a:latin typeface="Sitka Text" panose="02000505000000020004" pitchFamily="2" charset="0"/>
              </a:rPr>
              <a:t> no)</a:t>
            </a:r>
          </a:p>
          <a:p>
            <a:r>
              <a:rPr lang="en-US" sz="2400" dirty="0">
                <a:latin typeface="Sitka Text" panose="02000505000000020004" pitchFamily="2" charset="0"/>
              </a:rPr>
              <a:t>	{</a:t>
            </a:r>
          </a:p>
          <a:p>
            <a:r>
              <a:rPr lang="en-US" sz="2400" dirty="0">
                <a:latin typeface="Sitka Text" panose="02000505000000020004" pitchFamily="2" charset="0"/>
              </a:rPr>
              <a:t>		this.no=</a:t>
            </a:r>
            <a:r>
              <a:rPr lang="en-US" sz="2400" dirty="0" err="1">
                <a:latin typeface="Sitka Text" panose="02000505000000020004" pitchFamily="2" charset="0"/>
              </a:rPr>
              <a:t>this.no+no</a:t>
            </a:r>
            <a:r>
              <a:rPr lang="en-US" sz="2400" dirty="0">
                <a:latin typeface="Sitka Text" panose="02000505000000020004" pitchFamily="2" charset="0"/>
              </a:rPr>
              <a:t>;</a:t>
            </a:r>
          </a:p>
          <a:p>
            <a:r>
              <a:rPr lang="en-US" sz="2400" dirty="0">
                <a:latin typeface="Sitka Text" panose="02000505000000020004" pitchFamily="2" charset="0"/>
              </a:rPr>
              <a:t>		return(no);</a:t>
            </a:r>
          </a:p>
          <a:p>
            <a:r>
              <a:rPr lang="en-US" sz="2400" dirty="0">
                <a:latin typeface="Sitka Text" panose="02000505000000020004" pitchFamily="2" charset="0"/>
              </a:rPr>
              <a:t>	}</a:t>
            </a:r>
          </a:p>
          <a:p>
            <a:r>
              <a:rPr lang="en-US" sz="2400" dirty="0">
                <a:latin typeface="Sitka Text" panose="02000505000000020004" pitchFamily="2" charset="0"/>
              </a:rPr>
              <a:t>}</a:t>
            </a:r>
            <a:endParaRPr lang="en-US" sz="2400" dirty="0">
              <a:latin typeface="Sitka Text" panose="02000505000000020004" pitchFamily="2" charset="0"/>
            </a:endParaRPr>
          </a:p>
        </p:txBody>
      </p:sp>
      <p:sp>
        <p:nvSpPr>
          <p:cNvPr id="11" name="TextBox 10">
            <a:extLst>
              <a:ext uri="{FF2B5EF4-FFF2-40B4-BE49-F238E27FC236}">
                <a16:creationId xmlns:a16="http://schemas.microsoft.com/office/drawing/2014/main" id="{8F275949-F2CF-417D-83AD-D67C16357A2D}"/>
              </a:ext>
            </a:extLst>
          </p:cNvPr>
          <p:cNvSpPr txBox="1"/>
          <p:nvPr/>
        </p:nvSpPr>
        <p:spPr>
          <a:xfrm>
            <a:off x="5410148" y="2138737"/>
            <a:ext cx="6672435" cy="4154984"/>
          </a:xfrm>
          <a:prstGeom prst="rect">
            <a:avLst/>
          </a:prstGeom>
          <a:noFill/>
        </p:spPr>
        <p:txBody>
          <a:bodyPr wrap="square">
            <a:spAutoFit/>
          </a:bodyPr>
          <a:lstStyle/>
          <a:p>
            <a:r>
              <a:rPr lang="en-US" sz="2400" dirty="0">
                <a:latin typeface="Sitka Text" panose="02000505000000020004" pitchFamily="2" charset="0"/>
              </a:rPr>
              <a:t>class Main</a:t>
            </a:r>
          </a:p>
          <a:p>
            <a:r>
              <a:rPr lang="en-US" sz="2400" dirty="0">
                <a:latin typeface="Sitka Text" panose="02000505000000020004" pitchFamily="2" charset="0"/>
              </a:rPr>
              <a:t>{</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Number n1=new Number();</a:t>
            </a:r>
          </a:p>
          <a:p>
            <a:r>
              <a:rPr lang="en-US" sz="2400" dirty="0">
                <a:latin typeface="Sitka Text" panose="02000505000000020004" pitchFamily="2" charset="0"/>
              </a:rPr>
              <a:t>		</a:t>
            </a:r>
            <a:r>
              <a:rPr lang="en-US" sz="2400" dirty="0" err="1">
                <a:latin typeface="Sitka Text" panose="02000505000000020004" pitchFamily="2" charset="0"/>
              </a:rPr>
              <a:t>int</a:t>
            </a:r>
            <a:r>
              <a:rPr lang="en-US" sz="2400" dirty="0">
                <a:latin typeface="Sitka Text" panose="02000505000000020004" pitchFamily="2" charset="0"/>
              </a:rPr>
              <a:t> res=n1.addNo(10);</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(res);</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(n1.no);</a:t>
            </a:r>
          </a:p>
          <a:p>
            <a:endParaRPr lang="en-US" sz="2400" dirty="0">
              <a:latin typeface="Sitka Text" panose="02000505000000020004" pitchFamily="2" charset="0"/>
            </a:endParaRPr>
          </a:p>
          <a:p>
            <a:r>
              <a:rPr lang="en-US" sz="2400" dirty="0">
                <a:latin typeface="Sitka Text" panose="02000505000000020004" pitchFamily="2" charset="0"/>
              </a:rPr>
              <a:t>	}</a:t>
            </a:r>
          </a:p>
          <a:p>
            <a:r>
              <a:rPr lang="en-US" sz="2400" dirty="0">
                <a:latin typeface="Sitka Text" panose="02000505000000020004" pitchFamily="2" charset="0"/>
              </a:rPr>
              <a:t>}</a:t>
            </a:r>
            <a:endParaRPr lang="en-US" sz="2400" dirty="0">
              <a:latin typeface="Sitka Text" panose="02000505000000020004" pitchFamily="2" charset="0"/>
            </a:endParaRPr>
          </a:p>
        </p:txBody>
      </p:sp>
      <p:pic>
        <p:nvPicPr>
          <p:cNvPr id="12" name="Picture 4" descr="to Try it Now! | Emoticon, Tri, Novelty sign">
            <a:extLst>
              <a:ext uri="{FF2B5EF4-FFF2-40B4-BE49-F238E27FC236}">
                <a16:creationId xmlns:a16="http://schemas.microsoft.com/office/drawing/2014/main" id="{2EDAB0CF-CC0B-4AA6-B7BF-A8B399BD5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023" y="4578366"/>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453603" y="76705"/>
            <a:ext cx="2628980" cy="738492"/>
            <a:chOff x="9520509" y="56385"/>
            <a:chExt cx="2628980" cy="738492"/>
          </a:xfrm>
        </p:grpSpPr>
        <p:graphicFrame>
          <p:nvGraphicFramePr>
            <p:cNvPr id="14" name="Object 13"/>
            <p:cNvGraphicFramePr>
              <a:graphicFrameLocks noChangeAspect="1"/>
            </p:cNvGraphicFramePr>
            <p:nvPr>
              <p:extLst>
                <p:ext uri="{D42A27DB-BD31-4B8C-83A1-F6EECF244321}">
                  <p14:modId xmlns:p14="http://schemas.microsoft.com/office/powerpoint/2010/main" val="45155155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7670" name="Image" r:id="rId4" imgW="6412680" imgH="1942560" progId="Photoshop.Image.12">
                    <p:embed/>
                  </p:oleObj>
                </mc:Choice>
                <mc:Fallback>
                  <p:oleObj name="Image" r:id="rId4" imgW="6412680" imgH="1942560" progId="Photoshop.Image.12">
                    <p:embed/>
                    <p:pic>
                      <p:nvPicPr>
                        <p:cNvPr id="9" name="Object 8"/>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15" name="Picture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6" name="Picture 15">
            <a:extLst>
              <a:ext uri="{FF2B5EF4-FFF2-40B4-BE49-F238E27FC236}">
                <a16:creationId xmlns:a16="http://schemas.microsoft.com/office/drawing/2014/main" id="{92845AC4-578D-8980-AE06-A650369629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7940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45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4097" y="1068009"/>
            <a:ext cx="10423805" cy="1054135"/>
          </a:xfrm>
          <a:prstGeom prst="rect">
            <a:avLst/>
          </a:prstGeom>
        </p:spPr>
        <p:txBody>
          <a:bodyPr vert="horz" wrap="square" lIns="0" tIns="12700" rIns="0" bIns="0" rtlCol="0">
            <a:spAutoFit/>
          </a:bodyPr>
          <a:lstStyle/>
          <a:p>
            <a:pPr marL="756285" marR="5715" lvl="1" indent="-287020">
              <a:lnSpc>
                <a:spcPct val="150000"/>
              </a:lnSpc>
              <a:spcBef>
                <a:spcPts val="480"/>
              </a:spcBef>
              <a:buChar char="–"/>
              <a:tabLst>
                <a:tab pos="756285" algn="l"/>
                <a:tab pos="756920" algn="l"/>
              </a:tabLst>
            </a:pPr>
            <a:r>
              <a:rPr sz="2400" dirty="0">
                <a:latin typeface="Sitka Text" panose="02000505000000020004" pitchFamily="2" charset="0"/>
                <a:cs typeface="Arial"/>
              </a:rPr>
              <a:t>this can be used </a:t>
            </a:r>
            <a:r>
              <a:rPr sz="2400" spc="-5" dirty="0">
                <a:latin typeface="Sitka Text" panose="02000505000000020004" pitchFamily="2" charset="0"/>
                <a:cs typeface="Arial"/>
              </a:rPr>
              <a:t>to </a:t>
            </a:r>
            <a:r>
              <a:rPr sz="2400" dirty="0">
                <a:latin typeface="Sitka Text" panose="02000505000000020004" pitchFamily="2" charset="0"/>
                <a:cs typeface="Arial"/>
              </a:rPr>
              <a:t>call overloaded </a:t>
            </a:r>
            <a:r>
              <a:rPr sz="2400" spc="-5" dirty="0">
                <a:latin typeface="Sitka Text" panose="02000505000000020004" pitchFamily="2" charset="0"/>
                <a:cs typeface="Arial"/>
              </a:rPr>
              <a:t>constructors from another  </a:t>
            </a:r>
            <a:r>
              <a:rPr sz="2400" dirty="0">
                <a:latin typeface="Sitka Text" panose="02000505000000020004" pitchFamily="2" charset="0"/>
                <a:cs typeface="Arial"/>
              </a:rPr>
              <a:t>constructor of the same</a:t>
            </a:r>
            <a:r>
              <a:rPr sz="2400" spc="-125" dirty="0">
                <a:latin typeface="Sitka Text" panose="02000505000000020004" pitchFamily="2" charset="0"/>
                <a:cs typeface="Arial"/>
              </a:rPr>
              <a:t> </a:t>
            </a:r>
            <a:r>
              <a:rPr sz="2400" dirty="0">
                <a:latin typeface="Sitka Text" panose="02000505000000020004" pitchFamily="2" charset="0"/>
                <a:cs typeface="Arial"/>
              </a:rPr>
              <a:t>class</a:t>
            </a:r>
          </a:p>
        </p:txBody>
      </p:sp>
      <p:cxnSp>
        <p:nvCxnSpPr>
          <p:cNvPr id="7" name="Straight Connector 6">
            <a:extLst>
              <a:ext uri="{FF2B5EF4-FFF2-40B4-BE49-F238E27FC236}">
                <a16:creationId xmlns:a16="http://schemas.microsoft.com/office/drawing/2014/main" id="{F76B4966-661B-4E48-986A-F50E8771E07F}"/>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E6ABF36-38FC-4068-811C-26B1D2DD7DC4}"/>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60D0687F-0874-43ED-9E36-8F0A4E2E1FAB}"/>
              </a:ext>
            </a:extLst>
          </p:cNvPr>
          <p:cNvSpPr/>
          <p:nvPr/>
        </p:nvSpPr>
        <p:spPr>
          <a:xfrm>
            <a:off x="1178582" y="341962"/>
            <a:ext cx="1104790"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this</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ED54C8CD-3E77-4003-95F8-7E627A07CD99}"/>
              </a:ext>
            </a:extLst>
          </p:cNvPr>
          <p:cNvSpPr txBox="1"/>
          <p:nvPr/>
        </p:nvSpPr>
        <p:spPr>
          <a:xfrm>
            <a:off x="-258583" y="2605725"/>
            <a:ext cx="11066489" cy="3375283"/>
          </a:xfrm>
          <a:prstGeom prst="rect">
            <a:avLst/>
          </a:prstGeom>
          <a:noFill/>
        </p:spPr>
        <p:txBody>
          <a:bodyPr wrap="square">
            <a:spAutoFit/>
          </a:bodyPr>
          <a:lstStyle/>
          <a:p>
            <a:pPr marL="927100">
              <a:spcBef>
                <a:spcPts val="300"/>
              </a:spcBef>
            </a:pPr>
            <a:r>
              <a:rPr lang="en-US" sz="2000" spc="-5" dirty="0">
                <a:latin typeface="Sitka Text" panose="02000505000000020004" pitchFamily="2" charset="0"/>
                <a:cs typeface="Courier New"/>
              </a:rPr>
              <a:t>class</a:t>
            </a:r>
            <a:r>
              <a:rPr lang="en-US" sz="2000" spc="-10" dirty="0">
                <a:latin typeface="Sitka Text" panose="02000505000000020004" pitchFamily="2" charset="0"/>
                <a:cs typeface="Courier New"/>
              </a:rPr>
              <a:t> </a:t>
            </a:r>
            <a:r>
              <a:rPr lang="en-US" sz="2000" spc="-5" dirty="0">
                <a:latin typeface="Sitka Text" panose="02000505000000020004" pitchFamily="2" charset="0"/>
                <a:cs typeface="Courier New"/>
              </a:rPr>
              <a:t>Sample{</a:t>
            </a:r>
            <a:endParaRPr lang="en-US" sz="2000" dirty="0">
              <a:latin typeface="Sitka Text" panose="02000505000000020004" pitchFamily="2" charset="0"/>
              <a:cs typeface="Courier New"/>
            </a:endParaRPr>
          </a:p>
          <a:p>
            <a:pPr marL="927100">
              <a:spcBef>
                <a:spcPts val="480"/>
              </a:spcBef>
            </a:pPr>
            <a:r>
              <a:rPr lang="en-US" sz="2000" spc="-5" dirty="0">
                <a:latin typeface="Sitka Text" panose="02000505000000020004" pitchFamily="2" charset="0"/>
                <a:cs typeface="Courier New"/>
              </a:rPr>
              <a:t>Sample(){</a:t>
            </a:r>
            <a:endParaRPr lang="en-US" sz="2000" dirty="0">
              <a:latin typeface="Sitka Text" panose="02000505000000020004" pitchFamily="2" charset="0"/>
              <a:cs typeface="Courier New"/>
            </a:endParaRPr>
          </a:p>
          <a:p>
            <a:pPr marL="927100">
              <a:spcBef>
                <a:spcPts val="480"/>
              </a:spcBef>
            </a:pPr>
            <a:r>
              <a:rPr lang="en-US" sz="2000" spc="-5" dirty="0">
                <a:latin typeface="Sitka Text" panose="02000505000000020004" pitchFamily="2" charset="0"/>
                <a:cs typeface="Courier New"/>
              </a:rPr>
              <a:t>    this("Java"); // calls overloaded</a:t>
            </a:r>
            <a:r>
              <a:rPr lang="en-US" sz="2000" spc="5" dirty="0">
                <a:latin typeface="Sitka Text" panose="02000505000000020004" pitchFamily="2" charset="0"/>
                <a:cs typeface="Courier New"/>
              </a:rPr>
              <a:t> </a:t>
            </a:r>
            <a:r>
              <a:rPr lang="en-US" sz="2000" spc="-5" dirty="0">
                <a:latin typeface="Sitka Text" panose="02000505000000020004" pitchFamily="2" charset="0"/>
                <a:cs typeface="Courier New"/>
              </a:rPr>
              <a:t>constructor</a:t>
            </a:r>
            <a:endParaRPr lang="en-US" sz="2000" dirty="0">
              <a:latin typeface="Sitka Text" panose="02000505000000020004" pitchFamily="2" charset="0"/>
              <a:cs typeface="Courier New"/>
            </a:endParaRPr>
          </a:p>
          <a:p>
            <a:pPr marL="927100">
              <a:spcBef>
                <a:spcPts val="480"/>
              </a:spcBef>
            </a:pPr>
            <a:r>
              <a:rPr lang="en-US" sz="2000" spc="-5" dirty="0">
                <a:latin typeface="Sitka Text" panose="02000505000000020004" pitchFamily="2" charset="0"/>
                <a:cs typeface="Courier New"/>
              </a:rPr>
              <a:t>      </a:t>
            </a:r>
            <a:r>
              <a:rPr lang="en-US" sz="2000" spc="-5" dirty="0" err="1">
                <a:latin typeface="Sitka Text" panose="02000505000000020004" pitchFamily="2" charset="0"/>
                <a:cs typeface="Courier New"/>
              </a:rPr>
              <a:t>System.</a:t>
            </a:r>
            <a:r>
              <a:rPr lang="en-US" sz="2000" i="1" spc="-5" dirty="0" err="1">
                <a:latin typeface="Sitka Text" panose="02000505000000020004" pitchFamily="2" charset="0"/>
                <a:cs typeface="Courier New"/>
              </a:rPr>
              <a:t>out.println</a:t>
            </a:r>
            <a:r>
              <a:rPr lang="en-US" sz="2000" i="1" spc="-5" dirty="0">
                <a:latin typeface="Sitka Text" panose="02000505000000020004" pitchFamily="2" charset="0"/>
                <a:cs typeface="Courier New"/>
              </a:rPr>
              <a:t>("Default constructor</a:t>
            </a:r>
            <a:r>
              <a:rPr lang="en-US" sz="2000" i="1" spc="15" dirty="0">
                <a:latin typeface="Sitka Text" panose="02000505000000020004" pitchFamily="2" charset="0"/>
                <a:cs typeface="Courier New"/>
              </a:rPr>
              <a:t> </a:t>
            </a:r>
            <a:r>
              <a:rPr lang="en-US" sz="2000" i="1"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927100">
              <a:spcBef>
                <a:spcPts val="484"/>
              </a:spcBef>
            </a:pPr>
            <a:r>
              <a:rPr lang="en-US" sz="2000" dirty="0">
                <a:latin typeface="Sitka Text" panose="02000505000000020004" pitchFamily="2" charset="0"/>
                <a:cs typeface="Courier New"/>
              </a:rPr>
              <a:t>   }</a:t>
            </a:r>
          </a:p>
          <a:p>
            <a:pPr marL="927100">
              <a:spcBef>
                <a:spcPts val="480"/>
              </a:spcBef>
            </a:pPr>
            <a:r>
              <a:rPr lang="en-US" sz="2000" spc="-5" dirty="0">
                <a:latin typeface="Sitka Text" panose="02000505000000020004" pitchFamily="2" charset="0"/>
                <a:cs typeface="Courier New"/>
              </a:rPr>
              <a:t>Sample(String</a:t>
            </a:r>
            <a:r>
              <a:rPr lang="en-US" sz="2000" spc="-10" dirty="0">
                <a:latin typeface="Sitka Text" panose="02000505000000020004" pitchFamily="2" charset="0"/>
                <a:cs typeface="Courier New"/>
              </a:rPr>
              <a:t> </a:t>
            </a:r>
            <a:r>
              <a:rPr lang="en-US" sz="2000" spc="-5" dirty="0">
                <a:latin typeface="Sitka Text" panose="02000505000000020004" pitchFamily="2" charset="0"/>
                <a:cs typeface="Courier New"/>
              </a:rPr>
              <a:t>str){</a:t>
            </a:r>
            <a:endParaRPr lang="en-US" sz="2000" dirty="0">
              <a:latin typeface="Sitka Text" panose="02000505000000020004" pitchFamily="2" charset="0"/>
              <a:cs typeface="Courier New"/>
            </a:endParaRPr>
          </a:p>
          <a:p>
            <a:pPr marL="927100">
              <a:spcBef>
                <a:spcPts val="480"/>
              </a:spcBef>
            </a:pPr>
            <a:r>
              <a:rPr lang="en-US" sz="2000" spc="-5" dirty="0">
                <a:latin typeface="Sitka Text" panose="02000505000000020004" pitchFamily="2" charset="0"/>
                <a:cs typeface="Courier New"/>
              </a:rPr>
              <a:t>   </a:t>
            </a:r>
            <a:r>
              <a:rPr lang="en-US" sz="2000" spc="-5" dirty="0" err="1">
                <a:latin typeface="Sitka Text" panose="02000505000000020004" pitchFamily="2" charset="0"/>
                <a:cs typeface="Courier New"/>
              </a:rPr>
              <a:t>System.</a:t>
            </a:r>
            <a:r>
              <a:rPr lang="en-US" sz="2000" i="1" spc="-5" dirty="0" err="1">
                <a:latin typeface="Sitka Text" panose="02000505000000020004" pitchFamily="2" charset="0"/>
                <a:cs typeface="Courier New"/>
              </a:rPr>
              <a:t>out.println</a:t>
            </a:r>
            <a:r>
              <a:rPr lang="en-US" sz="2000" i="1" spc="-5" dirty="0">
                <a:latin typeface="Sitka Text" panose="02000505000000020004" pitchFamily="2" charset="0"/>
                <a:cs typeface="Courier New"/>
              </a:rPr>
              <a:t>("One argument constructor</a:t>
            </a:r>
            <a:r>
              <a:rPr lang="en-US" sz="2000" i="1" spc="75" dirty="0">
                <a:latin typeface="Sitka Text" panose="02000505000000020004" pitchFamily="2" charset="0"/>
                <a:cs typeface="Courier New"/>
              </a:rPr>
              <a:t> </a:t>
            </a:r>
            <a:r>
              <a:rPr lang="en-US" sz="2000" i="1" spc="-5" dirty="0">
                <a:latin typeface="Sitka Text" panose="02000505000000020004" pitchFamily="2" charset="0"/>
                <a:cs typeface="Courier New"/>
              </a:rPr>
              <a:t>"+ str);</a:t>
            </a:r>
            <a:endParaRPr lang="en-US" sz="2000" dirty="0">
              <a:latin typeface="Sitka Text" panose="02000505000000020004" pitchFamily="2" charset="0"/>
              <a:cs typeface="Courier New"/>
            </a:endParaRPr>
          </a:p>
          <a:p>
            <a:pPr marL="927100">
              <a:spcBef>
                <a:spcPts val="480"/>
              </a:spcBef>
            </a:pPr>
            <a:r>
              <a:rPr lang="en-US" sz="2000" dirty="0">
                <a:latin typeface="Sitka Text" panose="02000505000000020004" pitchFamily="2" charset="0"/>
                <a:cs typeface="Courier New"/>
              </a:rPr>
              <a:t>   }</a:t>
            </a:r>
          </a:p>
          <a:p>
            <a:pPr marL="927100">
              <a:spcBef>
                <a:spcPts val="480"/>
              </a:spcBef>
            </a:pPr>
            <a:r>
              <a:rPr lang="en-US" sz="2000" dirty="0">
                <a:latin typeface="Sitka Text" panose="02000505000000020004" pitchFamily="2" charset="0"/>
                <a:cs typeface="Courier New"/>
              </a:rPr>
              <a:t>}</a:t>
            </a:r>
            <a:endParaRPr lang="en-US" sz="2000" dirty="0">
              <a:latin typeface="Sitka Text" panose="02000505000000020004" pitchFamily="2" charset="0"/>
            </a:endParaRPr>
          </a:p>
        </p:txBody>
      </p:sp>
      <p:sp>
        <p:nvSpPr>
          <p:cNvPr id="11" name="TextBox 10">
            <a:extLst>
              <a:ext uri="{FF2B5EF4-FFF2-40B4-BE49-F238E27FC236}">
                <a16:creationId xmlns:a16="http://schemas.microsoft.com/office/drawing/2014/main" id="{5D209FC6-6359-4728-B98D-DB0F9A0AE1B8}"/>
              </a:ext>
            </a:extLst>
          </p:cNvPr>
          <p:cNvSpPr txBox="1"/>
          <p:nvPr/>
        </p:nvSpPr>
        <p:spPr>
          <a:xfrm>
            <a:off x="7056619" y="1595076"/>
            <a:ext cx="6108492" cy="2246769"/>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Sample a1=new Sample();</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12" name="Picture 4" descr="to Try it Now! | Emoticon, Tri, Novelty sign">
            <a:extLst>
              <a:ext uri="{FF2B5EF4-FFF2-40B4-BE49-F238E27FC236}">
                <a16:creationId xmlns:a16="http://schemas.microsoft.com/office/drawing/2014/main" id="{D0AE0E86-8E4F-4423-A662-C8708410B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0483" y="3750707"/>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B7B232E-562F-6C19-8B65-8706AC10335E}"/>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0F0F2977-8B1E-FB65-0700-445C3E4FD54F}"/>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8694"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F6B2F2E-7B20-9F69-1F4C-51DD59A424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DDEE9A31-A086-615B-AE1C-B655586137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17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7083" y="1737141"/>
            <a:ext cx="10508106" cy="3401316"/>
          </a:xfrm>
          <a:prstGeom prst="rect">
            <a:avLst/>
          </a:prstGeom>
        </p:spPr>
        <p:txBody>
          <a:bodyPr vert="horz" wrap="square" lIns="0" tIns="164465" rIns="0" bIns="0" rtlCol="0">
            <a:spAutoFit/>
          </a:bodyPr>
          <a:lstStyle/>
          <a:p>
            <a:pPr marL="243840" indent="-231775">
              <a:spcBef>
                <a:spcPts val="1295"/>
              </a:spcBef>
              <a:buChar char="•"/>
              <a:tabLst>
                <a:tab pos="243840" algn="l"/>
                <a:tab pos="244475" algn="l"/>
              </a:tabLst>
            </a:pPr>
            <a:r>
              <a:rPr sz="2400" dirty="0">
                <a:latin typeface="Sitka Text" panose="02000505000000020004" pitchFamily="2" charset="0"/>
                <a:cs typeface="Arial"/>
              </a:rPr>
              <a:t>Static class members are the members of a class that do not</a:t>
            </a:r>
            <a:r>
              <a:rPr sz="2400" spc="-245" dirty="0">
                <a:latin typeface="Sitka Text" panose="02000505000000020004" pitchFamily="2" charset="0"/>
                <a:cs typeface="Arial"/>
              </a:rPr>
              <a:t> </a:t>
            </a:r>
            <a:r>
              <a:rPr sz="2400" dirty="0">
                <a:latin typeface="Sitka Text" panose="02000505000000020004" pitchFamily="2" charset="0"/>
                <a:cs typeface="Arial"/>
              </a:rPr>
              <a:t>belong</a:t>
            </a:r>
          </a:p>
          <a:p>
            <a:pPr marL="243840">
              <a:spcBef>
                <a:spcPts val="1200"/>
              </a:spcBef>
            </a:pPr>
            <a:r>
              <a:rPr sz="2400" dirty="0">
                <a:latin typeface="Sitka Text" panose="02000505000000020004" pitchFamily="2" charset="0"/>
                <a:cs typeface="Arial"/>
              </a:rPr>
              <a:t>to an instance of a</a:t>
            </a:r>
            <a:r>
              <a:rPr sz="2400" spc="-90" dirty="0">
                <a:latin typeface="Sitka Text" panose="02000505000000020004" pitchFamily="2" charset="0"/>
                <a:cs typeface="Arial"/>
              </a:rPr>
              <a:t> </a:t>
            </a:r>
            <a:r>
              <a:rPr sz="2400" dirty="0">
                <a:latin typeface="Sitka Text" panose="02000505000000020004" pitchFamily="2" charset="0"/>
                <a:cs typeface="Arial"/>
              </a:rPr>
              <a:t>class</a:t>
            </a:r>
          </a:p>
          <a:p>
            <a:pPr marL="243840" marR="337820" indent="-231775">
              <a:lnSpc>
                <a:spcPct val="150000"/>
              </a:lnSpc>
              <a:spcBef>
                <a:spcPts val="480"/>
              </a:spcBef>
              <a:buChar char="•"/>
              <a:tabLst>
                <a:tab pos="243840" algn="l"/>
                <a:tab pos="244475" algn="l"/>
              </a:tabLst>
            </a:pPr>
            <a:r>
              <a:rPr sz="2400" spc="-15" dirty="0">
                <a:latin typeface="Sitka Text" panose="02000505000000020004" pitchFamily="2" charset="0"/>
                <a:cs typeface="Arial"/>
              </a:rPr>
              <a:t>We </a:t>
            </a:r>
            <a:r>
              <a:rPr sz="2400" dirty="0">
                <a:latin typeface="Sitka Text" panose="02000505000000020004" pitchFamily="2" charset="0"/>
                <a:cs typeface="Arial"/>
              </a:rPr>
              <a:t>can </a:t>
            </a:r>
            <a:r>
              <a:rPr sz="2400" spc="5" dirty="0">
                <a:latin typeface="Sitka Text" panose="02000505000000020004" pitchFamily="2" charset="0"/>
                <a:cs typeface="Arial"/>
              </a:rPr>
              <a:t>access </a:t>
            </a:r>
            <a:r>
              <a:rPr sz="2400" dirty="0">
                <a:latin typeface="Sitka Text" panose="02000505000000020004" pitchFamily="2" charset="0"/>
                <a:cs typeface="Arial"/>
              </a:rPr>
              <a:t>static members directly by prefixing the</a:t>
            </a:r>
            <a:r>
              <a:rPr sz="2400" spc="-175" dirty="0">
                <a:latin typeface="Sitka Text" panose="02000505000000020004" pitchFamily="2" charset="0"/>
                <a:cs typeface="Arial"/>
              </a:rPr>
              <a:t> </a:t>
            </a:r>
            <a:r>
              <a:rPr sz="2400" dirty="0">
                <a:latin typeface="Sitka Text" panose="02000505000000020004" pitchFamily="2" charset="0"/>
                <a:cs typeface="Arial"/>
              </a:rPr>
              <a:t>members  with the class</a:t>
            </a:r>
            <a:r>
              <a:rPr sz="2400" spc="-50" dirty="0">
                <a:latin typeface="Sitka Text" panose="02000505000000020004" pitchFamily="2" charset="0"/>
                <a:cs typeface="Arial"/>
              </a:rPr>
              <a:t> </a:t>
            </a:r>
            <a:r>
              <a:rPr sz="2400" dirty="0">
                <a:latin typeface="Sitka Text" panose="02000505000000020004" pitchFamily="2" charset="0"/>
                <a:cs typeface="Arial"/>
              </a:rPr>
              <a:t>name</a:t>
            </a:r>
          </a:p>
          <a:p>
            <a:pPr marL="243840" marR="4007485">
              <a:lnSpc>
                <a:spcPct val="170000"/>
              </a:lnSpc>
              <a:spcBef>
                <a:spcPts val="5"/>
              </a:spcBef>
            </a:pPr>
            <a:r>
              <a:rPr sz="2400" spc="-5" dirty="0">
                <a:latin typeface="Sitka Text" panose="02000505000000020004" pitchFamily="2" charset="0"/>
                <a:cs typeface="Verdana"/>
              </a:rPr>
              <a:t>ClassName.staticVariable  </a:t>
            </a:r>
            <a:r>
              <a:rPr sz="2400" spc="5" dirty="0" err="1">
                <a:latin typeface="Sitka Text" panose="02000505000000020004" pitchFamily="2" charset="0"/>
                <a:cs typeface="Verdana"/>
              </a:rPr>
              <a:t>C</a:t>
            </a:r>
            <a:r>
              <a:rPr sz="2400" spc="-15" dirty="0" err="1">
                <a:latin typeface="Sitka Text" panose="02000505000000020004" pitchFamily="2" charset="0"/>
                <a:cs typeface="Verdana"/>
              </a:rPr>
              <a:t>l</a:t>
            </a:r>
            <a:r>
              <a:rPr sz="2400" dirty="0" err="1">
                <a:latin typeface="Sitka Text" panose="02000505000000020004" pitchFamily="2" charset="0"/>
                <a:cs typeface="Verdana"/>
              </a:rPr>
              <a:t>assNam</a:t>
            </a:r>
            <a:r>
              <a:rPr sz="2400" spc="-10" dirty="0" err="1">
                <a:latin typeface="Sitka Text" panose="02000505000000020004" pitchFamily="2" charset="0"/>
                <a:cs typeface="Verdana"/>
              </a:rPr>
              <a:t>e</a:t>
            </a:r>
            <a:r>
              <a:rPr sz="2400" dirty="0" err="1">
                <a:latin typeface="Sitka Text" panose="02000505000000020004" pitchFamily="2" charset="0"/>
                <a:cs typeface="Verdana"/>
              </a:rPr>
              <a:t>.s</a:t>
            </a:r>
            <a:r>
              <a:rPr sz="2400" spc="5" dirty="0" err="1">
                <a:latin typeface="Sitka Text" panose="02000505000000020004" pitchFamily="2" charset="0"/>
                <a:cs typeface="Verdana"/>
              </a:rPr>
              <a:t>t</a:t>
            </a:r>
            <a:r>
              <a:rPr sz="2400" dirty="0" err="1">
                <a:latin typeface="Sitka Text" panose="02000505000000020004" pitchFamily="2" charset="0"/>
                <a:cs typeface="Verdana"/>
              </a:rPr>
              <a:t>at</a:t>
            </a:r>
            <a:r>
              <a:rPr sz="2400" spc="-10" dirty="0" err="1">
                <a:latin typeface="Sitka Text" panose="02000505000000020004" pitchFamily="2" charset="0"/>
                <a:cs typeface="Verdana"/>
              </a:rPr>
              <a:t>i</a:t>
            </a:r>
            <a:r>
              <a:rPr sz="2400" dirty="0" err="1">
                <a:latin typeface="Sitka Text" panose="02000505000000020004" pitchFamily="2" charset="0"/>
                <a:cs typeface="Verdana"/>
              </a:rPr>
              <a:t>c</a:t>
            </a:r>
            <a:r>
              <a:rPr sz="2400" spc="5" dirty="0" err="1">
                <a:latin typeface="Sitka Text" panose="02000505000000020004" pitchFamily="2" charset="0"/>
                <a:cs typeface="Verdana"/>
              </a:rPr>
              <a:t>M</a:t>
            </a:r>
            <a:r>
              <a:rPr sz="2400" dirty="0" err="1">
                <a:latin typeface="Sitka Text" panose="02000505000000020004" pitchFamily="2" charset="0"/>
                <a:cs typeface="Verdana"/>
              </a:rPr>
              <a:t>ethod</a:t>
            </a:r>
            <a:r>
              <a:rPr sz="2400" spc="5" dirty="0">
                <a:latin typeface="Sitka Text" panose="02000505000000020004" pitchFamily="2" charset="0"/>
                <a:cs typeface="Verdana"/>
              </a:rPr>
              <a:t>(</a:t>
            </a:r>
            <a:r>
              <a:rPr sz="2400" spc="-10" dirty="0">
                <a:latin typeface="Sitka Text" panose="02000505000000020004" pitchFamily="2" charset="0"/>
                <a:cs typeface="Verdana"/>
              </a:rPr>
              <a:t>.</a:t>
            </a:r>
            <a:r>
              <a:rPr sz="2400" dirty="0">
                <a:latin typeface="Sitka Text" panose="02000505000000020004" pitchFamily="2" charset="0"/>
                <a:cs typeface="Verdana"/>
              </a:rPr>
              <a:t>.</a:t>
            </a:r>
            <a:r>
              <a:rPr sz="2400" spc="-10" dirty="0">
                <a:latin typeface="Sitka Text" panose="02000505000000020004" pitchFamily="2" charset="0"/>
                <a:cs typeface="Verdana"/>
              </a:rPr>
              <a:t>.</a:t>
            </a:r>
            <a:r>
              <a:rPr sz="2400" dirty="0">
                <a:latin typeface="Sitka Text" panose="02000505000000020004" pitchFamily="2" charset="0"/>
                <a:cs typeface="Verdana"/>
              </a:rPr>
              <a:t>)</a:t>
            </a:r>
          </a:p>
        </p:txBody>
      </p:sp>
      <p:cxnSp>
        <p:nvCxnSpPr>
          <p:cNvPr id="7" name="Straight Connector 6">
            <a:extLst>
              <a:ext uri="{FF2B5EF4-FFF2-40B4-BE49-F238E27FC236}">
                <a16:creationId xmlns:a16="http://schemas.microsoft.com/office/drawing/2014/main" id="{181ED1DF-C241-4027-BAE0-1551587E5F15}"/>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A0525BA-8B7B-4364-BD26-4593560A6935}"/>
              </a:ext>
            </a:extLst>
          </p:cNvPr>
          <p:cNvCxnSpPr>
            <a:cxnSpLocks/>
          </p:cNvCxnSpPr>
          <p:nvPr/>
        </p:nvCxnSpPr>
        <p:spPr>
          <a:xfrm>
            <a:off x="5949760" y="876992"/>
            <a:ext cx="6242240"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3DD05CA-0629-44F9-B550-3D9D71C77933}"/>
              </a:ext>
            </a:extLst>
          </p:cNvPr>
          <p:cNvSpPr/>
          <p:nvPr/>
        </p:nvSpPr>
        <p:spPr>
          <a:xfrm>
            <a:off x="588997" y="329464"/>
            <a:ext cx="5360763"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Static Class Members</a:t>
            </a:r>
            <a:endParaRPr lang="en-US" sz="4400" b="1" i="0" dirty="0">
              <a:solidFill>
                <a:srgbClr val="273239"/>
              </a:solidFill>
              <a:effectLst/>
              <a:latin typeface="Sitka Heading Semibold" pitchFamily="2" charset="0"/>
            </a:endParaRPr>
          </a:p>
        </p:txBody>
      </p:sp>
      <p:grpSp>
        <p:nvGrpSpPr>
          <p:cNvPr id="2" name="Group 1">
            <a:extLst>
              <a:ext uri="{FF2B5EF4-FFF2-40B4-BE49-F238E27FC236}">
                <a16:creationId xmlns:a16="http://schemas.microsoft.com/office/drawing/2014/main" id="{1EA6E753-2F0E-C330-A96F-8950A2D7219C}"/>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1DF00048-FA27-C6F4-86A9-AA2FAC4E4A58}"/>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29718"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A43CE7F-F191-DCB7-BB15-2BD112C24B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40609D1D-E134-723A-325E-2863BB7520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5738" y="1327152"/>
            <a:ext cx="10621737" cy="4096634"/>
          </a:xfrm>
          <a:prstGeom prst="rect">
            <a:avLst/>
          </a:prstGeom>
        </p:spPr>
        <p:txBody>
          <a:bodyPr vert="horz" wrap="square" lIns="0" tIns="165735" rIns="0" bIns="0" rtlCol="0">
            <a:spAutoFit/>
          </a:bodyPr>
          <a:lstStyle/>
          <a:p>
            <a:pPr marL="12700">
              <a:spcBef>
                <a:spcPts val="1680"/>
              </a:spcBef>
            </a:pPr>
            <a:r>
              <a:rPr lang="en-US" sz="2400" b="1" dirty="0">
                <a:latin typeface="Sitka Text" panose="02000505000000020004" pitchFamily="2" charset="0"/>
                <a:cs typeface="Arial"/>
              </a:rPr>
              <a:t>Static</a:t>
            </a:r>
            <a:r>
              <a:rPr lang="en-US" sz="2400" b="1" spc="-40" dirty="0">
                <a:latin typeface="Sitka Text" panose="02000505000000020004" pitchFamily="2" charset="0"/>
                <a:cs typeface="Arial"/>
              </a:rPr>
              <a:t> </a:t>
            </a:r>
            <a:r>
              <a:rPr lang="en-US" sz="2400" b="1" spc="-5" dirty="0">
                <a:latin typeface="Sitka Text" panose="02000505000000020004" pitchFamily="2" charset="0"/>
                <a:cs typeface="Arial"/>
              </a:rPr>
              <a:t>variables:</a:t>
            </a:r>
            <a:endParaRPr lang="en-US" sz="2400" dirty="0">
              <a:latin typeface="Sitka Text" panose="02000505000000020004" pitchFamily="2" charset="0"/>
              <a:cs typeface="Arial"/>
            </a:endParaRPr>
          </a:p>
          <a:p>
            <a:pPr marL="243840" indent="-231775">
              <a:spcBef>
                <a:spcPts val="1680"/>
              </a:spcBef>
              <a:buChar char="•"/>
              <a:tabLst>
                <a:tab pos="243840" algn="l"/>
                <a:tab pos="244475" algn="l"/>
              </a:tabLst>
            </a:pPr>
            <a:r>
              <a:rPr lang="en-US" sz="2400" dirty="0">
                <a:latin typeface="Sitka Text" panose="02000505000000020004" pitchFamily="2" charset="0"/>
                <a:cs typeface="Arial"/>
              </a:rPr>
              <a:t>Shared among all objects of the</a:t>
            </a:r>
            <a:r>
              <a:rPr lang="en-US" sz="2400" spc="-90" dirty="0">
                <a:latin typeface="Sitka Text" panose="02000505000000020004" pitchFamily="2" charset="0"/>
                <a:cs typeface="Arial"/>
              </a:rPr>
              <a:t> </a:t>
            </a:r>
            <a:r>
              <a:rPr lang="en-US" sz="2400" dirty="0">
                <a:latin typeface="Sitka Text" panose="02000505000000020004" pitchFamily="2" charset="0"/>
                <a:cs typeface="Arial"/>
              </a:rPr>
              <a:t>class</a:t>
            </a:r>
          </a:p>
          <a:p>
            <a:pPr marL="243840" indent="-231775">
              <a:spcBef>
                <a:spcPts val="1680"/>
              </a:spcBef>
              <a:buChar char="•"/>
              <a:tabLst>
                <a:tab pos="243840" algn="l"/>
                <a:tab pos="244475" algn="l"/>
              </a:tabLst>
            </a:pPr>
            <a:r>
              <a:rPr lang="en-US" sz="2400" dirty="0">
                <a:latin typeface="Sitka Text" panose="02000505000000020004" pitchFamily="2" charset="0"/>
                <a:cs typeface="Arial"/>
              </a:rPr>
              <a:t>Only one copy exists for the entire class to</a:t>
            </a:r>
            <a:r>
              <a:rPr lang="en-US" sz="2400" spc="-160" dirty="0">
                <a:latin typeface="Sitka Text" panose="02000505000000020004" pitchFamily="2" charset="0"/>
                <a:cs typeface="Arial"/>
              </a:rPr>
              <a:t> </a:t>
            </a:r>
            <a:r>
              <a:rPr lang="en-US" sz="2400" spc="5" dirty="0">
                <a:latin typeface="Sitka Text" panose="02000505000000020004" pitchFamily="2" charset="0"/>
                <a:cs typeface="Arial"/>
              </a:rPr>
              <a:t>use</a:t>
            </a:r>
            <a:endParaRPr lang="en-US" sz="2400" dirty="0">
              <a:latin typeface="Sitka Text" panose="02000505000000020004" pitchFamily="2" charset="0"/>
              <a:cs typeface="Arial"/>
            </a:endParaRPr>
          </a:p>
          <a:p>
            <a:pPr marL="243840" indent="-231775">
              <a:spcBef>
                <a:spcPts val="1305"/>
              </a:spcBef>
              <a:buChar char="•"/>
              <a:tabLst>
                <a:tab pos="243840" algn="l"/>
                <a:tab pos="244475" algn="l"/>
              </a:tabLst>
            </a:pPr>
            <a:r>
              <a:rPr sz="2400" dirty="0">
                <a:latin typeface="Sitka Text" panose="02000505000000020004" pitchFamily="2" charset="0"/>
                <a:cs typeface="Arial"/>
              </a:rPr>
              <a:t>Stored</a:t>
            </a:r>
            <a:r>
              <a:rPr sz="2400" spc="145" dirty="0">
                <a:latin typeface="Sitka Text" panose="02000505000000020004" pitchFamily="2" charset="0"/>
                <a:cs typeface="Arial"/>
              </a:rPr>
              <a:t> </a:t>
            </a:r>
            <a:r>
              <a:rPr sz="2400" dirty="0">
                <a:latin typeface="Sitka Text" panose="02000505000000020004" pitchFamily="2" charset="0"/>
                <a:cs typeface="Arial"/>
              </a:rPr>
              <a:t>within</a:t>
            </a:r>
            <a:r>
              <a:rPr sz="2400" spc="125" dirty="0">
                <a:latin typeface="Sitka Text" panose="02000505000000020004" pitchFamily="2" charset="0"/>
                <a:cs typeface="Arial"/>
              </a:rPr>
              <a:t> </a:t>
            </a:r>
            <a:r>
              <a:rPr sz="2400" dirty="0">
                <a:latin typeface="Sitka Text" panose="02000505000000020004" pitchFamily="2" charset="0"/>
                <a:cs typeface="Arial"/>
              </a:rPr>
              <a:t>the</a:t>
            </a:r>
            <a:r>
              <a:rPr sz="2400" spc="140" dirty="0">
                <a:latin typeface="Sitka Text" panose="02000505000000020004" pitchFamily="2" charset="0"/>
                <a:cs typeface="Arial"/>
              </a:rPr>
              <a:t> </a:t>
            </a:r>
            <a:r>
              <a:rPr sz="2400" dirty="0">
                <a:latin typeface="Sitka Text" panose="02000505000000020004" pitchFamily="2" charset="0"/>
                <a:cs typeface="Arial"/>
              </a:rPr>
              <a:t>class</a:t>
            </a:r>
            <a:r>
              <a:rPr sz="2400" spc="130" dirty="0">
                <a:latin typeface="Sitka Text" panose="02000505000000020004" pitchFamily="2" charset="0"/>
                <a:cs typeface="Arial"/>
              </a:rPr>
              <a:t> </a:t>
            </a:r>
            <a:r>
              <a:rPr sz="2400" dirty="0">
                <a:latin typeface="Sitka Text" panose="02000505000000020004" pitchFamily="2" charset="0"/>
                <a:cs typeface="Arial"/>
              </a:rPr>
              <a:t>code,</a:t>
            </a:r>
            <a:r>
              <a:rPr sz="2400" spc="135" dirty="0">
                <a:latin typeface="Sitka Text" panose="02000505000000020004" pitchFamily="2" charset="0"/>
                <a:cs typeface="Arial"/>
              </a:rPr>
              <a:t> </a:t>
            </a:r>
            <a:r>
              <a:rPr sz="2400" spc="-5" dirty="0">
                <a:latin typeface="Sitka Text" panose="02000505000000020004" pitchFamily="2" charset="0"/>
                <a:cs typeface="Arial"/>
              </a:rPr>
              <a:t>separately</a:t>
            </a:r>
            <a:r>
              <a:rPr sz="2400" spc="135" dirty="0">
                <a:latin typeface="Sitka Text" panose="02000505000000020004" pitchFamily="2" charset="0"/>
                <a:cs typeface="Arial"/>
              </a:rPr>
              <a:t> </a:t>
            </a:r>
            <a:r>
              <a:rPr sz="2400" dirty="0">
                <a:latin typeface="Sitka Text" panose="02000505000000020004" pitchFamily="2" charset="0"/>
                <a:cs typeface="Arial"/>
              </a:rPr>
              <a:t>from</a:t>
            </a:r>
            <a:r>
              <a:rPr sz="2400" spc="145" dirty="0">
                <a:latin typeface="Sitka Text" panose="02000505000000020004" pitchFamily="2" charset="0"/>
                <a:cs typeface="Arial"/>
              </a:rPr>
              <a:t> </a:t>
            </a:r>
            <a:r>
              <a:rPr sz="2400" spc="-5" dirty="0">
                <a:latin typeface="Sitka Text" panose="02000505000000020004" pitchFamily="2" charset="0"/>
                <a:cs typeface="Arial"/>
              </a:rPr>
              <a:t>instance</a:t>
            </a:r>
            <a:r>
              <a:rPr sz="2400" spc="150" dirty="0">
                <a:latin typeface="Sitka Text" panose="02000505000000020004" pitchFamily="2" charset="0"/>
                <a:cs typeface="Arial"/>
              </a:rPr>
              <a:t> </a:t>
            </a:r>
            <a:r>
              <a:rPr sz="2400" dirty="0">
                <a:latin typeface="Sitka Text" panose="02000505000000020004" pitchFamily="2" charset="0"/>
                <a:cs typeface="Arial"/>
              </a:rPr>
              <a:t>variables</a:t>
            </a:r>
            <a:r>
              <a:rPr sz="2400" spc="150" dirty="0">
                <a:latin typeface="Sitka Text" panose="02000505000000020004" pitchFamily="2" charset="0"/>
                <a:cs typeface="Arial"/>
              </a:rPr>
              <a:t> </a:t>
            </a:r>
            <a:r>
              <a:rPr sz="2400" spc="-5" dirty="0">
                <a:latin typeface="Sitka Text" panose="02000505000000020004" pitchFamily="2" charset="0"/>
                <a:cs typeface="Arial"/>
              </a:rPr>
              <a:t>that</a:t>
            </a:r>
            <a:endParaRPr sz="2400" dirty="0">
              <a:latin typeface="Sitka Text" panose="02000505000000020004" pitchFamily="2" charset="0"/>
              <a:cs typeface="Arial"/>
            </a:endParaRPr>
          </a:p>
          <a:p>
            <a:pPr marL="243840">
              <a:spcBef>
                <a:spcPts val="1200"/>
              </a:spcBef>
            </a:pPr>
            <a:r>
              <a:rPr sz="2400" dirty="0">
                <a:latin typeface="Sitka Text" panose="02000505000000020004" pitchFamily="2" charset="0"/>
                <a:cs typeface="Arial"/>
              </a:rPr>
              <a:t>describe an individual</a:t>
            </a:r>
            <a:r>
              <a:rPr sz="2400" spc="-50" dirty="0">
                <a:latin typeface="Sitka Text" panose="02000505000000020004" pitchFamily="2" charset="0"/>
                <a:cs typeface="Arial"/>
              </a:rPr>
              <a:t> </a:t>
            </a:r>
            <a:r>
              <a:rPr sz="2400" dirty="0">
                <a:latin typeface="Sitka Text" panose="02000505000000020004" pitchFamily="2" charset="0"/>
                <a:cs typeface="Arial"/>
              </a:rPr>
              <a:t>object</a:t>
            </a:r>
          </a:p>
          <a:p>
            <a:pPr marL="243840" indent="-231775">
              <a:spcBef>
                <a:spcPts val="1680"/>
              </a:spcBef>
              <a:buChar char="•"/>
              <a:tabLst>
                <a:tab pos="243840" algn="l"/>
                <a:tab pos="244475" algn="l"/>
              </a:tabLst>
            </a:pPr>
            <a:r>
              <a:rPr sz="2400" dirty="0">
                <a:latin typeface="Sitka Text" panose="02000505000000020004" pitchFamily="2" charset="0"/>
                <a:cs typeface="Arial"/>
              </a:rPr>
              <a:t>Public static final variables are global</a:t>
            </a:r>
            <a:r>
              <a:rPr sz="2400" spc="-80" dirty="0">
                <a:latin typeface="Sitka Text" panose="02000505000000020004" pitchFamily="2" charset="0"/>
                <a:cs typeface="Arial"/>
              </a:rPr>
              <a:t> </a:t>
            </a:r>
            <a:r>
              <a:rPr sz="2400" dirty="0">
                <a:latin typeface="Sitka Text" panose="02000505000000020004" pitchFamily="2" charset="0"/>
                <a:cs typeface="Arial"/>
              </a:rPr>
              <a:t>constants</a:t>
            </a:r>
          </a:p>
          <a:p>
            <a:pPr>
              <a:spcBef>
                <a:spcPts val="40"/>
              </a:spcBef>
              <a:buChar char="•"/>
            </a:pPr>
            <a:endParaRPr sz="2400" dirty="0">
              <a:latin typeface="Sitka Text" panose="02000505000000020004" pitchFamily="2" charset="0"/>
              <a:cs typeface="Arial"/>
            </a:endParaRPr>
          </a:p>
          <a:p>
            <a:pPr marL="12700"/>
            <a:endParaRPr sz="2400" dirty="0">
              <a:latin typeface="Sitka Text" panose="02000505000000020004" pitchFamily="2" charset="0"/>
              <a:cs typeface="Verdana"/>
            </a:endParaRPr>
          </a:p>
        </p:txBody>
      </p:sp>
      <p:cxnSp>
        <p:nvCxnSpPr>
          <p:cNvPr id="7" name="Straight Connector 6">
            <a:extLst>
              <a:ext uri="{FF2B5EF4-FFF2-40B4-BE49-F238E27FC236}">
                <a16:creationId xmlns:a16="http://schemas.microsoft.com/office/drawing/2014/main" id="{B7FD0DFA-AD84-4D86-8B1D-44E0D1DA20FC}"/>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37D0B1E-AFE9-4866-B990-58BE68F8462D}"/>
              </a:ext>
            </a:extLst>
          </p:cNvPr>
          <p:cNvCxnSpPr>
            <a:cxnSpLocks/>
          </p:cNvCxnSpPr>
          <p:nvPr/>
        </p:nvCxnSpPr>
        <p:spPr>
          <a:xfrm>
            <a:off x="5949760" y="876992"/>
            <a:ext cx="6242240"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044C6817-F354-4BC4-AC44-BCFA88B25A4C}"/>
              </a:ext>
            </a:extLst>
          </p:cNvPr>
          <p:cNvSpPr/>
          <p:nvPr/>
        </p:nvSpPr>
        <p:spPr>
          <a:xfrm>
            <a:off x="588997" y="329464"/>
            <a:ext cx="5360763"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Static Class Members</a:t>
            </a:r>
            <a:endParaRPr lang="en-US" sz="4400" b="1" i="0" dirty="0">
              <a:solidFill>
                <a:srgbClr val="273239"/>
              </a:solidFill>
              <a:effectLst/>
              <a:latin typeface="Sitka Heading Semibold" pitchFamily="2" charset="0"/>
            </a:endParaRPr>
          </a:p>
        </p:txBody>
      </p:sp>
      <p:grpSp>
        <p:nvGrpSpPr>
          <p:cNvPr id="2" name="Group 1">
            <a:extLst>
              <a:ext uri="{FF2B5EF4-FFF2-40B4-BE49-F238E27FC236}">
                <a16:creationId xmlns:a16="http://schemas.microsoft.com/office/drawing/2014/main" id="{94DE0564-8DD2-2BFB-D7D9-D0FB35AC8898}"/>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E6385D8B-3E51-A5FC-7A57-2C1F00B87AC4}"/>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0742"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6044CD0-8199-91F0-6397-10F045FC2D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9" name="Picture 8">
            <a:extLst>
              <a:ext uri="{FF2B5EF4-FFF2-40B4-BE49-F238E27FC236}">
                <a16:creationId xmlns:a16="http://schemas.microsoft.com/office/drawing/2014/main" id="{0BF41D33-FC6A-FD95-FE5B-DF4F564208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24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7FD0DFA-AD84-4D86-8B1D-44E0D1DA20FC}"/>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37D0B1E-AFE9-4866-B990-58BE68F8462D}"/>
              </a:ext>
            </a:extLst>
          </p:cNvPr>
          <p:cNvCxnSpPr>
            <a:cxnSpLocks/>
          </p:cNvCxnSpPr>
          <p:nvPr/>
        </p:nvCxnSpPr>
        <p:spPr>
          <a:xfrm>
            <a:off x="4500645" y="876992"/>
            <a:ext cx="7691355" cy="0"/>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044C6817-F354-4BC4-AC44-BCFA88B25A4C}"/>
              </a:ext>
            </a:extLst>
          </p:cNvPr>
          <p:cNvSpPr/>
          <p:nvPr/>
        </p:nvSpPr>
        <p:spPr>
          <a:xfrm>
            <a:off x="588997" y="329464"/>
            <a:ext cx="3911648"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Static variables</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02E9CFF2-DB7F-4D8F-9C78-78057A2DA81F}"/>
              </a:ext>
            </a:extLst>
          </p:cNvPr>
          <p:cNvSpPr txBox="1"/>
          <p:nvPr/>
        </p:nvSpPr>
        <p:spPr>
          <a:xfrm>
            <a:off x="588997" y="1263339"/>
            <a:ext cx="6108492" cy="3477875"/>
          </a:xfrm>
          <a:prstGeom prst="rect">
            <a:avLst/>
          </a:prstGeom>
          <a:noFill/>
        </p:spPr>
        <p:txBody>
          <a:bodyPr wrap="square">
            <a:spAutoFit/>
          </a:bodyPr>
          <a:lstStyle/>
          <a:p>
            <a:r>
              <a:rPr lang="en-US" sz="2000" dirty="0">
                <a:latin typeface="Sitka Text" panose="02000505000000020004" pitchFamily="2" charset="0"/>
              </a:rPr>
              <a:t>class Number</a:t>
            </a:r>
          </a:p>
          <a:p>
            <a:r>
              <a:rPr lang="en-US" sz="2000" dirty="0">
                <a:latin typeface="Sitka Text" panose="02000505000000020004" pitchFamily="2" charset="0"/>
              </a:rPr>
              <a:t>  {</a:t>
            </a:r>
          </a:p>
          <a:p>
            <a:r>
              <a:rPr lang="en-US" sz="2000" dirty="0">
                <a:latin typeface="Sitka Text" panose="02000505000000020004" pitchFamily="2" charset="0"/>
              </a:rPr>
              <a:t>    static int a=1;</a:t>
            </a:r>
          </a:p>
          <a:p>
            <a:r>
              <a:rPr lang="en-US" sz="2000" dirty="0">
                <a:latin typeface="Sitka Text" panose="02000505000000020004" pitchFamily="2" charset="0"/>
              </a:rPr>
              <a:t>    void add(int num)</a:t>
            </a:r>
          </a:p>
          <a:p>
            <a:r>
              <a:rPr lang="en-US" sz="2000" dirty="0">
                <a:latin typeface="Sitka Text" panose="02000505000000020004" pitchFamily="2" charset="0"/>
              </a:rPr>
              <a:t>      {</a:t>
            </a:r>
          </a:p>
          <a:p>
            <a:r>
              <a:rPr lang="en-US" sz="2000" dirty="0">
                <a:latin typeface="Sitka Text" panose="02000505000000020004" pitchFamily="2" charset="0"/>
              </a:rPr>
              <a:t>	a=</a:t>
            </a:r>
            <a:r>
              <a:rPr lang="en-US" sz="2000" dirty="0" err="1">
                <a:latin typeface="Sitka Text" panose="02000505000000020004" pitchFamily="2" charset="0"/>
              </a:rPr>
              <a:t>a+num</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a:p>
            <a:endParaRPr lang="en-US" sz="2000" dirty="0">
              <a:latin typeface="Sitka Text" panose="02000505000000020004" pitchFamily="2" charset="0"/>
            </a:endParaRPr>
          </a:p>
          <a:p>
            <a:endParaRPr lang="en-US" sz="2000" dirty="0">
              <a:latin typeface="Sitka Text" panose="02000505000000020004" pitchFamily="2" charset="0"/>
            </a:endParaRPr>
          </a:p>
        </p:txBody>
      </p:sp>
      <p:sp>
        <p:nvSpPr>
          <p:cNvPr id="11" name="TextBox 10">
            <a:extLst>
              <a:ext uri="{FF2B5EF4-FFF2-40B4-BE49-F238E27FC236}">
                <a16:creationId xmlns:a16="http://schemas.microsoft.com/office/drawing/2014/main" id="{CEF12C86-E80E-47E4-A44E-27817E0BC469}"/>
              </a:ext>
            </a:extLst>
          </p:cNvPr>
          <p:cNvSpPr txBox="1"/>
          <p:nvPr/>
        </p:nvSpPr>
        <p:spPr>
          <a:xfrm>
            <a:off x="5596299" y="1223781"/>
            <a:ext cx="6108492" cy="4093428"/>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Number n1=new Number();</a:t>
            </a:r>
          </a:p>
          <a:p>
            <a:r>
              <a:rPr lang="en-US" sz="2000" dirty="0">
                <a:latin typeface="Sitka Text" panose="02000505000000020004" pitchFamily="2" charset="0"/>
              </a:rPr>
              <a:t>	n1.add(10);</a:t>
            </a:r>
          </a:p>
          <a:p>
            <a:r>
              <a:rPr lang="en-US" sz="2000" dirty="0">
                <a:latin typeface="Sitka Text" panose="02000505000000020004" pitchFamily="2" charset="0"/>
              </a:rPr>
              <a:t>	Number n2=new Number();</a:t>
            </a:r>
          </a:p>
          <a:p>
            <a:r>
              <a:rPr lang="en-US" sz="2000" dirty="0">
                <a:latin typeface="Sitka Text" panose="02000505000000020004" pitchFamily="2" charset="0"/>
              </a:rPr>
              <a:t>	n2.add(20);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(n1.a);</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(n2.a);</a:t>
            </a:r>
          </a:p>
          <a:p>
            <a:endParaRPr lang="en-US" sz="2000" dirty="0">
              <a:latin typeface="Sitka Text" panose="02000505000000020004" pitchFamily="2" charset="0"/>
            </a:endParaRP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12" name="Picture 4" descr="to Try it Now! | Emoticon, Tri, Novelty sign">
            <a:extLst>
              <a:ext uri="{FF2B5EF4-FFF2-40B4-BE49-F238E27FC236}">
                <a16:creationId xmlns:a16="http://schemas.microsoft.com/office/drawing/2014/main" id="{B41615FD-3ECF-420A-B0F0-CF75EF1A8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205" y="367692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D838EFB-0FCE-3F9A-28F9-80C67938B943}"/>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6C18C4C-4AA0-472B-8683-B36893B753D3}"/>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1766"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9D10D4C-47BE-A6EE-7D2F-EB3E1F9364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150A399D-8C2B-2521-8033-88C1D05569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698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3164" y="1646433"/>
            <a:ext cx="10373192" cy="3329758"/>
          </a:xfrm>
          <a:prstGeom prst="rect">
            <a:avLst/>
          </a:prstGeom>
        </p:spPr>
        <p:txBody>
          <a:bodyPr vert="horz" wrap="square" lIns="0" tIns="165735" rIns="0" bIns="0" rtlCol="0">
            <a:spAutoFit/>
          </a:bodyPr>
          <a:lstStyle/>
          <a:p>
            <a:pPr marL="12700"/>
            <a:r>
              <a:rPr sz="2400" b="1" dirty="0">
                <a:latin typeface="Sitka Text" panose="02000505000000020004" pitchFamily="2" charset="0"/>
                <a:cs typeface="Arial"/>
              </a:rPr>
              <a:t>Static</a:t>
            </a:r>
            <a:r>
              <a:rPr sz="2400" b="1" spc="-35" dirty="0">
                <a:latin typeface="Sitka Text" panose="02000505000000020004" pitchFamily="2" charset="0"/>
                <a:cs typeface="Arial"/>
              </a:rPr>
              <a:t> </a:t>
            </a:r>
            <a:r>
              <a:rPr sz="2400" b="1" dirty="0">
                <a:latin typeface="Sitka Text" panose="02000505000000020004" pitchFamily="2" charset="0"/>
                <a:cs typeface="Arial"/>
              </a:rPr>
              <a:t>methods:</a:t>
            </a:r>
            <a:endParaRPr sz="2400" dirty="0">
              <a:latin typeface="Sitka Text" panose="02000505000000020004" pitchFamily="2" charset="0"/>
              <a:cs typeface="Arial"/>
            </a:endParaRPr>
          </a:p>
          <a:p>
            <a:pPr marL="243840" indent="-231775">
              <a:spcBef>
                <a:spcPts val="1235"/>
              </a:spcBef>
              <a:buChar char="•"/>
              <a:tabLst>
                <a:tab pos="243840" algn="l"/>
                <a:tab pos="244475" algn="l"/>
                <a:tab pos="1026160" algn="l"/>
                <a:tab pos="2145030" algn="l"/>
                <a:tab pos="2700020" algn="l"/>
                <a:tab pos="3312160" algn="l"/>
                <a:tab pos="4248150" algn="l"/>
                <a:tab pos="5199380" algn="l"/>
                <a:tab pos="5695950" algn="l"/>
                <a:tab pos="6434455" algn="l"/>
                <a:tab pos="7637145" algn="l"/>
              </a:tabLst>
            </a:pPr>
            <a:r>
              <a:rPr sz="2400" dirty="0">
                <a:latin typeface="Sitka Text" panose="02000505000000020004" pitchFamily="2" charset="0"/>
                <a:cs typeface="Arial"/>
              </a:rPr>
              <a:t>S</a:t>
            </a:r>
            <a:r>
              <a:rPr sz="2400" spc="-10" dirty="0">
                <a:latin typeface="Sitka Text" panose="02000505000000020004" pitchFamily="2" charset="0"/>
                <a:cs typeface="Arial"/>
              </a:rPr>
              <a:t>t</a:t>
            </a:r>
            <a:r>
              <a:rPr sz="2400" dirty="0">
                <a:latin typeface="Sitka Text" panose="02000505000000020004" pitchFamily="2" charset="0"/>
                <a:cs typeface="Arial"/>
              </a:rPr>
              <a:t>atic</a:t>
            </a:r>
            <a:r>
              <a:rPr lang="en-US" sz="2400" dirty="0">
                <a:latin typeface="Sitka Text" panose="02000505000000020004" pitchFamily="2" charset="0"/>
                <a:cs typeface="Arial"/>
              </a:rPr>
              <a:t> </a:t>
            </a:r>
            <a:r>
              <a:rPr sz="2400" spc="-15" dirty="0">
                <a:latin typeface="Sitka Text" panose="02000505000000020004" pitchFamily="2" charset="0"/>
                <a:cs typeface="Arial"/>
              </a:rPr>
              <a:t>m</a:t>
            </a:r>
            <a:r>
              <a:rPr sz="2400" dirty="0">
                <a:latin typeface="Sitka Text" panose="02000505000000020004" pitchFamily="2" charset="0"/>
                <a:cs typeface="Arial"/>
              </a:rPr>
              <a:t>eth</a:t>
            </a:r>
            <a:r>
              <a:rPr sz="2400" spc="-15" dirty="0">
                <a:latin typeface="Sitka Text" panose="02000505000000020004" pitchFamily="2" charset="0"/>
                <a:cs typeface="Arial"/>
              </a:rPr>
              <a:t>o</a:t>
            </a:r>
            <a:r>
              <a:rPr sz="2400" dirty="0">
                <a:latin typeface="Sitka Text" panose="02000505000000020004" pitchFamily="2" charset="0"/>
                <a:cs typeface="Arial"/>
              </a:rPr>
              <a:t>ds</a:t>
            </a:r>
            <a:r>
              <a:rPr lang="en-US" sz="2400" dirty="0">
                <a:latin typeface="Sitka Text" panose="02000505000000020004" pitchFamily="2" charset="0"/>
                <a:cs typeface="Arial"/>
              </a:rPr>
              <a:t> </a:t>
            </a:r>
            <a:r>
              <a:rPr sz="2400" dirty="0">
                <a:latin typeface="Sitka Text" panose="02000505000000020004" pitchFamily="2" charset="0"/>
                <a:cs typeface="Arial"/>
              </a:rPr>
              <a:t>can</a:t>
            </a:r>
            <a:r>
              <a:rPr lang="en-US" sz="2400" dirty="0">
                <a:latin typeface="Sitka Text" panose="02000505000000020004" pitchFamily="2" charset="0"/>
                <a:cs typeface="Arial"/>
              </a:rPr>
              <a:t> </a:t>
            </a:r>
            <a:r>
              <a:rPr sz="2400" dirty="0">
                <a:latin typeface="Sitka Text" panose="02000505000000020004" pitchFamily="2" charset="0"/>
                <a:cs typeface="Arial"/>
              </a:rPr>
              <a:t>only</a:t>
            </a:r>
            <a:r>
              <a:rPr lang="en-US" sz="2400" dirty="0">
                <a:latin typeface="Sitka Text" panose="02000505000000020004" pitchFamily="2" charset="0"/>
                <a:cs typeface="Arial"/>
              </a:rPr>
              <a:t> </a:t>
            </a:r>
            <a:r>
              <a:rPr sz="2400" spc="-10" dirty="0">
                <a:latin typeface="Sitka Text" panose="02000505000000020004" pitchFamily="2" charset="0"/>
                <a:cs typeface="Arial"/>
              </a:rPr>
              <a:t>a</a:t>
            </a:r>
            <a:r>
              <a:rPr sz="2400" dirty="0">
                <a:latin typeface="Sitka Text" panose="02000505000000020004" pitchFamily="2" charset="0"/>
                <a:cs typeface="Arial"/>
              </a:rPr>
              <a:t>ccess</a:t>
            </a:r>
            <a:r>
              <a:rPr lang="en-US" sz="2400" dirty="0">
                <a:latin typeface="Sitka Text" panose="02000505000000020004" pitchFamily="2" charset="0"/>
                <a:cs typeface="Arial"/>
              </a:rPr>
              <a:t> </a:t>
            </a:r>
            <a:r>
              <a:rPr sz="2400" dirty="0">
                <a:latin typeface="Sitka Text" panose="02000505000000020004" pitchFamily="2" charset="0"/>
                <a:cs typeface="Arial"/>
              </a:rPr>
              <a:t>directly</a:t>
            </a:r>
            <a:r>
              <a:rPr lang="en-US" sz="2400" dirty="0">
                <a:latin typeface="Sitka Text" panose="02000505000000020004" pitchFamily="2" charset="0"/>
                <a:cs typeface="Arial"/>
              </a:rPr>
              <a:t> </a:t>
            </a:r>
            <a:r>
              <a:rPr sz="2400" dirty="0">
                <a:latin typeface="Sitka Text" panose="02000505000000020004" pitchFamily="2" charset="0"/>
                <a:cs typeface="Arial"/>
              </a:rPr>
              <a:t>the	</a:t>
            </a:r>
            <a:r>
              <a:rPr sz="2400" spc="5" dirty="0">
                <a:latin typeface="Sitka Text" panose="02000505000000020004" pitchFamily="2" charset="0"/>
                <a:cs typeface="Arial"/>
              </a:rPr>
              <a:t>s</a:t>
            </a:r>
            <a:r>
              <a:rPr sz="2400" dirty="0">
                <a:latin typeface="Sitka Text" panose="02000505000000020004" pitchFamily="2" charset="0"/>
                <a:cs typeface="Arial"/>
              </a:rPr>
              <a:t>ta</a:t>
            </a:r>
            <a:r>
              <a:rPr sz="2400" spc="-10" dirty="0">
                <a:latin typeface="Sitka Text" panose="02000505000000020004" pitchFamily="2" charset="0"/>
                <a:cs typeface="Arial"/>
              </a:rPr>
              <a:t>t</a:t>
            </a:r>
            <a:r>
              <a:rPr sz="2400" spc="-15" dirty="0">
                <a:latin typeface="Sitka Text" panose="02000505000000020004" pitchFamily="2" charset="0"/>
                <a:cs typeface="Arial"/>
              </a:rPr>
              <a:t>i</a:t>
            </a:r>
            <a:r>
              <a:rPr sz="2400" dirty="0">
                <a:latin typeface="Sitka Text" panose="02000505000000020004" pitchFamily="2" charset="0"/>
                <a:cs typeface="Arial"/>
              </a:rPr>
              <a:t>c</a:t>
            </a:r>
            <a:r>
              <a:rPr lang="en-US" sz="2400" dirty="0">
                <a:latin typeface="Sitka Text" panose="02000505000000020004" pitchFamily="2" charset="0"/>
                <a:cs typeface="Arial"/>
              </a:rPr>
              <a:t> </a:t>
            </a:r>
            <a:r>
              <a:rPr sz="2400" dirty="0">
                <a:latin typeface="Sitka Text" panose="02000505000000020004" pitchFamily="2" charset="0"/>
                <a:cs typeface="Arial"/>
              </a:rPr>
              <a:t>m</a:t>
            </a:r>
            <a:r>
              <a:rPr sz="2400" spc="-15" dirty="0">
                <a:latin typeface="Sitka Text" panose="02000505000000020004" pitchFamily="2" charset="0"/>
                <a:cs typeface="Arial"/>
              </a:rPr>
              <a:t>e</a:t>
            </a:r>
            <a:r>
              <a:rPr sz="2400" dirty="0">
                <a:latin typeface="Sitka Text" panose="02000505000000020004" pitchFamily="2" charset="0"/>
                <a:cs typeface="Arial"/>
              </a:rPr>
              <a:t>mb</a:t>
            </a:r>
            <a:r>
              <a:rPr sz="2400" spc="-10" dirty="0">
                <a:latin typeface="Sitka Text" panose="02000505000000020004" pitchFamily="2" charset="0"/>
                <a:cs typeface="Arial"/>
              </a:rPr>
              <a:t>er</a:t>
            </a:r>
            <a:r>
              <a:rPr sz="2400" dirty="0">
                <a:latin typeface="Sitka Text" panose="02000505000000020004" pitchFamily="2" charset="0"/>
                <a:cs typeface="Arial"/>
              </a:rPr>
              <a:t>s</a:t>
            </a:r>
            <a:r>
              <a:rPr lang="en-US" sz="2400" dirty="0">
                <a:latin typeface="Sitka Text" panose="02000505000000020004" pitchFamily="2" charset="0"/>
                <a:cs typeface="Arial"/>
              </a:rPr>
              <a:t> </a:t>
            </a:r>
            <a:r>
              <a:rPr sz="2400" dirty="0">
                <a:latin typeface="Sitka Text" panose="02000505000000020004" pitchFamily="2" charset="0"/>
                <a:cs typeface="Arial"/>
              </a:rPr>
              <a:t>a</a:t>
            </a:r>
            <a:r>
              <a:rPr sz="2400" spc="-10" dirty="0">
                <a:latin typeface="Sitka Text" panose="02000505000000020004" pitchFamily="2" charset="0"/>
                <a:cs typeface="Arial"/>
              </a:rPr>
              <a:t>n</a:t>
            </a:r>
            <a:r>
              <a:rPr sz="2400" dirty="0">
                <a:latin typeface="Sitka Text" panose="02000505000000020004" pitchFamily="2" charset="0"/>
                <a:cs typeface="Arial"/>
              </a:rPr>
              <a:t>d</a:t>
            </a:r>
          </a:p>
          <a:p>
            <a:pPr marL="243840">
              <a:spcBef>
                <a:spcPts val="1200"/>
              </a:spcBef>
            </a:pPr>
            <a:r>
              <a:rPr sz="2400" dirty="0">
                <a:latin typeface="Sitka Text" panose="02000505000000020004" pitchFamily="2" charset="0"/>
                <a:cs typeface="Arial"/>
              </a:rPr>
              <a:t>manipulate a </a:t>
            </a:r>
            <a:r>
              <a:rPr sz="2400" spc="-5" dirty="0">
                <a:latin typeface="Sitka Text" panose="02000505000000020004" pitchFamily="2" charset="0"/>
                <a:cs typeface="Arial"/>
              </a:rPr>
              <a:t>class’s </a:t>
            </a:r>
            <a:r>
              <a:rPr sz="2400" dirty="0">
                <a:latin typeface="Sitka Text" panose="02000505000000020004" pitchFamily="2" charset="0"/>
                <a:cs typeface="Arial"/>
              </a:rPr>
              <a:t>static</a:t>
            </a:r>
            <a:r>
              <a:rPr sz="2400" spc="-90" dirty="0">
                <a:latin typeface="Sitka Text" panose="02000505000000020004" pitchFamily="2" charset="0"/>
                <a:cs typeface="Arial"/>
              </a:rPr>
              <a:t> </a:t>
            </a:r>
            <a:r>
              <a:rPr sz="2400" dirty="0">
                <a:latin typeface="Sitka Text" panose="02000505000000020004" pitchFamily="2" charset="0"/>
                <a:cs typeface="Arial"/>
              </a:rPr>
              <a:t>variables</a:t>
            </a:r>
          </a:p>
          <a:p>
            <a:pPr marL="243840" marR="5715" indent="-231775">
              <a:lnSpc>
                <a:spcPct val="150000"/>
              </a:lnSpc>
              <a:spcBef>
                <a:spcPts val="484"/>
              </a:spcBef>
              <a:buChar char="•"/>
              <a:tabLst>
                <a:tab pos="243840" algn="l"/>
                <a:tab pos="244475" algn="l"/>
              </a:tabLst>
            </a:pPr>
            <a:r>
              <a:rPr sz="2400" dirty="0">
                <a:latin typeface="Sitka Text" panose="02000505000000020004" pitchFamily="2" charset="0"/>
                <a:cs typeface="Arial"/>
              </a:rPr>
              <a:t>Static </a:t>
            </a:r>
            <a:r>
              <a:rPr sz="2400" spc="-5" dirty="0">
                <a:latin typeface="Sitka Text" panose="02000505000000020004" pitchFamily="2" charset="0"/>
                <a:cs typeface="Arial"/>
              </a:rPr>
              <a:t>methods cannot </a:t>
            </a:r>
            <a:r>
              <a:rPr sz="2400" dirty="0">
                <a:latin typeface="Sitka Text" panose="02000505000000020004" pitchFamily="2" charset="0"/>
                <a:cs typeface="Arial"/>
              </a:rPr>
              <a:t>access </a:t>
            </a:r>
            <a:r>
              <a:rPr sz="2400" spc="-5" dirty="0">
                <a:latin typeface="Sitka Text" panose="02000505000000020004" pitchFamily="2" charset="0"/>
                <a:cs typeface="Arial"/>
              </a:rPr>
              <a:t>non-static members(instance variables  </a:t>
            </a:r>
            <a:r>
              <a:rPr sz="2400" dirty="0">
                <a:latin typeface="Sitka Text" panose="02000505000000020004" pitchFamily="2" charset="0"/>
                <a:cs typeface="Arial"/>
              </a:rPr>
              <a:t>or instance methods) of the</a:t>
            </a:r>
            <a:r>
              <a:rPr sz="2400" spc="-130" dirty="0">
                <a:latin typeface="Sitka Text" panose="02000505000000020004" pitchFamily="2" charset="0"/>
                <a:cs typeface="Arial"/>
              </a:rPr>
              <a:t> </a:t>
            </a:r>
            <a:r>
              <a:rPr sz="2400" dirty="0">
                <a:latin typeface="Sitka Text" panose="02000505000000020004" pitchFamily="2" charset="0"/>
                <a:cs typeface="Arial"/>
              </a:rPr>
              <a:t>class</a:t>
            </a:r>
          </a:p>
          <a:p>
            <a:pPr marL="243840" indent="-231775">
              <a:spcBef>
                <a:spcPts val="1570"/>
              </a:spcBef>
              <a:buFont typeface="Arial"/>
              <a:buChar char="•"/>
              <a:tabLst>
                <a:tab pos="243840" algn="l"/>
                <a:tab pos="244475" algn="l"/>
              </a:tabLst>
            </a:pPr>
            <a:r>
              <a:rPr sz="2400" spc="-5" dirty="0">
                <a:latin typeface="Sitka Text" panose="02000505000000020004" pitchFamily="2" charset="0"/>
                <a:cs typeface="Verdana"/>
              </a:rPr>
              <a:t>Static method </a:t>
            </a:r>
            <a:r>
              <a:rPr lang="en-US" sz="2400" dirty="0">
                <a:latin typeface="Sitka Text" panose="02000505000000020004" pitchFamily="2" charset="0"/>
                <a:cs typeface="Verdana"/>
              </a:rPr>
              <a:t>can't</a:t>
            </a:r>
            <a:r>
              <a:rPr sz="2400" dirty="0">
                <a:latin typeface="Sitka Text" panose="02000505000000020004" pitchFamily="2" charset="0"/>
                <a:cs typeface="Verdana"/>
              </a:rPr>
              <a:t> </a:t>
            </a:r>
            <a:r>
              <a:rPr sz="2400" spc="-5" dirty="0">
                <a:latin typeface="Sitka Text" panose="02000505000000020004" pitchFamily="2" charset="0"/>
                <a:cs typeface="Verdana"/>
              </a:rPr>
              <a:t>access this </a:t>
            </a:r>
            <a:r>
              <a:rPr sz="2400" dirty="0">
                <a:latin typeface="Sitka Text" panose="02000505000000020004" pitchFamily="2" charset="0"/>
                <a:cs typeface="Verdana"/>
              </a:rPr>
              <a:t>and </a:t>
            </a:r>
            <a:r>
              <a:rPr sz="2400" spc="-5" dirty="0">
                <a:latin typeface="Sitka Text" panose="02000505000000020004" pitchFamily="2" charset="0"/>
                <a:cs typeface="Verdana"/>
              </a:rPr>
              <a:t>super</a:t>
            </a:r>
            <a:r>
              <a:rPr sz="2400" spc="30" dirty="0">
                <a:latin typeface="Sitka Text" panose="02000505000000020004" pitchFamily="2" charset="0"/>
                <a:cs typeface="Verdana"/>
              </a:rPr>
              <a:t> </a:t>
            </a:r>
            <a:r>
              <a:rPr sz="2400" spc="-5" dirty="0">
                <a:latin typeface="Sitka Text" panose="02000505000000020004" pitchFamily="2" charset="0"/>
                <a:cs typeface="Verdana"/>
              </a:rPr>
              <a:t>references</a:t>
            </a:r>
            <a:endParaRPr sz="2400" dirty="0">
              <a:latin typeface="Sitka Text" panose="02000505000000020004" pitchFamily="2" charset="0"/>
              <a:cs typeface="Verdana"/>
            </a:endParaRPr>
          </a:p>
        </p:txBody>
      </p:sp>
      <p:cxnSp>
        <p:nvCxnSpPr>
          <p:cNvPr id="7" name="Straight Connector 6">
            <a:extLst>
              <a:ext uri="{FF2B5EF4-FFF2-40B4-BE49-F238E27FC236}">
                <a16:creationId xmlns:a16="http://schemas.microsoft.com/office/drawing/2014/main" id="{B7FD0DFA-AD84-4D86-8B1D-44E0D1DA20FC}"/>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37D0B1E-AFE9-4866-B990-58BE68F8462D}"/>
              </a:ext>
            </a:extLst>
          </p:cNvPr>
          <p:cNvCxnSpPr>
            <a:cxnSpLocks/>
          </p:cNvCxnSpPr>
          <p:nvPr/>
        </p:nvCxnSpPr>
        <p:spPr>
          <a:xfrm>
            <a:off x="5949760" y="876992"/>
            <a:ext cx="6242240"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B39587AF-920B-47EA-83A3-1CBF12AA18A2}"/>
              </a:ext>
            </a:extLst>
          </p:cNvPr>
          <p:cNvSpPr/>
          <p:nvPr/>
        </p:nvSpPr>
        <p:spPr>
          <a:xfrm>
            <a:off x="588997" y="329464"/>
            <a:ext cx="5360763"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Static Class Members</a:t>
            </a:r>
            <a:endParaRPr lang="en-US" sz="4400" b="1" i="0" dirty="0">
              <a:solidFill>
                <a:srgbClr val="273239"/>
              </a:solidFill>
              <a:effectLst/>
              <a:latin typeface="Sitka Heading Semibold" pitchFamily="2" charset="0"/>
            </a:endParaRPr>
          </a:p>
        </p:txBody>
      </p:sp>
      <p:grpSp>
        <p:nvGrpSpPr>
          <p:cNvPr id="2" name="Group 1">
            <a:extLst>
              <a:ext uri="{FF2B5EF4-FFF2-40B4-BE49-F238E27FC236}">
                <a16:creationId xmlns:a16="http://schemas.microsoft.com/office/drawing/2014/main" id="{8802E69B-2738-485D-ED58-E2F43E093976}"/>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329C1B0C-9757-1CAD-0C3C-05C0D256D292}"/>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2790"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E2338C2-6DC3-FBA4-A5E2-655064CD5C1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9" name="Picture 8">
            <a:extLst>
              <a:ext uri="{FF2B5EF4-FFF2-40B4-BE49-F238E27FC236}">
                <a16:creationId xmlns:a16="http://schemas.microsoft.com/office/drawing/2014/main" id="{55D756EB-524A-A8A5-2B29-B122464822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908" y="1939758"/>
            <a:ext cx="8906579" cy="3050579"/>
          </a:xfrm>
          <a:prstGeom prst="rect">
            <a:avLst/>
          </a:prstGeom>
        </p:spPr>
        <p:txBody>
          <a:bodyPr vert="horz" wrap="square" lIns="0" tIns="12700" rIns="0" bIns="0" rtlCol="0">
            <a:spAutoFit/>
          </a:bodyPr>
          <a:lstStyle/>
          <a:p>
            <a:pPr marL="12700">
              <a:spcBef>
                <a:spcPts val="350"/>
              </a:spcBef>
            </a:pPr>
            <a:r>
              <a:rPr sz="2400" spc="-5" dirty="0">
                <a:latin typeface="Sitka Text" panose="02000505000000020004" pitchFamily="2" charset="0"/>
                <a:cs typeface="Courier New"/>
              </a:rPr>
              <a:t>class</a:t>
            </a:r>
            <a:r>
              <a:rPr sz="2400" spc="-10" dirty="0">
                <a:latin typeface="Sitka Text" panose="02000505000000020004" pitchFamily="2" charset="0"/>
                <a:cs typeface="Courier New"/>
              </a:rPr>
              <a:t> </a:t>
            </a:r>
            <a:r>
              <a:rPr sz="2400" spc="-5" dirty="0">
                <a:latin typeface="Sitka Text" panose="02000505000000020004" pitchFamily="2" charset="0"/>
                <a:cs typeface="Courier New"/>
              </a:rPr>
              <a:t>Sample{</a:t>
            </a:r>
            <a:endParaRPr sz="2400" dirty="0">
              <a:latin typeface="Sitka Text" panose="02000505000000020004" pitchFamily="2" charset="0"/>
              <a:cs typeface="Courier New"/>
            </a:endParaRPr>
          </a:p>
          <a:p>
            <a:pPr marL="244475">
              <a:spcBef>
                <a:spcPts val="575"/>
              </a:spcBef>
            </a:pPr>
            <a:r>
              <a:rPr sz="2400" spc="-5" dirty="0">
                <a:latin typeface="Sitka Text" panose="02000505000000020004" pitchFamily="2" charset="0"/>
                <a:cs typeface="Courier New"/>
              </a:rPr>
              <a:t>int</a:t>
            </a:r>
            <a:r>
              <a:rPr sz="2400" spc="-10" dirty="0">
                <a:latin typeface="Sitka Text" panose="02000505000000020004" pitchFamily="2" charset="0"/>
                <a:cs typeface="Courier New"/>
              </a:rPr>
              <a:t> i_val;</a:t>
            </a:r>
            <a:endParaRPr sz="2400" dirty="0">
              <a:latin typeface="Sitka Text" panose="02000505000000020004" pitchFamily="2" charset="0"/>
              <a:cs typeface="Courier New"/>
            </a:endParaRPr>
          </a:p>
          <a:p>
            <a:pPr marL="1384300" marR="502920" indent="-914400">
              <a:lnSpc>
                <a:spcPct val="120000"/>
              </a:lnSpc>
            </a:pPr>
            <a:r>
              <a:rPr sz="2400" spc="-5" dirty="0">
                <a:latin typeface="Sitka Text" panose="02000505000000020004" pitchFamily="2" charset="0"/>
                <a:cs typeface="Courier New"/>
              </a:rPr>
              <a:t>public </a:t>
            </a:r>
            <a:r>
              <a:rPr sz="2400" spc="-10" dirty="0">
                <a:latin typeface="Sitka Text" panose="02000505000000020004" pitchFamily="2" charset="0"/>
                <a:cs typeface="Courier New"/>
              </a:rPr>
              <a:t>static void main(String[] </a:t>
            </a:r>
            <a:r>
              <a:rPr sz="2400" spc="-5" dirty="0" err="1">
                <a:latin typeface="Sitka Text" panose="02000505000000020004" pitchFamily="2" charset="0"/>
                <a:cs typeface="Courier New"/>
              </a:rPr>
              <a:t>xyz</a:t>
            </a:r>
            <a:r>
              <a:rPr sz="2400" spc="-5" dirty="0">
                <a:latin typeface="Sitka Text" panose="02000505000000020004" pitchFamily="2" charset="0"/>
                <a:cs typeface="Courier New"/>
              </a:rPr>
              <a:t>)</a:t>
            </a:r>
            <a:endParaRPr lang="en-US" sz="2400" spc="-5" dirty="0">
              <a:latin typeface="Sitka Text" panose="02000505000000020004" pitchFamily="2" charset="0"/>
              <a:cs typeface="Courier New"/>
            </a:endParaRPr>
          </a:p>
          <a:p>
            <a:pPr marL="1384300" marR="502920" indent="-914400">
              <a:lnSpc>
                <a:spcPct val="120000"/>
              </a:lnSpc>
            </a:pPr>
            <a:r>
              <a:rPr lang="en-US" sz="2400" spc="-5" dirty="0">
                <a:latin typeface="Sitka Text" panose="02000505000000020004" pitchFamily="2" charset="0"/>
                <a:cs typeface="Courier New"/>
              </a:rPr>
              <a:t>  </a:t>
            </a:r>
            <a:r>
              <a:rPr sz="2400" spc="-5" dirty="0">
                <a:latin typeface="Sitka Text" panose="02000505000000020004" pitchFamily="2" charset="0"/>
                <a:cs typeface="Courier New"/>
              </a:rPr>
              <a:t>{  </a:t>
            </a:r>
            <a:endParaRPr lang="en-US" sz="2400" spc="-5" dirty="0">
              <a:latin typeface="Sitka Text" panose="02000505000000020004" pitchFamily="2" charset="0"/>
              <a:cs typeface="Courier New"/>
            </a:endParaRPr>
          </a:p>
          <a:p>
            <a:pPr marL="1384300" marR="502920" indent="-914400">
              <a:lnSpc>
                <a:spcPct val="120000"/>
              </a:lnSpc>
            </a:pPr>
            <a:r>
              <a:rPr lang="en-US" sz="2400" spc="-10" dirty="0">
                <a:latin typeface="Sitka Text" panose="02000505000000020004" pitchFamily="2" charset="0"/>
                <a:cs typeface="Courier New"/>
              </a:rPr>
              <a:t>      </a:t>
            </a:r>
            <a:r>
              <a:rPr sz="2400" spc="-10" dirty="0" err="1">
                <a:latin typeface="Sitka Text" panose="02000505000000020004" pitchFamily="2" charset="0"/>
                <a:cs typeface="Courier New"/>
              </a:rPr>
              <a:t>System.out.println</a:t>
            </a:r>
            <a:r>
              <a:rPr sz="2400" spc="-10" dirty="0">
                <a:latin typeface="Sitka Text" panose="02000505000000020004" pitchFamily="2" charset="0"/>
                <a:cs typeface="Courier New"/>
              </a:rPr>
              <a:t>("</a:t>
            </a:r>
            <a:r>
              <a:rPr sz="2400" spc="-10" dirty="0" err="1">
                <a:latin typeface="Sitka Text" panose="02000505000000020004" pitchFamily="2" charset="0"/>
                <a:cs typeface="Courier New"/>
              </a:rPr>
              <a:t>i_val</a:t>
            </a:r>
            <a:r>
              <a:rPr sz="2400" spc="-10" dirty="0">
                <a:latin typeface="Sitka Text" panose="02000505000000020004" pitchFamily="2" charset="0"/>
                <a:cs typeface="Courier New"/>
              </a:rPr>
              <a:t> </a:t>
            </a:r>
            <a:r>
              <a:rPr sz="2400" spc="-5" dirty="0">
                <a:latin typeface="Sitka Text" panose="02000505000000020004" pitchFamily="2" charset="0"/>
                <a:cs typeface="Courier New"/>
              </a:rPr>
              <a:t>is</a:t>
            </a:r>
            <a:r>
              <a:rPr lang="en-US" sz="2400" spc="-5" dirty="0">
                <a:latin typeface="Sitka Text" panose="02000505000000020004" pitchFamily="2" charset="0"/>
                <a:cs typeface="Courier New"/>
              </a:rPr>
              <a:t> </a:t>
            </a:r>
            <a:r>
              <a:rPr sz="2400" spc="-10" dirty="0">
                <a:latin typeface="Sitka Text" panose="02000505000000020004" pitchFamily="2" charset="0"/>
                <a:cs typeface="Courier New"/>
              </a:rPr>
              <a:t>:"+this.i_val);</a:t>
            </a:r>
            <a:endParaRPr sz="2400" dirty="0">
              <a:latin typeface="Sitka Text" panose="02000505000000020004" pitchFamily="2" charset="0"/>
              <a:cs typeface="Courier New"/>
            </a:endParaRPr>
          </a:p>
          <a:p>
            <a:pPr marL="469900">
              <a:spcBef>
                <a:spcPts val="575"/>
              </a:spcBef>
            </a:pPr>
            <a:r>
              <a:rPr lang="en-US" sz="2400" dirty="0">
                <a:latin typeface="Sitka Text" panose="02000505000000020004" pitchFamily="2" charset="0"/>
                <a:cs typeface="Courier New"/>
              </a:rPr>
              <a:t>   </a:t>
            </a:r>
            <a:r>
              <a:rPr sz="2400" dirty="0">
                <a:latin typeface="Sitka Text" panose="02000505000000020004" pitchFamily="2" charset="0"/>
                <a:cs typeface="Courier New"/>
              </a:rPr>
              <a:t>}</a:t>
            </a:r>
          </a:p>
          <a:p>
            <a:pPr marL="469900">
              <a:spcBef>
                <a:spcPts val="575"/>
              </a:spcBef>
            </a:pPr>
            <a:r>
              <a:rPr sz="2400" dirty="0">
                <a:latin typeface="Sitka Text" panose="02000505000000020004" pitchFamily="2" charset="0"/>
                <a:cs typeface="Courier New"/>
              </a:rPr>
              <a:t>}</a:t>
            </a:r>
          </a:p>
        </p:txBody>
      </p:sp>
      <p:sp>
        <p:nvSpPr>
          <p:cNvPr id="3" name="object 3"/>
          <p:cNvSpPr txBox="1">
            <a:spLocks noGrp="1"/>
          </p:cNvSpPr>
          <p:nvPr>
            <p:ph type="title"/>
          </p:nvPr>
        </p:nvSpPr>
        <p:spPr>
          <a:xfrm>
            <a:off x="1215495" y="310170"/>
            <a:ext cx="1234210" cy="566822"/>
          </a:xfrm>
          <a:prstGeom prst="rect">
            <a:avLst/>
          </a:prstGeom>
        </p:spPr>
        <p:txBody>
          <a:bodyPr vert="horz" wrap="square" lIns="0" tIns="12700" rIns="0" bIns="0" rtlCol="0" anchor="ctr">
            <a:spAutoFit/>
          </a:bodyPr>
          <a:lstStyle/>
          <a:p>
            <a:pPr marL="12700">
              <a:lnSpc>
                <a:spcPct val="100000"/>
              </a:lnSpc>
              <a:spcBef>
                <a:spcPts val="100"/>
              </a:spcBef>
            </a:pPr>
            <a:r>
              <a:rPr sz="3600" dirty="0">
                <a:effectLst>
                  <a:outerShdw blurRad="38100" dist="38100" dir="2700000" algn="tl">
                    <a:srgbClr val="000000">
                      <a:alpha val="43137"/>
                    </a:srgbClr>
                  </a:outerShdw>
                </a:effectLst>
                <a:latin typeface="Sitka Heading Semibold" pitchFamily="2" charset="0"/>
              </a:rPr>
              <a:t>Qu</a:t>
            </a:r>
            <a:r>
              <a:rPr sz="3600" spc="-15" dirty="0">
                <a:effectLst>
                  <a:outerShdw blurRad="38100" dist="38100" dir="2700000" algn="tl">
                    <a:srgbClr val="000000">
                      <a:alpha val="43137"/>
                    </a:srgbClr>
                  </a:outerShdw>
                </a:effectLst>
                <a:latin typeface="Sitka Heading Semibold" pitchFamily="2" charset="0"/>
              </a:rPr>
              <a:t>i</a:t>
            </a:r>
            <a:r>
              <a:rPr sz="3600" dirty="0">
                <a:effectLst>
                  <a:outerShdw blurRad="38100" dist="38100" dir="2700000" algn="tl">
                    <a:srgbClr val="000000">
                      <a:alpha val="43137"/>
                    </a:srgbClr>
                  </a:outerShdw>
                </a:effectLst>
                <a:latin typeface="Sitka Heading Semibold" pitchFamily="2" charset="0"/>
              </a:rPr>
              <a:t>z</a:t>
            </a:r>
          </a:p>
        </p:txBody>
      </p:sp>
      <p:cxnSp>
        <p:nvCxnSpPr>
          <p:cNvPr id="7" name="Straight Connector 6">
            <a:extLst>
              <a:ext uri="{FF2B5EF4-FFF2-40B4-BE49-F238E27FC236}">
                <a16:creationId xmlns:a16="http://schemas.microsoft.com/office/drawing/2014/main" id="{7FF91A10-BC0A-47D1-8472-FFE4B61D920E}"/>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10EF0F9-8081-495B-90C9-5919CA91B45C}"/>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pic>
        <p:nvPicPr>
          <p:cNvPr id="2050" name="Picture 2" descr="Question mark PNG">
            <a:extLst>
              <a:ext uri="{FF2B5EF4-FFF2-40B4-BE49-F238E27FC236}">
                <a16:creationId xmlns:a16="http://schemas.microsoft.com/office/drawing/2014/main" id="{761BD8E5-87D9-4B87-8E60-0ED97754D3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9BD40D6-075A-3C6A-84EE-C55C1D4326AC}"/>
              </a:ext>
            </a:extLst>
          </p:cNvPr>
          <p:cNvGrpSpPr/>
          <p:nvPr/>
        </p:nvGrpSpPr>
        <p:grpSpPr>
          <a:xfrm>
            <a:off x="9453603" y="56385"/>
            <a:ext cx="2628980" cy="738492"/>
            <a:chOff x="9520509" y="56385"/>
            <a:chExt cx="2628980" cy="738492"/>
          </a:xfrm>
        </p:grpSpPr>
        <p:graphicFrame>
          <p:nvGraphicFramePr>
            <p:cNvPr id="5" name="Object 4">
              <a:extLst>
                <a:ext uri="{FF2B5EF4-FFF2-40B4-BE49-F238E27FC236}">
                  <a16:creationId xmlns:a16="http://schemas.microsoft.com/office/drawing/2014/main" id="{526A6137-214E-A3C9-A175-738BD2BE1D9D}"/>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3814"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B0E4CCF5-C3B1-A0B7-269B-0B07BC81C82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4D1A38A2-0636-4838-4307-F3F311CAFA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1229680"/>
            <a:ext cx="9262610" cy="4398640"/>
          </a:xfrm>
          <a:prstGeom prst="rect">
            <a:avLst/>
          </a:prstGeom>
        </p:spPr>
        <p:txBody>
          <a:bodyPr vert="horz" wrap="square" lIns="0" tIns="12700" rIns="0" bIns="0" rtlCol="0">
            <a:spAutoFit/>
          </a:bodyPr>
          <a:lstStyle/>
          <a:p>
            <a:pPr marL="12700">
              <a:spcBef>
                <a:spcPts val="350"/>
              </a:spcBef>
            </a:pPr>
            <a:r>
              <a:rPr sz="2000" spc="-5" dirty="0">
                <a:latin typeface="Sitka Text" panose="02000505000000020004" pitchFamily="2" charset="0"/>
                <a:cs typeface="Courier New"/>
              </a:rPr>
              <a:t>class</a:t>
            </a:r>
            <a:r>
              <a:rPr sz="2000" spc="-10" dirty="0">
                <a:latin typeface="Sitka Text" panose="02000505000000020004" pitchFamily="2" charset="0"/>
                <a:cs typeface="Courier New"/>
              </a:rPr>
              <a:t> </a:t>
            </a:r>
            <a:r>
              <a:rPr sz="2000" spc="-5" dirty="0">
                <a:latin typeface="Sitka Text" panose="02000505000000020004" pitchFamily="2" charset="0"/>
                <a:cs typeface="Courier New"/>
              </a:rPr>
              <a:t>Sample{</a:t>
            </a:r>
            <a:endParaRPr sz="2000" dirty="0">
              <a:latin typeface="Sitka Text" panose="02000505000000020004" pitchFamily="2" charset="0"/>
              <a:cs typeface="Courier New"/>
            </a:endParaRPr>
          </a:p>
          <a:p>
            <a:pPr marL="469900" marR="4154170" indent="-226060">
              <a:lnSpc>
                <a:spcPct val="120000"/>
              </a:lnSpc>
            </a:pPr>
            <a:r>
              <a:rPr sz="2000" spc="-5" dirty="0">
                <a:latin typeface="Sitka Text" panose="02000505000000020004" pitchFamily="2" charset="0"/>
                <a:cs typeface="Courier New"/>
              </a:rPr>
              <a:t>int </a:t>
            </a:r>
            <a:r>
              <a:rPr sz="2000" spc="-10" dirty="0">
                <a:latin typeface="Sitka Text" panose="02000505000000020004" pitchFamily="2" charset="0"/>
                <a:cs typeface="Courier New"/>
              </a:rPr>
              <a:t>i_val=10;  </a:t>
            </a:r>
            <a:endParaRPr lang="en-US" sz="2000" spc="-10" dirty="0">
              <a:latin typeface="Sitka Text" panose="02000505000000020004" pitchFamily="2" charset="0"/>
              <a:cs typeface="Courier New"/>
            </a:endParaRPr>
          </a:p>
          <a:p>
            <a:pPr marL="469900" marR="4154170" indent="-226060">
              <a:lnSpc>
                <a:spcPct val="120000"/>
              </a:lnSpc>
            </a:pPr>
            <a:r>
              <a:rPr sz="2000" spc="-10" dirty="0">
                <a:latin typeface="Sitka Text" panose="02000505000000020004" pitchFamily="2" charset="0"/>
                <a:cs typeface="Courier New"/>
              </a:rPr>
              <a:t>Sample(int</a:t>
            </a:r>
            <a:r>
              <a:rPr sz="2000" spc="-55" dirty="0">
                <a:latin typeface="Sitka Text" panose="02000505000000020004" pitchFamily="2" charset="0"/>
                <a:cs typeface="Courier New"/>
              </a:rPr>
              <a:t> </a:t>
            </a:r>
            <a:r>
              <a:rPr sz="2000" spc="-10" dirty="0" err="1">
                <a:latin typeface="Sitka Text" panose="02000505000000020004" pitchFamily="2" charset="0"/>
                <a:cs typeface="Courier New"/>
              </a:rPr>
              <a:t>i_val</a:t>
            </a:r>
            <a:r>
              <a:rPr sz="2000" spc="-10"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469900" marR="4154170" indent="-226060">
              <a:lnSpc>
                <a:spcPct val="120000"/>
              </a:lnSpc>
            </a:pPr>
            <a:r>
              <a:rPr lang="en-US" sz="2000" spc="-10" dirty="0">
                <a:latin typeface="Sitka Text" panose="02000505000000020004" pitchFamily="2" charset="0"/>
                <a:cs typeface="Courier New"/>
              </a:rPr>
              <a:t>   </a:t>
            </a:r>
            <a:r>
              <a:rPr sz="2000" spc="-10" dirty="0" err="1">
                <a:latin typeface="Sitka Text" panose="02000505000000020004" pitchFamily="2" charset="0"/>
                <a:cs typeface="Courier New"/>
              </a:rPr>
              <a:t>this.i_val</a:t>
            </a:r>
            <a:r>
              <a:rPr sz="2000" spc="-10" dirty="0">
                <a:latin typeface="Sitka Text" panose="02000505000000020004" pitchFamily="2" charset="0"/>
                <a:cs typeface="Courier New"/>
              </a:rPr>
              <a:t>=</a:t>
            </a:r>
            <a:r>
              <a:rPr sz="2000" spc="-10" dirty="0" err="1">
                <a:latin typeface="Sitka Text" panose="02000505000000020004" pitchFamily="2" charset="0"/>
                <a:cs typeface="Courier New"/>
              </a:rPr>
              <a:t>i_val</a:t>
            </a:r>
            <a:r>
              <a:rPr sz="2000" spc="-10"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469900" marR="4154170" indent="-226060">
              <a:lnSpc>
                <a:spcPct val="120000"/>
              </a:lnSpc>
            </a:pPr>
            <a:r>
              <a:rPr lang="en-US" sz="2000" spc="-10" dirty="0">
                <a:latin typeface="Sitka Text" panose="02000505000000020004" pitchFamily="2" charset="0"/>
                <a:cs typeface="Courier New"/>
              </a:rPr>
              <a:t>   </a:t>
            </a:r>
            <a:r>
              <a:rPr sz="2000" spc="-10" dirty="0" err="1">
                <a:latin typeface="Sitka Text" panose="02000505000000020004" pitchFamily="2" charset="0"/>
                <a:cs typeface="Courier New"/>
              </a:rPr>
              <a:t>System.out.println</a:t>
            </a:r>
            <a:r>
              <a:rPr sz="2000" spc="-10" dirty="0">
                <a:latin typeface="Sitka Text" panose="02000505000000020004" pitchFamily="2" charset="0"/>
                <a:cs typeface="Courier New"/>
              </a:rPr>
              <a:t>("inside Sample</a:t>
            </a:r>
            <a:r>
              <a:rPr lang="en-US" sz="2000" spc="-10" dirty="0">
                <a:latin typeface="Sitka Text" panose="02000505000000020004" pitchFamily="2" charset="0"/>
                <a:cs typeface="Courier New"/>
              </a:rPr>
              <a:t> </a:t>
            </a:r>
            <a:r>
              <a:rPr sz="2000" spc="-5" dirty="0" err="1">
                <a:latin typeface="Sitka Text" panose="02000505000000020004" pitchFamily="2" charset="0"/>
                <a:cs typeface="Courier New"/>
              </a:rPr>
              <a:t>i_val</a:t>
            </a:r>
            <a:r>
              <a:rPr sz="2000" spc="-5" dirty="0">
                <a:latin typeface="Sitka Text" panose="02000505000000020004" pitchFamily="2" charset="0"/>
                <a:cs typeface="Courier New"/>
              </a:rPr>
              <a:t>:</a:t>
            </a:r>
            <a:r>
              <a:rPr sz="2000" spc="-20" dirty="0">
                <a:latin typeface="Sitka Text" panose="02000505000000020004" pitchFamily="2" charset="0"/>
                <a:cs typeface="Courier New"/>
              </a:rPr>
              <a:t> </a:t>
            </a:r>
            <a:r>
              <a:rPr sz="2000" spc="-10" dirty="0">
                <a:latin typeface="Sitka Text" panose="02000505000000020004" pitchFamily="2" charset="0"/>
                <a:cs typeface="Courier New"/>
              </a:rPr>
              <a:t>"+</a:t>
            </a:r>
            <a:r>
              <a:rPr sz="2000" spc="-10" dirty="0" err="1">
                <a:latin typeface="Sitka Text" panose="02000505000000020004" pitchFamily="2" charset="0"/>
                <a:cs typeface="Courier New"/>
              </a:rPr>
              <a:t>this.i_val</a:t>
            </a:r>
            <a:r>
              <a:rPr sz="2000" spc="-10" dirty="0">
                <a:latin typeface="Sitka Text" panose="02000505000000020004" pitchFamily="2" charset="0"/>
                <a:cs typeface="Courier New"/>
              </a:rPr>
              <a:t>);</a:t>
            </a:r>
            <a:endParaRPr lang="en-US" sz="2000" spc="-10" dirty="0">
              <a:latin typeface="Sitka Text" panose="02000505000000020004" pitchFamily="2" charset="0"/>
              <a:cs typeface="Courier New"/>
            </a:endParaRPr>
          </a:p>
          <a:p>
            <a:pPr marL="469900" marR="4154170" indent="-226060">
              <a:lnSpc>
                <a:spcPct val="120000"/>
              </a:lnSpc>
            </a:pPr>
            <a:r>
              <a:rPr sz="2000"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469900" marR="4154170" indent="-226060">
              <a:lnSpc>
                <a:spcPct val="120000"/>
              </a:lnSpc>
            </a:pPr>
            <a:r>
              <a:rPr sz="2000" spc="-5" dirty="0">
                <a:latin typeface="Sitka Text" panose="02000505000000020004" pitchFamily="2" charset="0"/>
                <a:cs typeface="Courier New"/>
              </a:rPr>
              <a:t>public </a:t>
            </a:r>
            <a:r>
              <a:rPr sz="2000" spc="-10" dirty="0">
                <a:latin typeface="Sitka Text" panose="02000505000000020004" pitchFamily="2" charset="0"/>
                <a:cs typeface="Courier New"/>
              </a:rPr>
              <a:t>static void main(String[] </a:t>
            </a:r>
            <a:r>
              <a:rPr sz="2000" spc="-5" dirty="0" err="1">
                <a:latin typeface="Sitka Text" panose="02000505000000020004" pitchFamily="2" charset="0"/>
                <a:cs typeface="Courier New"/>
              </a:rPr>
              <a:t>xyz</a:t>
            </a:r>
            <a:r>
              <a:rPr sz="2000" spc="-5" dirty="0">
                <a:latin typeface="Sitka Text" panose="02000505000000020004" pitchFamily="2" charset="0"/>
                <a:cs typeface="Courier New"/>
              </a:rPr>
              <a:t>)</a:t>
            </a:r>
            <a:endParaRPr lang="en-US" sz="2000" spc="-5" dirty="0">
              <a:latin typeface="Sitka Text" panose="02000505000000020004" pitchFamily="2" charset="0"/>
              <a:cs typeface="Courier New"/>
            </a:endParaRPr>
          </a:p>
          <a:p>
            <a:pPr marL="469900" marR="4154170" indent="-226060">
              <a:lnSpc>
                <a:spcPct val="120000"/>
              </a:lnSpc>
            </a:pPr>
            <a:r>
              <a:rPr sz="2000" spc="-5" dirty="0">
                <a:latin typeface="Sitka Text" panose="02000505000000020004" pitchFamily="2" charset="0"/>
                <a:cs typeface="Courier New"/>
              </a:rPr>
              <a:t>{ </a:t>
            </a:r>
            <a:endParaRPr lang="en-US" sz="2000" spc="-5" dirty="0">
              <a:latin typeface="Sitka Text" panose="02000505000000020004" pitchFamily="2" charset="0"/>
              <a:cs typeface="Courier New"/>
            </a:endParaRPr>
          </a:p>
          <a:p>
            <a:pPr marL="469900" marR="4154170" indent="-226060">
              <a:lnSpc>
                <a:spcPct val="120000"/>
              </a:lnSpc>
            </a:pPr>
            <a:r>
              <a:rPr lang="en-US" sz="2000" spc="-5" dirty="0">
                <a:latin typeface="Sitka Text" panose="02000505000000020004" pitchFamily="2" charset="0"/>
                <a:cs typeface="Courier New"/>
              </a:rPr>
              <a:t>  </a:t>
            </a:r>
            <a:r>
              <a:rPr sz="2000" spc="-5" dirty="0">
                <a:latin typeface="Sitka Text" panose="02000505000000020004" pitchFamily="2" charset="0"/>
                <a:cs typeface="Courier New"/>
              </a:rPr>
              <a:t> Sample </a:t>
            </a:r>
            <a:r>
              <a:rPr sz="2000" dirty="0">
                <a:latin typeface="Sitka Text" panose="02000505000000020004" pitchFamily="2" charset="0"/>
                <a:cs typeface="Courier New"/>
              </a:rPr>
              <a:t>o = </a:t>
            </a:r>
            <a:r>
              <a:rPr sz="2000" spc="-5" dirty="0">
                <a:latin typeface="Sitka Text" panose="02000505000000020004" pitchFamily="2" charset="0"/>
                <a:cs typeface="Courier New"/>
              </a:rPr>
              <a:t>new</a:t>
            </a:r>
            <a:r>
              <a:rPr sz="2000" spc="-70" dirty="0">
                <a:latin typeface="Sitka Text" panose="02000505000000020004" pitchFamily="2" charset="0"/>
                <a:cs typeface="Courier New"/>
              </a:rPr>
              <a:t> </a:t>
            </a:r>
            <a:r>
              <a:rPr sz="2000" spc="-10" dirty="0">
                <a:latin typeface="Sitka Text" panose="02000505000000020004" pitchFamily="2" charset="0"/>
                <a:cs typeface="Courier New"/>
              </a:rPr>
              <a:t>Sample();</a:t>
            </a:r>
            <a:endParaRPr lang="en-US" sz="2000" spc="-10" dirty="0">
              <a:latin typeface="Sitka Text" panose="02000505000000020004" pitchFamily="2" charset="0"/>
              <a:cs typeface="Courier New"/>
            </a:endParaRPr>
          </a:p>
          <a:p>
            <a:pPr marL="469900" marR="4154170" indent="-226060">
              <a:lnSpc>
                <a:spcPct val="120000"/>
              </a:lnSpc>
            </a:pPr>
            <a:r>
              <a:rPr sz="2000" spc="-10" dirty="0">
                <a:latin typeface="Sitka Text" panose="02000505000000020004" pitchFamily="2" charset="0"/>
                <a:cs typeface="Courier New"/>
              </a:rPr>
              <a:t>}</a:t>
            </a:r>
            <a:endParaRPr sz="2000" dirty="0">
              <a:latin typeface="Sitka Text" panose="02000505000000020004" pitchFamily="2" charset="0"/>
              <a:cs typeface="Courier New"/>
            </a:endParaRPr>
          </a:p>
          <a:p>
            <a:pPr marL="244475">
              <a:spcBef>
                <a:spcPts val="575"/>
              </a:spcBef>
            </a:pPr>
            <a:r>
              <a:rPr sz="2000" dirty="0">
                <a:latin typeface="Sitka Text" panose="02000505000000020004" pitchFamily="2" charset="0"/>
                <a:cs typeface="Courier New"/>
              </a:rPr>
              <a:t>}</a:t>
            </a:r>
          </a:p>
        </p:txBody>
      </p:sp>
      <p:cxnSp>
        <p:nvCxnSpPr>
          <p:cNvPr id="7" name="Straight Connector 6">
            <a:extLst>
              <a:ext uri="{FF2B5EF4-FFF2-40B4-BE49-F238E27FC236}">
                <a16:creationId xmlns:a16="http://schemas.microsoft.com/office/drawing/2014/main" id="{D41EF432-EC58-4B1F-BDBB-6F7E317C13E5}"/>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91F8861-B673-4F76-9DB7-7A5C67B6A49F}"/>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5A647AF2-8A5E-4C11-B7E4-F09BC572DF8E}"/>
              </a:ext>
            </a:extLst>
          </p:cNvPr>
          <p:cNvSpPr/>
          <p:nvPr/>
        </p:nvSpPr>
        <p:spPr>
          <a:xfrm>
            <a:off x="588997" y="329464"/>
            <a:ext cx="1292341"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Quiz</a:t>
            </a:r>
            <a:endParaRPr lang="en-US" sz="4400" b="1" i="0" dirty="0">
              <a:solidFill>
                <a:srgbClr val="273239"/>
              </a:solidFill>
              <a:effectLst/>
              <a:latin typeface="Sitka Heading Semibold" pitchFamily="2" charset="0"/>
            </a:endParaRPr>
          </a:p>
        </p:txBody>
      </p:sp>
      <p:pic>
        <p:nvPicPr>
          <p:cNvPr id="10" name="Picture 2" descr="Question mark PNG">
            <a:extLst>
              <a:ext uri="{FF2B5EF4-FFF2-40B4-BE49-F238E27FC236}">
                <a16:creationId xmlns:a16="http://schemas.microsoft.com/office/drawing/2014/main" id="{9C458F5E-DBAF-42C4-AC1E-DAFA517F018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95728DC-6638-E247-F259-11F58886F71D}"/>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183682FB-932F-4B32-B360-3733FC9991C6}"/>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4838"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579709D-75DA-B88E-F2B7-F674C422A9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78BD9089-D3DA-6E76-CACC-796EB4E3C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3928" y="1356067"/>
            <a:ext cx="11014006" cy="4090863"/>
          </a:xfrm>
          <a:prstGeom prst="rect">
            <a:avLst/>
          </a:prstGeom>
        </p:spPr>
        <p:txBody>
          <a:bodyPr vert="horz" wrap="square" lIns="0" tIns="12700" rIns="0" bIns="0" rtlCol="0">
            <a:spAutoFit/>
          </a:bodyPr>
          <a:lstStyle/>
          <a:p>
            <a:pPr marL="243840" marR="5080" indent="-231775">
              <a:spcBef>
                <a:spcPts val="100"/>
              </a:spcBef>
              <a:buChar char="•"/>
              <a:tabLst>
                <a:tab pos="244475" algn="l"/>
                <a:tab pos="603885" algn="l"/>
                <a:tab pos="1487805" algn="l"/>
                <a:tab pos="2372360" algn="l"/>
                <a:tab pos="2765425" algn="l"/>
                <a:tab pos="3108325" algn="l"/>
                <a:tab pos="3990340" algn="l"/>
                <a:tab pos="4418965" algn="l"/>
                <a:tab pos="5252720" algn="l"/>
                <a:tab pos="6647815" algn="l"/>
                <a:tab pos="7057390" algn="l"/>
              </a:tabLst>
            </a:pPr>
            <a:r>
              <a:rPr sz="2400" dirty="0">
                <a:latin typeface="Sitka Text" panose="02000505000000020004" pitchFamily="2" charset="0"/>
                <a:cs typeface="Arial"/>
              </a:rPr>
              <a:t>A	st</a:t>
            </a:r>
            <a:r>
              <a:rPr sz="2400" spc="-10" dirty="0">
                <a:latin typeface="Sitka Text" panose="02000505000000020004" pitchFamily="2" charset="0"/>
                <a:cs typeface="Arial"/>
              </a:rPr>
              <a:t>a</a:t>
            </a:r>
            <a:r>
              <a:rPr sz="2400" dirty="0">
                <a:latin typeface="Sitka Text" panose="02000505000000020004" pitchFamily="2" charset="0"/>
                <a:cs typeface="Arial"/>
              </a:rPr>
              <a:t>tic	</a:t>
            </a:r>
            <a:r>
              <a:rPr sz="2400" spc="-5" dirty="0">
                <a:latin typeface="Sitka Text" panose="02000505000000020004" pitchFamily="2" charset="0"/>
                <a:cs typeface="Arial"/>
              </a:rPr>
              <a:t>b</a:t>
            </a:r>
            <a:r>
              <a:rPr sz="2400" spc="-15" dirty="0">
                <a:latin typeface="Sitka Text" panose="02000505000000020004" pitchFamily="2" charset="0"/>
                <a:cs typeface="Arial"/>
              </a:rPr>
              <a:t>l</a:t>
            </a:r>
            <a:r>
              <a:rPr sz="2400" spc="-5" dirty="0">
                <a:latin typeface="Sitka Text" panose="02000505000000020004" pitchFamily="2" charset="0"/>
                <a:cs typeface="Arial"/>
              </a:rPr>
              <a:t>ock</a:t>
            </a:r>
            <a:r>
              <a:rPr sz="2400" dirty="0">
                <a:latin typeface="Sitka Text" panose="02000505000000020004" pitchFamily="2" charset="0"/>
                <a:cs typeface="Arial"/>
              </a:rPr>
              <a:t>	</a:t>
            </a:r>
            <a:r>
              <a:rPr sz="2400" spc="-10" dirty="0">
                <a:latin typeface="Sitka Text" panose="02000505000000020004" pitchFamily="2" charset="0"/>
                <a:cs typeface="Arial"/>
              </a:rPr>
              <a:t>i</a:t>
            </a:r>
            <a:r>
              <a:rPr sz="2400" spc="-5" dirty="0">
                <a:latin typeface="Sitka Text" panose="02000505000000020004" pitchFamily="2" charset="0"/>
                <a:cs typeface="Arial"/>
              </a:rPr>
              <a:t>s</a:t>
            </a:r>
            <a:r>
              <a:rPr sz="2400" dirty="0">
                <a:latin typeface="Sitka Text" panose="02000505000000020004" pitchFamily="2" charset="0"/>
                <a:cs typeface="Arial"/>
              </a:rPr>
              <a:t>	</a:t>
            </a:r>
            <a:r>
              <a:rPr sz="2400" spc="-5" dirty="0">
                <a:latin typeface="Sitka Text" panose="02000505000000020004" pitchFamily="2" charset="0"/>
                <a:cs typeface="Arial"/>
              </a:rPr>
              <a:t>a</a:t>
            </a:r>
            <a:r>
              <a:rPr sz="2400" dirty="0">
                <a:latin typeface="Sitka Text" panose="02000505000000020004" pitchFamily="2" charset="0"/>
                <a:cs typeface="Arial"/>
              </a:rPr>
              <a:t>	</a:t>
            </a:r>
            <a:r>
              <a:rPr sz="2400" spc="-20" dirty="0">
                <a:latin typeface="Sitka Text" panose="02000505000000020004" pitchFamily="2" charset="0"/>
                <a:cs typeface="Arial"/>
              </a:rPr>
              <a:t>b</a:t>
            </a:r>
            <a:r>
              <a:rPr sz="2400" spc="-5" dirty="0">
                <a:latin typeface="Sitka Text" panose="02000505000000020004" pitchFamily="2" charset="0"/>
                <a:cs typeface="Arial"/>
              </a:rPr>
              <a:t>l</a:t>
            </a:r>
            <a:r>
              <a:rPr sz="2400" spc="-15" dirty="0">
                <a:latin typeface="Sitka Text" panose="02000505000000020004" pitchFamily="2" charset="0"/>
                <a:cs typeface="Arial"/>
              </a:rPr>
              <a:t>o</a:t>
            </a:r>
            <a:r>
              <a:rPr sz="2400" dirty="0">
                <a:latin typeface="Sitka Text" panose="02000505000000020004" pitchFamily="2" charset="0"/>
                <a:cs typeface="Arial"/>
              </a:rPr>
              <a:t>ck	of	</a:t>
            </a:r>
            <a:r>
              <a:rPr sz="2400" spc="-5" dirty="0">
                <a:latin typeface="Sitka Text" panose="02000505000000020004" pitchFamily="2" charset="0"/>
                <a:cs typeface="Arial"/>
              </a:rPr>
              <a:t>code</a:t>
            </a:r>
            <a:r>
              <a:rPr sz="2400" dirty="0">
                <a:latin typeface="Sitka Text" panose="02000505000000020004" pitchFamily="2" charset="0"/>
                <a:cs typeface="Arial"/>
              </a:rPr>
              <a:t>	</a:t>
            </a:r>
            <a:r>
              <a:rPr sz="2400" spc="-5" dirty="0">
                <a:latin typeface="Sitka Text" panose="02000505000000020004" pitchFamily="2" charset="0"/>
                <a:cs typeface="Arial"/>
              </a:rPr>
              <a:t>encl</a:t>
            </a:r>
            <a:r>
              <a:rPr sz="2400" spc="-15" dirty="0">
                <a:latin typeface="Sitka Text" panose="02000505000000020004" pitchFamily="2" charset="0"/>
                <a:cs typeface="Arial"/>
              </a:rPr>
              <a:t>o</a:t>
            </a:r>
            <a:r>
              <a:rPr sz="2400" spc="5" dirty="0">
                <a:latin typeface="Sitka Text" panose="02000505000000020004" pitchFamily="2" charset="0"/>
                <a:cs typeface="Arial"/>
              </a:rPr>
              <a:t>s</a:t>
            </a:r>
            <a:r>
              <a:rPr sz="2400" spc="-5" dirty="0">
                <a:latin typeface="Sitka Text" panose="02000505000000020004" pitchFamily="2" charset="0"/>
                <a:cs typeface="Arial"/>
              </a:rPr>
              <a:t>ed</a:t>
            </a:r>
            <a:r>
              <a:rPr sz="2400" dirty="0">
                <a:latin typeface="Sitka Text" panose="02000505000000020004" pitchFamily="2" charset="0"/>
                <a:cs typeface="Arial"/>
              </a:rPr>
              <a:t>	</a:t>
            </a:r>
            <a:r>
              <a:rPr sz="2400" spc="-10" dirty="0">
                <a:latin typeface="Sitka Text" panose="02000505000000020004" pitchFamily="2" charset="0"/>
                <a:cs typeface="Arial"/>
              </a:rPr>
              <a:t>i</a:t>
            </a:r>
            <a:r>
              <a:rPr sz="2400" spc="-5" dirty="0">
                <a:latin typeface="Sitka Text" panose="02000505000000020004" pitchFamily="2" charset="0"/>
                <a:cs typeface="Arial"/>
              </a:rPr>
              <a:t>n</a:t>
            </a:r>
            <a:r>
              <a:rPr sz="2400" dirty="0">
                <a:latin typeface="Sitka Text" panose="02000505000000020004" pitchFamily="2" charset="0"/>
                <a:cs typeface="Arial"/>
              </a:rPr>
              <a:t>	</a:t>
            </a:r>
            <a:r>
              <a:rPr sz="2400" spc="-5" dirty="0">
                <a:latin typeface="Sitka Text" panose="02000505000000020004" pitchFamily="2" charset="0"/>
                <a:cs typeface="Arial"/>
              </a:rPr>
              <a:t>bra</a:t>
            </a:r>
            <a:r>
              <a:rPr sz="2400" dirty="0">
                <a:latin typeface="Sitka Text" panose="02000505000000020004" pitchFamily="2" charset="0"/>
                <a:cs typeface="Arial"/>
              </a:rPr>
              <a:t>ces,  </a:t>
            </a:r>
            <a:r>
              <a:rPr sz="2400" spc="-5" dirty="0">
                <a:latin typeface="Sitka Text" panose="02000505000000020004" pitchFamily="2" charset="0"/>
                <a:cs typeface="Arial"/>
              </a:rPr>
              <a:t>preceded by </a:t>
            </a:r>
            <a:r>
              <a:rPr sz="2400" dirty="0">
                <a:latin typeface="Sitka Text" panose="02000505000000020004" pitchFamily="2" charset="0"/>
                <a:cs typeface="Arial"/>
              </a:rPr>
              <a:t>the </a:t>
            </a:r>
            <a:r>
              <a:rPr sz="2400" spc="-5" dirty="0">
                <a:latin typeface="Sitka Text" panose="02000505000000020004" pitchFamily="2" charset="0"/>
                <a:cs typeface="Arial"/>
              </a:rPr>
              <a:t>keyword</a:t>
            </a:r>
            <a:r>
              <a:rPr sz="2400" spc="30" dirty="0">
                <a:latin typeface="Sitka Text" panose="02000505000000020004" pitchFamily="2" charset="0"/>
                <a:cs typeface="Arial"/>
              </a:rPr>
              <a:t> </a:t>
            </a:r>
            <a:r>
              <a:rPr sz="2400" dirty="0">
                <a:latin typeface="Sitka Text" panose="02000505000000020004" pitchFamily="2" charset="0"/>
                <a:cs typeface="Arial"/>
              </a:rPr>
              <a:t>static</a:t>
            </a:r>
          </a:p>
          <a:p>
            <a:pPr>
              <a:spcBef>
                <a:spcPts val="10"/>
              </a:spcBef>
              <a:buFont typeface="Arial"/>
              <a:buChar char="•"/>
            </a:pPr>
            <a:endParaRPr sz="2400" dirty="0">
              <a:latin typeface="Sitka Text" panose="02000505000000020004" pitchFamily="2" charset="0"/>
              <a:cs typeface="Arial"/>
            </a:endParaRPr>
          </a:p>
          <a:p>
            <a:pPr marL="12700"/>
            <a:r>
              <a:rPr sz="2400" spc="-5" dirty="0">
                <a:latin typeface="Sitka Text" panose="02000505000000020004" pitchFamily="2" charset="0"/>
                <a:cs typeface="Arial"/>
              </a:rPr>
              <a:t>Ex</a:t>
            </a:r>
            <a:r>
              <a:rPr sz="2400" dirty="0">
                <a:latin typeface="Sitka Text" panose="02000505000000020004" pitchFamily="2" charset="0"/>
                <a:cs typeface="Arial"/>
              </a:rPr>
              <a:t> :</a:t>
            </a:r>
          </a:p>
          <a:p>
            <a:pPr marL="12700">
              <a:spcBef>
                <a:spcPts val="1789"/>
              </a:spcBef>
            </a:pPr>
            <a:r>
              <a:rPr sz="2400" spc="-5" dirty="0">
                <a:latin typeface="Sitka Text" panose="02000505000000020004" pitchFamily="2" charset="0"/>
                <a:cs typeface="Courier New"/>
              </a:rPr>
              <a:t>static</a:t>
            </a:r>
            <a:r>
              <a:rPr sz="2400" spc="-20" dirty="0">
                <a:latin typeface="Sitka Text" panose="02000505000000020004" pitchFamily="2" charset="0"/>
                <a:cs typeface="Courier New"/>
              </a:rPr>
              <a:t> </a:t>
            </a:r>
            <a:r>
              <a:rPr sz="2400" dirty="0">
                <a:latin typeface="Sitka Text" panose="02000505000000020004" pitchFamily="2" charset="0"/>
                <a:cs typeface="Courier New"/>
              </a:rPr>
              <a:t>{</a:t>
            </a:r>
          </a:p>
          <a:p>
            <a:pPr marL="243840">
              <a:spcBef>
                <a:spcPts val="575"/>
              </a:spcBef>
            </a:pPr>
            <a:r>
              <a:rPr sz="2400" spc="-10" dirty="0">
                <a:latin typeface="Sitka Text" panose="02000505000000020004" pitchFamily="2" charset="0"/>
                <a:cs typeface="Courier New"/>
              </a:rPr>
              <a:t>System.out.println(“Within static</a:t>
            </a:r>
            <a:r>
              <a:rPr sz="2400" spc="5" dirty="0">
                <a:latin typeface="Sitka Text" panose="02000505000000020004" pitchFamily="2" charset="0"/>
                <a:cs typeface="Courier New"/>
              </a:rPr>
              <a:t> </a:t>
            </a:r>
            <a:r>
              <a:rPr sz="2400" spc="-10" dirty="0">
                <a:latin typeface="Sitka Text" panose="02000505000000020004" pitchFamily="2" charset="0"/>
                <a:cs typeface="Courier New"/>
              </a:rPr>
              <a:t>block”);</a:t>
            </a:r>
            <a:endParaRPr sz="2400" dirty="0">
              <a:latin typeface="Sitka Text" panose="02000505000000020004" pitchFamily="2" charset="0"/>
              <a:cs typeface="Courier New"/>
            </a:endParaRPr>
          </a:p>
          <a:p>
            <a:pPr marL="12700">
              <a:spcBef>
                <a:spcPts val="575"/>
              </a:spcBef>
            </a:pPr>
            <a:r>
              <a:rPr lang="en-US" sz="2400" dirty="0">
                <a:latin typeface="Sitka Text" panose="02000505000000020004" pitchFamily="2" charset="0"/>
                <a:cs typeface="Courier New"/>
              </a:rPr>
              <a:t>   </a:t>
            </a:r>
            <a:r>
              <a:rPr sz="2400" dirty="0">
                <a:latin typeface="Sitka Text" panose="02000505000000020004" pitchFamily="2" charset="0"/>
                <a:cs typeface="Courier New"/>
              </a:rPr>
              <a:t>}</a:t>
            </a:r>
          </a:p>
          <a:p>
            <a:pPr>
              <a:spcBef>
                <a:spcPts val="15"/>
              </a:spcBef>
            </a:pPr>
            <a:endParaRPr sz="2400" dirty="0">
              <a:latin typeface="Sitka Text" panose="02000505000000020004" pitchFamily="2" charset="0"/>
              <a:cs typeface="Courier New"/>
            </a:endParaRPr>
          </a:p>
          <a:p>
            <a:pPr marL="243840" marR="5080" indent="-231775">
              <a:buChar char="•"/>
              <a:tabLst>
                <a:tab pos="244475" algn="l"/>
                <a:tab pos="981710" algn="l"/>
                <a:tab pos="2687320" algn="l"/>
                <a:tab pos="3679825" algn="l"/>
                <a:tab pos="4316730" algn="l"/>
                <a:tab pos="5240655" algn="l"/>
                <a:tab pos="6167755" algn="l"/>
                <a:tab pos="6821170" algn="l"/>
              </a:tabLst>
            </a:pPr>
            <a:r>
              <a:rPr sz="2400" spc="-5" dirty="0">
                <a:latin typeface="Sitka Text" panose="02000505000000020004" pitchFamily="2" charset="0"/>
                <a:cs typeface="Arial"/>
              </a:rPr>
              <a:t>Th</a:t>
            </a:r>
            <a:r>
              <a:rPr sz="2400" dirty="0">
                <a:latin typeface="Sitka Text" panose="02000505000000020004" pitchFamily="2" charset="0"/>
                <a:cs typeface="Arial"/>
              </a:rPr>
              <a:t>e	stat</a:t>
            </a:r>
            <a:r>
              <a:rPr sz="2400" spc="-5" dirty="0">
                <a:latin typeface="Sitka Text" panose="02000505000000020004" pitchFamily="2" charset="0"/>
                <a:cs typeface="Arial"/>
              </a:rPr>
              <a:t>ements	w</a:t>
            </a:r>
            <a:r>
              <a:rPr sz="2400" spc="-15" dirty="0">
                <a:latin typeface="Sitka Text" panose="02000505000000020004" pitchFamily="2" charset="0"/>
                <a:cs typeface="Arial"/>
              </a:rPr>
              <a:t>i</a:t>
            </a:r>
            <a:r>
              <a:rPr sz="2400" spc="-5" dirty="0">
                <a:latin typeface="Sitka Text" panose="02000505000000020004" pitchFamily="2" charset="0"/>
                <a:cs typeface="Arial"/>
              </a:rPr>
              <a:t>th</a:t>
            </a:r>
            <a:r>
              <a:rPr sz="2400" dirty="0">
                <a:latin typeface="Sitka Text" panose="02000505000000020004" pitchFamily="2" charset="0"/>
                <a:cs typeface="Arial"/>
              </a:rPr>
              <a:t>i</a:t>
            </a:r>
            <a:r>
              <a:rPr sz="2400" spc="-5" dirty="0">
                <a:latin typeface="Sitka Text" panose="02000505000000020004" pitchFamily="2" charset="0"/>
                <a:cs typeface="Arial"/>
              </a:rPr>
              <a:t>n</a:t>
            </a:r>
            <a:r>
              <a:rPr sz="2400" dirty="0">
                <a:latin typeface="Sitka Text" panose="02000505000000020004" pitchFamily="2" charset="0"/>
                <a:cs typeface="Arial"/>
              </a:rPr>
              <a:t>	the	s</a:t>
            </a:r>
            <a:r>
              <a:rPr sz="2400" spc="-10" dirty="0">
                <a:latin typeface="Sitka Text" panose="02000505000000020004" pitchFamily="2" charset="0"/>
                <a:cs typeface="Arial"/>
              </a:rPr>
              <a:t>t</a:t>
            </a:r>
            <a:r>
              <a:rPr sz="2400" spc="-5" dirty="0">
                <a:latin typeface="Sitka Text" panose="02000505000000020004" pitchFamily="2" charset="0"/>
                <a:cs typeface="Arial"/>
              </a:rPr>
              <a:t>atic</a:t>
            </a:r>
            <a:r>
              <a:rPr sz="2400" dirty="0">
                <a:latin typeface="Sitka Text" panose="02000505000000020004" pitchFamily="2" charset="0"/>
                <a:cs typeface="Arial"/>
              </a:rPr>
              <a:t>	</a:t>
            </a:r>
            <a:r>
              <a:rPr sz="2400" spc="-5" dirty="0">
                <a:latin typeface="Sitka Text" panose="02000505000000020004" pitchFamily="2" charset="0"/>
                <a:cs typeface="Arial"/>
              </a:rPr>
              <a:t>block</a:t>
            </a:r>
            <a:r>
              <a:rPr sz="2400" dirty="0">
                <a:latin typeface="Sitka Text" panose="02000505000000020004" pitchFamily="2" charset="0"/>
                <a:cs typeface="Arial"/>
              </a:rPr>
              <a:t>	</a:t>
            </a:r>
            <a:r>
              <a:rPr sz="2400" spc="-5" dirty="0">
                <a:latin typeface="Sitka Text" panose="02000505000000020004" pitchFamily="2" charset="0"/>
                <a:cs typeface="Arial"/>
              </a:rPr>
              <a:t>are</a:t>
            </a:r>
            <a:r>
              <a:rPr sz="2400" dirty="0">
                <a:latin typeface="Sitka Text" panose="02000505000000020004" pitchFamily="2" charset="0"/>
                <a:cs typeface="Arial"/>
              </a:rPr>
              <a:t>	</a:t>
            </a:r>
            <a:r>
              <a:rPr sz="2400" spc="-5" dirty="0">
                <a:latin typeface="Sitka Text" panose="02000505000000020004" pitchFamily="2" charset="0"/>
                <a:cs typeface="Arial"/>
              </a:rPr>
              <a:t>executed  automatically </a:t>
            </a:r>
            <a:r>
              <a:rPr sz="2400" dirty="0">
                <a:latin typeface="Sitka Text" panose="02000505000000020004" pitchFamily="2" charset="0"/>
                <a:cs typeface="Arial"/>
              </a:rPr>
              <a:t>when the </a:t>
            </a:r>
            <a:r>
              <a:rPr sz="2400" spc="-5" dirty="0">
                <a:latin typeface="Sitka Text" panose="02000505000000020004" pitchFamily="2" charset="0"/>
                <a:cs typeface="Arial"/>
              </a:rPr>
              <a:t>class is loaded into</a:t>
            </a:r>
            <a:r>
              <a:rPr sz="2400" spc="85" dirty="0">
                <a:latin typeface="Sitka Text" panose="02000505000000020004" pitchFamily="2" charset="0"/>
                <a:cs typeface="Arial"/>
              </a:rPr>
              <a:t> </a:t>
            </a:r>
            <a:r>
              <a:rPr sz="2400" spc="-5" dirty="0">
                <a:latin typeface="Sitka Text" panose="02000505000000020004" pitchFamily="2" charset="0"/>
                <a:cs typeface="Arial"/>
              </a:rPr>
              <a:t>JVM</a:t>
            </a:r>
            <a:endParaRPr sz="2400" dirty="0">
              <a:latin typeface="Sitka Text" panose="02000505000000020004" pitchFamily="2" charset="0"/>
              <a:cs typeface="Arial"/>
            </a:endParaRPr>
          </a:p>
        </p:txBody>
      </p:sp>
      <p:cxnSp>
        <p:nvCxnSpPr>
          <p:cNvPr id="7" name="Straight Connector 6">
            <a:extLst>
              <a:ext uri="{FF2B5EF4-FFF2-40B4-BE49-F238E27FC236}">
                <a16:creationId xmlns:a16="http://schemas.microsoft.com/office/drawing/2014/main" id="{1BAE2909-AE39-496D-BFB8-D8B32931C545}"/>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857F7DF-C4F0-4D08-8DC1-58D93478F0CF}"/>
              </a:ext>
            </a:extLst>
          </p:cNvPr>
          <p:cNvCxnSpPr>
            <a:cxnSpLocks/>
          </p:cNvCxnSpPr>
          <p:nvPr/>
        </p:nvCxnSpPr>
        <p:spPr>
          <a:xfrm>
            <a:off x="3575712" y="876992"/>
            <a:ext cx="861628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EF412CB0-64B5-46AD-AB2F-049BC7363E90}"/>
              </a:ext>
            </a:extLst>
          </p:cNvPr>
          <p:cNvSpPr/>
          <p:nvPr/>
        </p:nvSpPr>
        <p:spPr>
          <a:xfrm>
            <a:off x="588997" y="329464"/>
            <a:ext cx="2986715"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Static block</a:t>
            </a:r>
            <a:endParaRPr lang="en-US" sz="4400" b="1" i="0" dirty="0">
              <a:solidFill>
                <a:srgbClr val="273239"/>
              </a:solidFill>
              <a:effectLst/>
              <a:latin typeface="Sitka Heading Semibold" pitchFamily="2" charset="0"/>
            </a:endParaRPr>
          </a:p>
        </p:txBody>
      </p:sp>
      <p:grpSp>
        <p:nvGrpSpPr>
          <p:cNvPr id="3" name="Group 2">
            <a:extLst>
              <a:ext uri="{FF2B5EF4-FFF2-40B4-BE49-F238E27FC236}">
                <a16:creationId xmlns:a16="http://schemas.microsoft.com/office/drawing/2014/main" id="{A595F58E-1D4E-08A2-067B-7762647B6946}"/>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B3511948-E0E9-D88C-BCA2-1A7AAAC647F9}"/>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5862"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3F3B000-2A41-453C-A323-C1936262FB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32BB5605-6F49-9205-2DDC-465CC87343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00978" y="223956"/>
            <a:ext cx="5468164" cy="769441"/>
          </a:xfrm>
          <a:prstGeom prst="rect">
            <a:avLst/>
          </a:prstGeom>
          <a:noFill/>
        </p:spPr>
        <p:txBody>
          <a:bodyPr wrap="none" lIns="91440" tIns="45720" rIns="91440" bIns="45720">
            <a:spAutoFit/>
          </a:bodyPr>
          <a:lstStyle/>
          <a:p>
            <a:pPr fontAlgn="base"/>
            <a:r>
              <a:rPr lang="en-US" sz="4400" dirty="0">
                <a:latin typeface="Sitka Heading Semibold" pitchFamily="2" charset="0"/>
              </a:rPr>
              <a:t>Core Concepts of OOP</a:t>
            </a:r>
            <a:endParaRPr lang="en-US" sz="4400" b="1" i="0" dirty="0">
              <a:solidFill>
                <a:srgbClr val="273239"/>
              </a:solidFill>
              <a:effectLst/>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13858" y="1096889"/>
            <a:ext cx="6742020" cy="4893647"/>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Class</a:t>
            </a:r>
            <a:r>
              <a:rPr lang="en-US" altLang="en-US" sz="2800" b="1" dirty="0" smtClean="0">
                <a:latin typeface="Sitka Text" panose="02000505000000020004" pitchFamily="2" charset="0"/>
              </a:rPr>
              <a:t>:</a:t>
            </a:r>
          </a:p>
          <a:p>
            <a:pPr>
              <a:spcBef>
                <a:spcPts val="1200"/>
              </a:spcBef>
              <a:spcAft>
                <a:spcPts val="1200"/>
              </a:spcAft>
            </a:pPr>
            <a:r>
              <a:rPr lang="en-US" altLang="en-US" sz="2800" dirty="0" smtClean="0">
                <a:latin typeface="Sitka Text" panose="02000505000000020004" pitchFamily="2" charset="0"/>
              </a:rPr>
              <a:t>A </a:t>
            </a:r>
            <a:r>
              <a:rPr lang="en-US" altLang="en-US" sz="2800" dirty="0">
                <a:latin typeface="Sitka Text" panose="02000505000000020004" pitchFamily="2" charset="0"/>
              </a:rPr>
              <a:t>class is a blueprint for creating objects. </a:t>
            </a:r>
            <a:endParaRPr lang="en-US" altLang="en-US" sz="2800" dirty="0" smtClean="0">
              <a:latin typeface="Sitka Text" panose="02000505000000020004" pitchFamily="2" charset="0"/>
            </a:endParaRPr>
          </a:p>
          <a:p>
            <a:pPr>
              <a:spcBef>
                <a:spcPts val="1200"/>
              </a:spcBef>
              <a:spcAft>
                <a:spcPts val="1200"/>
              </a:spcAft>
            </a:pPr>
            <a:r>
              <a:rPr lang="en-US" altLang="en-US" sz="2800" dirty="0" smtClean="0">
                <a:latin typeface="Sitka Text" panose="02000505000000020004" pitchFamily="2" charset="0"/>
              </a:rPr>
              <a:t>It </a:t>
            </a:r>
            <a:r>
              <a:rPr lang="en-US" altLang="en-US" sz="2800" dirty="0">
                <a:latin typeface="Sitka Text" panose="02000505000000020004" pitchFamily="2" charset="0"/>
              </a:rPr>
              <a:t>defines a datatype by bundling data and methods that work on the data into one single unit. </a:t>
            </a:r>
            <a:endParaRPr lang="en-US" altLang="en-US" sz="2800" dirty="0" smtClean="0">
              <a:latin typeface="Sitka Text" panose="02000505000000020004" pitchFamily="2" charset="0"/>
            </a:endParaRPr>
          </a:p>
          <a:p>
            <a:pPr>
              <a:spcBef>
                <a:spcPts val="1200"/>
              </a:spcBef>
              <a:spcAft>
                <a:spcPts val="1200"/>
              </a:spcAft>
            </a:pPr>
            <a:r>
              <a:rPr lang="en-US" altLang="en-US" sz="2800" dirty="0" smtClean="0">
                <a:latin typeface="Sitka Text" panose="02000505000000020004" pitchFamily="2" charset="0"/>
              </a:rPr>
              <a:t>A </a:t>
            </a:r>
            <a:r>
              <a:rPr lang="en-US" altLang="en-US" sz="2800" dirty="0">
                <a:latin typeface="Sitka Text" panose="02000505000000020004" pitchFamily="2" charset="0"/>
              </a:rPr>
              <a:t>class typically represents a real-world concept, such as a Car, Person, or Book.</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1220"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pic>
        <p:nvPicPr>
          <p:cNvPr id="11" name="Picture 10" descr="1303sowc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4466" y="1832912"/>
            <a:ext cx="43434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637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997" y="1466424"/>
            <a:ext cx="10743567" cy="3706143"/>
          </a:xfrm>
          <a:prstGeom prst="rect">
            <a:avLst/>
          </a:prstGeom>
        </p:spPr>
        <p:txBody>
          <a:bodyPr vert="horz" wrap="square" lIns="0" tIns="12700" rIns="0" bIns="0" rtlCol="0">
            <a:spAutoFit/>
          </a:bodyPr>
          <a:lstStyle/>
          <a:p>
            <a:pPr marL="243840" marR="5715" indent="-231775" algn="just">
              <a:spcBef>
                <a:spcPts val="100"/>
              </a:spcBef>
              <a:buChar char="•"/>
              <a:tabLst>
                <a:tab pos="244475" algn="l"/>
              </a:tabLst>
            </a:pPr>
            <a:r>
              <a:rPr sz="2400" dirty="0">
                <a:latin typeface="Sitka Text" panose="02000505000000020004" pitchFamily="2" charset="0"/>
              </a:rPr>
              <a:t>A class can have any number of static blocks and they  can appear anywhere in the class</a:t>
            </a:r>
          </a:p>
          <a:p>
            <a:pPr>
              <a:spcBef>
                <a:spcPts val="10"/>
              </a:spcBef>
              <a:buFont typeface="Arial"/>
              <a:buChar char="•"/>
            </a:pPr>
            <a:endParaRPr sz="2400" dirty="0">
              <a:latin typeface="Sitka Text" panose="02000505000000020004" pitchFamily="2" charset="0"/>
            </a:endParaRPr>
          </a:p>
          <a:p>
            <a:pPr marL="243840" marR="5080" indent="-231775" algn="just">
              <a:buChar char="•"/>
              <a:tabLst>
                <a:tab pos="244475" algn="l"/>
              </a:tabLst>
            </a:pPr>
            <a:r>
              <a:rPr sz="2400" dirty="0">
                <a:latin typeface="Sitka Text" panose="02000505000000020004" pitchFamily="2" charset="0"/>
              </a:rPr>
              <a:t>They are executed in the order of their appearance in the  class</a:t>
            </a:r>
          </a:p>
          <a:p>
            <a:pPr>
              <a:spcBef>
                <a:spcPts val="5"/>
              </a:spcBef>
              <a:buFont typeface="Arial"/>
              <a:buChar char="•"/>
            </a:pPr>
            <a:endParaRPr sz="2400" dirty="0">
              <a:latin typeface="Sitka Text" panose="02000505000000020004" pitchFamily="2" charset="0"/>
            </a:endParaRPr>
          </a:p>
          <a:p>
            <a:pPr marL="243840" marR="5715" indent="-231775" algn="just">
              <a:spcBef>
                <a:spcPts val="5"/>
              </a:spcBef>
              <a:buChar char="•"/>
              <a:tabLst>
                <a:tab pos="244475" algn="l"/>
              </a:tabLst>
            </a:pPr>
            <a:r>
              <a:rPr sz="2400" dirty="0">
                <a:latin typeface="Sitka Text" panose="02000505000000020004" pitchFamily="2" charset="0"/>
              </a:rPr>
              <a:t>JVM combines all the static blocks in a class as single  static block and executes them</a:t>
            </a:r>
          </a:p>
          <a:p>
            <a:pPr>
              <a:spcBef>
                <a:spcPts val="10"/>
              </a:spcBef>
              <a:buFont typeface="Arial"/>
              <a:buChar char="•"/>
            </a:pPr>
            <a:endParaRPr sz="2400" dirty="0">
              <a:latin typeface="Sitka Text" panose="02000505000000020004" pitchFamily="2" charset="0"/>
            </a:endParaRPr>
          </a:p>
          <a:p>
            <a:pPr marL="243840" marR="5080" indent="-231775" algn="just">
              <a:buChar char="•"/>
              <a:tabLst>
                <a:tab pos="244475" algn="l"/>
              </a:tabLst>
            </a:pPr>
            <a:r>
              <a:rPr sz="2400" dirty="0">
                <a:latin typeface="Sitka Text" panose="02000505000000020004" pitchFamily="2" charset="0"/>
              </a:rPr>
              <a:t>You can invoke static methods from the static block and  they will be executed as and when the static block gets  executed</a:t>
            </a:r>
          </a:p>
        </p:txBody>
      </p:sp>
      <p:cxnSp>
        <p:nvCxnSpPr>
          <p:cNvPr id="7" name="Straight Connector 6">
            <a:extLst>
              <a:ext uri="{FF2B5EF4-FFF2-40B4-BE49-F238E27FC236}">
                <a16:creationId xmlns:a16="http://schemas.microsoft.com/office/drawing/2014/main" id="{6EB57DE5-ABD6-473E-9D93-84F810BB9B88}"/>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95EAF63-B985-4A31-9DAB-31DDE655F0F3}"/>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054F0DCD-272E-4484-A997-3341C1D8EED4}"/>
              </a:ext>
            </a:extLst>
          </p:cNvPr>
          <p:cNvSpPr/>
          <p:nvPr/>
        </p:nvSpPr>
        <p:spPr>
          <a:xfrm>
            <a:off x="588997" y="329464"/>
            <a:ext cx="2986715" cy="769441"/>
          </a:xfrm>
          <a:prstGeom prst="rect">
            <a:avLst/>
          </a:prstGeom>
          <a:noFill/>
        </p:spPr>
        <p:txBody>
          <a:bodyPr wrap="none" lIns="91440" tIns="45720" rIns="91440" bIns="45720">
            <a:spAutoFit/>
          </a:bodyPr>
          <a:lstStyle/>
          <a:p>
            <a:pPr algn="l" fontAlgn="base"/>
            <a:r>
              <a:rPr lang="en-US" sz="4400" b="1" i="0" dirty="0">
                <a:solidFill>
                  <a:srgbClr val="273239"/>
                </a:solidFill>
                <a:effectLst/>
                <a:latin typeface="Sitka Heading Semibold" pitchFamily="2" charset="0"/>
              </a:rPr>
              <a:t>Static block</a:t>
            </a:r>
          </a:p>
        </p:txBody>
      </p:sp>
      <p:grpSp>
        <p:nvGrpSpPr>
          <p:cNvPr id="3" name="Group 2">
            <a:extLst>
              <a:ext uri="{FF2B5EF4-FFF2-40B4-BE49-F238E27FC236}">
                <a16:creationId xmlns:a16="http://schemas.microsoft.com/office/drawing/2014/main" id="{88BF907E-3D48-379E-EB28-AD1F98F7A23C}"/>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8B497E7E-5A20-B5B8-28B2-D1DD2B6CF9B9}"/>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6886"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358C004-F536-000A-D984-1FD150F35A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A1DDBDFF-6FC0-2093-FD38-6F3CDB1B53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823" y="1129358"/>
            <a:ext cx="9101986" cy="4822346"/>
          </a:xfrm>
          <a:prstGeom prst="rect">
            <a:avLst/>
          </a:prstGeom>
        </p:spPr>
        <p:txBody>
          <a:bodyPr vert="horz" wrap="square" lIns="0" tIns="12700" rIns="0" bIns="0" rtlCol="0">
            <a:spAutoFit/>
          </a:bodyPr>
          <a:lstStyle/>
          <a:p>
            <a:pPr marR="3509645">
              <a:lnSpc>
                <a:spcPct val="120000"/>
              </a:lnSpc>
              <a:spcBef>
                <a:spcPts val="100"/>
              </a:spcBef>
            </a:pPr>
            <a:r>
              <a:rPr dirty="0">
                <a:latin typeface="Sitka Text" panose="02000505000000020004" pitchFamily="2" charset="0"/>
              </a:rPr>
              <a:t>class StaticBlockExample {  </a:t>
            </a:r>
            <a:endParaRPr lang="en-US" dirty="0">
              <a:latin typeface="Sitka Text" panose="02000505000000020004" pitchFamily="2" charset="0"/>
            </a:endParaRPr>
          </a:p>
          <a:p>
            <a:pPr marR="3509645">
              <a:lnSpc>
                <a:spcPct val="120000"/>
              </a:lnSpc>
              <a:spcBef>
                <a:spcPts val="100"/>
              </a:spcBef>
            </a:pPr>
            <a:r>
              <a:rPr lang="en-US" dirty="0">
                <a:latin typeface="Sitka Text" panose="02000505000000020004" pitchFamily="2" charset="0"/>
              </a:rPr>
              <a:t>  </a:t>
            </a:r>
            <a:r>
              <a:rPr dirty="0" err="1">
                <a:latin typeface="Sitka Text" panose="02000505000000020004" pitchFamily="2" charset="0"/>
              </a:rPr>
              <a:t>StaticBlockExample</a:t>
            </a:r>
            <a:r>
              <a:rPr dirty="0">
                <a:latin typeface="Sitka Text" panose="02000505000000020004" pitchFamily="2" charset="0"/>
              </a:rPr>
              <a:t>() {</a:t>
            </a:r>
          </a:p>
          <a:p>
            <a:pPr>
              <a:spcBef>
                <a:spcPts val="480"/>
              </a:spcBef>
            </a:pPr>
            <a:r>
              <a:rPr lang="en-US" dirty="0">
                <a:latin typeface="Sitka Text" panose="02000505000000020004" pitchFamily="2" charset="0"/>
              </a:rPr>
              <a:t>    </a:t>
            </a:r>
            <a:r>
              <a:rPr dirty="0" err="1">
                <a:latin typeface="Sitka Text" panose="02000505000000020004" pitchFamily="2" charset="0"/>
              </a:rPr>
              <a:t>System.out.println</a:t>
            </a:r>
            <a:r>
              <a:rPr dirty="0">
                <a:latin typeface="Sitka Text" panose="02000505000000020004" pitchFamily="2" charset="0"/>
              </a:rPr>
              <a:t>("Within constructor");</a:t>
            </a:r>
          </a:p>
          <a:p>
            <a:pPr>
              <a:spcBef>
                <a:spcPts val="480"/>
              </a:spcBef>
            </a:pPr>
            <a:r>
              <a:rPr lang="en-US" dirty="0">
                <a:latin typeface="Sitka Text" panose="02000505000000020004" pitchFamily="2" charset="0"/>
              </a:rPr>
              <a:t>    </a:t>
            </a:r>
            <a:r>
              <a:rPr dirty="0">
                <a:latin typeface="Sitka Text" panose="02000505000000020004" pitchFamily="2" charset="0"/>
              </a:rPr>
              <a:t>}</a:t>
            </a:r>
            <a:endParaRPr lang="en-US" dirty="0">
              <a:latin typeface="Sitka Text" panose="02000505000000020004" pitchFamily="2" charset="0"/>
            </a:endParaRPr>
          </a:p>
          <a:p>
            <a:pPr>
              <a:spcBef>
                <a:spcPts val="480"/>
              </a:spcBef>
            </a:pPr>
            <a:r>
              <a:rPr lang="en-US" dirty="0">
                <a:latin typeface="Sitka Text" panose="02000505000000020004" pitchFamily="2" charset="0"/>
              </a:rPr>
              <a:t>   </a:t>
            </a:r>
            <a:r>
              <a:rPr dirty="0">
                <a:latin typeface="Sitka Text" panose="02000505000000020004" pitchFamily="2" charset="0"/>
              </a:rPr>
              <a:t>static {</a:t>
            </a:r>
          </a:p>
          <a:p>
            <a:pPr>
              <a:spcBef>
                <a:spcPts val="480"/>
              </a:spcBef>
            </a:pPr>
            <a:r>
              <a:rPr lang="en-US" dirty="0">
                <a:latin typeface="Sitka Text" panose="02000505000000020004" pitchFamily="2" charset="0"/>
              </a:rPr>
              <a:t>     </a:t>
            </a:r>
            <a:r>
              <a:rPr dirty="0" err="1">
                <a:latin typeface="Sitka Text" panose="02000505000000020004" pitchFamily="2" charset="0"/>
              </a:rPr>
              <a:t>System.out.println</a:t>
            </a:r>
            <a:r>
              <a:rPr dirty="0">
                <a:latin typeface="Sitka Text" panose="02000505000000020004" pitchFamily="2" charset="0"/>
              </a:rPr>
              <a:t>("Within 1st static block");</a:t>
            </a:r>
          </a:p>
          <a:p>
            <a:pPr>
              <a:spcBef>
                <a:spcPts val="484"/>
              </a:spcBef>
            </a:pPr>
            <a:r>
              <a:rPr lang="en-US" dirty="0">
                <a:latin typeface="Sitka Text" panose="02000505000000020004" pitchFamily="2" charset="0"/>
              </a:rPr>
              <a:t>    </a:t>
            </a:r>
            <a:r>
              <a:rPr dirty="0">
                <a:latin typeface="Sitka Text" panose="02000505000000020004" pitchFamily="2" charset="0"/>
              </a:rPr>
              <a:t>}</a:t>
            </a:r>
          </a:p>
          <a:p>
            <a:pPr>
              <a:spcBef>
                <a:spcPts val="480"/>
              </a:spcBef>
            </a:pPr>
            <a:r>
              <a:rPr lang="en-US" dirty="0">
                <a:latin typeface="Sitka Text" panose="02000505000000020004" pitchFamily="2" charset="0"/>
              </a:rPr>
              <a:t>   s</a:t>
            </a:r>
            <a:r>
              <a:rPr dirty="0">
                <a:latin typeface="Sitka Text" panose="02000505000000020004" pitchFamily="2" charset="0"/>
              </a:rPr>
              <a:t>tatic void m1() {</a:t>
            </a:r>
          </a:p>
          <a:p>
            <a:pPr>
              <a:spcBef>
                <a:spcPts val="480"/>
              </a:spcBef>
            </a:pPr>
            <a:r>
              <a:rPr lang="en-US" dirty="0">
                <a:latin typeface="Sitka Text" panose="02000505000000020004" pitchFamily="2" charset="0"/>
              </a:rPr>
              <a:t>       </a:t>
            </a:r>
            <a:r>
              <a:rPr dirty="0" err="1">
                <a:latin typeface="Sitka Text" panose="02000505000000020004" pitchFamily="2" charset="0"/>
              </a:rPr>
              <a:t>System.out.println</a:t>
            </a:r>
            <a:r>
              <a:rPr dirty="0">
                <a:latin typeface="Sitka Text" panose="02000505000000020004" pitchFamily="2" charset="0"/>
              </a:rPr>
              <a:t>("Within static m1 method");</a:t>
            </a:r>
          </a:p>
          <a:p>
            <a:pPr>
              <a:spcBef>
                <a:spcPts val="480"/>
              </a:spcBef>
            </a:pPr>
            <a:r>
              <a:rPr lang="en-US" dirty="0">
                <a:latin typeface="Sitka Text" panose="02000505000000020004" pitchFamily="2" charset="0"/>
              </a:rPr>
              <a:t>     </a:t>
            </a:r>
            <a:r>
              <a:rPr dirty="0">
                <a:latin typeface="Sitka Text" panose="02000505000000020004" pitchFamily="2" charset="0"/>
              </a:rPr>
              <a:t>}</a:t>
            </a:r>
          </a:p>
          <a:p>
            <a:pPr>
              <a:spcBef>
                <a:spcPts val="480"/>
              </a:spcBef>
            </a:pPr>
            <a:r>
              <a:rPr lang="en-US" dirty="0">
                <a:latin typeface="Sitka Text" panose="02000505000000020004" pitchFamily="2" charset="0"/>
              </a:rPr>
              <a:t>   </a:t>
            </a:r>
            <a:r>
              <a:rPr dirty="0">
                <a:latin typeface="Sitka Text" panose="02000505000000020004" pitchFamily="2" charset="0"/>
              </a:rPr>
              <a:t>static {</a:t>
            </a:r>
          </a:p>
          <a:p>
            <a:pPr>
              <a:spcBef>
                <a:spcPts val="480"/>
              </a:spcBef>
            </a:pPr>
            <a:r>
              <a:rPr lang="en-US" dirty="0">
                <a:latin typeface="Sitka Text" panose="02000505000000020004" pitchFamily="2" charset="0"/>
              </a:rPr>
              <a:t>       </a:t>
            </a:r>
            <a:r>
              <a:rPr dirty="0" err="1">
                <a:latin typeface="Sitka Text" panose="02000505000000020004" pitchFamily="2" charset="0"/>
              </a:rPr>
              <a:t>System.out.println</a:t>
            </a:r>
            <a:r>
              <a:rPr dirty="0">
                <a:latin typeface="Sitka Text" panose="02000505000000020004" pitchFamily="2" charset="0"/>
              </a:rPr>
              <a:t>("Within 2nd static block");</a:t>
            </a:r>
          </a:p>
          <a:p>
            <a:pPr>
              <a:spcBef>
                <a:spcPts val="480"/>
              </a:spcBef>
            </a:pPr>
            <a:r>
              <a:rPr lang="en-US" dirty="0">
                <a:latin typeface="Sitka Text" panose="02000505000000020004" pitchFamily="2" charset="0"/>
              </a:rPr>
              <a:t>       </a:t>
            </a:r>
            <a:r>
              <a:rPr dirty="0">
                <a:latin typeface="Sitka Text" panose="02000505000000020004" pitchFamily="2" charset="0"/>
              </a:rPr>
              <a:t>m1();</a:t>
            </a:r>
          </a:p>
          <a:p>
            <a:pPr>
              <a:spcBef>
                <a:spcPts val="805"/>
              </a:spcBef>
            </a:pPr>
            <a:r>
              <a:rPr lang="en-US" dirty="0">
                <a:latin typeface="Sitka Text" panose="02000505000000020004" pitchFamily="2" charset="0"/>
              </a:rPr>
              <a:t>     </a:t>
            </a:r>
            <a:r>
              <a:rPr dirty="0">
                <a:latin typeface="Sitka Text" panose="02000505000000020004" pitchFamily="2" charset="0"/>
              </a:rPr>
              <a:t>}</a:t>
            </a:r>
          </a:p>
        </p:txBody>
      </p:sp>
      <p:sp>
        <p:nvSpPr>
          <p:cNvPr id="3" name="object 3"/>
          <p:cNvSpPr txBox="1">
            <a:spLocks noGrp="1"/>
          </p:cNvSpPr>
          <p:nvPr>
            <p:ph type="title"/>
          </p:nvPr>
        </p:nvSpPr>
        <p:spPr>
          <a:xfrm>
            <a:off x="479685" y="384371"/>
            <a:ext cx="7104380" cy="566822"/>
          </a:xfrm>
          <a:prstGeom prst="rect">
            <a:avLst/>
          </a:prstGeom>
        </p:spPr>
        <p:txBody>
          <a:bodyPr vert="horz" wrap="square" lIns="0" tIns="12700" rIns="0" bIns="0" rtlCol="0" anchor="ctr">
            <a:spAutoFit/>
          </a:bodyPr>
          <a:lstStyle/>
          <a:p>
            <a:pPr marL="12700">
              <a:lnSpc>
                <a:spcPct val="100000"/>
              </a:lnSpc>
              <a:spcBef>
                <a:spcPts val="100"/>
              </a:spcBef>
            </a:pPr>
            <a:r>
              <a:rPr sz="3600" spc="-5" dirty="0">
                <a:latin typeface="Sitka Heading Semibold" pitchFamily="2" charset="0"/>
              </a:rPr>
              <a:t>Example</a:t>
            </a:r>
            <a:endParaRPr sz="3600" dirty="0">
              <a:latin typeface="Sitka Heading Semibold" pitchFamily="2" charset="0"/>
            </a:endParaRPr>
          </a:p>
        </p:txBody>
      </p:sp>
      <p:cxnSp>
        <p:nvCxnSpPr>
          <p:cNvPr id="7" name="Straight Connector 6">
            <a:extLst>
              <a:ext uri="{FF2B5EF4-FFF2-40B4-BE49-F238E27FC236}">
                <a16:creationId xmlns:a16="http://schemas.microsoft.com/office/drawing/2014/main" id="{36AEBC66-6258-4F48-9D1D-80A1643E83AA}"/>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05E5F07-6D76-4616-9451-B91A1C10CACB}"/>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7C3B2B7-718A-4068-AC1B-360D8B45F6F2}"/>
              </a:ext>
            </a:extLst>
          </p:cNvPr>
          <p:cNvSpPr txBox="1"/>
          <p:nvPr/>
        </p:nvSpPr>
        <p:spPr>
          <a:xfrm>
            <a:off x="6503233" y="1129358"/>
            <a:ext cx="6108492" cy="3192028"/>
          </a:xfrm>
          <a:prstGeom prst="rect">
            <a:avLst/>
          </a:prstGeom>
          <a:noFill/>
        </p:spPr>
        <p:txBody>
          <a:bodyPr wrap="square">
            <a:spAutoFit/>
          </a:bodyPr>
          <a:lstStyle/>
          <a:p>
            <a:pPr marR="5080" indent="12700">
              <a:lnSpc>
                <a:spcPct val="122800"/>
              </a:lnSpc>
              <a:spcBef>
                <a:spcPts val="160"/>
              </a:spcBef>
            </a:pPr>
            <a:r>
              <a:rPr lang="en-US" dirty="0">
                <a:latin typeface="Sitka Text" panose="02000505000000020004" pitchFamily="2" charset="0"/>
              </a:rPr>
              <a:t>public static void main(String [] </a:t>
            </a:r>
            <a:r>
              <a:rPr lang="en-US" dirty="0" err="1">
                <a:latin typeface="Sitka Text" panose="02000505000000020004" pitchFamily="2" charset="0"/>
              </a:rPr>
              <a:t>args</a:t>
            </a:r>
            <a:r>
              <a:rPr lang="en-US" dirty="0">
                <a:latin typeface="Sitka Text" panose="02000505000000020004" pitchFamily="2" charset="0"/>
              </a:rPr>
              <a:t>) {         </a:t>
            </a:r>
            <a:r>
              <a:rPr lang="en-US" dirty="0" err="1">
                <a:latin typeface="Sitka Text" panose="02000505000000020004" pitchFamily="2" charset="0"/>
              </a:rPr>
              <a:t>System.out.println</a:t>
            </a:r>
            <a:r>
              <a:rPr lang="en-US" dirty="0">
                <a:latin typeface="Sitka Text" panose="02000505000000020004" pitchFamily="2" charset="0"/>
              </a:rPr>
              <a:t>("Within main");  </a:t>
            </a:r>
          </a:p>
          <a:p>
            <a:pPr marR="5080" indent="12700">
              <a:lnSpc>
                <a:spcPct val="122800"/>
              </a:lnSpc>
              <a:spcBef>
                <a:spcPts val="160"/>
              </a:spcBef>
            </a:pPr>
            <a:r>
              <a:rPr lang="en-US" dirty="0" err="1">
                <a:latin typeface="Sitka Text" panose="02000505000000020004" pitchFamily="2" charset="0"/>
              </a:rPr>
              <a:t>StaticBlockExample</a:t>
            </a:r>
            <a:r>
              <a:rPr lang="en-US" dirty="0">
                <a:latin typeface="Sitka Text" panose="02000505000000020004" pitchFamily="2" charset="0"/>
              </a:rPr>
              <a:t> x = new </a:t>
            </a:r>
            <a:r>
              <a:rPr lang="en-US" dirty="0" err="1">
                <a:latin typeface="Sitka Text" panose="02000505000000020004" pitchFamily="2" charset="0"/>
              </a:rPr>
              <a:t>StaticBlockExample</a:t>
            </a:r>
            <a:r>
              <a:rPr lang="en-US" dirty="0">
                <a:latin typeface="Sitka Text" panose="02000505000000020004" pitchFamily="2" charset="0"/>
              </a:rPr>
              <a:t>();</a:t>
            </a:r>
          </a:p>
          <a:p>
            <a:pPr indent="12700">
              <a:spcBef>
                <a:spcPts val="480"/>
              </a:spcBef>
            </a:pPr>
            <a:r>
              <a:rPr lang="en-US" dirty="0">
                <a:latin typeface="Sitka Text" panose="02000505000000020004" pitchFamily="2" charset="0"/>
              </a:rPr>
              <a:t>}</a:t>
            </a:r>
          </a:p>
          <a:p>
            <a:pPr indent="12700">
              <a:spcBef>
                <a:spcPts val="484"/>
              </a:spcBef>
            </a:pPr>
            <a:r>
              <a:rPr lang="en-US" dirty="0">
                <a:latin typeface="Sitka Text" panose="02000505000000020004" pitchFamily="2" charset="0"/>
              </a:rPr>
              <a:t>static </a:t>
            </a:r>
          </a:p>
          <a:p>
            <a:pPr indent="12700">
              <a:spcBef>
                <a:spcPts val="484"/>
              </a:spcBef>
            </a:pPr>
            <a:r>
              <a:rPr lang="en-US" dirty="0">
                <a:latin typeface="Sitka Text" panose="02000505000000020004" pitchFamily="2" charset="0"/>
              </a:rPr>
              <a:t>  {</a:t>
            </a:r>
          </a:p>
          <a:p>
            <a:pPr indent="12700">
              <a:spcBef>
                <a:spcPts val="475"/>
              </a:spcBef>
            </a:pPr>
            <a:r>
              <a:rPr lang="en-US" dirty="0">
                <a:latin typeface="Sitka Text" panose="02000505000000020004" pitchFamily="2" charset="0"/>
              </a:rPr>
              <a:t>    </a:t>
            </a:r>
            <a:r>
              <a:rPr lang="en-US" dirty="0" err="1">
                <a:latin typeface="Sitka Text" panose="02000505000000020004" pitchFamily="2" charset="0"/>
              </a:rPr>
              <a:t>System.out.println</a:t>
            </a:r>
            <a:r>
              <a:rPr lang="en-US" dirty="0">
                <a:latin typeface="Sitka Text" panose="02000505000000020004" pitchFamily="2" charset="0"/>
              </a:rPr>
              <a:t>("Within 3rd static block");</a:t>
            </a:r>
          </a:p>
          <a:p>
            <a:pPr indent="12700">
              <a:spcBef>
                <a:spcPts val="484"/>
              </a:spcBef>
            </a:pPr>
            <a:r>
              <a:rPr lang="en-US" dirty="0">
                <a:latin typeface="Sitka Text" panose="02000505000000020004" pitchFamily="2" charset="0"/>
              </a:rPr>
              <a:t>  }</a:t>
            </a:r>
          </a:p>
          <a:p>
            <a:pPr indent="12700">
              <a:lnSpc>
                <a:spcPts val="2250"/>
              </a:lnSpc>
              <a:spcBef>
                <a:spcPts val="480"/>
              </a:spcBef>
            </a:pPr>
            <a:r>
              <a:rPr lang="en-US" dirty="0">
                <a:latin typeface="Sitka Text" panose="02000505000000020004" pitchFamily="2" charset="0"/>
              </a:rPr>
              <a:t>}</a:t>
            </a:r>
          </a:p>
        </p:txBody>
      </p:sp>
      <p:grpSp>
        <p:nvGrpSpPr>
          <p:cNvPr id="4" name="Group 3">
            <a:extLst>
              <a:ext uri="{FF2B5EF4-FFF2-40B4-BE49-F238E27FC236}">
                <a16:creationId xmlns:a16="http://schemas.microsoft.com/office/drawing/2014/main" id="{02A38E25-B2A1-97D0-E40D-2CF66235D770}"/>
              </a:ext>
            </a:extLst>
          </p:cNvPr>
          <p:cNvGrpSpPr/>
          <p:nvPr/>
        </p:nvGrpSpPr>
        <p:grpSpPr>
          <a:xfrm>
            <a:off x="9453603" y="56385"/>
            <a:ext cx="2628980" cy="738492"/>
            <a:chOff x="9520509" y="56385"/>
            <a:chExt cx="2628980" cy="738492"/>
          </a:xfrm>
        </p:grpSpPr>
        <p:graphicFrame>
          <p:nvGraphicFramePr>
            <p:cNvPr id="5" name="Object 4">
              <a:extLst>
                <a:ext uri="{FF2B5EF4-FFF2-40B4-BE49-F238E27FC236}">
                  <a16:creationId xmlns:a16="http://schemas.microsoft.com/office/drawing/2014/main" id="{0B3CAF34-16BD-622A-0120-D56EBBA8E0A9}"/>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7910"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E2FC4A9-9B4F-6CF9-54D8-C879F35DDE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F1A5D99-0A80-8FE4-2AEE-6F42BCA8FD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172BB655-3998-46C1-ABC1-345D8FCE7B09}"/>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4A7B9971-4791-40BC-9839-FC989598490B}"/>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65C77DBF-8719-4D35-8C41-4976F346DE26}"/>
              </a:ext>
            </a:extLst>
          </p:cNvPr>
          <p:cNvSpPr/>
          <p:nvPr/>
        </p:nvSpPr>
        <p:spPr>
          <a:xfrm>
            <a:off x="614325" y="225139"/>
            <a:ext cx="1669047" cy="769441"/>
          </a:xfrm>
          <a:prstGeom prst="rect">
            <a:avLst/>
          </a:prstGeom>
          <a:noFill/>
        </p:spPr>
        <p:txBody>
          <a:bodyPr wrap="none" lIns="91440" tIns="45720" rIns="91440" bIns="45720">
            <a:spAutoFit/>
          </a:bodyPr>
          <a:lstStyle/>
          <a:p>
            <a:pPr algn="l" fontAlgn="base"/>
            <a:r>
              <a:rPr lang="en-US" sz="4400" b="1" i="0" dirty="0">
                <a:solidFill>
                  <a:srgbClr val="273239"/>
                </a:solidFill>
                <a:effectLst/>
                <a:latin typeface="Sitka Text" panose="02000505000000020004" pitchFamily="2" charset="0"/>
              </a:rPr>
              <a:t>Do </a:t>
            </a:r>
            <a:r>
              <a:rPr lang="en-US" sz="4400" b="1" i="0" dirty="0" err="1">
                <a:solidFill>
                  <a:srgbClr val="273239"/>
                </a:solidFill>
                <a:effectLst/>
                <a:latin typeface="Sitka Text" panose="02000505000000020004" pitchFamily="2" charset="0"/>
              </a:rPr>
              <a:t>iT</a:t>
            </a:r>
            <a:endParaRPr lang="en-US" sz="4400" b="1" i="0" dirty="0">
              <a:solidFill>
                <a:srgbClr val="273239"/>
              </a:solidFill>
              <a:effectLst/>
              <a:latin typeface="Sitka Heading Semibold" pitchFamily="2" charset="0"/>
            </a:endParaRPr>
          </a:p>
        </p:txBody>
      </p:sp>
      <p:pic>
        <p:nvPicPr>
          <p:cNvPr id="10" name="Picture 2">
            <a:extLst>
              <a:ext uri="{FF2B5EF4-FFF2-40B4-BE49-F238E27FC236}">
                <a16:creationId xmlns:a16="http://schemas.microsoft.com/office/drawing/2014/main" id="{EDB2F2DE-191B-4365-8075-A16C71CAA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6121146" y="4416610"/>
            <a:ext cx="3603452" cy="1408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3252C2A-B18C-4110-A9D6-93FB94FB855E}"/>
              </a:ext>
            </a:extLst>
          </p:cNvPr>
          <p:cNvSpPr txBox="1"/>
          <p:nvPr/>
        </p:nvSpPr>
        <p:spPr>
          <a:xfrm>
            <a:off x="703875" y="1239054"/>
            <a:ext cx="10834542" cy="3293209"/>
          </a:xfrm>
          <a:prstGeom prst="rect">
            <a:avLst/>
          </a:prstGeom>
          <a:noFill/>
        </p:spPr>
        <p:txBody>
          <a:bodyPr wrap="square">
            <a:spAutoFit/>
          </a:bodyPr>
          <a:lstStyle/>
          <a:p>
            <a:pPr marL="533400" indent="-533400">
              <a:spcBef>
                <a:spcPts val="1200"/>
              </a:spcBef>
              <a:spcAft>
                <a:spcPts val="1200"/>
              </a:spcAft>
            </a:pPr>
            <a:r>
              <a:rPr lang="en-US" sz="2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Create a class Box that uses a parameterized method to initialize the dimensions of a box.(dimensions are width, height, depth of double type). </a:t>
            </a:r>
          </a:p>
          <a:p>
            <a:pPr marL="533400" indent="-533400">
              <a:spcBef>
                <a:spcPts val="1200"/>
              </a:spcBef>
              <a:spcAft>
                <a:spcPts val="1200"/>
              </a:spcAft>
            </a:pPr>
            <a:r>
              <a:rPr lang="en-US" sz="2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class should have a method that can return volume. </a:t>
            </a:r>
          </a:p>
          <a:p>
            <a:pPr marL="533400" indent="-533400">
              <a:spcBef>
                <a:spcPts val="1200"/>
              </a:spcBef>
              <a:spcAft>
                <a:spcPts val="1200"/>
              </a:spcAft>
            </a:pPr>
            <a:r>
              <a:rPr lang="en-US" sz="28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Obtain an object and print the corresponding volume in main() function.</a:t>
            </a:r>
            <a:endParaRPr lang="en-US" sz="3600" i="0" dirty="0">
              <a:effectLst/>
              <a:latin typeface="Sitka Text" panose="02000505000000020004" pitchFamily="2" charset="0"/>
            </a:endParaRPr>
          </a:p>
        </p:txBody>
      </p:sp>
      <p:grpSp>
        <p:nvGrpSpPr>
          <p:cNvPr id="2" name="Group 1">
            <a:extLst>
              <a:ext uri="{FF2B5EF4-FFF2-40B4-BE49-F238E27FC236}">
                <a16:creationId xmlns:a16="http://schemas.microsoft.com/office/drawing/2014/main" id="{10983599-F27E-4336-FF82-36CA1ED000B7}"/>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A3E83F7C-4B7B-17F4-3D1A-A2433D7FD50E}"/>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8934"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2039F44E-AB05-7FC7-B9E6-2F7DCE44EC8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1898BEE8-5B2E-159F-3CE4-CEE5C094D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935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172BB655-3998-46C1-ABC1-345D8FCE7B09}"/>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4A7B9971-4791-40BC-9839-FC989598490B}"/>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65C77DBF-8719-4D35-8C41-4976F346DE26}"/>
              </a:ext>
            </a:extLst>
          </p:cNvPr>
          <p:cNvSpPr/>
          <p:nvPr/>
        </p:nvSpPr>
        <p:spPr>
          <a:xfrm>
            <a:off x="614325" y="225139"/>
            <a:ext cx="1669047" cy="769441"/>
          </a:xfrm>
          <a:prstGeom prst="rect">
            <a:avLst/>
          </a:prstGeom>
          <a:noFill/>
        </p:spPr>
        <p:txBody>
          <a:bodyPr wrap="none" lIns="91440" tIns="45720" rIns="91440" bIns="45720">
            <a:spAutoFit/>
          </a:bodyPr>
          <a:lstStyle/>
          <a:p>
            <a:pPr algn="l" fontAlgn="base"/>
            <a:r>
              <a:rPr lang="en-US" sz="4400" b="1" i="0" dirty="0">
                <a:solidFill>
                  <a:srgbClr val="273239"/>
                </a:solidFill>
                <a:effectLst/>
                <a:latin typeface="Sitka Text" panose="02000505000000020004" pitchFamily="2" charset="0"/>
              </a:rPr>
              <a:t>Do </a:t>
            </a:r>
            <a:r>
              <a:rPr lang="en-US" sz="4400" b="1" i="0" dirty="0" err="1">
                <a:solidFill>
                  <a:srgbClr val="273239"/>
                </a:solidFill>
                <a:effectLst/>
                <a:latin typeface="Sitka Text" panose="02000505000000020004" pitchFamily="2" charset="0"/>
              </a:rPr>
              <a:t>iT</a:t>
            </a:r>
            <a:endParaRPr lang="en-US" sz="4400" b="1" i="0" dirty="0">
              <a:solidFill>
                <a:srgbClr val="273239"/>
              </a:solidFill>
              <a:effectLst/>
              <a:latin typeface="Sitka Heading Semibold" pitchFamily="2" charset="0"/>
            </a:endParaRPr>
          </a:p>
        </p:txBody>
      </p:sp>
      <p:pic>
        <p:nvPicPr>
          <p:cNvPr id="10" name="Picture 2">
            <a:extLst>
              <a:ext uri="{FF2B5EF4-FFF2-40B4-BE49-F238E27FC236}">
                <a16:creationId xmlns:a16="http://schemas.microsoft.com/office/drawing/2014/main" id="{EDB2F2DE-191B-4365-8075-A16C71CAA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588548" y="16838"/>
            <a:ext cx="3603452" cy="1408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3252C2A-B18C-4110-A9D6-93FB94FB855E}"/>
              </a:ext>
            </a:extLst>
          </p:cNvPr>
          <p:cNvSpPr txBox="1"/>
          <p:nvPr/>
        </p:nvSpPr>
        <p:spPr>
          <a:xfrm>
            <a:off x="614325" y="1424939"/>
            <a:ext cx="10834542" cy="4427494"/>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 new class called “Calculator” which contains the following: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1. A static method called </a:t>
            </a:r>
            <a:r>
              <a:rPr lang="en-US" sz="2400" b="1"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powerInt</a:t>
            </a:r>
            <a:r>
              <a:rPr lang="en-US" sz="24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(int num1,int num2)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that accepts two integers and returns num1 to the power of num2 (num1 power num2).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2. A static method called </a:t>
            </a:r>
            <a:r>
              <a:rPr lang="en-US" sz="2400" b="1"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powerDouble</a:t>
            </a:r>
            <a:r>
              <a:rPr lang="en-US" sz="24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(double num1,int num2)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that accepts one double and one  integer and returns num1 to the power of num2 (num1 power num2). </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3. Call your method from another class without instantiating the class (i.e. call it like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Calculator.powerInt</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(12,10) since your methods are defined to be static)</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Hint: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Use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Math.pow</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double,double</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to calculate the power.</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5" name="Picture 4">
            <a:extLst>
              <a:ext uri="{FF2B5EF4-FFF2-40B4-BE49-F238E27FC236}">
                <a16:creationId xmlns:a16="http://schemas.microsoft.com/office/drawing/2014/main" id="{0778AA9C-FFB2-FC0D-125B-272BDEC0C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16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172BB655-3998-46C1-ABC1-345D8FCE7B09}"/>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4A7B9971-4791-40BC-9839-FC989598490B}"/>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65C77DBF-8719-4D35-8C41-4976F346DE26}"/>
              </a:ext>
            </a:extLst>
          </p:cNvPr>
          <p:cNvSpPr/>
          <p:nvPr/>
        </p:nvSpPr>
        <p:spPr>
          <a:xfrm>
            <a:off x="614325" y="225139"/>
            <a:ext cx="1669047" cy="769441"/>
          </a:xfrm>
          <a:prstGeom prst="rect">
            <a:avLst/>
          </a:prstGeom>
          <a:noFill/>
        </p:spPr>
        <p:txBody>
          <a:bodyPr wrap="none" lIns="91440" tIns="45720" rIns="91440" bIns="45720">
            <a:spAutoFit/>
          </a:bodyPr>
          <a:lstStyle/>
          <a:p>
            <a:pPr algn="l" fontAlgn="base"/>
            <a:r>
              <a:rPr lang="en-US" sz="4400" b="1" i="0" dirty="0">
                <a:solidFill>
                  <a:srgbClr val="273239"/>
                </a:solidFill>
                <a:effectLst/>
                <a:latin typeface="Sitka Text" panose="02000505000000020004" pitchFamily="2" charset="0"/>
              </a:rPr>
              <a:t>Do </a:t>
            </a:r>
            <a:r>
              <a:rPr lang="en-US" sz="4400" b="1" i="0" dirty="0" err="1">
                <a:solidFill>
                  <a:srgbClr val="273239"/>
                </a:solidFill>
                <a:effectLst/>
                <a:latin typeface="Sitka Text" panose="02000505000000020004" pitchFamily="2" charset="0"/>
              </a:rPr>
              <a:t>iT</a:t>
            </a:r>
            <a:endParaRPr lang="en-US" sz="4400" b="1" i="0" dirty="0">
              <a:solidFill>
                <a:srgbClr val="273239"/>
              </a:solidFill>
              <a:effectLst/>
              <a:latin typeface="Sitka Heading Semibold" pitchFamily="2" charset="0"/>
            </a:endParaRPr>
          </a:p>
        </p:txBody>
      </p:sp>
      <p:pic>
        <p:nvPicPr>
          <p:cNvPr id="10" name="Picture 2">
            <a:extLst>
              <a:ext uri="{FF2B5EF4-FFF2-40B4-BE49-F238E27FC236}">
                <a16:creationId xmlns:a16="http://schemas.microsoft.com/office/drawing/2014/main" id="{EDB2F2DE-191B-4365-8075-A16C71CAA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2" t="28057" r="6677" b="38700"/>
          <a:stretch/>
        </p:blipFill>
        <p:spPr bwMode="auto">
          <a:xfrm>
            <a:off x="4666788" y="4102"/>
            <a:ext cx="3603452" cy="1408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3252C2A-B18C-4110-A9D6-93FB94FB855E}"/>
              </a:ext>
            </a:extLst>
          </p:cNvPr>
          <p:cNvSpPr txBox="1"/>
          <p:nvPr/>
        </p:nvSpPr>
        <p:spPr>
          <a:xfrm>
            <a:off x="678729" y="1412203"/>
            <a:ext cx="10834542" cy="3978590"/>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Design a class that can be used by a health care professional to keep track of a patient’s vital statistics. Here’s what the class should do: </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1. Construct a class called Patient</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2. Store a String name for the patient</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3. Store weight and height for patient as doubles</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4. Construct a new patient using these values</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5. Write a method called BMI which returns the patient’s BMI as a double. BMI can be calculated as BMI = ( Weight in Pounds / ( Height in inches x Height in inches ) ) x 703</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6. Next, construct a class called “Patients” and create a main method. Create a Patient object and assign some height and weight to that object. Display the BMI of that patient.</a:t>
            </a:r>
            <a:endParaRPr lang="en-US" sz="2000" dirty="0">
              <a:effectLst/>
              <a:latin typeface="Sitka Text" panose="02000505000000020004" pitchFamily="2" charset="0"/>
              <a:ea typeface="Calibri" panose="020F0502020204030204" pitchFamily="34" charset="0"/>
              <a:cs typeface="Gautami" panose="020B0502040204020203" pitchFamily="34" charset="0"/>
            </a:endParaRPr>
          </a:p>
        </p:txBody>
      </p:sp>
      <p:grpSp>
        <p:nvGrpSpPr>
          <p:cNvPr id="2" name="Group 1">
            <a:extLst>
              <a:ext uri="{FF2B5EF4-FFF2-40B4-BE49-F238E27FC236}">
                <a16:creationId xmlns:a16="http://schemas.microsoft.com/office/drawing/2014/main" id="{1B4CC88E-F961-384C-1FF1-113B91295AE1}"/>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275533F8-C77B-A96B-65D9-958855989A31}"/>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39958"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8D99C33-1624-3F23-EAF7-F6A105A2AC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65FED9F-F2E6-9A26-95F2-C8EEC61F0F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5992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0E385B8-4D2A-4A68-B9F9-3E23FE476422}"/>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00EE957-2077-423C-85DB-CC196901D647}"/>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62ACF11-EDDE-431D-84E5-9F7934AD161E}"/>
              </a:ext>
            </a:extLst>
          </p:cNvPr>
          <p:cNvSpPr/>
          <p:nvPr/>
        </p:nvSpPr>
        <p:spPr>
          <a:xfrm>
            <a:off x="469077" y="239524"/>
            <a:ext cx="6290505"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Constructors Vs Methods</a:t>
            </a:r>
            <a:endParaRPr lang="en-US" sz="4400" b="1" i="0" dirty="0">
              <a:solidFill>
                <a:srgbClr val="273239"/>
              </a:solidFill>
              <a:effectLst/>
              <a:latin typeface="Sitka Heading Semibold" pitchFamily="2" charset="0"/>
            </a:endParaRPr>
          </a:p>
        </p:txBody>
      </p:sp>
      <p:pic>
        <p:nvPicPr>
          <p:cNvPr id="2050" name="Picture 2">
            <a:extLst>
              <a:ext uri="{FF2B5EF4-FFF2-40B4-BE49-F238E27FC236}">
                <a16:creationId xmlns:a16="http://schemas.microsoft.com/office/drawing/2014/main" id="{C68805C8-1FEC-40D7-A99A-305FB187C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150" y="911226"/>
            <a:ext cx="6991350" cy="53625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3EE39FA-7A63-8406-2F2A-71EAF6FDB50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E949DAF3-AEBD-D734-A113-17D78BC46553}"/>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0982"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B0EE71D-E88B-4237-C5D6-0A2A0BCEAEF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57A17A88-4795-E51E-2DA9-0A7167C281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5255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632726"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Encapsulation</a:t>
            </a:r>
            <a:endParaRPr lang="en-US" sz="4400" b="1" i="0" dirty="0">
              <a:solidFill>
                <a:srgbClr val="273239"/>
              </a:solidFill>
              <a:effectLst/>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60750" y="1646433"/>
            <a:ext cx="10616784" cy="3724096"/>
          </a:xfrm>
          <a:prstGeom prst="rect">
            <a:avLst/>
          </a:prstGeom>
          <a:noFill/>
        </p:spPr>
        <p:txBody>
          <a:bodyPr wrap="square">
            <a:spAutoFit/>
          </a:bodyPr>
          <a:lstStyle/>
          <a:p>
            <a:pPr>
              <a:spcBef>
                <a:spcPts val="1200"/>
              </a:spcBef>
              <a:spcAft>
                <a:spcPts val="1200"/>
              </a:spcAft>
            </a:pPr>
            <a:r>
              <a:rPr lang="en-US" sz="2800" b="1" i="0" dirty="0">
                <a:solidFill>
                  <a:srgbClr val="000000"/>
                </a:solidFill>
                <a:effectLst/>
                <a:latin typeface="Sitka Text" panose="02000505000000020004" pitchFamily="2" charset="0"/>
              </a:rPr>
              <a:t>Encapsulation</a:t>
            </a:r>
            <a:r>
              <a:rPr lang="en-US" sz="2800" b="0" i="0" dirty="0">
                <a:solidFill>
                  <a:srgbClr val="000000"/>
                </a:solidFill>
                <a:effectLst/>
                <a:latin typeface="Sitka Text" panose="02000505000000020004" pitchFamily="2" charset="0"/>
              </a:rPr>
              <a:t> in Java is a mechanism of wrapping the data (variables) and code acting on the data (methods) together as a single unit. </a:t>
            </a:r>
          </a:p>
          <a:p>
            <a:pPr>
              <a:spcBef>
                <a:spcPts val="1200"/>
              </a:spcBef>
              <a:spcAft>
                <a:spcPts val="1200"/>
              </a:spcAft>
            </a:pPr>
            <a:r>
              <a:rPr lang="en-US" sz="2800" b="0" i="0" dirty="0">
                <a:solidFill>
                  <a:srgbClr val="000000"/>
                </a:solidFill>
                <a:effectLst/>
                <a:latin typeface="Sitka Text" panose="02000505000000020004" pitchFamily="2" charset="0"/>
              </a:rPr>
              <a:t>In encapsulation, the variables of a class will be hidden from other classes and can be </a:t>
            </a:r>
            <a:r>
              <a:rPr lang="en-US" sz="2800" b="1" i="0" dirty="0">
                <a:solidFill>
                  <a:srgbClr val="000000"/>
                </a:solidFill>
                <a:effectLst/>
                <a:latin typeface="Sitka Text" panose="02000505000000020004" pitchFamily="2" charset="0"/>
              </a:rPr>
              <a:t>accessed only through the methods </a:t>
            </a:r>
            <a:r>
              <a:rPr lang="en-US" sz="2800" b="0" i="0" dirty="0">
                <a:solidFill>
                  <a:srgbClr val="000000"/>
                </a:solidFill>
                <a:effectLst/>
                <a:latin typeface="Sitka Text" panose="02000505000000020004" pitchFamily="2" charset="0"/>
              </a:rPr>
              <a:t>of their current class. </a:t>
            </a:r>
          </a:p>
          <a:p>
            <a:pPr>
              <a:spcBef>
                <a:spcPts val="1200"/>
              </a:spcBef>
              <a:spcAft>
                <a:spcPts val="1200"/>
              </a:spcAft>
            </a:pPr>
            <a:r>
              <a:rPr lang="en-US" sz="2800" b="0" i="0" dirty="0">
                <a:solidFill>
                  <a:srgbClr val="000000"/>
                </a:solidFill>
                <a:effectLst/>
                <a:latin typeface="Sitka Text" panose="02000505000000020004" pitchFamily="2" charset="0"/>
              </a:rPr>
              <a:t>Therefore, it is also known as </a:t>
            </a:r>
            <a:r>
              <a:rPr lang="en-US" sz="2800" b="1" i="0" dirty="0">
                <a:solidFill>
                  <a:srgbClr val="000000"/>
                </a:solidFill>
                <a:effectLst/>
                <a:latin typeface="Sitka Text" panose="02000505000000020004" pitchFamily="2" charset="0"/>
              </a:rPr>
              <a:t>data hiding</a:t>
            </a:r>
            <a:endParaRPr lang="en-US" altLang="en-US" sz="2800" dirty="0">
              <a:latin typeface="Sitka Text" panose="02000505000000020004" pitchFamily="2" charset="0"/>
            </a:endParaRPr>
          </a:p>
        </p:txBody>
      </p:sp>
      <p:grpSp>
        <p:nvGrpSpPr>
          <p:cNvPr id="2" name="Group 1">
            <a:extLst>
              <a:ext uri="{FF2B5EF4-FFF2-40B4-BE49-F238E27FC236}">
                <a16:creationId xmlns:a16="http://schemas.microsoft.com/office/drawing/2014/main" id="{FA789707-C4AB-22A0-B86E-849B431434E3}"/>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CB04C263-C0BF-F06E-1957-EB5A81C1D307}"/>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2006"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00C2737-5419-9AF0-36AA-87DFBD3A859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0AD60F1D-418C-97DD-7950-356ED23280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174623"/>
            <a:ext cx="9027827" cy="3416320"/>
          </a:xfrm>
          <a:prstGeom prst="rect">
            <a:avLst/>
          </a:prstGeom>
          <a:noFill/>
        </p:spPr>
        <p:txBody>
          <a:bodyPr wrap="square">
            <a:spAutoFit/>
          </a:bodyPr>
          <a:lstStyle/>
          <a:p>
            <a:r>
              <a:rPr lang="en-US" sz="2400" dirty="0">
                <a:latin typeface="Sitka Text" panose="02000505000000020004" pitchFamily="2" charset="0"/>
              </a:rPr>
              <a:t>class First</a:t>
            </a:r>
          </a:p>
          <a:p>
            <a:r>
              <a:rPr lang="en-US" sz="2400" dirty="0">
                <a:latin typeface="Sitka Text" panose="02000505000000020004" pitchFamily="2" charset="0"/>
              </a:rPr>
              <a:t>  {</a:t>
            </a:r>
          </a:p>
          <a:p>
            <a:r>
              <a:rPr lang="en-US" sz="2400" dirty="0">
                <a:latin typeface="Sitka Text" panose="02000505000000020004" pitchFamily="2" charset="0"/>
              </a:rPr>
              <a:t>    int a=10;</a:t>
            </a:r>
          </a:p>
          <a:p>
            <a:r>
              <a:rPr lang="en-US" sz="2400" dirty="0">
                <a:latin typeface="Sitka Text" panose="02000505000000020004" pitchFamily="2" charset="0"/>
              </a:rPr>
              <a:t>    void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(a);</a:t>
            </a:r>
          </a:p>
          <a:p>
            <a:r>
              <a:rPr lang="en-US" sz="2400" dirty="0">
                <a:latin typeface="Sitka Text" panose="02000505000000020004" pitchFamily="2" charset="0"/>
              </a:rPr>
              <a:t>     }</a:t>
            </a:r>
          </a:p>
          <a:p>
            <a:r>
              <a:rPr lang="en-US" sz="2400" dirty="0">
                <a:latin typeface="Sitka Text" panose="02000505000000020004" pitchFamily="2" charset="0"/>
              </a:rPr>
              <a:t>  }</a:t>
            </a:r>
          </a:p>
          <a:p>
            <a:endParaRPr lang="en-US" sz="2400" dirty="0">
              <a:latin typeface="Sitka Text" panose="02000505000000020004"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374" y="4182905"/>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6562578" y="1320583"/>
            <a:ext cx="6108492" cy="2862322"/>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First fob=new First();</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fob.a</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fob.disp</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endParaRPr lang="en-US" sz="2000" dirty="0"/>
          </a:p>
        </p:txBody>
      </p:sp>
      <p:grpSp>
        <p:nvGrpSpPr>
          <p:cNvPr id="2" name="Group 1">
            <a:extLst>
              <a:ext uri="{FF2B5EF4-FFF2-40B4-BE49-F238E27FC236}">
                <a16:creationId xmlns:a16="http://schemas.microsoft.com/office/drawing/2014/main" id="{41FBCF11-F001-646B-3515-460F3C26856C}"/>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38A99EF9-B56E-F5FD-8874-82D5A7356C04}"/>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3030"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F1EE31FC-8256-7029-E042-39BADF030F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970CED54-9D7F-35A7-3579-5180116BF7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65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174623"/>
            <a:ext cx="9027827" cy="4893647"/>
          </a:xfrm>
          <a:prstGeom prst="rect">
            <a:avLst/>
          </a:prstGeom>
          <a:noFill/>
        </p:spPr>
        <p:txBody>
          <a:bodyPr wrap="square">
            <a:spAutoFit/>
          </a:bodyPr>
          <a:lstStyle/>
          <a:p>
            <a:r>
              <a:rPr lang="en-US" sz="2400" dirty="0">
                <a:latin typeface="Sitka Text" panose="02000505000000020004" pitchFamily="2" charset="0"/>
              </a:rPr>
              <a:t>class First</a:t>
            </a:r>
          </a:p>
          <a:p>
            <a:r>
              <a:rPr lang="en-US" sz="2400" dirty="0">
                <a:latin typeface="Sitka Text" panose="02000505000000020004" pitchFamily="2" charset="0"/>
              </a:rPr>
              <a:t>  {</a:t>
            </a:r>
          </a:p>
          <a:p>
            <a:r>
              <a:rPr lang="en-US" sz="2400" dirty="0">
                <a:latin typeface="Sitka Text" panose="02000505000000020004" pitchFamily="2" charset="0"/>
              </a:rPr>
              <a:t>    int a=10;</a:t>
            </a:r>
          </a:p>
          <a:p>
            <a:r>
              <a:rPr lang="en-US" sz="2400" dirty="0">
                <a:latin typeface="Sitka Text" panose="02000505000000020004" pitchFamily="2" charset="0"/>
              </a:rPr>
              <a:t>    void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(a);</a:t>
            </a:r>
          </a:p>
          <a:p>
            <a:r>
              <a:rPr lang="en-US" sz="2400" dirty="0">
                <a:latin typeface="Sitka Text" panose="02000505000000020004" pitchFamily="2" charset="0"/>
              </a:rPr>
              <a:t>     }</a:t>
            </a:r>
          </a:p>
          <a:p>
            <a:r>
              <a:rPr lang="en-US" sz="2400" dirty="0">
                <a:latin typeface="Sitka Text" panose="02000505000000020004" pitchFamily="2" charset="0"/>
              </a:rPr>
              <a:t>    int geta()</a:t>
            </a:r>
          </a:p>
          <a:p>
            <a:r>
              <a:rPr lang="en-US" sz="2400" dirty="0">
                <a:latin typeface="Sitka Text" panose="02000505000000020004" pitchFamily="2" charset="0"/>
              </a:rPr>
              <a:t>     {</a:t>
            </a:r>
          </a:p>
          <a:p>
            <a:r>
              <a:rPr lang="en-US" sz="2400" dirty="0">
                <a:latin typeface="Sitka Text" panose="02000505000000020004" pitchFamily="2" charset="0"/>
              </a:rPr>
              <a:t>        return a;</a:t>
            </a:r>
          </a:p>
          <a:p>
            <a:r>
              <a:rPr lang="en-US" sz="2400" dirty="0">
                <a:latin typeface="Sitka Text" panose="02000505000000020004" pitchFamily="2" charset="0"/>
              </a:rPr>
              <a:t>     }</a:t>
            </a:r>
          </a:p>
          <a:p>
            <a:r>
              <a:rPr lang="en-US" sz="2400" dirty="0">
                <a:latin typeface="Sitka Text" panose="02000505000000020004" pitchFamily="2" charset="0"/>
              </a:rPr>
              <a:t>  }</a:t>
            </a:r>
          </a:p>
          <a:p>
            <a:endParaRPr lang="en-US" sz="2400" dirty="0">
              <a:latin typeface="Sitka Text" panose="02000505000000020004"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32" y="3908450"/>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6562578" y="1320583"/>
            <a:ext cx="6108492" cy="2862322"/>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First fob=new First();</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fob.geta</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fob.disp</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endParaRPr lang="en-US" sz="2000" dirty="0"/>
          </a:p>
        </p:txBody>
      </p:sp>
      <p:grpSp>
        <p:nvGrpSpPr>
          <p:cNvPr id="2" name="Group 1">
            <a:extLst>
              <a:ext uri="{FF2B5EF4-FFF2-40B4-BE49-F238E27FC236}">
                <a16:creationId xmlns:a16="http://schemas.microsoft.com/office/drawing/2014/main" id="{14E649BD-6BFD-3306-3C6E-9F020EB2908A}"/>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B6909B85-536E-0501-DA1C-38925B28D08B}"/>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4054"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90678D-75DB-BD7E-6168-CA65CD5CD3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64843056-F72F-0D98-C7C1-55F901269F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953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174623"/>
            <a:ext cx="9027827" cy="4893647"/>
          </a:xfrm>
          <a:prstGeom prst="rect">
            <a:avLst/>
          </a:prstGeom>
          <a:noFill/>
        </p:spPr>
        <p:txBody>
          <a:bodyPr wrap="square">
            <a:spAutoFit/>
          </a:bodyPr>
          <a:lstStyle/>
          <a:p>
            <a:r>
              <a:rPr lang="en-US" sz="2400" dirty="0">
                <a:latin typeface="Sitka Text" panose="02000505000000020004" pitchFamily="2" charset="0"/>
              </a:rPr>
              <a:t>class First</a:t>
            </a:r>
          </a:p>
          <a:p>
            <a:r>
              <a:rPr lang="en-US" sz="2400" dirty="0">
                <a:latin typeface="Sitka Text" panose="02000505000000020004" pitchFamily="2" charset="0"/>
              </a:rPr>
              <a:t>  {</a:t>
            </a:r>
          </a:p>
          <a:p>
            <a:r>
              <a:rPr lang="en-US" sz="2400" dirty="0">
                <a:latin typeface="Sitka Text" panose="02000505000000020004" pitchFamily="2" charset="0"/>
              </a:rPr>
              <a:t>    int a=10;</a:t>
            </a:r>
          </a:p>
          <a:p>
            <a:r>
              <a:rPr lang="en-US" sz="2400" dirty="0">
                <a:latin typeface="Sitka Text" panose="02000505000000020004" pitchFamily="2" charset="0"/>
              </a:rPr>
              <a:t>    void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(a);</a:t>
            </a:r>
          </a:p>
          <a:p>
            <a:r>
              <a:rPr lang="en-US" sz="2400" dirty="0">
                <a:latin typeface="Sitka Text" panose="02000505000000020004" pitchFamily="2" charset="0"/>
              </a:rPr>
              <a:t>     }</a:t>
            </a:r>
          </a:p>
          <a:p>
            <a:r>
              <a:rPr lang="en-US" sz="2400" dirty="0">
                <a:latin typeface="Sitka Text" panose="02000505000000020004" pitchFamily="2" charset="0"/>
              </a:rPr>
              <a:t>    int geta()</a:t>
            </a:r>
          </a:p>
          <a:p>
            <a:r>
              <a:rPr lang="en-US" sz="2400" dirty="0">
                <a:latin typeface="Sitka Text" panose="02000505000000020004" pitchFamily="2" charset="0"/>
              </a:rPr>
              <a:t>     {</a:t>
            </a:r>
          </a:p>
          <a:p>
            <a:r>
              <a:rPr lang="en-US" sz="2400" dirty="0">
                <a:latin typeface="Sitka Text" panose="02000505000000020004" pitchFamily="2" charset="0"/>
              </a:rPr>
              <a:t>        return a;</a:t>
            </a:r>
          </a:p>
          <a:p>
            <a:r>
              <a:rPr lang="en-US" sz="2400" dirty="0">
                <a:latin typeface="Sitka Text" panose="02000505000000020004" pitchFamily="2" charset="0"/>
              </a:rPr>
              <a:t>     }</a:t>
            </a:r>
          </a:p>
          <a:p>
            <a:r>
              <a:rPr lang="en-US" sz="2400" dirty="0">
                <a:latin typeface="Sitka Text" panose="02000505000000020004" pitchFamily="2" charset="0"/>
              </a:rPr>
              <a:t>  }</a:t>
            </a:r>
          </a:p>
          <a:p>
            <a:endParaRPr lang="en-US" sz="2400" dirty="0">
              <a:latin typeface="Sitka Text" panose="02000505000000020004"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32" y="3908450"/>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6562578" y="1320583"/>
            <a:ext cx="6108492" cy="3170099"/>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First fob=new First();</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fob.geta</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fob.disp</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fob.a</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endParaRPr lang="en-US" sz="2000" dirty="0"/>
          </a:p>
        </p:txBody>
      </p:sp>
      <p:sp>
        <p:nvSpPr>
          <p:cNvPr id="2" name="Rectangle 1">
            <a:extLst>
              <a:ext uri="{FF2B5EF4-FFF2-40B4-BE49-F238E27FC236}">
                <a16:creationId xmlns:a16="http://schemas.microsoft.com/office/drawing/2014/main" id="{DD602511-5904-461B-A42E-1E497A2BCA26}"/>
              </a:ext>
            </a:extLst>
          </p:cNvPr>
          <p:cNvSpPr/>
          <p:nvPr/>
        </p:nvSpPr>
        <p:spPr>
          <a:xfrm>
            <a:off x="9661181" y="3882270"/>
            <a:ext cx="199766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Still Accessible</a:t>
            </a:r>
          </a:p>
        </p:txBody>
      </p:sp>
      <p:grpSp>
        <p:nvGrpSpPr>
          <p:cNvPr id="3" name="Group 2">
            <a:extLst>
              <a:ext uri="{FF2B5EF4-FFF2-40B4-BE49-F238E27FC236}">
                <a16:creationId xmlns:a16="http://schemas.microsoft.com/office/drawing/2014/main" id="{BAD4F945-A1CD-2F5E-30B9-161BD0DE0791}"/>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1F67B040-261A-3BC2-2B18-3D2155A72F31}"/>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5078"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50FDC6D-3852-0AD5-7BBF-0D37AD723AF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6" name="Picture 5">
            <a:extLst>
              <a:ext uri="{FF2B5EF4-FFF2-40B4-BE49-F238E27FC236}">
                <a16:creationId xmlns:a16="http://schemas.microsoft.com/office/drawing/2014/main" id="{60AB4D58-A357-AA4F-D693-6B5DAB9A57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733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453463"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What is an Object</a:t>
            </a:r>
            <a:endParaRPr lang="en-US" sz="4400" b="1" i="0" dirty="0">
              <a:solidFill>
                <a:srgbClr val="273239"/>
              </a:solidFill>
              <a:effectLst/>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901427" y="1646433"/>
            <a:ext cx="10616784" cy="4031873"/>
          </a:xfrm>
          <a:prstGeom prst="rect">
            <a:avLst/>
          </a:prstGeom>
          <a:noFill/>
        </p:spPr>
        <p:txBody>
          <a:bodyPr wrap="square">
            <a:spAutoFit/>
          </a:bodyPr>
          <a:lstStyle/>
          <a:p>
            <a:pPr>
              <a:spcBef>
                <a:spcPts val="1200"/>
              </a:spcBef>
              <a:spcAft>
                <a:spcPts val="1200"/>
              </a:spcAft>
            </a:pPr>
            <a:r>
              <a:rPr lang="en-US" altLang="en-US" sz="2800" dirty="0" smtClean="0">
                <a:latin typeface="Sitka Text" panose="02000505000000020004" pitchFamily="2" charset="0"/>
              </a:rPr>
              <a:t>An </a:t>
            </a:r>
            <a:r>
              <a:rPr lang="en-US" altLang="en-US" sz="2800" dirty="0">
                <a:latin typeface="Sitka Text" panose="02000505000000020004" pitchFamily="2" charset="0"/>
              </a:rPr>
              <a:t>object is an instance of a class. When a class is defined, no memory is allocated until an object of that class is created. </a:t>
            </a:r>
            <a:endParaRPr lang="en-US" altLang="en-US" sz="2800" dirty="0" smtClean="0">
              <a:latin typeface="Sitka Text" panose="02000505000000020004" pitchFamily="2" charset="0"/>
            </a:endParaRPr>
          </a:p>
          <a:p>
            <a:pPr>
              <a:spcBef>
                <a:spcPts val="1200"/>
              </a:spcBef>
              <a:spcAft>
                <a:spcPts val="1200"/>
              </a:spcAft>
            </a:pPr>
            <a:r>
              <a:rPr lang="en-US" altLang="en-US" sz="2800" dirty="0" smtClean="0">
                <a:latin typeface="Sitka Text" panose="02000505000000020004" pitchFamily="2" charset="0"/>
              </a:rPr>
              <a:t>An </a:t>
            </a:r>
            <a:r>
              <a:rPr lang="en-US" altLang="en-US" sz="2800" dirty="0">
                <a:latin typeface="Sitka Text" panose="02000505000000020004" pitchFamily="2" charset="0"/>
              </a:rPr>
              <a:t>object has </a:t>
            </a:r>
            <a:r>
              <a:rPr lang="en-US" altLang="en-US" sz="2800" b="1" dirty="0">
                <a:latin typeface="Sitka Text" panose="02000505000000020004" pitchFamily="2" charset="0"/>
              </a:rPr>
              <a:t>identity</a:t>
            </a:r>
            <a:r>
              <a:rPr lang="en-US" altLang="en-US" sz="2800" dirty="0">
                <a:latin typeface="Sitka Text" panose="02000505000000020004" pitchFamily="2" charset="0"/>
              </a:rPr>
              <a:t> (it acts as a single whole).</a:t>
            </a:r>
          </a:p>
          <a:p>
            <a:pPr>
              <a:spcBef>
                <a:spcPts val="1200"/>
              </a:spcBef>
              <a:spcAft>
                <a:spcPts val="1200"/>
              </a:spcAft>
            </a:pPr>
            <a:r>
              <a:rPr lang="en-US" altLang="en-US" sz="2800" dirty="0">
                <a:latin typeface="Sitka Text" panose="02000505000000020004" pitchFamily="2" charset="0"/>
              </a:rPr>
              <a:t>An object has </a:t>
            </a:r>
            <a:r>
              <a:rPr lang="en-US" altLang="en-US" sz="2800" b="1" dirty="0">
                <a:latin typeface="Sitka Text" panose="02000505000000020004" pitchFamily="2" charset="0"/>
              </a:rPr>
              <a:t>state</a:t>
            </a:r>
            <a:r>
              <a:rPr lang="en-US" altLang="en-US" sz="2800" dirty="0">
                <a:latin typeface="Sitka Text" panose="02000505000000020004" pitchFamily="2" charset="0"/>
              </a:rPr>
              <a:t> (it has various properties, which might change). </a:t>
            </a:r>
          </a:p>
          <a:p>
            <a:pPr>
              <a:spcBef>
                <a:spcPts val="1200"/>
              </a:spcBef>
              <a:spcAft>
                <a:spcPts val="1200"/>
              </a:spcAft>
            </a:pPr>
            <a:r>
              <a:rPr lang="en-US" altLang="en-US" sz="2800" dirty="0">
                <a:latin typeface="Sitka Text" panose="02000505000000020004" pitchFamily="2" charset="0"/>
              </a:rPr>
              <a:t>An object has </a:t>
            </a:r>
            <a:r>
              <a:rPr lang="en-US" altLang="en-US" sz="2800" b="1" dirty="0">
                <a:latin typeface="Sitka Text" panose="02000505000000020004" pitchFamily="2" charset="0"/>
              </a:rPr>
              <a:t>behavior</a:t>
            </a:r>
            <a:r>
              <a:rPr lang="en-US" altLang="en-US" sz="2800" dirty="0">
                <a:latin typeface="Sitka Text" panose="02000505000000020004" pitchFamily="2" charset="0"/>
              </a:rPr>
              <a:t> (it can do things and can have things done to it). </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6166"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265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47013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Access</a:t>
            </a:r>
            <a:r>
              <a:rPr lang="en-US" sz="4000" b="1" spc="-65" dirty="0">
                <a:effectLst>
                  <a:outerShdw blurRad="38100" dist="38100" dir="2700000" algn="tl">
                    <a:srgbClr val="000000">
                      <a:alpha val="43137"/>
                    </a:srgbClr>
                  </a:outerShdw>
                </a:effectLst>
                <a:latin typeface="Sitka Text" panose="02000505000000020004" pitchFamily="2" charset="0"/>
              </a:rPr>
              <a:t> </a:t>
            </a:r>
            <a:r>
              <a:rPr lang="en-US" sz="4000" b="1" spc="-5" dirty="0">
                <a:effectLst>
                  <a:outerShdw blurRad="38100" dist="38100" dir="2700000" algn="tl">
                    <a:srgbClr val="000000">
                      <a:alpha val="43137"/>
                    </a:srgbClr>
                  </a:outerShdw>
                </a:effectLst>
                <a:latin typeface="Sitka Text" panose="02000505000000020004" pitchFamily="2" charset="0"/>
              </a:rPr>
              <a:t>Specifiers</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529668"/>
            <a:ext cx="10616784" cy="3904017"/>
          </a:xfrm>
          <a:prstGeom prst="rect">
            <a:avLst/>
          </a:prstGeom>
          <a:noFill/>
        </p:spPr>
        <p:txBody>
          <a:bodyPr wrap="square">
            <a:spAutoFit/>
          </a:bodyPr>
          <a:lstStyle/>
          <a:p>
            <a:pPr marL="457200" marR="8890" indent="-457200">
              <a:lnSpc>
                <a:spcPts val="2590"/>
              </a:lnSpc>
              <a:spcBef>
                <a:spcPts val="1200"/>
              </a:spcBef>
              <a:spcAft>
                <a:spcPts val="1200"/>
              </a:spcAft>
              <a:buFont typeface="Arial" panose="020B0604020202020204" pitchFamily="34" charset="0"/>
              <a:buChar char="•"/>
              <a:tabLst>
                <a:tab pos="244475" algn="l"/>
              </a:tabLst>
            </a:pPr>
            <a:r>
              <a:rPr lang="en-US" sz="2800" spc="-5" dirty="0">
                <a:latin typeface="Sitka Text" panose="02000505000000020004" pitchFamily="2" charset="0"/>
                <a:cs typeface="Arial"/>
              </a:rPr>
              <a:t>Java </a:t>
            </a:r>
            <a:r>
              <a:rPr lang="en-US" sz="2800" dirty="0">
                <a:latin typeface="Sitka Text" panose="02000505000000020004" pitchFamily="2" charset="0"/>
                <a:cs typeface="Arial"/>
              </a:rPr>
              <a:t>provides access </a:t>
            </a:r>
            <a:r>
              <a:rPr lang="en-US" sz="2800" spc="-5" dirty="0">
                <a:latin typeface="Sitka Text" panose="02000505000000020004" pitchFamily="2" charset="0"/>
                <a:cs typeface="Arial"/>
              </a:rPr>
              <a:t>specifiers </a:t>
            </a:r>
            <a:r>
              <a:rPr lang="en-US" sz="2800" dirty="0">
                <a:latin typeface="Sitka Text" panose="02000505000000020004" pitchFamily="2" charset="0"/>
                <a:cs typeface="Arial"/>
              </a:rPr>
              <a:t>to </a:t>
            </a:r>
            <a:r>
              <a:rPr lang="en-US" sz="2800" spc="-5" dirty="0">
                <a:latin typeface="Sitka Text" panose="02000505000000020004" pitchFamily="2" charset="0"/>
                <a:cs typeface="Arial"/>
              </a:rPr>
              <a:t>control </a:t>
            </a:r>
            <a:r>
              <a:rPr lang="en-US" sz="2800" dirty="0">
                <a:latin typeface="Sitka Text" panose="02000505000000020004" pitchFamily="2" charset="0"/>
                <a:cs typeface="Arial"/>
              </a:rPr>
              <a:t>access to </a:t>
            </a:r>
            <a:r>
              <a:rPr lang="en-US" sz="2800" spc="-5" dirty="0">
                <a:latin typeface="Sitka Text" panose="02000505000000020004" pitchFamily="2" charset="0"/>
                <a:cs typeface="Arial"/>
              </a:rPr>
              <a:t>class  </a:t>
            </a:r>
            <a:r>
              <a:rPr lang="en-US" sz="2800" dirty="0">
                <a:latin typeface="Sitka Text" panose="02000505000000020004" pitchFamily="2" charset="0"/>
                <a:cs typeface="Arial"/>
              </a:rPr>
              <a:t>members</a:t>
            </a:r>
          </a:p>
          <a:p>
            <a:pPr marL="457200" indent="-457200">
              <a:lnSpc>
                <a:spcPct val="100000"/>
              </a:lnSpc>
              <a:spcBef>
                <a:spcPts val="1200"/>
              </a:spcBef>
              <a:spcAft>
                <a:spcPts val="1200"/>
              </a:spcAft>
              <a:buFont typeface="Arial" panose="020B0604020202020204" pitchFamily="34" charset="0"/>
              <a:buChar char="•"/>
              <a:tabLst>
                <a:tab pos="244475" algn="l"/>
              </a:tabLst>
            </a:pPr>
            <a:r>
              <a:rPr lang="en-US" sz="2800" spc="-5" dirty="0">
                <a:latin typeface="Sitka Text" panose="02000505000000020004" pitchFamily="2" charset="0"/>
                <a:cs typeface="Arial"/>
              </a:rPr>
              <a:t>Access specifiers help</a:t>
            </a:r>
            <a:r>
              <a:rPr lang="en-US" sz="2800" spc="45" dirty="0">
                <a:latin typeface="Sitka Text" panose="02000505000000020004" pitchFamily="2" charset="0"/>
                <a:cs typeface="Arial"/>
              </a:rPr>
              <a:t> </a:t>
            </a:r>
            <a:r>
              <a:rPr lang="en-US" sz="2800" spc="-5" dirty="0">
                <a:latin typeface="Sitka Text" panose="02000505000000020004" pitchFamily="2" charset="0"/>
                <a:cs typeface="Arial"/>
              </a:rPr>
              <a:t>implement Encapsulation by </a:t>
            </a:r>
            <a:r>
              <a:rPr lang="en-US" sz="2800" dirty="0">
                <a:latin typeface="Sitka Text" panose="02000505000000020004" pitchFamily="2" charset="0"/>
                <a:cs typeface="Arial"/>
              </a:rPr>
              <a:t>hiding implementation-level details in  a</a:t>
            </a:r>
            <a:r>
              <a:rPr lang="en-US" sz="2800" spc="-5" dirty="0">
                <a:latin typeface="Sitka Text" panose="02000505000000020004" pitchFamily="2" charset="0"/>
                <a:cs typeface="Arial"/>
              </a:rPr>
              <a:t> </a:t>
            </a:r>
            <a:r>
              <a:rPr lang="en-US" sz="2800" dirty="0">
                <a:latin typeface="Sitka Text" panose="02000505000000020004" pitchFamily="2" charset="0"/>
                <a:cs typeface="Arial"/>
              </a:rPr>
              <a:t>class</a:t>
            </a:r>
          </a:p>
          <a:p>
            <a:pPr marL="457200" indent="-457200">
              <a:lnSpc>
                <a:spcPts val="2740"/>
              </a:lnSpc>
              <a:spcBef>
                <a:spcPts val="1200"/>
              </a:spcBef>
              <a:spcAft>
                <a:spcPts val="1200"/>
              </a:spcAft>
              <a:buFont typeface="Arial" panose="020B0604020202020204" pitchFamily="34" charset="0"/>
              <a:buChar char="•"/>
              <a:tabLst>
                <a:tab pos="244475" algn="l"/>
                <a:tab pos="1052195" algn="l"/>
                <a:tab pos="2335530" algn="l"/>
                <a:tab pos="3566795" algn="l"/>
                <a:tab pos="4986020" algn="l"/>
                <a:tab pos="5488940" algn="l"/>
                <a:tab pos="7010400" algn="l"/>
                <a:tab pos="7955280" algn="l"/>
              </a:tabLst>
            </a:pPr>
            <a:r>
              <a:rPr lang="en-US" sz="2800" spc="-5" dirty="0">
                <a:latin typeface="Sitka Text" panose="02000505000000020004" pitchFamily="2" charset="0"/>
                <a:cs typeface="Arial"/>
              </a:rPr>
              <a:t>Th</a:t>
            </a:r>
            <a:r>
              <a:rPr lang="en-US" sz="2800" dirty="0">
                <a:latin typeface="Sitka Text" panose="02000505000000020004" pitchFamily="2" charset="0"/>
                <a:cs typeface="Arial"/>
              </a:rPr>
              <a:t>e </a:t>
            </a:r>
            <a:r>
              <a:rPr lang="en-US" sz="2800" b="1" dirty="0">
                <a:latin typeface="Sitka Text" panose="02000505000000020004" pitchFamily="2" charset="0"/>
                <a:cs typeface="Arial"/>
              </a:rPr>
              <a:t>private </a:t>
            </a:r>
            <a:r>
              <a:rPr lang="en-US" sz="2800" dirty="0">
                <a:latin typeface="Sitka Text" panose="02000505000000020004" pitchFamily="2" charset="0"/>
                <a:cs typeface="Arial"/>
              </a:rPr>
              <a:t>acc</a:t>
            </a:r>
            <a:r>
              <a:rPr lang="en-US" sz="2800" spc="-10" dirty="0">
                <a:latin typeface="Sitka Text" panose="02000505000000020004" pitchFamily="2" charset="0"/>
                <a:cs typeface="Arial"/>
              </a:rPr>
              <a:t>e</a:t>
            </a:r>
            <a:r>
              <a:rPr lang="en-US" sz="2800" dirty="0">
                <a:latin typeface="Sitka Text" panose="02000505000000020004" pitchFamily="2" charset="0"/>
                <a:cs typeface="Arial"/>
              </a:rPr>
              <a:t>ss sp</a:t>
            </a:r>
            <a:r>
              <a:rPr lang="en-US" sz="2800" spc="-10" dirty="0">
                <a:latin typeface="Sitka Text" panose="02000505000000020004" pitchFamily="2" charset="0"/>
                <a:cs typeface="Arial"/>
              </a:rPr>
              <a:t>e</a:t>
            </a:r>
            <a:r>
              <a:rPr lang="en-US" sz="2800" dirty="0">
                <a:latin typeface="Sitka Text" panose="02000505000000020004" pitchFamily="2" charset="0"/>
                <a:cs typeface="Arial"/>
              </a:rPr>
              <a:t>cifier </a:t>
            </a:r>
            <a:r>
              <a:rPr lang="en-US" sz="2800" spc="-10" dirty="0">
                <a:latin typeface="Sitka Text" panose="02000505000000020004" pitchFamily="2" charset="0"/>
                <a:cs typeface="Arial"/>
              </a:rPr>
              <a:t>i</a:t>
            </a:r>
            <a:r>
              <a:rPr lang="en-US" sz="2800" dirty="0">
                <a:latin typeface="Sitka Text" panose="02000505000000020004" pitchFamily="2" charset="0"/>
                <a:cs typeface="Arial"/>
              </a:rPr>
              <a:t>s g</a:t>
            </a:r>
            <a:r>
              <a:rPr lang="en-US" sz="2800" spc="-10" dirty="0">
                <a:latin typeface="Sitka Text" panose="02000505000000020004" pitchFamily="2" charset="0"/>
                <a:cs typeface="Arial"/>
              </a:rPr>
              <a:t>e</a:t>
            </a:r>
            <a:r>
              <a:rPr lang="en-US" sz="2800" dirty="0">
                <a:latin typeface="Sitka Text" panose="02000505000000020004" pitchFamily="2" charset="0"/>
                <a:cs typeface="Arial"/>
              </a:rPr>
              <a:t>ne</a:t>
            </a:r>
            <a:r>
              <a:rPr lang="en-US" sz="2800" spc="5" dirty="0">
                <a:latin typeface="Sitka Text" panose="02000505000000020004" pitchFamily="2" charset="0"/>
                <a:cs typeface="Arial"/>
              </a:rPr>
              <a:t>r</a:t>
            </a:r>
            <a:r>
              <a:rPr lang="en-US" sz="2800" dirty="0">
                <a:latin typeface="Sitka Text" panose="02000505000000020004" pitchFamily="2" charset="0"/>
                <a:cs typeface="Arial"/>
              </a:rPr>
              <a:t>ally us</a:t>
            </a:r>
            <a:r>
              <a:rPr lang="en-US" sz="2800" spc="-10" dirty="0">
                <a:latin typeface="Sitka Text" panose="02000505000000020004" pitchFamily="2" charset="0"/>
                <a:cs typeface="Arial"/>
              </a:rPr>
              <a:t>e</a:t>
            </a:r>
            <a:r>
              <a:rPr lang="en-US" sz="2800" dirty="0">
                <a:latin typeface="Sitka Text" panose="02000505000000020004" pitchFamily="2" charset="0"/>
                <a:cs typeface="Arial"/>
              </a:rPr>
              <a:t>d	</a:t>
            </a:r>
            <a:r>
              <a:rPr lang="en-US" sz="2800" spc="15" dirty="0">
                <a:latin typeface="Sitka Text" panose="02000505000000020004" pitchFamily="2" charset="0"/>
                <a:cs typeface="Arial"/>
              </a:rPr>
              <a:t>to </a:t>
            </a:r>
            <a:r>
              <a:rPr lang="en-US" sz="2800" spc="-5" dirty="0">
                <a:latin typeface="Sitka Text" panose="02000505000000020004" pitchFamily="2" charset="0"/>
                <a:cs typeface="Arial"/>
              </a:rPr>
              <a:t>encapsulate or hide </a:t>
            </a:r>
            <a:r>
              <a:rPr lang="en-US" sz="2800" dirty="0">
                <a:latin typeface="Sitka Text" panose="02000505000000020004" pitchFamily="2" charset="0"/>
                <a:cs typeface="Arial"/>
              </a:rPr>
              <a:t>the </a:t>
            </a:r>
            <a:r>
              <a:rPr lang="en-US" sz="2800" spc="-5" dirty="0">
                <a:latin typeface="Sitka Text" panose="02000505000000020004" pitchFamily="2" charset="0"/>
                <a:cs typeface="Arial"/>
              </a:rPr>
              <a:t>member data in </a:t>
            </a:r>
            <a:r>
              <a:rPr lang="en-US" sz="2800" dirty="0">
                <a:latin typeface="Sitka Text" panose="02000505000000020004" pitchFamily="2" charset="0"/>
                <a:cs typeface="Arial"/>
              </a:rPr>
              <a:t>the</a:t>
            </a:r>
            <a:r>
              <a:rPr lang="en-US" sz="2800" spc="85" dirty="0">
                <a:latin typeface="Sitka Text" panose="02000505000000020004" pitchFamily="2" charset="0"/>
                <a:cs typeface="Arial"/>
              </a:rPr>
              <a:t> </a:t>
            </a:r>
            <a:r>
              <a:rPr lang="en-US" sz="2800" spc="-5" dirty="0">
                <a:latin typeface="Sitka Text" panose="02000505000000020004" pitchFamily="2" charset="0"/>
                <a:cs typeface="Arial"/>
              </a:rPr>
              <a:t>class</a:t>
            </a:r>
            <a:endParaRPr lang="en-US" sz="2800" dirty="0">
              <a:latin typeface="Sitka Text" panose="02000505000000020004" pitchFamily="2" charset="0"/>
              <a:cs typeface="Arial"/>
            </a:endParaRPr>
          </a:p>
          <a:p>
            <a:pPr marL="457200" marR="7620" indent="-457200">
              <a:lnSpc>
                <a:spcPts val="2590"/>
              </a:lnSpc>
              <a:spcBef>
                <a:spcPts val="1200"/>
              </a:spcBef>
              <a:spcAft>
                <a:spcPts val="1200"/>
              </a:spcAft>
              <a:buFont typeface="Arial" panose="020B0604020202020204" pitchFamily="34" charset="0"/>
              <a:buChar char="•"/>
              <a:tabLst>
                <a:tab pos="244475" algn="l"/>
              </a:tabLst>
            </a:pPr>
            <a:r>
              <a:rPr lang="en-US" sz="2800" spc="-5" dirty="0">
                <a:latin typeface="Sitka Text" panose="02000505000000020004" pitchFamily="2" charset="0"/>
                <a:cs typeface="Arial"/>
              </a:rPr>
              <a:t>The </a:t>
            </a:r>
            <a:r>
              <a:rPr lang="en-US" sz="2800" b="1" spc="-5" dirty="0">
                <a:latin typeface="Sitka Text" panose="02000505000000020004" pitchFamily="2" charset="0"/>
                <a:cs typeface="Arial"/>
              </a:rPr>
              <a:t>public </a:t>
            </a:r>
            <a:r>
              <a:rPr lang="en-US" sz="2800" dirty="0">
                <a:latin typeface="Sitka Text" panose="02000505000000020004" pitchFamily="2" charset="0"/>
                <a:cs typeface="Arial"/>
              </a:rPr>
              <a:t>access </a:t>
            </a:r>
            <a:r>
              <a:rPr lang="en-US" sz="2800" spc="-5" dirty="0">
                <a:latin typeface="Sitka Text" panose="02000505000000020004" pitchFamily="2" charset="0"/>
                <a:cs typeface="Arial"/>
              </a:rPr>
              <a:t>specifier is used </a:t>
            </a:r>
            <a:r>
              <a:rPr lang="en-US" sz="2800" dirty="0">
                <a:latin typeface="Sitka Text" panose="02000505000000020004" pitchFamily="2" charset="0"/>
                <a:cs typeface="Arial"/>
              </a:rPr>
              <a:t>to </a:t>
            </a:r>
            <a:r>
              <a:rPr lang="en-US" sz="2800" spc="-5" dirty="0">
                <a:latin typeface="Sitka Text" panose="02000505000000020004" pitchFamily="2" charset="0"/>
                <a:cs typeface="Arial"/>
              </a:rPr>
              <a:t>expose </a:t>
            </a:r>
            <a:r>
              <a:rPr lang="en-US" sz="2800" dirty="0">
                <a:latin typeface="Sitka Text" panose="02000505000000020004" pitchFamily="2" charset="0"/>
                <a:cs typeface="Arial"/>
              </a:rPr>
              <a:t>the </a:t>
            </a:r>
            <a:r>
              <a:rPr lang="en-US" sz="2800" spc="-5" dirty="0">
                <a:latin typeface="Sitka Text" panose="02000505000000020004" pitchFamily="2" charset="0"/>
                <a:cs typeface="Arial"/>
              </a:rPr>
              <a:t>member  functions as interfaces </a:t>
            </a:r>
            <a:r>
              <a:rPr lang="en-US" sz="2800" dirty="0">
                <a:latin typeface="Sitka Text" panose="02000505000000020004" pitchFamily="2" charset="0"/>
                <a:cs typeface="Arial"/>
              </a:rPr>
              <a:t>to </a:t>
            </a:r>
            <a:r>
              <a:rPr lang="en-US" sz="2800" spc="-5" dirty="0">
                <a:latin typeface="Sitka Text" panose="02000505000000020004" pitchFamily="2" charset="0"/>
                <a:cs typeface="Arial"/>
              </a:rPr>
              <a:t>the outside</a:t>
            </a:r>
            <a:r>
              <a:rPr lang="en-US" sz="2800" spc="30" dirty="0">
                <a:latin typeface="Sitka Text" panose="02000505000000020004" pitchFamily="2" charset="0"/>
                <a:cs typeface="Arial"/>
              </a:rPr>
              <a:t> </a:t>
            </a:r>
            <a:r>
              <a:rPr lang="en-US" sz="2800" spc="-5" dirty="0">
                <a:latin typeface="Sitka Text" panose="02000505000000020004" pitchFamily="2" charset="0"/>
                <a:cs typeface="Arial"/>
              </a:rPr>
              <a:t>world</a:t>
            </a:r>
            <a:endParaRPr lang="en-US" sz="2800" dirty="0">
              <a:latin typeface="Sitka Text" panose="02000505000000020004" pitchFamily="2" charset="0"/>
              <a:cs typeface="Arial"/>
            </a:endParaRPr>
          </a:p>
        </p:txBody>
      </p:sp>
      <p:grpSp>
        <p:nvGrpSpPr>
          <p:cNvPr id="2" name="Group 1">
            <a:extLst>
              <a:ext uri="{FF2B5EF4-FFF2-40B4-BE49-F238E27FC236}">
                <a16:creationId xmlns:a16="http://schemas.microsoft.com/office/drawing/2014/main" id="{B162A72C-151F-F555-2E70-3BA62698DB1B}"/>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A9346ED3-9548-3D11-3909-7850CE64DEAB}"/>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6102" name="Image" r:id="rId3" imgW="6412680" imgH="1942560" progId="Photoshop.Image.12">
                    <p:embed/>
                  </p:oleObj>
                </mc:Choice>
                <mc:Fallback>
                  <p:oleObj name="Image" r:id="rId3" imgW="6412680" imgH="1942560" progId="Photoshop.Image.12">
                    <p:embed/>
                    <p:pic>
                      <p:nvPicPr>
                        <p:cNvPr id="14" name="Object 13"/>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B0BA6EA-F14F-93E1-8153-38BBBB1528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C9BB402E-9046-5D98-6A1A-40D7388E01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35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88997" y="1174623"/>
            <a:ext cx="9027827" cy="4893647"/>
          </a:xfrm>
          <a:prstGeom prst="rect">
            <a:avLst/>
          </a:prstGeom>
          <a:noFill/>
        </p:spPr>
        <p:txBody>
          <a:bodyPr wrap="square">
            <a:spAutoFit/>
          </a:bodyPr>
          <a:lstStyle/>
          <a:p>
            <a:r>
              <a:rPr lang="en-US" sz="2400" dirty="0">
                <a:latin typeface="Sitka Text" panose="02000505000000020004" pitchFamily="2" charset="0"/>
              </a:rPr>
              <a:t>class First</a:t>
            </a:r>
          </a:p>
          <a:p>
            <a:r>
              <a:rPr lang="en-US" sz="2400" dirty="0">
                <a:latin typeface="Sitka Text" panose="02000505000000020004" pitchFamily="2" charset="0"/>
              </a:rPr>
              <a:t>  {</a:t>
            </a:r>
          </a:p>
          <a:p>
            <a:r>
              <a:rPr lang="en-US" sz="2400" dirty="0">
                <a:latin typeface="Sitka Text" panose="02000505000000020004" pitchFamily="2" charset="0"/>
              </a:rPr>
              <a:t>    private int a=10;</a:t>
            </a:r>
          </a:p>
          <a:p>
            <a:r>
              <a:rPr lang="en-US" sz="2400" dirty="0">
                <a:latin typeface="Sitka Text" panose="02000505000000020004" pitchFamily="2" charset="0"/>
              </a:rPr>
              <a:t>    void </a:t>
            </a:r>
            <a:r>
              <a:rPr lang="en-US" sz="2400" dirty="0" err="1">
                <a:latin typeface="Sitka Text" panose="02000505000000020004" pitchFamily="2" charset="0"/>
              </a:rPr>
              <a:t>disp</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(a);</a:t>
            </a:r>
          </a:p>
          <a:p>
            <a:r>
              <a:rPr lang="en-US" sz="2400" dirty="0">
                <a:latin typeface="Sitka Text" panose="02000505000000020004" pitchFamily="2" charset="0"/>
              </a:rPr>
              <a:t>     }</a:t>
            </a:r>
          </a:p>
          <a:p>
            <a:r>
              <a:rPr lang="en-US" sz="2400" dirty="0">
                <a:latin typeface="Sitka Text" panose="02000505000000020004" pitchFamily="2" charset="0"/>
              </a:rPr>
              <a:t>    int geta()</a:t>
            </a:r>
          </a:p>
          <a:p>
            <a:r>
              <a:rPr lang="en-US" sz="2400" dirty="0">
                <a:latin typeface="Sitka Text" panose="02000505000000020004" pitchFamily="2" charset="0"/>
              </a:rPr>
              <a:t>     {</a:t>
            </a:r>
          </a:p>
          <a:p>
            <a:r>
              <a:rPr lang="en-US" sz="2400" dirty="0">
                <a:latin typeface="Sitka Text" panose="02000505000000020004" pitchFamily="2" charset="0"/>
              </a:rPr>
              <a:t>        return a;</a:t>
            </a:r>
          </a:p>
          <a:p>
            <a:r>
              <a:rPr lang="en-US" sz="2400" dirty="0">
                <a:latin typeface="Sitka Text" panose="02000505000000020004" pitchFamily="2" charset="0"/>
              </a:rPr>
              <a:t>     }</a:t>
            </a:r>
          </a:p>
          <a:p>
            <a:r>
              <a:rPr lang="en-US" sz="2400" dirty="0">
                <a:latin typeface="Sitka Text" panose="02000505000000020004" pitchFamily="2" charset="0"/>
              </a:rPr>
              <a:t>  }</a:t>
            </a:r>
          </a:p>
          <a:p>
            <a:endParaRPr lang="en-US" sz="2400" dirty="0">
              <a:latin typeface="Sitka Text" panose="02000505000000020004"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32" y="3908450"/>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6562578" y="1320583"/>
            <a:ext cx="6108492" cy="3170099"/>
          </a:xfrm>
          <a:prstGeom prst="rect">
            <a:avLst/>
          </a:prstGeom>
          <a:noFill/>
        </p:spPr>
        <p:txBody>
          <a:bodyPr wrap="square">
            <a:spAutoFit/>
          </a:bodyPr>
          <a:lstStyle/>
          <a:p>
            <a:r>
              <a:rPr lang="en-US" sz="2000" dirty="0">
                <a:latin typeface="Sitka Text" panose="02000505000000020004" pitchFamily="2" charset="0"/>
              </a:rPr>
              <a:t>class Main</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First fob=new First();</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fob.geta</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fob.disp</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fob.a</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endParaRPr lang="en-US" sz="2000" dirty="0"/>
          </a:p>
        </p:txBody>
      </p:sp>
      <p:sp>
        <p:nvSpPr>
          <p:cNvPr id="2" name="Rectangle 1">
            <a:extLst>
              <a:ext uri="{FF2B5EF4-FFF2-40B4-BE49-F238E27FC236}">
                <a16:creationId xmlns:a16="http://schemas.microsoft.com/office/drawing/2014/main" id="{DD602511-5904-461B-A42E-1E497A2BCA26}"/>
              </a:ext>
            </a:extLst>
          </p:cNvPr>
          <p:cNvSpPr/>
          <p:nvPr/>
        </p:nvSpPr>
        <p:spPr>
          <a:xfrm>
            <a:off x="9744347" y="3882270"/>
            <a:ext cx="1831335"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Now ???????</a:t>
            </a:r>
          </a:p>
        </p:txBody>
      </p:sp>
      <p:grpSp>
        <p:nvGrpSpPr>
          <p:cNvPr id="3" name="Group 2">
            <a:extLst>
              <a:ext uri="{FF2B5EF4-FFF2-40B4-BE49-F238E27FC236}">
                <a16:creationId xmlns:a16="http://schemas.microsoft.com/office/drawing/2014/main" id="{DBC27894-3539-5491-315B-48176220FC69}"/>
              </a:ext>
            </a:extLst>
          </p:cNvPr>
          <p:cNvGrpSpPr/>
          <p:nvPr/>
        </p:nvGrpSpPr>
        <p:grpSpPr>
          <a:xfrm>
            <a:off x="9453603" y="56385"/>
            <a:ext cx="2628980" cy="738492"/>
            <a:chOff x="9520509" y="56385"/>
            <a:chExt cx="2628980" cy="738492"/>
          </a:xfrm>
        </p:grpSpPr>
        <p:graphicFrame>
          <p:nvGraphicFramePr>
            <p:cNvPr id="4" name="Object 3">
              <a:extLst>
                <a:ext uri="{FF2B5EF4-FFF2-40B4-BE49-F238E27FC236}">
                  <a16:creationId xmlns:a16="http://schemas.microsoft.com/office/drawing/2014/main" id="{54770F43-3B7E-4EC9-12E4-7CF196B39F7D}"/>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7126"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4B70EC7-8770-0DA1-DF4A-D544B4F491A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6" name="Picture 5">
            <a:extLst>
              <a:ext uri="{FF2B5EF4-FFF2-40B4-BE49-F238E27FC236}">
                <a16:creationId xmlns:a16="http://schemas.microsoft.com/office/drawing/2014/main" id="{B2333071-DC57-7EA9-E131-BAC864A92E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7046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0E385B8-4D2A-4A68-B9F9-3E23FE476422}"/>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00EE957-2077-423C-85DB-CC196901D647}"/>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62ACF11-EDDE-431D-84E5-9F7934AD161E}"/>
              </a:ext>
            </a:extLst>
          </p:cNvPr>
          <p:cNvSpPr/>
          <p:nvPr/>
        </p:nvSpPr>
        <p:spPr>
          <a:xfrm>
            <a:off x="588997" y="329464"/>
            <a:ext cx="1292341"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Quiz</a:t>
            </a:r>
            <a:endParaRPr lang="en-US" sz="4400" b="1" i="0" dirty="0">
              <a:solidFill>
                <a:srgbClr val="273239"/>
              </a:solidFill>
              <a:effectLst/>
              <a:latin typeface="Sitka Heading Semibold" pitchFamily="2" charset="0"/>
            </a:endParaRPr>
          </a:p>
        </p:txBody>
      </p:sp>
      <p:pic>
        <p:nvPicPr>
          <p:cNvPr id="12" name="Picture 2" descr="Question mark PNG">
            <a:extLst>
              <a:ext uri="{FF2B5EF4-FFF2-40B4-BE49-F238E27FC236}">
                <a16:creationId xmlns:a16="http://schemas.microsoft.com/office/drawing/2014/main" id="{D34B15F5-653E-4C58-BDB9-0CBEF939DF6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8C247-2CC9-410B-A25F-646569C37684}"/>
              </a:ext>
            </a:extLst>
          </p:cNvPr>
          <p:cNvSpPr txBox="1"/>
          <p:nvPr/>
        </p:nvSpPr>
        <p:spPr>
          <a:xfrm>
            <a:off x="854438" y="1244580"/>
            <a:ext cx="8304552" cy="4893647"/>
          </a:xfrm>
          <a:prstGeom prst="rect">
            <a:avLst/>
          </a:prstGeom>
          <a:noFill/>
        </p:spPr>
        <p:txBody>
          <a:bodyPr wrap="square">
            <a:spAutoFit/>
          </a:bodyPr>
          <a:lstStyle/>
          <a:p>
            <a:r>
              <a:rPr lang="en-US" sz="2400" dirty="0">
                <a:latin typeface="Sitka Text" panose="02000505000000020004" pitchFamily="2" charset="0"/>
              </a:rPr>
              <a:t>class T {</a:t>
            </a:r>
          </a:p>
          <a:p>
            <a:r>
              <a:rPr lang="en-US" sz="2400" dirty="0">
                <a:latin typeface="Sitka Text" panose="02000505000000020004" pitchFamily="2" charset="0"/>
              </a:rPr>
              <a:t>  int t = 20;</a:t>
            </a:r>
          </a:p>
          <a:p>
            <a:r>
              <a:rPr lang="en-US" sz="2400" dirty="0">
                <a:latin typeface="Sitka Text" panose="02000505000000020004" pitchFamily="2" charset="0"/>
              </a:rPr>
              <a:t>  T() {</a:t>
            </a:r>
          </a:p>
          <a:p>
            <a:r>
              <a:rPr lang="en-US" sz="2400" dirty="0">
                <a:latin typeface="Sitka Text" panose="02000505000000020004" pitchFamily="2" charset="0"/>
              </a:rPr>
              <a:t>    t = 40;</a:t>
            </a:r>
          </a:p>
          <a:p>
            <a:r>
              <a:rPr lang="en-US" sz="2400" dirty="0">
                <a:latin typeface="Sitka Text" panose="02000505000000020004" pitchFamily="2" charset="0"/>
              </a:rPr>
              <a:t>  }</a:t>
            </a:r>
          </a:p>
          <a:p>
            <a:r>
              <a:rPr lang="en-US" sz="2400" dirty="0">
                <a:latin typeface="Sitka Text" panose="02000505000000020004" pitchFamily="2" charset="0"/>
              </a:rPr>
              <a:t>}</a:t>
            </a:r>
          </a:p>
          <a:p>
            <a:r>
              <a:rPr lang="en-US" sz="2400" dirty="0">
                <a:latin typeface="Sitka Text" panose="02000505000000020004" pitchFamily="2" charset="0"/>
              </a:rPr>
              <a:t>class Main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p>
          <a:p>
            <a:r>
              <a:rPr lang="en-US" sz="2400" dirty="0">
                <a:latin typeface="Sitka Text" panose="02000505000000020004" pitchFamily="2" charset="0"/>
              </a:rPr>
              <a:t>      T t1 = new 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(t1.t);</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2" name="Group 1">
            <a:extLst>
              <a:ext uri="{FF2B5EF4-FFF2-40B4-BE49-F238E27FC236}">
                <a16:creationId xmlns:a16="http://schemas.microsoft.com/office/drawing/2014/main" id="{FB7B8147-0B0B-B42D-6BB6-19E0D56F47E2}"/>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145B4EE-8E5F-0B01-BCDD-9888305413D8}"/>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8150"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F17CA6C-2AED-D13B-E9CC-9200B85954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99F7C8FD-758D-4B91-7125-C054AEE823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5071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0E385B8-4D2A-4A68-B9F9-3E23FE476422}"/>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00EE957-2077-423C-85DB-CC196901D647}"/>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62ACF11-EDDE-431D-84E5-9F7934AD161E}"/>
              </a:ext>
            </a:extLst>
          </p:cNvPr>
          <p:cNvSpPr/>
          <p:nvPr/>
        </p:nvSpPr>
        <p:spPr>
          <a:xfrm>
            <a:off x="588997" y="329464"/>
            <a:ext cx="1292341"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Quiz</a:t>
            </a:r>
            <a:endParaRPr lang="en-US" sz="4400" b="1" i="0" dirty="0">
              <a:solidFill>
                <a:srgbClr val="273239"/>
              </a:solidFill>
              <a:effectLst/>
              <a:latin typeface="Sitka Heading Semibold" pitchFamily="2" charset="0"/>
            </a:endParaRPr>
          </a:p>
        </p:txBody>
      </p:sp>
      <p:pic>
        <p:nvPicPr>
          <p:cNvPr id="12" name="Picture 2" descr="Question mark PNG">
            <a:extLst>
              <a:ext uri="{FF2B5EF4-FFF2-40B4-BE49-F238E27FC236}">
                <a16:creationId xmlns:a16="http://schemas.microsoft.com/office/drawing/2014/main" id="{D34B15F5-653E-4C58-BDB9-0CBEF939DF6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50546" y="1959295"/>
            <a:ext cx="3882451" cy="38824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8C247-2CC9-410B-A25F-646569C37684}"/>
              </a:ext>
            </a:extLst>
          </p:cNvPr>
          <p:cNvSpPr txBox="1"/>
          <p:nvPr/>
        </p:nvSpPr>
        <p:spPr>
          <a:xfrm>
            <a:off x="650179" y="1152266"/>
            <a:ext cx="9908628" cy="4893647"/>
          </a:xfrm>
          <a:prstGeom prst="rect">
            <a:avLst/>
          </a:prstGeom>
          <a:noFill/>
        </p:spPr>
        <p:txBody>
          <a:bodyPr wrap="square">
            <a:spAutoFit/>
          </a:bodyPr>
          <a:lstStyle/>
          <a:p>
            <a:r>
              <a:rPr lang="en-US" sz="2400" b="1" dirty="0">
                <a:latin typeface="Sitka Text" panose="02000505000000020004" pitchFamily="2" charset="0"/>
              </a:rPr>
              <a:t>Is there any compiler error in the below Java program?</a:t>
            </a:r>
          </a:p>
          <a:p>
            <a:r>
              <a:rPr lang="en-US" sz="2400" dirty="0">
                <a:latin typeface="Sitka Text" panose="02000505000000020004" pitchFamily="2" charset="0"/>
              </a:rPr>
              <a:t>class Point {</a:t>
            </a:r>
          </a:p>
          <a:p>
            <a:r>
              <a:rPr lang="en-US" sz="2400" dirty="0">
                <a:latin typeface="Sitka Text" panose="02000505000000020004" pitchFamily="2" charset="0"/>
              </a:rPr>
              <a:t>    int </a:t>
            </a:r>
            <a:r>
              <a:rPr lang="en-US" sz="2400" dirty="0" err="1">
                <a:latin typeface="Sitka Text" panose="02000505000000020004" pitchFamily="2" charset="0"/>
              </a:rPr>
              <a:t>m_x</a:t>
            </a:r>
            <a:r>
              <a:rPr lang="en-US" sz="2400" dirty="0">
                <a:latin typeface="Sitka Text" panose="02000505000000020004" pitchFamily="2" charset="0"/>
              </a:rPr>
              <a:t>, </a:t>
            </a:r>
            <a:r>
              <a:rPr lang="en-US" sz="2400" dirty="0" err="1">
                <a:latin typeface="Sitka Text" panose="02000505000000020004" pitchFamily="2" charset="0"/>
              </a:rPr>
              <a:t>m_y</a:t>
            </a:r>
            <a:r>
              <a:rPr lang="en-US" sz="2400" dirty="0">
                <a:latin typeface="Sitka Text" panose="02000505000000020004" pitchFamily="2" charset="0"/>
              </a:rPr>
              <a:t>; </a:t>
            </a:r>
          </a:p>
          <a:p>
            <a:r>
              <a:rPr lang="en-US" sz="2400" dirty="0">
                <a:latin typeface="Sitka Text" panose="02000505000000020004" pitchFamily="2" charset="0"/>
              </a:rPr>
              <a:t>    public Point(int x, int y) </a:t>
            </a:r>
          </a:p>
          <a:p>
            <a:r>
              <a:rPr lang="en-US" sz="2400" dirty="0">
                <a:latin typeface="Sitka Text" panose="02000505000000020004" pitchFamily="2" charset="0"/>
              </a:rPr>
              <a:t>     {    </a:t>
            </a:r>
          </a:p>
          <a:p>
            <a:r>
              <a:rPr lang="en-US" sz="2400" dirty="0">
                <a:latin typeface="Sitka Text" panose="02000505000000020004" pitchFamily="2" charset="0"/>
              </a:rPr>
              <a:t>         </a:t>
            </a:r>
            <a:r>
              <a:rPr lang="en-US" sz="2400" dirty="0" err="1">
                <a:latin typeface="Sitka Text" panose="02000505000000020004" pitchFamily="2" charset="0"/>
              </a:rPr>
              <a:t>m_x</a:t>
            </a:r>
            <a:r>
              <a:rPr lang="en-US" sz="2400" dirty="0">
                <a:latin typeface="Sitka Text" panose="02000505000000020004" pitchFamily="2" charset="0"/>
              </a:rPr>
              <a:t> = x;    </a:t>
            </a:r>
          </a:p>
          <a:p>
            <a:r>
              <a:rPr lang="en-US" sz="2400" dirty="0">
                <a:latin typeface="Sitka Text" panose="02000505000000020004" pitchFamily="2" charset="0"/>
              </a:rPr>
              <a:t>         </a:t>
            </a:r>
            <a:r>
              <a:rPr lang="en-US" sz="2400" dirty="0" err="1">
                <a:latin typeface="Sitka Text" panose="02000505000000020004" pitchFamily="2" charset="0"/>
              </a:rPr>
              <a:t>m_y</a:t>
            </a:r>
            <a:r>
              <a:rPr lang="en-US" sz="2400" dirty="0">
                <a:latin typeface="Sitka Text" panose="02000505000000020004" pitchFamily="2" charset="0"/>
              </a:rPr>
              <a:t> = y;  </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p>
          <a:p>
            <a:r>
              <a:rPr lang="en-US" sz="2400" dirty="0">
                <a:latin typeface="Sitka Text" panose="02000505000000020004" pitchFamily="2" charset="0"/>
              </a:rPr>
              <a:t>      Point p = new Point();</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2" name="Group 1">
            <a:extLst>
              <a:ext uri="{FF2B5EF4-FFF2-40B4-BE49-F238E27FC236}">
                <a16:creationId xmlns:a16="http://schemas.microsoft.com/office/drawing/2014/main" id="{D6B39C78-7D4D-74F1-C85E-2085A77A2344}"/>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8161CD01-1BAE-7B0D-013E-A6034FDE1D8F}"/>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49174"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BFE0086-22FE-DE5B-9AAA-7724C338C9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45E94FE5-3E9A-2A0C-5441-8C4D8034C1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0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CAF5E9-2E63-4AA1-BCE0-6696D5C991BD}"/>
              </a:ext>
            </a:extLst>
          </p:cNvPr>
          <p:cNvSpPr/>
          <p:nvPr/>
        </p:nvSpPr>
        <p:spPr>
          <a:xfrm>
            <a:off x="6909701" y="2967335"/>
            <a:ext cx="3951723" cy="923330"/>
          </a:xfrm>
          <a:prstGeom prst="rect">
            <a:avLst/>
          </a:prstGeom>
          <a:noFill/>
        </p:spPr>
        <p:txBody>
          <a:bodyPr wrap="none" lIns="91440" tIns="45720" rIns="91440" bIns="45720">
            <a:spAutoFit/>
          </a:bodyPr>
          <a:lstStyle/>
          <a:p>
            <a:pPr algn="ctr"/>
            <a:r>
              <a:rPr lang="en-US" sz="5400" b="0" cap="none" spc="0">
                <a:ln w="0"/>
                <a:solidFill>
                  <a:schemeClr val="accent5">
                    <a:lumMod val="50000"/>
                  </a:schemeClr>
                </a:solidFill>
                <a:effectLst>
                  <a:outerShdw blurRad="38100" dist="38100" dir="2700000" algn="tl">
                    <a:srgbClr val="000000">
                      <a:alpha val="43137"/>
                    </a:srgbClr>
                  </a:outerShdw>
                  <a:reflection blurRad="6350" stA="53000" endA="300" endPos="35500" dir="5400000" sy="-90000" algn="bl" rotWithShape="0"/>
                </a:effectLst>
                <a:latin typeface="Sitka Heading Semibold" panose="020B0604020202020204" pitchFamily="2" charset="0"/>
              </a:rPr>
              <a:t>THANK YOU</a:t>
            </a:r>
          </a:p>
        </p:txBody>
      </p:sp>
      <p:pic>
        <p:nvPicPr>
          <p:cNvPr id="3074" name="Picture 2">
            <a:extLst>
              <a:ext uri="{FF2B5EF4-FFF2-40B4-BE49-F238E27FC236}">
                <a16:creationId xmlns:a16="http://schemas.microsoft.com/office/drawing/2014/main" id="{F26F6EC7-F803-435B-A96E-37F4A6456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8794"/>
            <a:ext cx="44704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D3A051-ACE3-6175-8C5B-B4536BCFB0E8}"/>
              </a:ext>
            </a:extLst>
          </p:cNvPr>
          <p:cNvGrpSpPr/>
          <p:nvPr/>
        </p:nvGrpSpPr>
        <p:grpSpPr>
          <a:xfrm>
            <a:off x="9453603" y="56385"/>
            <a:ext cx="2628980" cy="738492"/>
            <a:chOff x="9520509" y="56385"/>
            <a:chExt cx="2628980" cy="738492"/>
          </a:xfrm>
        </p:grpSpPr>
        <p:graphicFrame>
          <p:nvGraphicFramePr>
            <p:cNvPr id="3" name="Object 2">
              <a:extLst>
                <a:ext uri="{FF2B5EF4-FFF2-40B4-BE49-F238E27FC236}">
                  <a16:creationId xmlns:a16="http://schemas.microsoft.com/office/drawing/2014/main" id="{307AA818-F1C4-2C64-95FE-927965526053}"/>
                </a:ext>
              </a:extLst>
            </p:cNvPr>
            <p:cNvGraphicFramePr>
              <a:graphicFrameLocks noChangeAspect="1"/>
            </p:cNvGraphicFramePr>
            <p:nvPr>
              <p:extLst>
                <p:ext uri="{D42A27DB-BD31-4B8C-83A1-F6EECF244321}">
                  <p14:modId xmlns:p14="http://schemas.microsoft.com/office/powerpoint/2010/main" val="42100417"/>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0198" name="Image" r:id="rId4" imgW="6412680" imgH="1942560" progId="Photoshop.Image.12">
                    <p:embed/>
                  </p:oleObj>
                </mc:Choice>
                <mc:Fallback>
                  <p:oleObj name="Image" r:id="rId4" imgW="6412680" imgH="1942560" progId="Photoshop.Image.12">
                    <p:embed/>
                    <p:pic>
                      <p:nvPicPr>
                        <p:cNvPr id="14" name="Object 13"/>
                        <p:cNvPicPr/>
                        <p:nvPr/>
                      </p:nvPicPr>
                      <p:blipFill>
                        <a:blip r:embed="rId5"/>
                        <a:stretch>
                          <a:fillRect/>
                        </a:stretch>
                      </p:blipFill>
                      <p:spPr>
                        <a:xfrm>
                          <a:off x="9746166" y="66906"/>
                          <a:ext cx="2403323" cy="727971"/>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3A78057-7B17-3571-88D1-7C501560E72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5" name="Picture 4">
            <a:extLst>
              <a:ext uri="{FF2B5EF4-FFF2-40B4-BE49-F238E27FC236}">
                <a16:creationId xmlns:a16="http://schemas.microsoft.com/office/drawing/2014/main" id="{A557117B-338E-FB0B-DABE-71B6FD83FF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092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45885"/>
            <a:ext cx="5468164" cy="769441"/>
          </a:xfrm>
          <a:prstGeom prst="rect">
            <a:avLst/>
          </a:prstGeom>
          <a:noFill/>
        </p:spPr>
        <p:txBody>
          <a:bodyPr wrap="none" lIns="91440" tIns="45720" rIns="91440" bIns="45720">
            <a:spAutoFit/>
          </a:bodyPr>
          <a:lstStyle/>
          <a:p>
            <a:pPr fontAlgn="base"/>
            <a:r>
              <a:rPr lang="en-US" sz="4400" dirty="0">
                <a:latin typeface="Sitka Heading Semibold" pitchFamily="2" charset="0"/>
              </a:rPr>
              <a:t>Core Concepts of OOP</a:t>
            </a:r>
            <a:endParaRPr lang="en-US" sz="4400" b="1" dirty="0">
              <a:solidFill>
                <a:srgbClr val="273239"/>
              </a:solidFill>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588997" y="1424521"/>
            <a:ext cx="10616784" cy="4462760"/>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Encapsulation</a:t>
            </a:r>
            <a:r>
              <a:rPr lang="en-US" altLang="en-US" sz="2800" b="1" dirty="0" smtClean="0">
                <a:latin typeface="Sitka Text" panose="02000505000000020004" pitchFamily="2" charset="0"/>
              </a:rPr>
              <a:t>:</a:t>
            </a:r>
          </a:p>
          <a:p>
            <a:pPr>
              <a:spcBef>
                <a:spcPts val="1200"/>
              </a:spcBef>
              <a:spcAft>
                <a:spcPts val="1200"/>
              </a:spcAft>
            </a:pPr>
            <a:r>
              <a:rPr lang="en-US" altLang="en-US" sz="2800" dirty="0" smtClean="0">
                <a:latin typeface="Sitka Text" panose="02000505000000020004" pitchFamily="2" charset="0"/>
              </a:rPr>
              <a:t>Encapsulation </a:t>
            </a:r>
            <a:r>
              <a:rPr lang="en-US" altLang="en-US" sz="2800" dirty="0">
                <a:latin typeface="Sitka Text" panose="02000505000000020004" pitchFamily="2" charset="0"/>
              </a:rPr>
              <a:t>is the practice of hiding the internal state of an object and only allowing access through public methods. This concept is often referred to as "data hiding</a:t>
            </a:r>
            <a:r>
              <a:rPr lang="en-US" altLang="en-US" sz="2800" dirty="0" smtClean="0">
                <a:latin typeface="Sitka Text" panose="02000505000000020004" pitchFamily="2" charset="0"/>
              </a:rPr>
              <a:t>.“</a:t>
            </a:r>
          </a:p>
          <a:p>
            <a:pPr>
              <a:spcBef>
                <a:spcPts val="1200"/>
              </a:spcBef>
              <a:spcAft>
                <a:spcPts val="1200"/>
              </a:spcAft>
            </a:pPr>
            <a:r>
              <a:rPr lang="en-US" altLang="en-US" sz="2800" b="1" dirty="0" smtClean="0">
                <a:latin typeface="Sitka Text" panose="02000505000000020004" pitchFamily="2" charset="0"/>
              </a:rPr>
              <a:t>Inheritance:</a:t>
            </a:r>
          </a:p>
          <a:p>
            <a:pPr>
              <a:spcBef>
                <a:spcPts val="1200"/>
              </a:spcBef>
              <a:spcAft>
                <a:spcPts val="1200"/>
              </a:spcAft>
            </a:pPr>
            <a:r>
              <a:rPr lang="en-US" altLang="en-US" sz="2800" dirty="0" smtClean="0">
                <a:latin typeface="Sitka Text" panose="02000505000000020004" pitchFamily="2" charset="0"/>
              </a:rPr>
              <a:t>Inheritance </a:t>
            </a:r>
            <a:r>
              <a:rPr lang="en-US" altLang="en-US" sz="2800" dirty="0">
                <a:latin typeface="Sitka Text" panose="02000505000000020004" pitchFamily="2" charset="0"/>
              </a:rPr>
              <a:t>is a mechanism by which one class can inherit the fields and methods of another class. This promotes code reuse and establishes a natural hierarchy between classes.</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2243"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1429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45885"/>
            <a:ext cx="5468164" cy="769441"/>
          </a:xfrm>
          <a:prstGeom prst="rect">
            <a:avLst/>
          </a:prstGeom>
          <a:noFill/>
        </p:spPr>
        <p:txBody>
          <a:bodyPr wrap="none" lIns="91440" tIns="45720" rIns="91440" bIns="45720">
            <a:spAutoFit/>
          </a:bodyPr>
          <a:lstStyle/>
          <a:p>
            <a:pPr fontAlgn="base"/>
            <a:r>
              <a:rPr lang="en-US" sz="4400" dirty="0">
                <a:latin typeface="Sitka Heading Semibold" pitchFamily="2" charset="0"/>
              </a:rPr>
              <a:t>Core Concepts of OOP</a:t>
            </a:r>
            <a:endParaRPr lang="en-US" sz="4400" b="1" dirty="0">
              <a:solidFill>
                <a:srgbClr val="273239"/>
              </a:solidFill>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588997" y="1424521"/>
            <a:ext cx="10616784" cy="3724096"/>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Polymorphism</a:t>
            </a:r>
            <a:r>
              <a:rPr lang="en-US" altLang="en-US" sz="2800" b="1" dirty="0" smtClean="0">
                <a:latin typeface="Sitka Text" panose="02000505000000020004" pitchFamily="2" charset="0"/>
              </a:rPr>
              <a:t>:</a:t>
            </a:r>
          </a:p>
          <a:p>
            <a:pPr>
              <a:spcBef>
                <a:spcPts val="1200"/>
              </a:spcBef>
              <a:spcAft>
                <a:spcPts val="1200"/>
              </a:spcAft>
            </a:pPr>
            <a:r>
              <a:rPr lang="en-US" altLang="en-US" sz="2800" dirty="0" smtClean="0">
                <a:latin typeface="Sitka Text" panose="02000505000000020004" pitchFamily="2" charset="0"/>
              </a:rPr>
              <a:t>Polymorphism </a:t>
            </a:r>
            <a:r>
              <a:rPr lang="en-US" altLang="en-US" sz="2800" dirty="0">
                <a:latin typeface="Sitka Text" panose="02000505000000020004" pitchFamily="2" charset="0"/>
              </a:rPr>
              <a:t>allows methods to do different things based on the object it is acting upon, even though they share the same name. </a:t>
            </a:r>
            <a:endParaRPr lang="en-US" altLang="en-US" sz="2800" dirty="0" smtClean="0">
              <a:latin typeface="Sitka Text" panose="02000505000000020004" pitchFamily="2" charset="0"/>
            </a:endParaRPr>
          </a:p>
          <a:p>
            <a:pPr>
              <a:spcBef>
                <a:spcPts val="1200"/>
              </a:spcBef>
              <a:spcAft>
                <a:spcPts val="1200"/>
              </a:spcAft>
            </a:pPr>
            <a:r>
              <a:rPr lang="en-US" altLang="en-US" sz="2800" dirty="0" smtClean="0">
                <a:latin typeface="Sitka Text" panose="02000505000000020004" pitchFamily="2" charset="0"/>
              </a:rPr>
              <a:t>It </a:t>
            </a:r>
            <a:r>
              <a:rPr lang="en-US" altLang="en-US" sz="2800" dirty="0">
                <a:latin typeface="Sitka Text" panose="02000505000000020004" pitchFamily="2" charset="0"/>
              </a:rPr>
              <a:t>can be achieved through method overloading (compile-time polymorphism) or method overriding (runtime polymorphism).</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3267"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42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45885"/>
            <a:ext cx="5468164" cy="769441"/>
          </a:xfrm>
          <a:prstGeom prst="rect">
            <a:avLst/>
          </a:prstGeom>
          <a:noFill/>
        </p:spPr>
        <p:txBody>
          <a:bodyPr wrap="none" lIns="91440" tIns="45720" rIns="91440" bIns="45720">
            <a:spAutoFit/>
          </a:bodyPr>
          <a:lstStyle/>
          <a:p>
            <a:pPr fontAlgn="base"/>
            <a:r>
              <a:rPr lang="en-US" sz="4400" dirty="0">
                <a:latin typeface="Sitka Heading Semibold" pitchFamily="2" charset="0"/>
              </a:rPr>
              <a:t>Core Concepts of OOP</a:t>
            </a:r>
            <a:endParaRPr lang="en-US" sz="4400" b="1" dirty="0">
              <a:solidFill>
                <a:srgbClr val="273239"/>
              </a:solidFill>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588997" y="1424521"/>
            <a:ext cx="10616784" cy="3293209"/>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Abstraction</a:t>
            </a:r>
            <a:r>
              <a:rPr lang="en-US" altLang="en-US" sz="2800" b="1" dirty="0" smtClean="0">
                <a:latin typeface="Sitka Text" panose="02000505000000020004" pitchFamily="2" charset="0"/>
              </a:rPr>
              <a:t>:</a:t>
            </a:r>
          </a:p>
          <a:p>
            <a:pPr>
              <a:spcBef>
                <a:spcPts val="1200"/>
              </a:spcBef>
              <a:spcAft>
                <a:spcPts val="1200"/>
              </a:spcAft>
            </a:pPr>
            <a:r>
              <a:rPr lang="en-US" altLang="en-US" sz="2800" dirty="0" smtClean="0">
                <a:latin typeface="Sitka Text" panose="02000505000000020004" pitchFamily="2" charset="0"/>
              </a:rPr>
              <a:t>Abstraction </a:t>
            </a:r>
            <a:r>
              <a:rPr lang="en-US" altLang="en-US" sz="2800" dirty="0">
                <a:latin typeface="Sitka Text" panose="02000505000000020004" pitchFamily="2" charset="0"/>
              </a:rPr>
              <a:t>is the concept of hiding the complex implementation details of a system and only exposing the essential features. </a:t>
            </a:r>
            <a:endParaRPr lang="en-US" altLang="en-US" sz="2800" dirty="0" smtClean="0">
              <a:latin typeface="Sitka Text" panose="02000505000000020004" pitchFamily="2" charset="0"/>
            </a:endParaRPr>
          </a:p>
          <a:p>
            <a:pPr>
              <a:spcBef>
                <a:spcPts val="1200"/>
              </a:spcBef>
              <a:spcAft>
                <a:spcPts val="1200"/>
              </a:spcAft>
            </a:pPr>
            <a:r>
              <a:rPr lang="en-US" altLang="en-US" sz="2800" dirty="0" smtClean="0">
                <a:latin typeface="Sitka Text" panose="02000505000000020004" pitchFamily="2" charset="0"/>
              </a:rPr>
              <a:t>In </a:t>
            </a:r>
            <a:r>
              <a:rPr lang="en-US" altLang="en-US" sz="2800" dirty="0">
                <a:latin typeface="Sitka Text" panose="02000505000000020004" pitchFamily="2" charset="0"/>
              </a:rPr>
              <a:t>OOP, abstraction is usually achieved through abstract classes and interfaces.</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4291"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26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245885"/>
            <a:ext cx="3990195" cy="769441"/>
          </a:xfrm>
          <a:prstGeom prst="rect">
            <a:avLst/>
          </a:prstGeom>
          <a:noFill/>
        </p:spPr>
        <p:txBody>
          <a:bodyPr wrap="none" lIns="91440" tIns="45720" rIns="91440" bIns="45720">
            <a:spAutoFit/>
          </a:bodyPr>
          <a:lstStyle/>
          <a:p>
            <a:pPr fontAlgn="base"/>
            <a:r>
              <a:rPr lang="en-US" sz="4400" dirty="0">
                <a:latin typeface="Sitka Heading Semibold" pitchFamily="2" charset="0"/>
              </a:rPr>
              <a:t>Benefits of OOP</a:t>
            </a:r>
            <a:endParaRPr lang="en-US" sz="4400" b="1" dirty="0">
              <a:solidFill>
                <a:srgbClr val="273239"/>
              </a:solidFill>
              <a:latin typeface="Sitka Heading Semibold"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604495" y="1756462"/>
            <a:ext cx="10616784" cy="2985433"/>
          </a:xfrm>
          <a:prstGeom prst="rect">
            <a:avLst/>
          </a:prstGeom>
          <a:noFill/>
        </p:spPr>
        <p:txBody>
          <a:bodyPr wrap="square">
            <a:spAutoFit/>
          </a:bodyPr>
          <a:lstStyle/>
          <a:p>
            <a:pPr>
              <a:spcBef>
                <a:spcPts val="1200"/>
              </a:spcBef>
              <a:spcAft>
                <a:spcPts val="1200"/>
              </a:spcAft>
            </a:pPr>
            <a:r>
              <a:rPr lang="en-US" altLang="en-US" sz="2800" b="1" dirty="0">
                <a:latin typeface="Sitka Text" panose="02000505000000020004" pitchFamily="2" charset="0"/>
              </a:rPr>
              <a:t>Modularity: </a:t>
            </a:r>
            <a:r>
              <a:rPr lang="en-US" altLang="en-US" sz="2800" dirty="0" smtClean="0">
                <a:latin typeface="Sitka Text" panose="02000505000000020004" pitchFamily="2" charset="0"/>
              </a:rPr>
              <a:t>OOP </a:t>
            </a:r>
            <a:r>
              <a:rPr lang="en-US" altLang="en-US" sz="2800" dirty="0">
                <a:latin typeface="Sitka Text" panose="02000505000000020004" pitchFamily="2" charset="0"/>
              </a:rPr>
              <a:t>allows for breaking down a complex program into smaller, manageable parts, making the program more modular and easier to understand</a:t>
            </a:r>
            <a:r>
              <a:rPr lang="en-US" altLang="en-US" sz="2800" dirty="0" smtClean="0">
                <a:latin typeface="Sitka Text" panose="02000505000000020004" pitchFamily="2" charset="0"/>
              </a:rPr>
              <a:t>.</a:t>
            </a:r>
          </a:p>
          <a:p>
            <a:pPr>
              <a:spcBef>
                <a:spcPts val="1200"/>
              </a:spcBef>
              <a:spcAft>
                <a:spcPts val="1200"/>
              </a:spcAft>
            </a:pPr>
            <a:r>
              <a:rPr lang="en-US" altLang="en-US" sz="2800" b="1" dirty="0">
                <a:latin typeface="Sitka Text" panose="02000505000000020004" pitchFamily="2" charset="0"/>
              </a:rPr>
              <a:t>Reusability: </a:t>
            </a:r>
            <a:r>
              <a:rPr lang="en-US" altLang="en-US" sz="2800" dirty="0">
                <a:latin typeface="Sitka Text" panose="02000505000000020004" pitchFamily="2" charset="0"/>
              </a:rPr>
              <a:t>By using inheritance, existing classes can be reused, and new classes can extend these existing classes without having to rewrite code.</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340916029"/>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spid="_x0000_s55314"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203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DA00FFAED0794E9D7F7C4D15F7A957" ma:contentTypeVersion="12" ma:contentTypeDescription="Create a new document." ma:contentTypeScope="" ma:versionID="a8f0e1ac7a8312d49cf205c3b7eff501">
  <xsd:schema xmlns:xsd="http://www.w3.org/2001/XMLSchema" xmlns:xs="http://www.w3.org/2001/XMLSchema" xmlns:p="http://schemas.microsoft.com/office/2006/metadata/properties" xmlns:ns2="e073f202-a0c8-468f-bcd3-98b96f0fcb46" xmlns:ns3="1e0ae068-78dd-4a0e-be70-0d8ae7669f30" targetNamespace="http://schemas.microsoft.com/office/2006/metadata/properties" ma:root="true" ma:fieldsID="4660fccb1944c74509d8013a9a514d33" ns2:_="" ns3:_="">
    <xsd:import namespace="e073f202-a0c8-468f-bcd3-98b96f0fcb46"/>
    <xsd:import namespace="1e0ae068-78dd-4a0e-be70-0d8ae7669f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3f202-a0c8-468f-bcd3-98b96f0fc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0ae068-78dd-4a0e-be70-0d8ae7669f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F23BBE-1D84-406E-A354-828D76FC2A84}">
  <ds:schemaRefs>
    <ds:schemaRef ds:uri="1e0ae068-78dd-4a0e-be70-0d8ae7669f30"/>
    <ds:schemaRef ds:uri="e073f202-a0c8-468f-bcd3-98b96f0fcb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1196A1-E45D-45F7-9669-1B7E3450283B}">
  <ds:schemaRefs>
    <ds:schemaRef ds:uri="http://schemas.microsoft.com/sharepoint/v3/contenttype/forms"/>
  </ds:schemaRefs>
</ds:datastoreItem>
</file>

<file path=customXml/itemProps3.xml><?xml version="1.0" encoding="utf-8"?>
<ds:datastoreItem xmlns:ds="http://schemas.openxmlformats.org/officeDocument/2006/customXml" ds:itemID="{19B66E2A-87E1-4916-B81D-D9D751B14F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1747</TotalTime>
  <Words>2546</Words>
  <Application>Microsoft Office PowerPoint</Application>
  <PresentationFormat>Widescreen</PresentationFormat>
  <Paragraphs>596</Paragraphs>
  <Slides>54</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6" baseType="lpstr">
      <vt:lpstr>Arial</vt:lpstr>
      <vt:lpstr>Calibri</vt:lpstr>
      <vt:lpstr>Calibri Light</vt:lpstr>
      <vt:lpstr>Consolas</vt:lpstr>
      <vt:lpstr>Courier New</vt:lpstr>
      <vt:lpstr>Gautami</vt:lpstr>
      <vt:lpstr>Sitka Heading Semibold</vt:lpstr>
      <vt:lpstr>Sitka Text</vt:lpstr>
      <vt:lpstr>Times New Roman</vt:lpstr>
      <vt:lpstr>Verdana</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Instantiation</vt:lpstr>
      <vt:lpstr>Objects and 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variables</vt:lpstr>
      <vt:lpstr>Employee class - Example</vt:lpstr>
      <vt:lpstr>Using Multiple Classes</vt:lpstr>
      <vt:lpstr>Using Multiple Classes</vt:lpstr>
      <vt:lpstr>Constructors</vt:lpstr>
      <vt:lpstr>Constructor - Example</vt:lpstr>
      <vt:lpstr>What Happens???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PSK</cp:lastModifiedBy>
  <cp:revision>254</cp:revision>
  <dcterms:created xsi:type="dcterms:W3CDTF">2021-06-30T03:39:53Z</dcterms:created>
  <dcterms:modified xsi:type="dcterms:W3CDTF">2024-09-09T04:32:54Z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0x01010052DA00FFAED0794E9D7F7C4D15F7A957</vt:lpwstr>
  </property>
</Properties>
</file>