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0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C987-E0FE-0408-2ABB-33EB5AA20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458C9-C3B6-8AE9-D2B9-13BEDFE82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3569-0F0E-6244-D8D7-6F167E6D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3FF7-EE43-0439-FCDA-6068210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2B73-D6A4-CFE1-E17E-8840F222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92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FD00-035E-B0B4-FBD7-08C8381C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5CEC0-26B2-5B87-C140-DEB81583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98C8-0708-FBBC-2CA5-2805524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794A-A326-16D6-A917-614E7A09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868E-DC82-80F6-6B60-219FB189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03943-FB93-4916-CC18-C26ADD864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F4CA4-035F-9953-DF58-BDAE53FAB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FC1E4-6868-C11A-5D43-C04C8B7C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D4140-EA0D-F595-F387-A2828EDD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718B-2D56-D28C-DF8A-31BAF658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1A81-C471-0006-8173-AF5A807E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6B4D-09F9-5F77-404C-9F9365DB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E7CB-0BC2-3C88-3E46-9260E643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644B2-489E-DE8B-EB12-DA2126C0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888C4-6A65-BA6E-1860-3ED08273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2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34CF-2535-AECA-FAC4-4C1E23BC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F7753-741B-2173-4698-A4552229A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5715-58D1-E494-2793-6E15D41D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6D9C-83E7-629D-A467-0BB66F51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B8D2-A63F-799D-7E45-3D26419F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96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4ED8-AC12-C566-ACA8-773A35B8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1165-7BB4-9483-C373-36D77BA59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37273-1885-1C86-A5F2-F5C89A8A8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771C5-E4BE-083A-A1BD-957B97E7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1EB6F-294D-13C8-415D-A806B0D1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C2B04-F5AC-93DB-0AA9-BA80BFAC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75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2D76-26AF-E1C6-A438-BD586A60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66CE6-6278-0CC1-9826-37D543A1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29CC3-599A-48E6-2231-BE762A2A4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5B7D0-8420-0CA5-C711-7487320D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A73CA-4F6E-95A2-B044-D1EB62EF5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52330-2817-69B6-EDFF-F3E6BC7B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04E55-19BD-2E43-4DB0-AA0E13A3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110B2-3B67-268A-2B41-181A5A89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6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131F-2737-4E3A-2DD9-99A2DCD7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DF8AC-FD73-8225-941A-EB666E9A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1853A-1037-A942-12AB-0C7C250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B0220-6DB4-40A9-ED4B-031ABDDC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8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01700-A38E-165C-CE57-C88A24CF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0508B-1088-DE0A-097E-C6AF671F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98172-B23E-C99D-FB95-9748292D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61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1FBD-0F4C-FE2D-3F31-18FF8C3F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1E97-0B4B-3829-6287-58C64664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FDBC-520A-7B47-BD54-BEF3A7525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7EA75-A06A-BC01-8D72-C09B11E8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DB2CC-A086-52B0-21AF-A4A7BD88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25B11-E644-766D-6C77-F17975A5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0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9ACD-2383-684E-D5AC-E063E805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82AF7-E298-11DA-C0D9-39E9E38B3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677E7-22F0-7D7B-92AC-DBED62A6A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1AFB5-E1F6-D86E-DB2B-1CBCDD86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488E7-5D13-F879-AF9E-A9BE3FC6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34BD3-97C0-D00B-BD26-EF2F94E0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94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5A42D-E8BF-AA52-38DB-EB6CAC50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3660-B323-8A23-43E6-1F7444C9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C3D2-647B-6577-F110-4D0494A36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F4C4-F51A-4A23-8FA2-3D07DB07AF40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7C035-5F7C-12B1-DA7E-EBAD7F0CA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803D-D829-DB68-5DEC-C14F9073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7EED-2AAD-4930-AE15-19DB7419FA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7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56D8-78A4-A9EB-4404-FDEB31149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UNIT- 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10525-84BB-2D6B-24EF-700328116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Back tracking, </a:t>
            </a:r>
          </a:p>
          <a:p>
            <a:r>
              <a:rPr lang="en-IN" dirty="0"/>
              <a:t>Branch and bound and NP complete</a:t>
            </a:r>
          </a:p>
        </p:txBody>
      </p:sp>
    </p:spTree>
    <p:extLst>
      <p:ext uri="{BB962C8B-B14F-4D97-AF65-F5344CB8AC3E}">
        <p14:creationId xmlns:p14="http://schemas.microsoft.com/office/powerpoint/2010/main" val="138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04955-8035-6008-523E-DB18BC7A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847364"/>
            <a:ext cx="912622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4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A092C-90EE-3CEE-06FC-CA940FC04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1747603"/>
            <a:ext cx="911669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D64C4-B803-18C3-AC99-5B02161A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966652"/>
            <a:ext cx="10328366" cy="48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A323A-2939-C535-0068-912CA4BA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1" y="862149"/>
            <a:ext cx="9170126" cy="48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8DC28-F1A9-7183-7221-6F0D5B40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58" y="1499918"/>
            <a:ext cx="7411484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B20A9-A144-11D8-CE13-88B285C5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3" y="1271286"/>
            <a:ext cx="9831977" cy="48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6C80D-BA22-A3B3-B69F-5F6FB194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20" y="1909550"/>
            <a:ext cx="812595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CA9F4-1C2B-CE70-DB13-BE9029A5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571366"/>
            <a:ext cx="7297168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18441-6927-6BB7-54BF-C620DBB4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68" y="1604708"/>
            <a:ext cx="7802064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25244-3B17-2305-68B5-4580E568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05" y="1490392"/>
            <a:ext cx="7630590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9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14B876-FF9D-5FA1-AB83-CB90B6798056}"/>
              </a:ext>
            </a:extLst>
          </p:cNvPr>
          <p:cNvSpPr txBox="1"/>
          <p:nvPr/>
        </p:nvSpPr>
        <p:spPr>
          <a:xfrm>
            <a:off x="705393" y="2342674"/>
            <a:ext cx="10624457" cy="319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635" algn="just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Backtracking:</a:t>
            </a:r>
            <a:r>
              <a:rPr lang="en-I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General Method, n-Queens Problem, Sum of Subsets problem, Graph </a:t>
            </a:r>
            <a:r>
              <a:rPr lang="en-I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Coloring</a:t>
            </a:r>
            <a:r>
              <a:rPr lang="en-I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635" algn="just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Branch and Bound:</a:t>
            </a:r>
            <a:r>
              <a:rPr lang="en-I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General Method, 0/1 Knapsack Problem, Travelling Salesperson problem.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 to Complexity classes:</a:t>
            </a:r>
            <a:r>
              <a:rPr lang="en-I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 and NP Problems, NP-Complete Problems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5087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81155-90F6-ACED-CA44-96976A9F9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79" y="1947656"/>
            <a:ext cx="692564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1398C-6DB5-248F-B1F0-A1A0FC1F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94"/>
            <a:ext cx="12192000" cy="6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0920D-3219-746C-A2BB-53D4B5BC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3" y="1280812"/>
            <a:ext cx="8087854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D50C2-BABD-E6FE-617D-9D1CA809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2109603"/>
            <a:ext cx="8164064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CE36F-8688-8C1F-65F5-A36C1FE2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1423707"/>
            <a:ext cx="8202170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5D35F-E092-679B-3A2C-2682509F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8" y="1352260"/>
            <a:ext cx="801164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6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CDE55-D8A1-D7C4-36BF-3B9B3096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5" y="1442760"/>
            <a:ext cx="838317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1D89F-3D6D-86DD-01FD-1D1025C9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1528497"/>
            <a:ext cx="792590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73628-428B-B433-76EF-E8189102B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548641"/>
            <a:ext cx="7707085" cy="49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9FA86-046B-EED6-C659-6044FAC1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1390365"/>
            <a:ext cx="813548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5C9202-2A5D-6548-2EF8-48F588DEBD5A}"/>
              </a:ext>
            </a:extLst>
          </p:cNvPr>
          <p:cNvSpPr txBox="1"/>
          <p:nvPr/>
        </p:nvSpPr>
        <p:spPr>
          <a:xfrm>
            <a:off x="3048000" y="66876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Backtracking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A0D8E-A735-790A-537B-A867D9ACAC99}"/>
              </a:ext>
            </a:extLst>
          </p:cNvPr>
          <p:cNvSpPr txBox="1"/>
          <p:nvPr/>
        </p:nvSpPr>
        <p:spPr>
          <a:xfrm>
            <a:off x="1097280" y="1836559"/>
            <a:ext cx="8046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Method,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n-Queens Problem,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of Subsets problem,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I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Coloring</a:t>
            </a:r>
            <a:r>
              <a:rPr lang="en-I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700382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549CC-B009-82A5-A20F-0A828936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1" y="1299865"/>
            <a:ext cx="815453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66223-F1B8-8C25-2C3F-B11447D3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03" y="992778"/>
            <a:ext cx="6156959" cy="45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090AF-2936-1E8D-01F6-13E0A43C3B43}"/>
              </a:ext>
            </a:extLst>
          </p:cNvPr>
          <p:cNvSpPr txBox="1"/>
          <p:nvPr/>
        </p:nvSpPr>
        <p:spPr>
          <a:xfrm>
            <a:off x="687977" y="2000016"/>
            <a:ext cx="10676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B2A29"/>
                </a:solidFill>
                <a:effectLst/>
                <a:latin typeface="montserrat" panose="00000500000000000000" pitchFamily="2" charset="0"/>
              </a:rPr>
              <a:t>Backtracking is a powerful algorithmic technique used to solve a wide range of complex problems in computer science and mathematics.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B2A29"/>
                </a:solidFill>
                <a:effectLst/>
                <a:latin typeface="montserrat" panose="00000500000000000000" pitchFamily="2" charset="0"/>
              </a:rPr>
              <a:t>It is a systematic approach that helps find solutions by incrementally making choices, and when necessary, undoing those choices to explore alternative paths.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B2A29"/>
                </a:solidFill>
                <a:effectLst/>
                <a:latin typeface="montserrat" panose="00000500000000000000" pitchFamily="2" charset="0"/>
              </a:rPr>
              <a:t>This method is particularly useful for problems where there are multiple possible solutions, but not all of them meet certain constraints or criteria.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Backtracking is like trying different paths, and when you hit a dead end, you backtrack to the last choice and try a different route. 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5069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BBF6F-EE2A-049B-1192-E971C2FF24A2}"/>
              </a:ext>
            </a:extLst>
          </p:cNvPr>
          <p:cNvSpPr txBox="1"/>
          <p:nvPr/>
        </p:nvSpPr>
        <p:spPr>
          <a:xfrm>
            <a:off x="722811" y="2000016"/>
            <a:ext cx="114691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Backtracking is a problem-solving algorithmic technique that involves finding a solution incrementally by trying 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Nunito" pitchFamily="2" charset="0"/>
              </a:rPr>
              <a:t>different options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 and 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Nunito" pitchFamily="2" charset="0"/>
              </a:rPr>
              <a:t>undoing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 them if they lead to a 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Nunito" pitchFamily="2" charset="0"/>
              </a:rPr>
              <a:t>dead end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It is commonly used in situations where you need to explore multiple possibilities to solve a problem, like searching for a path in a maze or solving puzzles like Sudoku.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73239"/>
                </a:solidFill>
                <a:effectLst/>
                <a:latin typeface="Nunito" pitchFamily="2" charset="0"/>
              </a:rPr>
              <a:t>When a dead end is reached, the algorithm backtracks to the previous decision point and explores a different path until a solution is found or all possibilities have been exhausted.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8635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EE4A9-01AA-B483-CA52-81DF834907E6}"/>
              </a:ext>
            </a:extLst>
          </p:cNvPr>
          <p:cNvSpPr txBox="1"/>
          <p:nvPr/>
        </p:nvSpPr>
        <p:spPr>
          <a:xfrm>
            <a:off x="174171" y="-163064"/>
            <a:ext cx="1041545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Backtracking is one of the most general technique. In this we search for the set of solutions or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optimal solution which satisfies some constraints.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One way of solving a problem is by exhaustive search: we enumerate all possible solutions, and see which one produces the optimum result.</a:t>
            </a: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ff3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Backtracking is a variation of exhaustive search, where the search is refined by eliminating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certain possibilities. Backtracking is usually faster method than an exhaustive search. </a:t>
            </a: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ff3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In case of greedy and dynamic programming techniques, we will evaluate all possible solutions,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among which we select one solution as optimal solution. In backtracking we will get same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optimal solution with a less number of steps.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Backtracking is a depth first search with some bounding function. All solutions using </a:t>
            </a:r>
            <a:endParaRPr lang="en-US" sz="2000" b="0" i="0" dirty="0">
              <a:solidFill>
                <a:srgbClr val="000000"/>
              </a:solidFill>
              <a:effectLst/>
              <a:latin typeface="ff5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backtracking are required to satisfy a complex set of constraints. The constraints may be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explicit or implicit.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Explicit constraints are rules, which restrict each vector element to be chosen from the </a:t>
            </a:r>
            <a:endParaRPr lang="en-US" sz="2000" b="0" i="0" dirty="0">
              <a:solidFill>
                <a:srgbClr val="000000"/>
              </a:solidFill>
              <a:effectLst/>
              <a:latin typeface="ff5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given set. Implicit constraints are rule, which determine which of the tuples in the 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ff3"/>
              </a:rPr>
              <a:t>solution space, actually satisfy the criterion function</a:t>
            </a: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ff3"/>
            </a:endParaRP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ff3"/>
            </a:endParaRPr>
          </a:p>
        </p:txBody>
      </p:sp>
    </p:spTree>
    <p:extLst>
      <p:ext uri="{BB962C8B-B14F-4D97-AF65-F5344CB8AC3E}">
        <p14:creationId xmlns:p14="http://schemas.microsoft.com/office/powerpoint/2010/main" val="36979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08442-BA28-B36F-F9CF-95007B04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18600"/>
            <a:ext cx="9402487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35209-C831-2D03-375D-813B433F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685417"/>
            <a:ext cx="6001588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62359-E6C5-D000-3986-C39D11A1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47" y="324505"/>
            <a:ext cx="9211961" cy="425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7162E-7DD1-EDEE-055D-69FA1D43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63" y="4582774"/>
            <a:ext cx="8154538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ff3</vt:lpstr>
      <vt:lpstr>ff5</vt:lpstr>
      <vt:lpstr>montserrat</vt:lpstr>
      <vt:lpstr>Nunito</vt:lpstr>
      <vt:lpstr>Times New Roman</vt:lpstr>
      <vt:lpstr>Office Theme</vt:lpstr>
      <vt:lpstr>UNIT-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2</cp:revision>
  <dcterms:created xsi:type="dcterms:W3CDTF">2025-08-14T08:05:28Z</dcterms:created>
  <dcterms:modified xsi:type="dcterms:W3CDTF">2025-08-14T08:05:58Z</dcterms:modified>
</cp:coreProperties>
</file>