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8"/>
  </p:notesMasterIdLst>
  <p:sldIdLst>
    <p:sldId id="257" r:id="rId2"/>
    <p:sldId id="30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300" r:id="rId18"/>
    <p:sldId id="30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304" r:id="rId42"/>
    <p:sldId id="305" r:id="rId43"/>
    <p:sldId id="306" r:id="rId44"/>
    <p:sldId id="307" r:id="rId45"/>
    <p:sldId id="298" r:id="rId46"/>
    <p:sldId id="299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5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AFE7F-B495-41BF-9CF6-F393776A52DC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E58E7-25AD-4552-887B-2ED270EAAB3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5650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667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769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872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9746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0770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281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4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4866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622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5890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691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793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896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9986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1010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203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305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6130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920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0226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1250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227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329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2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841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848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0530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1554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303213"/>
            <a:ext cx="4875213" cy="3656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503238" y="4316413"/>
            <a:ext cx="58547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10A99-6AC0-4237-9ED3-E96C96245BF6}" type="datetimeFigureOut">
              <a:rPr lang="en-IN" smtClean="0"/>
              <a:t>15-04-2025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1B2DD-8723-4E73-829C-9A63AC6E5AC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D2CB-6849-44E5-96BF-F07782DAD366}" type="slidenum">
              <a:rPr lang="en-US"/>
              <a:t>1</a:t>
            </a:fld>
            <a:endParaRPr lang="en-US"/>
          </a:p>
        </p:txBody>
      </p:sp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186396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3200" dirty="0">
                <a:solidFill>
                  <a:srgbClr val="0000CC"/>
                </a:solidFill>
              </a:rPr>
              <a:t>UNIT V Chapter 1 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 algn="just">
              <a:spcBef>
                <a:spcPts val="1000"/>
              </a:spcBef>
            </a:pPr>
            <a:r>
              <a:rPr lang="en-IN" b="1" dirty="0" smtClean="0"/>
              <a:t>Computer-Aided </a:t>
            </a:r>
            <a:r>
              <a:rPr lang="en-IN" b="1" dirty="0"/>
              <a:t>Software Engineering (Case): </a:t>
            </a:r>
            <a:r>
              <a:rPr lang="en-IN" dirty="0"/>
              <a:t>CASE and its scope, CASE environment, CASE support in the software life cycle, other characteristics of CASE tools, Towards second generation CASE Tool, and Architecture of a CASE Environment. </a:t>
            </a:r>
          </a:p>
          <a:p>
            <a:pPr algn="just">
              <a:spcBef>
                <a:spcPts val="1000"/>
              </a:spcBef>
            </a:pPr>
            <a:endParaRPr lang="en-GB" sz="44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382B-ED1C-4904-B2D1-0AE2B29E6A26}" type="slidenum">
              <a:rPr lang="en-US"/>
              <a:t>10</a:t>
            </a:fld>
            <a:endParaRPr lang="en-US"/>
          </a:p>
        </p:txBody>
      </p:sp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625"/>
              </a:spcBef>
            </a:pPr>
            <a:r>
              <a:rPr lang="en-IN" altLang="en-GB" sz="2800"/>
              <a:t>A </a:t>
            </a:r>
            <a:r>
              <a:rPr lang="en-GB" sz="2800"/>
              <a:t>CASE </a:t>
            </a:r>
            <a:r>
              <a:rPr lang="en-IN" altLang="en-GB" sz="2800"/>
              <a:t>E</a:t>
            </a:r>
            <a:r>
              <a:rPr lang="en-GB" sz="2800"/>
              <a:t>nvironment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04900" y="1294765"/>
            <a:ext cx="6765290" cy="50114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DF5-9E32-421C-90FF-133A43D21281}" type="slidenum">
              <a:rPr lang="en-US"/>
              <a:t>11</a:t>
            </a:fld>
            <a:endParaRPr lang="en-US"/>
          </a:p>
        </p:txBody>
      </p:sp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Benefits of CASE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/>
              <a:t>A key benefit of using CASE environment:</a:t>
            </a:r>
          </a:p>
          <a:p>
            <a:pPr lvl="1">
              <a:spcBef>
                <a:spcPts val="725"/>
              </a:spcBef>
            </a:pPr>
            <a:r>
              <a:rPr lang="en-GB" sz="3200">
                <a:solidFill>
                  <a:srgbClr val="0000CC"/>
                </a:solidFill>
              </a:rPr>
              <a:t>cost saving through all developmental phases.</a:t>
            </a:r>
          </a:p>
          <a:p>
            <a:pPr>
              <a:spcBef>
                <a:spcPts val="800"/>
              </a:spcBef>
            </a:pPr>
            <a:r>
              <a:rPr lang="en-GB" sz="3600"/>
              <a:t>Studies carried out to measure the impact of CASE usage: </a:t>
            </a:r>
          </a:p>
          <a:p>
            <a:pPr lvl="1">
              <a:spcBef>
                <a:spcPts val="725"/>
              </a:spcBef>
            </a:pPr>
            <a:r>
              <a:rPr lang="en-GB" sz="3200">
                <a:solidFill>
                  <a:srgbClr val="0000CC"/>
                </a:solidFill>
              </a:rPr>
              <a:t>cost saving between 30% to 40%.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5E2D-B4B1-4582-8EA7-646202CA34EF}" type="slidenum">
              <a:rPr lang="en-US"/>
              <a:t>12</a:t>
            </a:fld>
            <a:endParaRPr lang="en-US"/>
          </a:p>
        </p:txBody>
      </p:sp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Benefits of CASE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2973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/>
              <a:t>Use of CASE tools leads to improvements in quality:</a:t>
            </a:r>
          </a:p>
          <a:p>
            <a:pPr lvl="1">
              <a:spcBef>
                <a:spcPts val="725"/>
              </a:spcBef>
            </a:pPr>
            <a:r>
              <a:rPr lang="en-GB" sz="3200">
                <a:solidFill>
                  <a:srgbClr val="0000CC"/>
                </a:solidFill>
              </a:rPr>
              <a:t>becomes easy to iterate through different software development phases.</a:t>
            </a:r>
          </a:p>
          <a:p>
            <a:pPr lvl="1">
              <a:spcBef>
                <a:spcPts val="725"/>
              </a:spcBef>
            </a:pPr>
            <a:r>
              <a:rPr lang="en-GB" sz="3200">
                <a:solidFill>
                  <a:srgbClr val="0000CC"/>
                </a:solidFill>
              </a:rPr>
              <a:t>chances of human error is reduced.</a:t>
            </a:r>
          </a:p>
          <a:p>
            <a:pPr lvl="1">
              <a:spcBef>
                <a:spcPts val="725"/>
              </a:spcBef>
            </a:pPr>
            <a:r>
              <a:rPr lang="en-GB" sz="3200">
                <a:solidFill>
                  <a:srgbClr val="0000CC"/>
                </a:solidFill>
              </a:rPr>
              <a:t>CASE tools help produce higher quality  and consistent documents.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CD23-9E22-4E09-BBED-59733FDD4B7E}" type="slidenum">
              <a:rPr lang="en-US"/>
              <a:t>13</a:t>
            </a:fld>
            <a:endParaRPr lang="en-US"/>
          </a:p>
        </p:txBody>
      </p:sp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Benefits of CASE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0813" cy="42037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>
            <a:normAutofit lnSpcReduction="10000"/>
          </a:bodyPr>
          <a:lstStyle/>
          <a:p>
            <a:pPr>
              <a:spcBef>
                <a:spcPts val="890"/>
              </a:spcBef>
            </a:pPr>
            <a:r>
              <a:rPr lang="en-GB" sz="4000"/>
              <a:t>Data relating to a software product  are maintained in a central repository: 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redundancy in the stored data is reduced. 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chances of inconsistent documentation is reduced.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90A5-DF90-4601-95B6-0ED4BEB625C3}" type="slidenum">
              <a:rPr lang="en-US"/>
              <a:t>14</a:t>
            </a:fld>
            <a:endParaRPr lang="en-US"/>
          </a:p>
        </p:txBody>
      </p:sp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Benefits of CASE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/>
              <a:t>CASE tools take drudgery out from software engineers’ work: 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engineers need not manually check balancing of the DFDs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easily draw diagrams and produce documentation, etc.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6E00-2250-4616-9C8E-3370BE024B1C}" type="slidenum">
              <a:rPr lang="en-US"/>
              <a:t>15</a:t>
            </a:fld>
            <a:endParaRPr lang="en-US"/>
          </a:p>
        </p:txBody>
      </p:sp>
      <p:sp>
        <p:nvSpPr>
          <p:cNvPr id="66561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Benefits of CASE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/>
              <a:t>CASE tools lead to cost saving in software maintenance effort: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traceability and consistency </a:t>
            </a:r>
            <a:r>
              <a:rPr lang="en-GB" sz="3200">
                <a:solidFill>
                  <a:srgbClr val="0000CC"/>
                </a:solidFill>
              </a:rPr>
              <a:t>checks,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systematic information capture during various </a:t>
            </a:r>
            <a:r>
              <a:rPr lang="en-GB" sz="3200">
                <a:solidFill>
                  <a:srgbClr val="0000CC"/>
                </a:solidFill>
              </a:rPr>
              <a:t>development</a:t>
            </a:r>
            <a:r>
              <a:rPr lang="en-GB" sz="3600">
                <a:solidFill>
                  <a:srgbClr val="0000CC"/>
                </a:solidFill>
              </a:rPr>
              <a:t> phases</a:t>
            </a:r>
            <a:r>
              <a:rPr lang="en-GB" sz="3200">
                <a:solidFill>
                  <a:srgbClr val="0000CC"/>
                </a:solidFill>
              </a:rPr>
              <a:t>.</a:t>
            </a:r>
            <a:r>
              <a:rPr lang="en-GB" sz="3600">
                <a:solidFill>
                  <a:srgbClr val="0000CC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8D99-7596-446C-9CB4-67478DAF0F84}" type="slidenum">
              <a:rPr lang="en-US"/>
              <a:t>16</a:t>
            </a:fld>
            <a:endParaRPr lang="en-US"/>
          </a:p>
        </p:txBody>
      </p:sp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Benefits of CASE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448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lnSpc>
                <a:spcPct val="72000"/>
              </a:lnSpc>
              <a:spcBef>
                <a:spcPts val="1090"/>
              </a:spcBef>
            </a:pPr>
            <a:r>
              <a:rPr lang="en-GB" sz="5400"/>
              <a:t>Introduction of a CASE environment:</a:t>
            </a:r>
          </a:p>
          <a:p>
            <a:pPr lvl="1">
              <a:lnSpc>
                <a:spcPct val="72000"/>
              </a:lnSpc>
              <a:spcBef>
                <a:spcPts val="890"/>
              </a:spcBef>
            </a:pPr>
            <a:r>
              <a:rPr lang="en-GB" sz="4400">
                <a:solidFill>
                  <a:srgbClr val="0000CC"/>
                </a:solidFill>
              </a:rPr>
              <a:t>impacts the style of working of engineers.</a:t>
            </a:r>
          </a:p>
          <a:p>
            <a:pPr lvl="1">
              <a:spcBef>
                <a:spcPts val="890"/>
              </a:spcBef>
            </a:pPr>
            <a:r>
              <a:rPr lang="en-GB" sz="4400">
                <a:solidFill>
                  <a:srgbClr val="0000CC"/>
                </a:solidFill>
              </a:rPr>
              <a:t>makes them oriented towards structured </a:t>
            </a:r>
            <a:r>
              <a:rPr lang="en-GB" sz="4000">
                <a:solidFill>
                  <a:srgbClr val="0000CC"/>
                </a:solidFill>
              </a:rPr>
              <a:t>and orderly</a:t>
            </a:r>
            <a:r>
              <a:rPr lang="en-GB" sz="4400">
                <a:solidFill>
                  <a:srgbClr val="0000CC"/>
                </a:solidFill>
              </a:rPr>
              <a:t> </a:t>
            </a:r>
            <a:r>
              <a:rPr lang="en-GB" sz="4000">
                <a:solidFill>
                  <a:srgbClr val="0000CC"/>
                </a:solidFill>
              </a:rPr>
              <a:t>approach.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ym typeface="+mn-ea"/>
              </a:rPr>
              <a:t>CASE support in Softw</a:t>
            </a:r>
            <a:r>
              <a:rPr lang="en-IN" altLang="en-GB" dirty="0" smtClean="0">
                <a:sym typeface="+mn-ea"/>
              </a:rPr>
              <a:t>a</a:t>
            </a:r>
            <a:r>
              <a:rPr lang="en-GB" dirty="0" smtClean="0">
                <a:sym typeface="+mn-ea"/>
              </a:rPr>
              <a:t>re 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altLang="en-US" dirty="0"/>
              <a:t>CASE provides </a:t>
            </a:r>
            <a:r>
              <a:rPr lang="en-US" altLang="en-US" dirty="0">
                <a:sym typeface="+mn-ea"/>
              </a:rPr>
              <a:t>various types of support</a:t>
            </a:r>
            <a:r>
              <a:rPr lang="en-IN" altLang="en-US" dirty="0">
                <a:sym typeface="+mn-ea"/>
              </a:rPr>
              <a:t>s </a:t>
            </a:r>
            <a:r>
              <a:rPr lang="en-US" altLang="en-US" dirty="0"/>
              <a:t>during the different phases</a:t>
            </a:r>
            <a:r>
              <a:rPr lang="en-IN" altLang="en-US" dirty="0"/>
              <a:t> </a:t>
            </a:r>
            <a:r>
              <a:rPr lang="en-US" altLang="en-US" dirty="0"/>
              <a:t>of a software life cycle. </a:t>
            </a:r>
          </a:p>
          <a:p>
            <a:pPr algn="just"/>
            <a:r>
              <a:rPr lang="en-US" altLang="en-US" b="1" dirty="0"/>
              <a:t>CASE tools should support a development methodology, help enforce the same, and provide certain amount of consistency checking between different</a:t>
            </a:r>
            <a:r>
              <a:rPr lang="en-IN" altLang="en-US" b="1" dirty="0"/>
              <a:t> </a:t>
            </a:r>
            <a:r>
              <a:rPr lang="en-US" altLang="en-US" b="1" dirty="0"/>
              <a:t>phases</a:t>
            </a:r>
            <a:r>
              <a:rPr lang="en-US" altLang="en-US" dirty="0"/>
              <a:t>. </a:t>
            </a:r>
          </a:p>
          <a:p>
            <a:pPr algn="just"/>
            <a:r>
              <a:rPr lang="en-US" altLang="en-US" dirty="0"/>
              <a:t>Some of the possible support that CASE tools usually provide in the software development life cycle are discussed below.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ym typeface="+mn-ea"/>
              </a:rPr>
              <a:t>Prototyping Support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20000"/>
          </a:bodyPr>
          <a:lstStyle/>
          <a:p>
            <a:pPr>
              <a:spcBef>
                <a:spcPts val="1000"/>
              </a:spcBef>
            </a:pPr>
            <a:r>
              <a:rPr lang="en-US" altLang="en-US" sz="3200" dirty="0">
                <a:sym typeface="+mn-ea"/>
              </a:rPr>
              <a:t>The prototyping CASE tool’s requirements are as follows:</a:t>
            </a:r>
            <a:endParaRPr lang="en-US" altLang="en-US" sz="3200" dirty="0"/>
          </a:p>
          <a:p>
            <a:pPr>
              <a:spcBef>
                <a:spcPts val="1000"/>
              </a:spcBef>
            </a:pPr>
            <a:r>
              <a:rPr lang="en-US" altLang="en-US" sz="3200" dirty="0" smtClean="0">
                <a:sym typeface="+mn-ea"/>
              </a:rPr>
              <a:t>	</a:t>
            </a:r>
            <a:r>
              <a:rPr lang="en-US" altLang="en-US" sz="3200" dirty="0" smtClean="0">
                <a:solidFill>
                  <a:srgbClr val="FF0000"/>
                </a:solidFill>
                <a:sym typeface="+mn-ea"/>
              </a:rPr>
              <a:t>Define </a:t>
            </a:r>
            <a:r>
              <a:rPr lang="en-US" altLang="en-US" sz="3200" dirty="0">
                <a:solidFill>
                  <a:srgbClr val="FF0000"/>
                </a:solidFill>
                <a:sym typeface="+mn-ea"/>
              </a:rPr>
              <a:t>user interaction.</a:t>
            </a:r>
            <a:endParaRPr lang="en-US" altLang="en-US" sz="3200" dirty="0">
              <a:solidFill>
                <a:srgbClr val="FF0000"/>
              </a:solidFill>
            </a:endParaRPr>
          </a:p>
          <a:p>
            <a:pPr>
              <a:spcBef>
                <a:spcPts val="1000"/>
              </a:spcBef>
            </a:pPr>
            <a:r>
              <a:rPr lang="en-US" altLang="en-US" sz="3200" dirty="0">
                <a:solidFill>
                  <a:srgbClr val="FF0000"/>
                </a:solidFill>
                <a:sym typeface="+mn-ea"/>
              </a:rPr>
              <a:t>	Define the system control flow.</a:t>
            </a:r>
            <a:endParaRPr lang="en-US" altLang="en-US" sz="3200" dirty="0">
              <a:solidFill>
                <a:srgbClr val="FF0000"/>
              </a:solidFill>
            </a:endParaRPr>
          </a:p>
          <a:p>
            <a:pPr>
              <a:spcBef>
                <a:spcPts val="1000"/>
              </a:spcBef>
            </a:pPr>
            <a:r>
              <a:rPr lang="en-US" altLang="en-US" sz="3200" dirty="0">
                <a:solidFill>
                  <a:srgbClr val="FF0000"/>
                </a:solidFill>
                <a:sym typeface="+mn-ea"/>
              </a:rPr>
              <a:t>	Store and retrieve data required by the system.</a:t>
            </a:r>
            <a:endParaRPr lang="en-US" altLang="en-US" sz="3200" dirty="0">
              <a:solidFill>
                <a:srgbClr val="FF0000"/>
              </a:solidFill>
            </a:endParaRPr>
          </a:p>
          <a:p>
            <a:pPr>
              <a:spcBef>
                <a:spcPts val="1000"/>
              </a:spcBef>
            </a:pPr>
            <a:r>
              <a:rPr lang="en-US" altLang="en-US" sz="3200" dirty="0">
                <a:solidFill>
                  <a:srgbClr val="FF0000"/>
                </a:solidFill>
                <a:sym typeface="+mn-ea"/>
              </a:rPr>
              <a:t>	Incorporate some processing logic.</a:t>
            </a:r>
            <a:endParaRPr lang="en-US" altLang="en-US" sz="3200" dirty="0">
              <a:solidFill>
                <a:srgbClr val="FF0000"/>
              </a:solidFill>
            </a:endParaRPr>
          </a:p>
          <a:p>
            <a:pPr>
              <a:spcBef>
                <a:spcPts val="1000"/>
              </a:spcBef>
            </a:pPr>
            <a:r>
              <a:rPr lang="en-GB" sz="3200" dirty="0">
                <a:sym typeface="+mn-ea"/>
              </a:rPr>
              <a:t>Prototyping CASE tool:</a:t>
            </a:r>
            <a:endParaRPr lang="en-GB" sz="3200" dirty="0"/>
          </a:p>
          <a:p>
            <a:pPr lvl="1">
              <a:spcBef>
                <a:spcPct val="0"/>
              </a:spcBef>
            </a:pPr>
            <a:r>
              <a:rPr lang="en-GB" sz="3200" dirty="0">
                <a:sym typeface="+mn-ea"/>
              </a:rPr>
              <a:t>often used in graphical user interface (GUI) development,</a:t>
            </a:r>
            <a:endParaRPr lang="en-GB" sz="3200" dirty="0"/>
          </a:p>
          <a:p>
            <a:pPr lvl="1">
              <a:spcBef>
                <a:spcPts val="890"/>
              </a:spcBef>
            </a:pPr>
            <a:r>
              <a:rPr lang="en-GB" sz="3200" dirty="0">
                <a:sym typeface="+mn-ea"/>
              </a:rPr>
              <a:t>supports  creating a GUI using a graphics editor.</a:t>
            </a:r>
            <a:endParaRPr lang="en-GB" sz="32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7152-53C7-4FF4-83E6-CF2D37F8529B}" type="slidenum">
              <a:rPr lang="en-US"/>
              <a:t>19</a:t>
            </a:fld>
            <a:endParaRPr lang="en-US"/>
          </a:p>
        </p:txBody>
      </p:sp>
      <p:sp>
        <p:nvSpPr>
          <p:cNvPr id="6963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4400"/>
              <a:t>Prototyping Support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>
            <a:normAutofit fontScale="57500" lnSpcReduction="20000"/>
          </a:bodyPr>
          <a:lstStyle/>
          <a:p>
            <a:pPr>
              <a:spcBef>
                <a:spcPts val="890"/>
              </a:spcBef>
            </a:pPr>
            <a:r>
              <a:rPr lang="en-GB" sz="4000"/>
              <a:t>The user should be allowed to define:</a:t>
            </a:r>
          </a:p>
          <a:p>
            <a:pPr lvl="1">
              <a:spcBef>
                <a:spcPts val="800"/>
              </a:spcBef>
            </a:pPr>
            <a:r>
              <a:rPr lang="en-GB" sz="3600"/>
              <a:t>data entry forms, menus and controls.</a:t>
            </a:r>
          </a:p>
          <a:p>
            <a:pPr>
              <a:spcBef>
                <a:spcPts val="890"/>
              </a:spcBef>
            </a:pPr>
            <a:r>
              <a:rPr lang="en-GB" sz="4000"/>
              <a:t>It should integrate with the data </a:t>
            </a:r>
            <a:r>
              <a:rPr lang="en-GB" sz="3600"/>
              <a:t>dictionary of a CASE</a:t>
            </a:r>
            <a:r>
              <a:rPr lang="en-GB" sz="4000"/>
              <a:t> </a:t>
            </a:r>
            <a:r>
              <a:rPr lang="en-GB" sz="3600"/>
              <a:t>environment.</a:t>
            </a:r>
          </a:p>
          <a:p>
            <a:pPr>
              <a:spcBef>
                <a:spcPts val="890"/>
              </a:spcBef>
            </a:pPr>
            <a:r>
              <a:rPr lang="en-US" altLang="en-US" sz="3600"/>
              <a:t>If possible, it should be able to integrate with external user defined modules written</a:t>
            </a:r>
            <a:r>
              <a:rPr lang="en-IN" altLang="en-US" sz="3600"/>
              <a:t> </a:t>
            </a:r>
            <a:r>
              <a:rPr lang="en-US" altLang="en-US" sz="3600"/>
              <a:t>in C or some popular high level programming languages.</a:t>
            </a:r>
          </a:p>
          <a:p>
            <a:pPr>
              <a:spcBef>
                <a:spcPts val="890"/>
              </a:spcBef>
            </a:pPr>
            <a:r>
              <a:rPr lang="en-IN" altLang="en-US" sz="3600"/>
              <a:t>The</a:t>
            </a:r>
            <a:r>
              <a:rPr lang="en-US" altLang="en-US" sz="3600"/>
              <a:t> user should be able to define the sequence of states through which a created</a:t>
            </a:r>
            <a:r>
              <a:rPr lang="en-IN" altLang="en-US" sz="3600"/>
              <a:t> </a:t>
            </a:r>
            <a:r>
              <a:rPr lang="en-US" altLang="en-US" sz="3600"/>
              <a:t>prototype can run. The user should also be allowed to control the running of the prototype.</a:t>
            </a:r>
          </a:p>
          <a:p>
            <a:pPr>
              <a:spcBef>
                <a:spcPts val="890"/>
              </a:spcBef>
            </a:pPr>
            <a:r>
              <a:rPr lang="en-US" altLang="en-US" sz="3600"/>
              <a:t>The run time system of prototype should support mock up run of the actual system and managment of the input and output data.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D2CB-6849-44E5-96BF-F07782DAD366}" type="slidenum">
              <a:rPr lang="en-US"/>
              <a:t>2</a:t>
            </a:fld>
            <a:endParaRPr lang="en-US"/>
          </a:p>
        </p:txBody>
      </p:sp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186396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725"/>
              </a:spcBef>
            </a:pPr>
            <a:r>
              <a:rPr lang="en-GB" sz="3200" smtClean="0"/>
              <a:t>Computer </a:t>
            </a:r>
            <a:r>
              <a:rPr lang="en-GB" sz="3200" dirty="0"/>
              <a:t>Aided Software Engineering (CASE)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4400" dirty="0">
                <a:solidFill>
                  <a:srgbClr val="FF0000"/>
                </a:solidFill>
              </a:rPr>
              <a:t>CASE tools help in </a:t>
            </a:r>
            <a:br>
              <a:rPr lang="en-GB" sz="4400" dirty="0">
                <a:solidFill>
                  <a:srgbClr val="FF0000"/>
                </a:solidFill>
              </a:rPr>
            </a:br>
            <a:r>
              <a:rPr lang="en-GB" sz="4400" dirty="0">
                <a:solidFill>
                  <a:srgbClr val="FF0000"/>
                </a:solidFill>
              </a:rPr>
              <a:t>software development </a:t>
            </a:r>
            <a:r>
              <a:rPr lang="en-GB" sz="4400" dirty="0" smtClean="0">
                <a:solidFill>
                  <a:srgbClr val="FF0000"/>
                </a:solidFill>
              </a:rPr>
              <a:t>effort</a:t>
            </a:r>
            <a:r>
              <a:rPr lang="en-GB" sz="4400" dirty="0">
                <a:solidFill>
                  <a:srgbClr val="FF0000"/>
                </a:solidFill>
              </a:rPr>
              <a:t/>
            </a:r>
            <a:br>
              <a:rPr lang="en-GB" sz="4400" dirty="0">
                <a:solidFill>
                  <a:srgbClr val="FF0000"/>
                </a:solidFill>
              </a:rPr>
            </a:br>
            <a:r>
              <a:rPr lang="en-GB" sz="4400" dirty="0">
                <a:solidFill>
                  <a:srgbClr val="FF0000"/>
                </a:solidFill>
              </a:rPr>
              <a:t>and </a:t>
            </a:r>
            <a:r>
              <a:rPr lang="en-GB" sz="4400" dirty="0" smtClean="0">
                <a:solidFill>
                  <a:srgbClr val="FF0000"/>
                </a:solidFill>
              </a:rPr>
              <a:t>maintenance effort</a:t>
            </a:r>
            <a:r>
              <a:rPr lang="en-GB" sz="4400" dirty="0" smtClean="0"/>
              <a:t>.</a:t>
            </a:r>
            <a:endParaRPr lang="en-GB" sz="4400" dirty="0"/>
          </a:p>
          <a:p>
            <a:pPr>
              <a:spcBef>
                <a:spcPts val="1000"/>
              </a:spcBef>
            </a:pPr>
            <a:r>
              <a:rPr lang="en-GB" sz="4400" dirty="0">
                <a:solidFill>
                  <a:srgbClr val="0000CC"/>
                </a:solidFill>
              </a:rPr>
              <a:t>CASE is a much talked about topic in software industries.</a:t>
            </a:r>
          </a:p>
        </p:txBody>
      </p:sp>
    </p:spTree>
    <p:extLst>
      <p:ext uri="{BB962C8B-B14F-4D97-AF65-F5344CB8AC3E}">
        <p14:creationId xmlns:p14="http://schemas.microsoft.com/office/powerpoint/2010/main" val="50954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C35F-4D05-40F5-8001-89166E76C501}" type="slidenum">
              <a:rPr lang="en-US"/>
              <a:t>20</a:t>
            </a:fld>
            <a:endParaRPr lang="en-US"/>
          </a:p>
        </p:txBody>
      </p:sp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1000"/>
              </a:spcBef>
            </a:pPr>
            <a:r>
              <a:rPr lang="en-GB"/>
              <a:t>Structured Analysis and Design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1465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A CASE tool should:</a:t>
            </a:r>
          </a:p>
          <a:p>
            <a:pPr lvl="1">
              <a:spcBef>
                <a:spcPct val="0"/>
              </a:spcBef>
            </a:pPr>
            <a:r>
              <a:rPr lang="en-GB" sz="3200" dirty="0">
                <a:solidFill>
                  <a:srgbClr val="FF0000"/>
                </a:solidFill>
              </a:rPr>
              <a:t> support some standard structured analysis and design technique.</a:t>
            </a:r>
          </a:p>
          <a:p>
            <a:pPr lvl="1">
              <a:spcBef>
                <a:spcPts val="725"/>
              </a:spcBef>
            </a:pPr>
            <a:r>
              <a:rPr lang="en-GB" sz="3200" dirty="0">
                <a:solidFill>
                  <a:srgbClr val="FF0000"/>
                </a:solidFill>
              </a:rPr>
              <a:t>support easy creation of analysis and design diagrams</a:t>
            </a:r>
            <a:r>
              <a:rPr lang="en-GB" sz="3200" dirty="0"/>
              <a:t>. </a:t>
            </a:r>
          </a:p>
          <a:p>
            <a:pPr lvl="1">
              <a:spcBef>
                <a:spcPts val="725"/>
              </a:spcBef>
            </a:pPr>
            <a:r>
              <a:rPr lang="en-GB" sz="3200" dirty="0"/>
              <a:t>should provide easy navigation through different levels of design and analysis diagrams.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698B-7B4D-4755-9C2F-888BA2ED59A0}" type="slidenum">
              <a:rPr lang="en-US"/>
              <a:t>21</a:t>
            </a:fld>
            <a:endParaRPr lang="en-US"/>
          </a:p>
        </p:txBody>
      </p:sp>
      <p:sp>
        <p:nvSpPr>
          <p:cNvPr id="716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1000"/>
              </a:spcBef>
            </a:pPr>
            <a:r>
              <a:rPr lang="en-GB"/>
              <a:t>Structured Analysis and Design</a:t>
            </a: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2719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3600" dirty="0">
                <a:solidFill>
                  <a:srgbClr val="FF0000"/>
                </a:solidFill>
              </a:rPr>
              <a:t>The tool must s</a:t>
            </a:r>
            <a:r>
              <a:rPr lang="en-GB" dirty="0">
                <a:solidFill>
                  <a:srgbClr val="FF0000"/>
                </a:solidFill>
              </a:rPr>
              <a:t>u</a:t>
            </a:r>
            <a:r>
              <a:rPr lang="en-GB" sz="3600" dirty="0">
                <a:solidFill>
                  <a:srgbClr val="FF0000"/>
                </a:solidFill>
              </a:rPr>
              <a:t>pport completeness </a:t>
            </a:r>
            <a:r>
              <a:rPr lang="en-GB" sz="4000" dirty="0">
                <a:solidFill>
                  <a:srgbClr val="FF0000"/>
                </a:solidFill>
              </a:rPr>
              <a:t>and consistency checking. </a:t>
            </a:r>
          </a:p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The tool should disallow inconsistent operations</a:t>
            </a:r>
            <a:r>
              <a:rPr lang="en-GB" sz="4000" dirty="0"/>
              <a:t>: 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but, it is difficult to implement  such a feature.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82DB-2D05-4691-A606-061FAE9A8A06}" type="slidenum">
              <a:rPr lang="en-US"/>
              <a:t>22</a:t>
            </a:fld>
            <a:endParaRPr lang="en-US"/>
          </a:p>
        </p:txBody>
      </p:sp>
      <p:sp>
        <p:nvSpPr>
          <p:cNvPr id="72705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Code Generation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53530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3600" dirty="0"/>
              <a:t>As far as code </a:t>
            </a:r>
            <a:r>
              <a:rPr lang="en-GB" dirty="0"/>
              <a:t>generation is</a:t>
            </a:r>
            <a:r>
              <a:rPr lang="en-GB" sz="3600" dirty="0"/>
              <a:t> </a:t>
            </a:r>
            <a:r>
              <a:rPr lang="en-GB" dirty="0"/>
              <a:t>concerned:</a:t>
            </a:r>
          </a:p>
          <a:p>
            <a:pPr lvl="1">
              <a:spcBef>
                <a:spcPts val="725"/>
              </a:spcBef>
            </a:pPr>
            <a:r>
              <a:rPr lang="en-GB" sz="3200" dirty="0">
                <a:solidFill>
                  <a:srgbClr val="0000CC"/>
                </a:solidFill>
              </a:rPr>
              <a:t>expectations from a CASE tool is low. </a:t>
            </a:r>
          </a:p>
          <a:p>
            <a:pPr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The CASE tool should support: </a:t>
            </a:r>
          </a:p>
          <a:p>
            <a:pPr lvl="1">
              <a:spcBef>
                <a:spcPts val="725"/>
              </a:spcBef>
            </a:pPr>
            <a:r>
              <a:rPr lang="en-GB" sz="3200" dirty="0">
                <a:solidFill>
                  <a:srgbClr val="FF0000"/>
                </a:solidFill>
              </a:rPr>
              <a:t>generation of module skeletons in one or more popular languages. </a:t>
            </a:r>
          </a:p>
          <a:p>
            <a:pPr lvl="1">
              <a:spcBef>
                <a:spcPts val="725"/>
              </a:spcBef>
            </a:pPr>
            <a:r>
              <a:rPr lang="en-GB" sz="3200" dirty="0"/>
              <a:t>Another reasonable requirement is </a:t>
            </a:r>
            <a:r>
              <a:rPr lang="en-GB" dirty="0"/>
              <a:t>traceability </a:t>
            </a:r>
            <a:r>
              <a:rPr lang="en-GB" sz="3200" dirty="0"/>
              <a:t>from source code to design.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4C54-0FF4-4F3A-900C-0D37F9662AB9}" type="slidenum">
              <a:rPr lang="en-US"/>
              <a:t>23</a:t>
            </a:fld>
            <a:endParaRPr lang="en-US"/>
          </a:p>
        </p:txBody>
      </p:sp>
      <p:sp>
        <p:nvSpPr>
          <p:cNvPr id="7372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Code Generation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It should automatically generate header information:</a:t>
            </a:r>
          </a:p>
          <a:p>
            <a:pPr lvl="1">
              <a:spcBef>
                <a:spcPts val="200"/>
              </a:spcBef>
            </a:pPr>
            <a:r>
              <a:rPr lang="en-GB" sz="3600" dirty="0"/>
              <a:t>copyright messages, 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brief description of the module, 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author name and date of creation, etc.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67E2-049E-4A5B-B207-C02DC290C7C2}" type="slidenum">
              <a:rPr lang="en-US"/>
              <a:t>24</a:t>
            </a:fld>
            <a:endParaRPr lang="en-US"/>
          </a:p>
        </p:txBody>
      </p:sp>
      <p:sp>
        <p:nvSpPr>
          <p:cNvPr id="747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Code Generation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177213" cy="41703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The tool should generate data records </a:t>
            </a:r>
            <a:r>
              <a:rPr lang="en-GB" sz="3600" dirty="0">
                <a:solidFill>
                  <a:srgbClr val="FF0000"/>
                </a:solidFill>
              </a:rPr>
              <a:t>or structures</a:t>
            </a:r>
            <a:r>
              <a:rPr lang="en-GB" sz="4000" dirty="0">
                <a:solidFill>
                  <a:srgbClr val="FF0000"/>
                </a:solidFill>
              </a:rPr>
              <a:t> </a:t>
            </a:r>
            <a:r>
              <a:rPr lang="en-GB" sz="3600" dirty="0">
                <a:solidFill>
                  <a:srgbClr val="FF0000"/>
                </a:solidFill>
              </a:rPr>
              <a:t>automatically</a:t>
            </a:r>
            <a:r>
              <a:rPr lang="en-GB" sz="3600" dirty="0"/>
              <a:t>:</a:t>
            </a:r>
          </a:p>
          <a:p>
            <a:pPr lvl="1">
              <a:spcBef>
                <a:spcPts val="890"/>
              </a:spcBef>
            </a:pPr>
            <a:r>
              <a:rPr lang="en-GB" sz="4000" dirty="0"/>
              <a:t>using </a:t>
            </a:r>
            <a:r>
              <a:rPr lang="en-GB" sz="3600" dirty="0"/>
              <a:t>data</a:t>
            </a:r>
            <a:r>
              <a:rPr lang="en-GB" sz="4000" dirty="0"/>
              <a:t> </a:t>
            </a:r>
            <a:r>
              <a:rPr lang="en-GB" sz="3600" dirty="0"/>
              <a:t>dictionary definitions.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It should generate database tables for relational database management systems.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839C-F3FF-4DCF-B45E-523487F78F43}" type="slidenum">
              <a:rPr lang="en-US"/>
              <a:t>25</a:t>
            </a:fld>
            <a:endParaRPr lang="en-US"/>
          </a:p>
        </p:txBody>
      </p:sp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Code Generation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The tool should generate code for user interface from the prototype: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for X window and MS window based applications.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494D-0615-41E0-A11D-241A2E296586}" type="slidenum">
              <a:rPr lang="en-US"/>
              <a:t>26</a:t>
            </a:fld>
            <a:endParaRPr lang="en-US"/>
          </a:p>
        </p:txBody>
      </p:sp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>
            <a:normAutofit/>
          </a:bodyPr>
          <a:lstStyle/>
          <a:p>
            <a:pPr>
              <a:spcBef>
                <a:spcPts val="1225"/>
              </a:spcBef>
            </a:pPr>
            <a:r>
              <a:rPr lang="en-GB" sz="5400" dirty="0" smtClean="0"/>
              <a:t>Test Case Generator</a:t>
            </a:r>
            <a:endParaRPr lang="en-GB" sz="5400" dirty="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Static and dynamic program analysis of programs.</a:t>
            </a:r>
          </a:p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It should generate test reports in ASCII format</a:t>
            </a:r>
            <a:r>
              <a:rPr lang="en-GB" sz="4000" dirty="0"/>
              <a:t>: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which can be directly imported into the test plan document.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5A34-F336-4BEE-BD8F-F4DB36A081D0}" type="slidenum">
              <a:rPr lang="en-US"/>
              <a:t>27</a:t>
            </a:fld>
            <a:endParaRPr lang="en-US"/>
          </a:p>
        </p:txBody>
      </p:sp>
      <p:sp>
        <p:nvSpPr>
          <p:cNvPr id="77825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>
            <a:normAutofit/>
          </a:bodyPr>
          <a:lstStyle/>
          <a:p>
            <a:pPr>
              <a:spcBef>
                <a:spcPts val="1000"/>
              </a:spcBef>
            </a:pPr>
            <a:r>
              <a:rPr lang="en-GB" sz="4400" dirty="0" smtClean="0"/>
              <a:t>Characteristics of Case Tools</a:t>
            </a:r>
            <a:endParaRPr lang="en-GB" sz="4400" dirty="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177213" cy="41703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>
            <a:normAutofit fontScale="92500" lnSpcReduction="10000"/>
          </a:bodyPr>
          <a:lstStyle/>
          <a:p>
            <a:pPr>
              <a:spcBef>
                <a:spcPts val="1000"/>
              </a:spcBef>
            </a:pPr>
            <a:r>
              <a:rPr lang="en-GB" dirty="0" smtClean="0">
                <a:solidFill>
                  <a:srgbClr val="FF0000"/>
                </a:solidFill>
              </a:rPr>
              <a:t>Hardware and Environmental </a:t>
            </a:r>
            <a:r>
              <a:rPr lang="en-GB" dirty="0" smtClean="0">
                <a:solidFill>
                  <a:srgbClr val="FF0000"/>
                </a:solidFill>
              </a:rPr>
              <a:t>Requirements</a:t>
            </a:r>
          </a:p>
          <a:p>
            <a:pPr marL="0" indent="0">
              <a:spcBef>
                <a:spcPts val="1000"/>
              </a:spcBef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>
              <a:spcBef>
                <a:spcPts val="1000"/>
              </a:spcBef>
            </a:pPr>
            <a:r>
              <a:rPr lang="en-GB" dirty="0" smtClean="0">
                <a:solidFill>
                  <a:srgbClr val="FF0000"/>
                </a:solidFill>
              </a:rPr>
              <a:t>The </a:t>
            </a:r>
            <a:r>
              <a:rPr lang="en-GB" dirty="0">
                <a:solidFill>
                  <a:srgbClr val="FF0000"/>
                </a:solidFill>
              </a:rPr>
              <a:t>tool should work satisfactorily </a:t>
            </a:r>
          </a:p>
          <a:p>
            <a:pPr lvl="1">
              <a:spcBef>
                <a:spcPts val="725"/>
              </a:spcBef>
            </a:pPr>
            <a:r>
              <a:rPr lang="en-GB" dirty="0"/>
              <a:t>when many users work simultaneously. </a:t>
            </a:r>
          </a:p>
          <a:p>
            <a:pPr>
              <a:spcBef>
                <a:spcPts val="1000"/>
              </a:spcBef>
            </a:pPr>
            <a:r>
              <a:rPr lang="en-GB" dirty="0">
                <a:solidFill>
                  <a:srgbClr val="FF0000"/>
                </a:solidFill>
              </a:rPr>
              <a:t>The tool should support windowing interface</a:t>
            </a:r>
            <a:r>
              <a:rPr lang="en-GB" dirty="0"/>
              <a:t>: </a:t>
            </a:r>
          </a:p>
          <a:p>
            <a:pPr lvl="1">
              <a:spcBef>
                <a:spcPts val="725"/>
              </a:spcBef>
            </a:pPr>
            <a:r>
              <a:rPr lang="en-GB" dirty="0"/>
              <a:t>Enable the users to see more than one diagram at a time. </a:t>
            </a:r>
          </a:p>
          <a:p>
            <a:pPr lvl="1">
              <a:spcBef>
                <a:spcPts val="725"/>
              </a:spcBef>
            </a:pPr>
            <a:r>
              <a:rPr lang="en-GB" dirty="0"/>
              <a:t>Facilitate navigation and switching from one part to the other.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F1CB5-1791-42D8-9898-E82425DBC73D}" type="slidenum">
              <a:rPr lang="en-US"/>
              <a:t>28</a:t>
            </a:fld>
            <a:endParaRPr lang="en-US"/>
          </a:p>
        </p:txBody>
      </p:sp>
      <p:sp>
        <p:nvSpPr>
          <p:cNvPr id="7884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1000"/>
              </a:spcBef>
            </a:pPr>
            <a:r>
              <a:rPr lang="en-GB" dirty="0">
                <a:solidFill>
                  <a:srgbClr val="FF0000"/>
                </a:solidFill>
              </a:rPr>
              <a:t>Documentation Support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The deliverable documents:</a:t>
            </a:r>
          </a:p>
          <a:p>
            <a:pPr lvl="1"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should be able to incorporate text and diagrams from the central repository. </a:t>
            </a:r>
          </a:p>
          <a:p>
            <a:pPr lvl="1"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help in producing up-to-date documentation.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F204-11FB-405E-9964-3057ADF7850D}" type="slidenum">
              <a:rPr lang="en-US"/>
              <a:t>29</a:t>
            </a:fld>
            <a:endParaRPr lang="en-US"/>
          </a:p>
        </p:txBody>
      </p:sp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Desirable Features</a:t>
            </a: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3878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/>
              <a:t>The CASE tool should integrate </a:t>
            </a:r>
          </a:p>
          <a:p>
            <a:pPr lvl="1">
              <a:spcBef>
                <a:spcPts val="725"/>
              </a:spcBef>
            </a:pPr>
            <a:r>
              <a:rPr lang="en-GB" sz="3200"/>
              <a:t>with commercially available desk-top publishing packages. </a:t>
            </a:r>
          </a:p>
          <a:p>
            <a:pPr>
              <a:spcBef>
                <a:spcPts val="1000"/>
              </a:spcBef>
            </a:pPr>
            <a:r>
              <a:rPr lang="en-GB" sz="3600"/>
              <a:t>It should be possible to export text, </a:t>
            </a:r>
            <a:r>
              <a:rPr lang="en-GB"/>
              <a:t>graphics, tables,</a:t>
            </a:r>
            <a:r>
              <a:rPr lang="en-GB" sz="3600"/>
              <a:t> </a:t>
            </a:r>
            <a:r>
              <a:rPr lang="en-GB"/>
              <a:t>data dictionary reports:</a:t>
            </a:r>
          </a:p>
          <a:p>
            <a:pPr lvl="1">
              <a:spcBef>
                <a:spcPts val="725"/>
              </a:spcBef>
            </a:pPr>
            <a:r>
              <a:rPr lang="en-GB" sz="3200"/>
              <a:t> to DTP packages in standard formats such as PostScript.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CB4F-3C15-4FE2-A7EC-206BADCC94F5}" type="slidenum">
              <a:rPr lang="en-US"/>
              <a:t>3</a:t>
            </a:fld>
            <a:endParaRPr lang="en-US"/>
          </a:p>
        </p:txBody>
      </p:sp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4400"/>
              <a:t>CASE and Its Scope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/>
              <a:t>CASE tool is a generic term:</a:t>
            </a:r>
          </a:p>
          <a:p>
            <a:pPr lvl="1">
              <a:spcBef>
                <a:spcPct val="0"/>
              </a:spcBef>
            </a:pPr>
            <a:r>
              <a:rPr lang="en-GB" sz="3600">
                <a:solidFill>
                  <a:srgbClr val="0000CC"/>
                </a:solidFill>
              </a:rPr>
              <a:t>denotes any form of automated support for software engineering.</a:t>
            </a:r>
          </a:p>
          <a:p>
            <a:pPr>
              <a:spcBef>
                <a:spcPts val="890"/>
              </a:spcBef>
            </a:pPr>
            <a:r>
              <a:rPr lang="en-GB" sz="4000"/>
              <a:t>In a more restrictive sense: </a:t>
            </a:r>
          </a:p>
          <a:p>
            <a:pPr lvl="1">
              <a:spcBef>
                <a:spcPct val="0"/>
              </a:spcBef>
            </a:pPr>
            <a:r>
              <a:rPr lang="en-GB" sz="3600">
                <a:solidFill>
                  <a:srgbClr val="0000CC"/>
                </a:solidFill>
              </a:rPr>
              <a:t>a CASE tool </a:t>
            </a:r>
            <a:r>
              <a:rPr lang="en-GB" sz="3600" u="sng">
                <a:solidFill>
                  <a:srgbClr val="0000CC"/>
                </a:solidFill>
              </a:rPr>
              <a:t>automates some software development activity</a:t>
            </a:r>
            <a:r>
              <a:rPr lang="en-GB" sz="3600">
                <a:solidFill>
                  <a:srgbClr val="0000CC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8157-3593-4D08-91D0-563A59ECBEB8}" type="slidenum">
              <a:rPr lang="en-US"/>
              <a:t>30</a:t>
            </a:fld>
            <a:endParaRPr lang="en-US"/>
          </a:p>
        </p:txBody>
      </p:sp>
      <p:sp>
        <p:nvSpPr>
          <p:cNvPr id="8089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1000"/>
              </a:spcBef>
            </a:pPr>
            <a:r>
              <a:rPr lang="en-GB" dirty="0">
                <a:solidFill>
                  <a:srgbClr val="FF0000"/>
                </a:solidFill>
              </a:rPr>
              <a:t>Project Management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318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It should support collecting, storing, and </a:t>
            </a:r>
            <a:r>
              <a:rPr lang="en-GB" sz="3600" dirty="0" smtClean="0">
                <a:solidFill>
                  <a:srgbClr val="FF0000"/>
                </a:solidFill>
              </a:rPr>
              <a:t>analysing </a:t>
            </a:r>
            <a:r>
              <a:rPr lang="en-GB" sz="3600" dirty="0">
                <a:solidFill>
                  <a:srgbClr val="FF0000"/>
                </a:solidFill>
              </a:rPr>
              <a:t>information on the  software project's progress: </a:t>
            </a:r>
          </a:p>
          <a:p>
            <a:pPr lvl="1">
              <a:spcBef>
                <a:spcPts val="725"/>
              </a:spcBef>
            </a:pPr>
            <a:r>
              <a:rPr lang="en-GB" sz="3200" dirty="0">
                <a:solidFill>
                  <a:srgbClr val="0000CC"/>
                </a:solidFill>
              </a:rPr>
              <a:t>such as the estimated task duration, </a:t>
            </a:r>
          </a:p>
          <a:p>
            <a:pPr lvl="1">
              <a:spcBef>
                <a:spcPts val="725"/>
              </a:spcBef>
            </a:pPr>
            <a:r>
              <a:rPr lang="en-GB" sz="3200" dirty="0">
                <a:solidFill>
                  <a:srgbClr val="0000CC"/>
                </a:solidFill>
              </a:rPr>
              <a:t>scheduled and actual task start, completion date, dates and results of the reviews, etc.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5634-A97D-495B-B962-7211882847D0}" type="slidenum">
              <a:rPr lang="en-US"/>
              <a:t>31</a:t>
            </a:fld>
            <a:endParaRPr lang="en-US"/>
          </a:p>
        </p:txBody>
      </p:sp>
      <p:sp>
        <p:nvSpPr>
          <p:cNvPr id="81921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 dirty="0">
                <a:solidFill>
                  <a:srgbClr val="FF0000"/>
                </a:solidFill>
              </a:rPr>
              <a:t>External Interface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4211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The tool should allow exchange of information for reusability of design</a:t>
            </a:r>
            <a:r>
              <a:rPr lang="en-GB" sz="3600" dirty="0"/>
              <a:t>.</a:t>
            </a:r>
          </a:p>
          <a:p>
            <a:pPr lvl="1">
              <a:spcBef>
                <a:spcPts val="725"/>
              </a:spcBef>
            </a:pPr>
            <a:r>
              <a:rPr lang="en-GB" sz="3200" dirty="0"/>
              <a:t>The information exported by the tool should preferably be in ASCII format. </a:t>
            </a:r>
          </a:p>
          <a:p>
            <a:pPr>
              <a:spcBef>
                <a:spcPts val="800"/>
              </a:spcBef>
            </a:pPr>
            <a:r>
              <a:rPr lang="en-GB" sz="3600" dirty="0"/>
              <a:t>The data dictionary should provide </a:t>
            </a:r>
          </a:p>
          <a:p>
            <a:pPr lvl="1">
              <a:spcBef>
                <a:spcPts val="725"/>
              </a:spcBef>
            </a:pPr>
            <a:r>
              <a:rPr lang="en-GB" sz="3200" dirty="0"/>
              <a:t>a programming interface to access information.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FA73-0071-4BD4-9DD2-3F939F908D4E}" type="slidenum">
              <a:rPr lang="en-US"/>
              <a:t>32</a:t>
            </a:fld>
            <a:endParaRPr lang="en-US"/>
          </a:p>
        </p:txBody>
      </p:sp>
      <p:sp>
        <p:nvSpPr>
          <p:cNvPr id="82945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Reverse Engineering Support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4400" dirty="0">
                <a:solidFill>
                  <a:srgbClr val="FF0000"/>
                </a:solidFill>
              </a:rPr>
              <a:t>The tool should support: </a:t>
            </a:r>
          </a:p>
          <a:p>
            <a:pPr lvl="1">
              <a:spcBef>
                <a:spcPct val="0"/>
              </a:spcBef>
            </a:pPr>
            <a:r>
              <a:rPr lang="en-GB" sz="4000" dirty="0">
                <a:solidFill>
                  <a:srgbClr val="FF0000"/>
                </a:solidFill>
              </a:rPr>
              <a:t>generating structure chart, DFD, and data dictionary from source code. </a:t>
            </a:r>
          </a:p>
          <a:p>
            <a:pPr lvl="1">
              <a:spcBef>
                <a:spcPts val="890"/>
              </a:spcBef>
            </a:pPr>
            <a:r>
              <a:rPr lang="en-GB" sz="4000" dirty="0"/>
              <a:t>should populate the data dictionary from source code.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074E-379B-4791-8026-09D200251A0E}" type="slidenum">
              <a:rPr lang="en-US"/>
              <a:t>33</a:t>
            </a:fld>
            <a:endParaRPr lang="en-US"/>
          </a:p>
        </p:txBody>
      </p:sp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1000"/>
              </a:spcBef>
            </a:pPr>
            <a:r>
              <a:rPr lang="en-GB" dirty="0">
                <a:solidFill>
                  <a:srgbClr val="FF0000"/>
                </a:solidFill>
              </a:rPr>
              <a:t>Data Dictionary Interface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0813" cy="41132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dirty="0"/>
              <a:t>Data dictionary interface should provide </a:t>
            </a:r>
          </a:p>
          <a:p>
            <a:pPr lvl="1">
              <a:spcBef>
                <a:spcPts val="725"/>
              </a:spcBef>
            </a:pPr>
            <a:r>
              <a:rPr lang="en-GB" dirty="0">
                <a:solidFill>
                  <a:srgbClr val="FF0000"/>
                </a:solidFill>
              </a:rPr>
              <a:t>viewing and updating the data definitions. </a:t>
            </a:r>
          </a:p>
          <a:p>
            <a:pPr lvl="1">
              <a:spcBef>
                <a:spcPts val="725"/>
              </a:spcBef>
            </a:pPr>
            <a:r>
              <a:rPr lang="en-GB" dirty="0">
                <a:solidFill>
                  <a:srgbClr val="FF0000"/>
                </a:solidFill>
              </a:rPr>
              <a:t>print facility to obtain hard copy of the viewed screens. </a:t>
            </a:r>
          </a:p>
          <a:p>
            <a:pPr lvl="1">
              <a:spcBef>
                <a:spcPts val="725"/>
              </a:spcBef>
            </a:pPr>
            <a:r>
              <a:rPr lang="en-GB" dirty="0"/>
              <a:t>analysis reports like cross-referencing, impact analysis, etc. </a:t>
            </a:r>
          </a:p>
          <a:p>
            <a:pPr lvl="1">
              <a:spcBef>
                <a:spcPts val="725"/>
              </a:spcBef>
            </a:pPr>
            <a:r>
              <a:rPr lang="en-GB" dirty="0"/>
              <a:t>it should support a query language.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7D3D-A33F-4837-B425-A74D5038204E}" type="slidenum">
              <a:rPr lang="en-US"/>
              <a:t>34</a:t>
            </a:fld>
            <a:endParaRPr lang="en-US"/>
          </a:p>
        </p:txBody>
      </p:sp>
      <p:sp>
        <p:nvSpPr>
          <p:cNvPr id="8499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 dirty="0">
                <a:solidFill>
                  <a:srgbClr val="FF0000"/>
                </a:solidFill>
              </a:rPr>
              <a:t>Tutorial and Help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2037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/>
              <a:t>Successful use of CASE tools: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depends on the users’ capability to effectively </a:t>
            </a:r>
            <a:r>
              <a:rPr lang="en-GB" sz="3200">
                <a:solidFill>
                  <a:srgbClr val="0000CC"/>
                </a:solidFill>
              </a:rPr>
              <a:t>use all  supported features. </a:t>
            </a:r>
          </a:p>
          <a:p>
            <a:pPr>
              <a:spcBef>
                <a:spcPts val="890"/>
              </a:spcBef>
            </a:pPr>
            <a:r>
              <a:rPr lang="en-GB" sz="4000"/>
              <a:t>For the first time users: </a:t>
            </a:r>
          </a:p>
          <a:p>
            <a:pPr lvl="1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a computer animated tutorial is very important.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2FDF-0F16-498F-B806-7079C56E6217}" type="slidenum">
              <a:rPr lang="en-US"/>
              <a:t>35</a:t>
            </a:fld>
            <a:endParaRPr lang="en-US"/>
          </a:p>
        </p:txBody>
      </p:sp>
      <p:sp>
        <p:nvSpPr>
          <p:cNvPr id="860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90"/>
              </a:spcBef>
            </a:pPr>
            <a:r>
              <a:rPr lang="en-GB" sz="4800"/>
              <a:t>Tutorial and Help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The tutorial should not be limited to teaching the user interface part only:</a:t>
            </a:r>
          </a:p>
          <a:p>
            <a:pPr lvl="1">
              <a:spcBef>
                <a:spcPts val="725"/>
              </a:spcBef>
            </a:pPr>
            <a:r>
              <a:rPr lang="en-GB" sz="3200" dirty="0"/>
              <a:t>The tutorial should logically classify and cover all techniques and facilities.</a:t>
            </a:r>
          </a:p>
          <a:p>
            <a:pPr lvl="1">
              <a:spcBef>
                <a:spcPts val="725"/>
              </a:spcBef>
            </a:pPr>
            <a:r>
              <a:rPr lang="en-GB" sz="3200" dirty="0"/>
              <a:t>The tutorial should be supported by proper documentation and animation.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D141-ED75-40E9-9E07-F21FD0FFE7E4}" type="slidenum">
              <a:rPr lang="en-US"/>
              <a:t>36</a:t>
            </a:fld>
            <a:endParaRPr lang="en-US"/>
          </a:p>
        </p:txBody>
      </p:sp>
      <p:sp>
        <p:nvSpPr>
          <p:cNvPr id="87041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8000"/>
              </a:lnSpc>
              <a:spcBef>
                <a:spcPts val="800"/>
              </a:spcBef>
            </a:pPr>
            <a:r>
              <a:rPr lang="en-GB" sz="3600" dirty="0"/>
              <a:t>Towards </a:t>
            </a:r>
            <a:r>
              <a:rPr lang="en-GB" sz="3600" dirty="0" smtClean="0"/>
              <a:t>Second </a:t>
            </a:r>
            <a:r>
              <a:rPr lang="en-GB" sz="3600" dirty="0"/>
              <a:t>Generation CASE Tool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4211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An important feature of next generation CASE tools:</a:t>
            </a:r>
          </a:p>
          <a:p>
            <a:pPr lvl="1">
              <a:spcBef>
                <a:spcPts val="725"/>
              </a:spcBef>
            </a:pPr>
            <a:r>
              <a:rPr lang="en-GB" sz="3200" dirty="0">
                <a:solidFill>
                  <a:srgbClr val="FF0000"/>
                </a:solidFill>
              </a:rPr>
              <a:t>be able to support any methodology. </a:t>
            </a:r>
          </a:p>
          <a:p>
            <a:pPr>
              <a:spcBef>
                <a:spcPts val="800"/>
              </a:spcBef>
            </a:pPr>
            <a:r>
              <a:rPr lang="en-GB" sz="3600" dirty="0"/>
              <a:t>Necessity of a CASE administrator for every organization: </a:t>
            </a:r>
          </a:p>
          <a:p>
            <a:pPr lvl="1">
              <a:spcBef>
                <a:spcPts val="725"/>
              </a:spcBef>
            </a:pPr>
            <a:r>
              <a:rPr lang="en-GB" sz="3200" dirty="0"/>
              <a:t>who would tailor the CASE </a:t>
            </a:r>
            <a:r>
              <a:rPr lang="en-GB" dirty="0"/>
              <a:t>environment</a:t>
            </a:r>
            <a:r>
              <a:rPr lang="en-GB" sz="3200" dirty="0"/>
              <a:t> to a particular methodology.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DDB70-D03C-44A4-9B8A-DD852F8C1A65}" type="slidenum">
              <a:rPr lang="en-US"/>
              <a:t>37</a:t>
            </a:fld>
            <a:endParaRPr lang="en-US"/>
          </a:p>
        </p:txBody>
      </p:sp>
      <p:sp>
        <p:nvSpPr>
          <p:cNvPr id="88065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8000"/>
              </a:lnSpc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Intelligent Diagramming Support</a:t>
            </a:r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4400" dirty="0">
                <a:solidFill>
                  <a:srgbClr val="FF0000"/>
                </a:solidFill>
              </a:rPr>
              <a:t>Future CASE tools would</a:t>
            </a:r>
          </a:p>
          <a:p>
            <a:pPr lvl="1"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aesthetically and automatically lay out the diagrams</a:t>
            </a:r>
            <a:r>
              <a:rPr lang="en-GB" sz="4000" dirty="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ADB-64C9-4585-BCB4-FAA86176EF15}" type="slidenum">
              <a:rPr lang="en-US"/>
              <a:t>38</a:t>
            </a:fld>
            <a:endParaRPr lang="en-US"/>
          </a:p>
        </p:txBody>
      </p:sp>
      <p:sp>
        <p:nvSpPr>
          <p:cNvPr id="8908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540"/>
              </a:spcBef>
            </a:pPr>
            <a:r>
              <a:rPr lang="en-GB" sz="2400"/>
              <a:t> 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The user should be allowed to:</a:t>
            </a:r>
          </a:p>
          <a:p>
            <a:pPr lvl="1">
              <a:spcBef>
                <a:spcPts val="800"/>
              </a:spcBef>
            </a:pPr>
            <a:r>
              <a:rPr lang="en-GB" sz="3600" dirty="0">
                <a:solidFill>
                  <a:srgbClr val="FF0000"/>
                </a:solidFill>
              </a:rPr>
              <a:t> integrate many different tools into one environment</a:t>
            </a:r>
            <a:r>
              <a:rPr lang="en-GB" sz="3600" dirty="0"/>
              <a:t>. 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It is highly unlikely that any one vendor will be able to deliver a total solution. 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406399" y="158262"/>
            <a:ext cx="7770813" cy="11414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 smtClean="0"/>
              <a:t>Data Dictionary</a:t>
            </a:r>
            <a:r>
              <a:rPr lang="en-GB" sz="2400" dirty="0" smtClean="0"/>
              <a:t>  Standards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02DE6-5F87-470E-A003-505B46FDD214}" type="slidenum">
              <a:rPr lang="en-US"/>
              <a:t>39</a:t>
            </a:fld>
            <a:endParaRPr lang="en-US"/>
          </a:p>
        </p:txBody>
      </p:sp>
      <p:sp>
        <p:nvSpPr>
          <p:cNvPr id="90113" name="Rectangle 1"/>
          <p:cNvSpPr>
            <a:spLocks noGrp="1" noChangeArrowheads="1"/>
          </p:cNvSpPr>
          <p:nvPr>
            <p:ph type="body"/>
          </p:nvPr>
        </p:nvSpPr>
        <p:spPr>
          <a:xfrm>
            <a:off x="457200" y="1885950"/>
            <a:ext cx="8178800" cy="41719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t"/>
          <a:lstStyle/>
          <a:p>
            <a:pPr marL="342900" indent="-342900">
              <a:spcBef>
                <a:spcPts val="89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lang="en-GB">
                <a:solidFill>
                  <a:schemeClr val="tx1"/>
                </a:solidFill>
                <a:latin typeface="Tahoma" panose="020B0604030504040204" pitchFamily="34" charset="0"/>
              </a:rPr>
              <a:t>A preferred tool would support tune up</a:t>
            </a:r>
            <a:r>
              <a:rPr lang="en-GB" sz="3600">
                <a:solidFill>
                  <a:schemeClr val="tx1"/>
                </a:solidFill>
                <a:latin typeface="Tahoma" panose="020B0604030504040204" pitchFamily="34" charset="0"/>
              </a:rPr>
              <a:t>:</a:t>
            </a:r>
            <a:r>
              <a:rPr lang="en-GB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</a:p>
          <a:p>
            <a:pPr marL="742950" lvl="1" indent="-285750">
              <a:spcBef>
                <a:spcPts val="800"/>
              </a:spcBef>
              <a:buClr>
                <a:schemeClr val="accent2"/>
              </a:buClr>
              <a:buFont typeface="Monotype Sorts" pitchFamily="2" charset="2"/>
              <a:buChar char="y"/>
            </a:pPr>
            <a:r>
              <a:rPr lang="en-GB" sz="3600">
                <a:solidFill>
                  <a:schemeClr val="tx1"/>
                </a:solidFill>
                <a:latin typeface="Tahoma" panose="020B0604030504040204" pitchFamily="34" charset="0"/>
              </a:rPr>
              <a:t>user would act as a system integrator. </a:t>
            </a:r>
          </a:p>
          <a:p>
            <a:pPr marL="742950" lvl="1" indent="-285750">
              <a:spcBef>
                <a:spcPts val="800"/>
              </a:spcBef>
              <a:buClr>
                <a:schemeClr val="accent2"/>
              </a:buClr>
              <a:buFont typeface="Monotype Sorts" pitchFamily="2" charset="2"/>
              <a:buChar char="y"/>
            </a:pPr>
            <a:r>
              <a:rPr lang="en-GB" sz="3600">
                <a:solidFill>
                  <a:schemeClr val="tx1"/>
                </a:solidFill>
                <a:latin typeface="Tahoma" panose="020B0604030504040204" pitchFamily="34" charset="0"/>
              </a:rPr>
              <a:t>This is possible only if some data dictionary standard emerges.</a:t>
            </a:r>
          </a:p>
        </p:txBody>
      </p:sp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609600" y="192088"/>
            <a:ext cx="7770813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>
            <a:lvl1pPr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470" algn="l"/>
                <a:tab pos="2592070" algn="l"/>
                <a:tab pos="3455670" algn="l"/>
                <a:tab pos="4319270" algn="l"/>
                <a:tab pos="5184775" algn="l"/>
                <a:tab pos="6048375" algn="l"/>
                <a:tab pos="6911975" algn="l"/>
                <a:tab pos="7239000" algn="l"/>
              </a:tabLst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ts val="925"/>
              </a:spcBef>
            </a:pPr>
            <a:endParaRPr lang="en-GB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5803-59E5-484B-B759-CF338C04A699}" type="slidenum">
              <a:rPr lang="en-US"/>
              <a:t>4</a:t>
            </a:fld>
            <a:endParaRPr lang="en-US"/>
          </a:p>
        </p:txBody>
      </p:sp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4400"/>
              <a:t>CASE and Its Scope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2957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 dirty="0"/>
              <a:t>Some CASE tools </a:t>
            </a:r>
            <a:r>
              <a:rPr lang="en-GB" sz="3600" dirty="0">
                <a:solidFill>
                  <a:srgbClr val="FF0000"/>
                </a:solidFill>
              </a:rPr>
              <a:t>assist in phase-related tasks: </a:t>
            </a:r>
          </a:p>
          <a:p>
            <a:pPr lvl="1">
              <a:spcBef>
                <a:spcPts val="725"/>
              </a:spcBef>
            </a:pPr>
            <a:r>
              <a:rPr lang="en-GB" sz="3200" b="1" dirty="0"/>
              <a:t>specification, structured analysis, design, coding, testing, etc</a:t>
            </a:r>
            <a:r>
              <a:rPr lang="en-GB" sz="3200" dirty="0"/>
              <a:t>.</a:t>
            </a:r>
          </a:p>
          <a:p>
            <a:pPr>
              <a:spcBef>
                <a:spcPts val="1000"/>
              </a:spcBef>
            </a:pPr>
            <a:r>
              <a:rPr lang="en-GB" sz="3600" dirty="0"/>
              <a:t>Other tools help </a:t>
            </a:r>
            <a:r>
              <a:rPr lang="en-GB" sz="3600" b="1" dirty="0"/>
              <a:t>non-phase </a:t>
            </a:r>
            <a:r>
              <a:rPr lang="en-GB" b="1" dirty="0"/>
              <a:t>activities:</a:t>
            </a:r>
          </a:p>
          <a:p>
            <a:pPr lvl="1">
              <a:spcBef>
                <a:spcPct val="0"/>
              </a:spcBef>
            </a:pPr>
            <a:r>
              <a:rPr lang="en-GB" sz="3200" b="1" dirty="0"/>
              <a:t>project management and configuration management.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FE1C-59E0-4D0C-A479-C496C72E871B}" type="slidenum">
              <a:rPr lang="en-US"/>
              <a:t>40</a:t>
            </a:fld>
            <a:endParaRPr lang="en-US"/>
          </a:p>
        </p:txBody>
      </p:sp>
      <p:sp>
        <p:nvSpPr>
          <p:cNvPr id="9113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1000"/>
              </a:spcBef>
            </a:pPr>
            <a:r>
              <a:rPr lang="en-GB" dirty="0">
                <a:solidFill>
                  <a:srgbClr val="FF0000"/>
                </a:solidFill>
              </a:rPr>
              <a:t>Customization Support</a:t>
            </a: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dirty="0">
                <a:solidFill>
                  <a:srgbClr val="FF0000"/>
                </a:solidFill>
              </a:rPr>
              <a:t>The user should be allowed to define new types of objects and connections. </a:t>
            </a:r>
          </a:p>
          <a:p>
            <a:pPr>
              <a:spcBef>
                <a:spcPts val="1000"/>
              </a:spcBef>
            </a:pPr>
            <a:r>
              <a:rPr lang="en-GB" dirty="0">
                <a:solidFill>
                  <a:srgbClr val="FF0000"/>
                </a:solidFill>
              </a:rPr>
              <a:t>This facility may be used to build some special methodologies</a:t>
            </a:r>
            <a:r>
              <a:rPr lang="en-GB" dirty="0"/>
              <a:t>. </a:t>
            </a:r>
          </a:p>
          <a:p>
            <a:pPr>
              <a:spcBef>
                <a:spcPts val="1000"/>
              </a:spcBef>
            </a:pPr>
            <a:r>
              <a:rPr lang="en-GB" dirty="0"/>
              <a:t>Ideally it should be possible to specify the rules of a methodology to a rule engine:</a:t>
            </a:r>
          </a:p>
          <a:p>
            <a:pPr lvl="1">
              <a:spcBef>
                <a:spcPts val="725"/>
              </a:spcBef>
            </a:pPr>
            <a:r>
              <a:rPr lang="en-GB" dirty="0"/>
              <a:t>for carrying out the necessary consistency checks.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A</a:t>
            </a:r>
            <a:r>
              <a:rPr lang="en-IN" altLang="en-US"/>
              <a:t>rchitecture</a:t>
            </a:r>
            <a:r>
              <a:rPr lang="en-US" altLang="en-US"/>
              <a:t> </a:t>
            </a:r>
            <a:r>
              <a:rPr lang="en-IN" altLang="en-US"/>
              <a:t>of</a:t>
            </a:r>
            <a:r>
              <a:rPr lang="en-US" altLang="en-US"/>
              <a:t> </a:t>
            </a:r>
            <a:r>
              <a:rPr lang="en-IN" altLang="en-US"/>
              <a:t>a</a:t>
            </a:r>
            <a:r>
              <a:rPr lang="en-US" altLang="en-US"/>
              <a:t> CASE </a:t>
            </a:r>
            <a:r>
              <a:rPr lang="en-IN" altLang="en-US"/>
              <a:t>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The architecture of a typical modern CASE environment is shown diagrammatically in</a:t>
            </a:r>
            <a:r>
              <a:rPr lang="en-IN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Figure</a:t>
            </a:r>
            <a:r>
              <a:rPr lang="en-US" altLang="en-US" dirty="0" smtClean="0"/>
              <a:t>. </a:t>
            </a:r>
            <a:endParaRPr lang="en-US" altLang="en-US" dirty="0"/>
          </a:p>
          <a:p>
            <a:r>
              <a:rPr lang="en-US" altLang="en-US" dirty="0"/>
              <a:t>The important components of a modern CASE environment are </a:t>
            </a:r>
            <a:endParaRPr lang="en-US" altLang="en-US" dirty="0" smtClean="0"/>
          </a:p>
          <a:p>
            <a:r>
              <a:rPr lang="en-US" altLang="en-US" dirty="0" smtClean="0">
                <a:solidFill>
                  <a:srgbClr val="FF0000"/>
                </a:solidFill>
              </a:rPr>
              <a:t>user </a:t>
            </a:r>
            <a:r>
              <a:rPr lang="en-US" altLang="en-US" dirty="0">
                <a:solidFill>
                  <a:srgbClr val="FF0000"/>
                </a:solidFill>
              </a:rPr>
              <a:t>interface, 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r>
              <a:rPr lang="en-US" altLang="en-US" dirty="0" smtClean="0">
                <a:solidFill>
                  <a:srgbClr val="FF0000"/>
                </a:solidFill>
              </a:rPr>
              <a:t>tool </a:t>
            </a:r>
            <a:r>
              <a:rPr lang="en-US" altLang="en-US" dirty="0">
                <a:solidFill>
                  <a:srgbClr val="FF0000"/>
                </a:solidFill>
              </a:rPr>
              <a:t>set</a:t>
            </a:r>
            <a:r>
              <a:rPr lang="en-US" altLang="en-US" dirty="0" smtClean="0">
                <a:solidFill>
                  <a:srgbClr val="FF0000"/>
                </a:solidFill>
              </a:rPr>
              <a:t>,</a:t>
            </a:r>
          </a:p>
          <a:p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</a:rPr>
              <a:t>object management system (OMS), 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r>
              <a:rPr lang="en-US" altLang="en-US" dirty="0" smtClean="0">
                <a:solidFill>
                  <a:srgbClr val="FF0000"/>
                </a:solidFill>
              </a:rPr>
              <a:t>and </a:t>
            </a:r>
            <a:r>
              <a:rPr lang="en-US" altLang="en-US" dirty="0">
                <a:solidFill>
                  <a:srgbClr val="FF0000"/>
                </a:solidFill>
              </a:rPr>
              <a:t>a repository.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altLang="en-US"/>
              <a:t>Architecture of a modern CASE Environment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02195" cy="4664710"/>
          </a:xfrm>
        </p:spPr>
        <p:txBody>
          <a:bodyPr/>
          <a:lstStyle/>
          <a:p>
            <a:endParaRPr lang="en-US" altLang="en-US" dirty="0">
              <a:sym typeface="+mn-ea"/>
            </a:endParaRPr>
          </a:p>
          <a:p>
            <a:endParaRPr lang="en-US" altLang="en-US" dirty="0">
              <a:sym typeface="+mn-ea"/>
            </a:endParaRPr>
          </a:p>
          <a:p>
            <a:endParaRPr lang="en-US" altLang="en-US" dirty="0">
              <a:sym typeface="+mn-ea"/>
            </a:endParaRPr>
          </a:p>
          <a:p>
            <a:endParaRPr lang="en-US" altLang="en-US" dirty="0">
              <a:sym typeface="+mn-ea"/>
            </a:endParaRPr>
          </a:p>
          <a:p>
            <a:endParaRPr lang="en-US" altLang="en-US" dirty="0">
              <a:sym typeface="+mn-ea"/>
            </a:endParaRPr>
          </a:p>
          <a:p>
            <a:endParaRPr lang="en-US" altLang="en-US" dirty="0">
              <a:sym typeface="+mn-ea"/>
            </a:endParaRPr>
          </a:p>
          <a:p>
            <a:endParaRPr lang="en-US" altLang="en-US" dirty="0">
              <a:sym typeface="+mn-ea"/>
            </a:endParaRPr>
          </a:p>
          <a:p>
            <a:r>
              <a:rPr lang="en-US" altLang="en-US" dirty="0">
                <a:sym typeface="+mn-ea"/>
              </a:rPr>
              <a:t>Let us examine the</a:t>
            </a:r>
            <a:r>
              <a:rPr lang="en-IN" altLang="en-US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other components of a CASE environment.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99160" y="1844675"/>
            <a:ext cx="6148070" cy="340233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User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dirty="0"/>
              <a:t>The user interface provides a </a:t>
            </a:r>
            <a:r>
              <a:rPr lang="en-US" altLang="en-US" dirty="0">
                <a:solidFill>
                  <a:srgbClr val="FF0000"/>
                </a:solidFill>
              </a:rPr>
              <a:t>consistent framework for accessing the different tools thus</a:t>
            </a:r>
            <a:r>
              <a:rPr lang="en-IN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</a:rPr>
              <a:t>making it easier for the users to interact with the different tools</a:t>
            </a:r>
            <a:r>
              <a:rPr lang="en-US" altLang="en-US" dirty="0"/>
              <a:t> and reducing the overhead</a:t>
            </a:r>
            <a:r>
              <a:rPr lang="en-IN" altLang="en-US" dirty="0"/>
              <a:t> </a:t>
            </a:r>
            <a:r>
              <a:rPr lang="en-US" altLang="en-US" dirty="0"/>
              <a:t>of learning how the different tools are used.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Object management system and repository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67500" lnSpcReduction="20000"/>
          </a:bodyPr>
          <a:lstStyle/>
          <a:p>
            <a:pPr algn="just"/>
            <a:r>
              <a:rPr lang="en-US" altLang="en-US" dirty="0"/>
              <a:t>Different case tools represent the </a:t>
            </a:r>
            <a:r>
              <a:rPr lang="en-US" altLang="en-US" dirty="0">
                <a:solidFill>
                  <a:srgbClr val="FF0000"/>
                </a:solidFill>
              </a:rPr>
              <a:t>software product as a set of entities such as specification,</a:t>
            </a:r>
            <a:r>
              <a:rPr lang="en-IN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</a:rPr>
              <a:t>design, text data, project plan,</a:t>
            </a:r>
            <a:r>
              <a:rPr lang="en-US" altLang="en-US" dirty="0"/>
              <a:t> etc.</a:t>
            </a:r>
          </a:p>
          <a:p>
            <a:pPr algn="just"/>
            <a:r>
              <a:rPr lang="en-US" altLang="en-US" dirty="0">
                <a:solidFill>
                  <a:srgbClr val="FF0000"/>
                </a:solidFill>
              </a:rPr>
              <a:t>The object management system maps these logical entities into the underlying storage management system (repository). </a:t>
            </a:r>
          </a:p>
          <a:p>
            <a:pPr algn="just"/>
            <a:r>
              <a:rPr lang="en-US" altLang="en-US" dirty="0"/>
              <a:t>The commercial </a:t>
            </a:r>
            <a:r>
              <a:rPr lang="en-US" altLang="en-US" dirty="0">
                <a:solidFill>
                  <a:srgbClr val="FF0000"/>
                </a:solidFill>
              </a:rPr>
              <a:t>relational database management systems are geared towards supporting large volumes of information </a:t>
            </a:r>
            <a:r>
              <a:rPr lang="en-US" altLang="en-US" dirty="0"/>
              <a:t>structured as simple relatively short records. </a:t>
            </a:r>
          </a:p>
          <a:p>
            <a:pPr algn="just"/>
            <a:r>
              <a:rPr lang="en-US" altLang="en-US" dirty="0"/>
              <a:t>There are a </a:t>
            </a:r>
            <a:r>
              <a:rPr lang="en-US" altLang="en-US" dirty="0">
                <a:solidFill>
                  <a:srgbClr val="FF0000"/>
                </a:solidFill>
              </a:rPr>
              <a:t>few types of entities</a:t>
            </a:r>
            <a:r>
              <a:rPr lang="en-IN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</a:rPr>
              <a:t>but large number of instances</a:t>
            </a:r>
            <a:r>
              <a:rPr lang="en-US" altLang="en-US" dirty="0"/>
              <a:t>. </a:t>
            </a:r>
          </a:p>
          <a:p>
            <a:pPr algn="just"/>
            <a:r>
              <a:rPr lang="en-US" altLang="en-US" dirty="0"/>
              <a:t>By contrast, </a:t>
            </a:r>
            <a:r>
              <a:rPr lang="en-US" altLang="en-US" dirty="0">
                <a:solidFill>
                  <a:srgbClr val="FF0000"/>
                </a:solidFill>
              </a:rPr>
              <a:t>CASE tools create a large number of entities </a:t>
            </a:r>
            <a:r>
              <a:rPr lang="en-US" altLang="en-US" dirty="0"/>
              <a:t>and relation types with perhaps a few instances of each. </a:t>
            </a:r>
          </a:p>
          <a:p>
            <a:pPr algn="just"/>
            <a:r>
              <a:rPr lang="en-US" altLang="en-US" dirty="0"/>
              <a:t>Thus the </a:t>
            </a:r>
            <a:r>
              <a:rPr lang="en-US" altLang="en-US" dirty="0">
                <a:solidFill>
                  <a:srgbClr val="FF0000"/>
                </a:solidFill>
              </a:rPr>
              <a:t>object management system takes care of appropriately mapping these entities into the underlying storage management system.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1DE-103E-4A5B-8FDC-1D896D3E66E0}" type="slidenum">
              <a:rPr lang="en-US"/>
              <a:t>45</a:t>
            </a:fld>
            <a:endParaRPr lang="en-US"/>
          </a:p>
        </p:txBody>
      </p:sp>
      <p:sp>
        <p:nvSpPr>
          <p:cNvPr id="9523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350"/>
              </a:spcBef>
            </a:pPr>
            <a:r>
              <a:rPr lang="en-GB" sz="6000"/>
              <a:t>Summary</a:t>
            </a: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0813" cy="44783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00"/>
              </a:spcBef>
            </a:pPr>
            <a:r>
              <a:rPr lang="en-GB" sz="3600"/>
              <a:t>We discussed important features of present day CASE tools: </a:t>
            </a:r>
          </a:p>
          <a:p>
            <a:pPr lvl="1">
              <a:spcBef>
                <a:spcPts val="725"/>
              </a:spcBef>
            </a:pPr>
            <a:r>
              <a:rPr lang="en-GB" sz="3200"/>
              <a:t>and the emerging trends. </a:t>
            </a:r>
          </a:p>
          <a:p>
            <a:pPr>
              <a:spcBef>
                <a:spcPts val="800"/>
              </a:spcBef>
            </a:pPr>
            <a:r>
              <a:rPr lang="en-GB" sz="3600"/>
              <a:t>Use of CASE tools is indispensable for large software projects: </a:t>
            </a:r>
          </a:p>
          <a:p>
            <a:pPr lvl="1">
              <a:spcBef>
                <a:spcPts val="725"/>
              </a:spcBef>
            </a:pPr>
            <a:r>
              <a:rPr lang="en-GB" sz="3200"/>
              <a:t>where a team of software engineers work together.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4C195-ED20-440A-B8CC-7EE67831D2DC}" type="slidenum">
              <a:rPr lang="en-US"/>
              <a:t>46</a:t>
            </a:fld>
            <a:endParaRPr lang="en-US"/>
          </a:p>
        </p:txBody>
      </p:sp>
      <p:sp>
        <p:nvSpPr>
          <p:cNvPr id="9625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350"/>
              </a:spcBef>
            </a:pPr>
            <a:r>
              <a:rPr lang="en-GB" sz="6000"/>
              <a:t>Summary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0813" cy="47355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4400"/>
              <a:t>The trend is now towards:</a:t>
            </a:r>
          </a:p>
          <a:p>
            <a:pPr lvl="1">
              <a:spcBef>
                <a:spcPts val="890"/>
              </a:spcBef>
            </a:pPr>
            <a:r>
              <a:rPr lang="en-GB" sz="4000"/>
              <a:t> distributed workstation-based CASE tools. </a:t>
            </a:r>
          </a:p>
          <a:p>
            <a:pPr>
              <a:spcBef>
                <a:spcPts val="1000"/>
              </a:spcBef>
            </a:pPr>
            <a:r>
              <a:rPr lang="en-GB" sz="4400"/>
              <a:t>We discussed some  desirable features of CASE tools.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64185-B460-4EB8-8350-FBFEAB1B7441}" type="slidenum">
              <a:rPr lang="en-US"/>
              <a:t>5</a:t>
            </a:fld>
            <a:endParaRPr lang="en-US"/>
          </a:p>
        </p:txBody>
      </p:sp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4400"/>
              <a:t>Objectives  of CASE 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4400" b="1" dirty="0"/>
              <a:t>To increase productivity</a:t>
            </a:r>
          </a:p>
          <a:p>
            <a:pPr>
              <a:spcBef>
                <a:spcPts val="1000"/>
              </a:spcBef>
            </a:pPr>
            <a:r>
              <a:rPr lang="en-GB" sz="4400" b="1" dirty="0"/>
              <a:t>To </a:t>
            </a:r>
            <a:r>
              <a:rPr lang="en-GB" sz="4400" b="1" dirty="0" smtClean="0"/>
              <a:t>produce </a:t>
            </a:r>
            <a:r>
              <a:rPr lang="en-GB" sz="4400" b="1" dirty="0"/>
              <a:t>better quality software at lower cost.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20214-D56F-4923-985B-1A733693EC6C}" type="slidenum">
              <a:rPr lang="en-US"/>
              <a:t>6</a:t>
            </a:fld>
            <a:endParaRPr lang="en-US"/>
          </a:p>
        </p:txBody>
      </p:sp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4400"/>
              <a:t>CASE Environment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4400"/>
              <a:t>Although individual CASE tools are useful: </a:t>
            </a:r>
          </a:p>
          <a:p>
            <a:pPr lvl="1">
              <a:spcBef>
                <a:spcPct val="0"/>
              </a:spcBef>
            </a:pPr>
            <a:r>
              <a:rPr lang="en-GB" sz="4000">
                <a:solidFill>
                  <a:srgbClr val="0000CC"/>
                </a:solidFill>
              </a:rPr>
              <a:t>true power of a tool set can be realized only when:</a:t>
            </a:r>
          </a:p>
          <a:p>
            <a:pPr lvl="2">
              <a:spcBef>
                <a:spcPts val="800"/>
              </a:spcBef>
            </a:pPr>
            <a:r>
              <a:rPr lang="en-GB" sz="3600">
                <a:solidFill>
                  <a:srgbClr val="0000CC"/>
                </a:solidFill>
              </a:rPr>
              <a:t>all CASE tools are integrated together.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137D-9AAE-45D2-A758-6BF0F85B8203}" type="slidenum">
              <a:rPr lang="en-US"/>
              <a:t>7</a:t>
            </a:fld>
            <a:endParaRPr lang="en-US"/>
          </a:p>
        </p:txBody>
      </p:sp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4400"/>
              <a:t>CASE Environment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0813" cy="41465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 dirty="0">
                <a:solidFill>
                  <a:srgbClr val="FF0000"/>
                </a:solidFill>
              </a:rPr>
              <a:t>Tools covering different stages of life cycle</a:t>
            </a:r>
            <a:r>
              <a:rPr lang="en-GB" sz="3600" dirty="0">
                <a:solidFill>
                  <a:srgbClr val="FF0000"/>
                </a:solidFill>
              </a:rPr>
              <a:t> share </a:t>
            </a:r>
            <a:r>
              <a:rPr lang="en-GB" sz="4000" dirty="0">
                <a:solidFill>
                  <a:srgbClr val="FF0000"/>
                </a:solidFill>
              </a:rPr>
              <a:t>information </a:t>
            </a:r>
            <a:r>
              <a:rPr lang="en-GB" sz="3600" dirty="0">
                <a:solidFill>
                  <a:srgbClr val="FF0000"/>
                </a:solidFill>
              </a:rPr>
              <a:t>(data):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they should  integrate through some central repository (store)</a:t>
            </a:r>
          </a:p>
          <a:p>
            <a:pPr lvl="1">
              <a:spcBef>
                <a:spcPts val="800"/>
              </a:spcBef>
            </a:pPr>
            <a:r>
              <a:rPr lang="en-GB" sz="3600" dirty="0"/>
              <a:t>consistent view of development information.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EA8C7-78B5-44F1-AE8C-EA79F14D07E5}" type="slidenum">
              <a:rPr lang="en-US"/>
              <a:t>8</a:t>
            </a:fld>
            <a:endParaRPr lang="en-US"/>
          </a:p>
        </p:txBody>
      </p:sp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spcBef>
                <a:spcPts val="1000"/>
              </a:spcBef>
            </a:pPr>
            <a:r>
              <a:rPr lang="en-GB" sz="4400"/>
              <a:t>CASE Environment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0813" cy="50641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1000"/>
              </a:spcBef>
            </a:pPr>
            <a:r>
              <a:rPr lang="en-GB" sz="4400" dirty="0">
                <a:solidFill>
                  <a:srgbClr val="FF0000"/>
                </a:solidFill>
              </a:rPr>
              <a:t>The central repository is the </a:t>
            </a:r>
            <a:r>
              <a:rPr lang="en-GB" sz="4400" u="sng" dirty="0">
                <a:solidFill>
                  <a:srgbClr val="FF0000"/>
                </a:solidFill>
              </a:rPr>
              <a:t>data dictionary</a:t>
            </a:r>
            <a:r>
              <a:rPr lang="en-GB" sz="4400" dirty="0">
                <a:solidFill>
                  <a:srgbClr val="FF0000"/>
                </a:solidFill>
              </a:rPr>
              <a:t>:</a:t>
            </a:r>
          </a:p>
          <a:p>
            <a:pPr lvl="1">
              <a:spcBef>
                <a:spcPts val="890"/>
              </a:spcBef>
            </a:pPr>
            <a:r>
              <a:rPr lang="en-GB" sz="3600" dirty="0"/>
              <a:t>contains definition of all composite</a:t>
            </a:r>
            <a:r>
              <a:rPr lang="en-GB" sz="4000" dirty="0"/>
              <a:t> and elementary data items.</a:t>
            </a:r>
          </a:p>
          <a:p>
            <a:pPr lvl="1">
              <a:spcBef>
                <a:spcPts val="890"/>
              </a:spcBef>
            </a:pPr>
            <a:r>
              <a:rPr lang="en-GB" sz="4000" dirty="0"/>
              <a:t>through this repository all CASE  tools  share </a:t>
            </a:r>
            <a:r>
              <a:rPr lang="en-GB" sz="3600" dirty="0"/>
              <a:t>information.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729E-547D-46FD-9EAE-491A5FD53CC8}" type="slidenum">
              <a:rPr lang="en-US"/>
              <a:t>9</a:t>
            </a:fld>
            <a:endParaRPr lang="en-US"/>
          </a:p>
        </p:txBody>
      </p:sp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0813" cy="11414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 anchor="ctr"/>
          <a:lstStyle/>
          <a:p>
            <a:pPr>
              <a:lnSpc>
                <a:spcPct val="63000"/>
              </a:lnSpc>
              <a:spcBef>
                <a:spcPts val="1000"/>
              </a:spcBef>
            </a:pPr>
            <a:r>
              <a:rPr lang="en-GB" dirty="0" smtClean="0"/>
              <a:t>Programming </a:t>
            </a:r>
            <a:r>
              <a:rPr lang="en-GB" dirty="0"/>
              <a:t>Environment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/>
          <a:p>
            <a:pPr>
              <a:spcBef>
                <a:spcPts val="890"/>
              </a:spcBef>
            </a:pPr>
            <a:r>
              <a:rPr lang="en-GB" sz="4000"/>
              <a:t>A CASE environment helps: </a:t>
            </a:r>
          </a:p>
          <a:p>
            <a:pPr lvl="1">
              <a:spcBef>
                <a:spcPts val="200"/>
              </a:spcBef>
            </a:pPr>
            <a:r>
              <a:rPr lang="en-GB" sz="3600">
                <a:solidFill>
                  <a:srgbClr val="0000CC"/>
                </a:solidFill>
              </a:rPr>
              <a:t>automate </a:t>
            </a:r>
            <a:r>
              <a:rPr lang="en-GB" sz="3200">
                <a:solidFill>
                  <a:srgbClr val="0000CC"/>
                </a:solidFill>
              </a:rPr>
              <a:t>step-by-step</a:t>
            </a:r>
            <a:r>
              <a:rPr lang="en-GB" sz="3600">
                <a:solidFill>
                  <a:srgbClr val="0000CC"/>
                </a:solidFill>
              </a:rPr>
              <a:t> </a:t>
            </a:r>
            <a:r>
              <a:rPr lang="en-GB" sz="3200">
                <a:solidFill>
                  <a:srgbClr val="0000CC"/>
                </a:solidFill>
              </a:rPr>
              <a:t>methodologies.</a:t>
            </a:r>
            <a:r>
              <a:rPr lang="en-GB" sz="3600">
                <a:solidFill>
                  <a:srgbClr val="0000CC"/>
                </a:solidFill>
              </a:rPr>
              <a:t> </a:t>
            </a:r>
          </a:p>
          <a:p>
            <a:pPr>
              <a:lnSpc>
                <a:spcPct val="76000"/>
              </a:lnSpc>
              <a:spcBef>
                <a:spcPts val="890"/>
              </a:spcBef>
            </a:pPr>
            <a:r>
              <a:rPr lang="en-GB" sz="4000"/>
              <a:t>In contrast to CASE </a:t>
            </a:r>
            <a:r>
              <a:rPr lang="en-GB" sz="3600"/>
              <a:t>environment: </a:t>
            </a:r>
          </a:p>
          <a:p>
            <a:pPr lvl="1">
              <a:spcBef>
                <a:spcPts val="400"/>
              </a:spcBef>
            </a:pPr>
            <a:r>
              <a:rPr lang="en-GB" sz="3600">
                <a:solidFill>
                  <a:srgbClr val="0000CC"/>
                </a:solidFill>
              </a:rPr>
              <a:t>a programming environment denotes tools supporting coding phase alone.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1718</Words>
  <Application>Microsoft Office PowerPoint</Application>
  <PresentationFormat>On-screen Show (4:3)</PresentationFormat>
  <Paragraphs>253</Paragraphs>
  <Slides>46</Slides>
  <Notes>40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Arial Black</vt:lpstr>
      <vt:lpstr>Calibri</vt:lpstr>
      <vt:lpstr>Monotype Sorts</vt:lpstr>
      <vt:lpstr>Tahoma</vt:lpstr>
      <vt:lpstr>Office Theme</vt:lpstr>
      <vt:lpstr>UNIT V Chapter 1 </vt:lpstr>
      <vt:lpstr>Computer Aided Software Engineering (CASE)</vt:lpstr>
      <vt:lpstr>CASE and Its Scope</vt:lpstr>
      <vt:lpstr>CASE and Its Scope</vt:lpstr>
      <vt:lpstr>Objectives  of CASE </vt:lpstr>
      <vt:lpstr>CASE Environment</vt:lpstr>
      <vt:lpstr>CASE Environment</vt:lpstr>
      <vt:lpstr>CASE Environment</vt:lpstr>
      <vt:lpstr>Programming Environment</vt:lpstr>
      <vt:lpstr>A CASE Environment</vt:lpstr>
      <vt:lpstr>Benefits of CASE</vt:lpstr>
      <vt:lpstr>Benefits of CASE</vt:lpstr>
      <vt:lpstr>Benefits of CASE</vt:lpstr>
      <vt:lpstr>Benefits of CASE</vt:lpstr>
      <vt:lpstr>Benefits of CASE</vt:lpstr>
      <vt:lpstr>Benefits of CASE</vt:lpstr>
      <vt:lpstr>CASE support in Software life cycle</vt:lpstr>
      <vt:lpstr>Prototyping Support</vt:lpstr>
      <vt:lpstr>Prototyping Support</vt:lpstr>
      <vt:lpstr>Structured Analysis and Design</vt:lpstr>
      <vt:lpstr>Structured Analysis and Design</vt:lpstr>
      <vt:lpstr>Code Generation</vt:lpstr>
      <vt:lpstr>Code Generation</vt:lpstr>
      <vt:lpstr>Code Generation</vt:lpstr>
      <vt:lpstr>Code Generation</vt:lpstr>
      <vt:lpstr>Test Case Generator</vt:lpstr>
      <vt:lpstr>Characteristics of Case Tools</vt:lpstr>
      <vt:lpstr>Documentation Support</vt:lpstr>
      <vt:lpstr>Desirable Features</vt:lpstr>
      <vt:lpstr>Project Management</vt:lpstr>
      <vt:lpstr>External Interface</vt:lpstr>
      <vt:lpstr>Reverse Engineering Support</vt:lpstr>
      <vt:lpstr>Data Dictionary Interface</vt:lpstr>
      <vt:lpstr>Tutorial and Help</vt:lpstr>
      <vt:lpstr>Tutorial and Help</vt:lpstr>
      <vt:lpstr>Towards Second Generation CASE Tool</vt:lpstr>
      <vt:lpstr>Intelligent Diagramming Support</vt:lpstr>
      <vt:lpstr> </vt:lpstr>
      <vt:lpstr>PowerPoint Presentation</vt:lpstr>
      <vt:lpstr>Customization Support</vt:lpstr>
      <vt:lpstr>Architecture of a CASE Environment</vt:lpstr>
      <vt:lpstr>Architecture of a modern CASE Environment</vt:lpstr>
      <vt:lpstr>User interface</vt:lpstr>
      <vt:lpstr>Object management system and repository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Ramana Lakshmi</dc:creator>
  <cp:lastModifiedBy>Kote swara rao</cp:lastModifiedBy>
  <cp:revision>35</cp:revision>
  <dcterms:created xsi:type="dcterms:W3CDTF">2025-04-08T05:26:00Z</dcterms:created>
  <dcterms:modified xsi:type="dcterms:W3CDTF">2025-04-15T06:38:18Z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24D138BE7D87494EAFC0DF11ACC9F450_12</vt:lpwstr>
  </property>
  <property fmtid="{D5CDD505-2E9C-101B-9397-08002B2CF9AE}" pid="3" name="KSOProductBuildVer">
    <vt:lpwstr>1033-12.2.0.20782</vt:lpwstr>
  </property>
</Properties>
</file>