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0" r:id="rId14"/>
    <p:sldId id="269" r:id="rId15"/>
    <p:sldId id="284" r:id="rId16"/>
    <p:sldId id="276" r:id="rId17"/>
    <p:sldId id="277" r:id="rId18"/>
    <p:sldId id="279" r:id="rId19"/>
    <p:sldId id="278" r:id="rId20"/>
    <p:sldId id="280" r:id="rId21"/>
    <p:sldId id="281" r:id="rId22"/>
    <p:sldId id="282" r:id="rId23"/>
    <p:sldId id="283" r:id="rId24"/>
    <p:sldId id="271" r:id="rId25"/>
    <p:sldId id="272" r:id="rId26"/>
    <p:sldId id="300" r:id="rId27"/>
    <p:sldId id="301" r:id="rId28"/>
    <p:sldId id="273" r:id="rId29"/>
    <p:sldId id="27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8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D7ECD48-D6C9-4252-8ED6-80A5D42BD1D0}" type="datetimeFigureOut">
              <a:rPr lang="en-IN" smtClean="0"/>
              <a:t>27-01-2026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5F0B836-E93D-4121-9D70-0722301F10B8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/>
              <a:t>Introduction to </a:t>
            </a:r>
            <a:r>
              <a:rPr lang="en-US" sz="4400" b="1" dirty="0" err="1" smtClean="0"/>
              <a:t>NoSQL</a:t>
            </a:r>
            <a:endParaRPr lang="en-IN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UNIT-2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774198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Why </a:t>
            </a:r>
            <a:r>
              <a:rPr lang="en-IN" b="1" dirty="0" err="1"/>
              <a:t>NoSQL</a:t>
            </a:r>
            <a:r>
              <a:rPr lang="en-IN" b="1" dirty="0"/>
              <a:t>? </a:t>
            </a:r>
            <a:r>
              <a:rPr lang="en-US" sz="2700" b="1" dirty="0"/>
              <a:t>Application and Integration Databases</a:t>
            </a:r>
            <a:endParaRPr lang="en-IN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Impact on Database Choice</a:t>
            </a:r>
          </a:p>
          <a:p>
            <a:r>
              <a:rPr lang="en-US" b="1" dirty="0"/>
              <a:t>Decoupling Enables Freedom</a:t>
            </a:r>
          </a:p>
          <a:p>
            <a:r>
              <a:rPr lang="en-US" dirty="0"/>
              <a:t>Since the database is internal:</a:t>
            </a:r>
          </a:p>
          <a:p>
            <a:pPr lvl="1"/>
            <a:r>
              <a:rPr lang="en-US" dirty="0"/>
              <a:t>External systems do not care how data is stored.</a:t>
            </a:r>
          </a:p>
          <a:p>
            <a:r>
              <a:rPr lang="en-US" dirty="0"/>
              <a:t>This opens the possibility of:</a:t>
            </a:r>
          </a:p>
          <a:p>
            <a:pPr lvl="1"/>
            <a:r>
              <a:rPr lang="en-US" dirty="0"/>
              <a:t>Non-relational (</a:t>
            </a:r>
            <a:r>
              <a:rPr lang="en-US" dirty="0" err="1"/>
              <a:t>NoSQL</a:t>
            </a:r>
            <a:r>
              <a:rPr lang="en-US" dirty="0"/>
              <a:t>) databases</a:t>
            </a:r>
          </a:p>
          <a:p>
            <a:pPr lvl="1"/>
            <a:r>
              <a:rPr lang="en-US" dirty="0"/>
              <a:t>Specialized data </a:t>
            </a:r>
            <a:r>
              <a:rPr lang="en-US" dirty="0" smtClean="0"/>
              <a:t>stores</a:t>
            </a:r>
          </a:p>
          <a:p>
            <a:pPr lvl="1"/>
            <a:r>
              <a:rPr lang="en-US" dirty="0"/>
              <a:t>Security is enforced at the </a:t>
            </a:r>
            <a:r>
              <a:rPr lang="en-US" b="1" dirty="0"/>
              <a:t>application layer</a:t>
            </a:r>
            <a:r>
              <a:rPr lang="en-US" dirty="0" smtClean="0"/>
              <a:t>.</a:t>
            </a:r>
          </a:p>
          <a:p>
            <a:r>
              <a:rPr lang="en-US" b="1" dirty="0"/>
              <a:t>Web services enable:</a:t>
            </a:r>
          </a:p>
          <a:p>
            <a:pPr lvl="1"/>
            <a:r>
              <a:rPr lang="en-US" dirty="0"/>
              <a:t>Rich data exchange</a:t>
            </a:r>
          </a:p>
          <a:p>
            <a:pPr lvl="1"/>
            <a:r>
              <a:rPr lang="en-US" dirty="0"/>
              <a:t>Reduced coupling</a:t>
            </a:r>
          </a:p>
          <a:p>
            <a:pPr lvl="2"/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39314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Why </a:t>
            </a:r>
            <a:r>
              <a:rPr lang="en-IN" b="1" dirty="0" err="1" smtClean="0"/>
              <a:t>NoSQL</a:t>
            </a:r>
            <a:r>
              <a:rPr lang="en-IN" b="1" dirty="0" smtClean="0"/>
              <a:t>? Attack </a:t>
            </a:r>
            <a:r>
              <a:rPr lang="en-IN" b="1" dirty="0"/>
              <a:t>of the Clusters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5257800"/>
          </a:xfrm>
        </p:spPr>
        <p:txBody>
          <a:bodyPr>
            <a:normAutofit lnSpcReduction="10000"/>
          </a:bodyPr>
          <a:lstStyle/>
          <a:p>
            <a:r>
              <a:rPr lang="en-IN" dirty="0"/>
              <a:t>Scaling up </a:t>
            </a:r>
            <a:r>
              <a:rPr lang="en-IN" dirty="0" smtClean="0"/>
              <a:t>implies </a:t>
            </a:r>
            <a:r>
              <a:rPr lang="en-US" dirty="0" smtClean="0"/>
              <a:t>bigger </a:t>
            </a:r>
            <a:r>
              <a:rPr lang="en-US" dirty="0"/>
              <a:t>machines, more processors, disk storage, and </a:t>
            </a:r>
            <a:r>
              <a:rPr lang="en-US" dirty="0" smtClean="0"/>
              <a:t>memory.</a:t>
            </a:r>
          </a:p>
          <a:p>
            <a:r>
              <a:rPr lang="en-US" b="1" dirty="0"/>
              <a:t>Growth in Data </a:t>
            </a:r>
            <a:r>
              <a:rPr lang="en-US" b="1" dirty="0" smtClean="0"/>
              <a:t>Volume- </a:t>
            </a:r>
            <a:r>
              <a:rPr lang="en-US" dirty="0" smtClean="0"/>
              <a:t>Websites </a:t>
            </a:r>
            <a:r>
              <a:rPr lang="en-US" dirty="0"/>
              <a:t>began collecting: User activity </a:t>
            </a:r>
            <a:r>
              <a:rPr lang="en-US" dirty="0" smtClean="0"/>
              <a:t>logs, Click streams, Search queries, Social </a:t>
            </a:r>
            <a:r>
              <a:rPr lang="en-US" dirty="0"/>
              <a:t>network </a:t>
            </a:r>
            <a:r>
              <a:rPr lang="en-US" dirty="0" smtClean="0"/>
              <a:t>connections, Hyperlinks </a:t>
            </a:r>
            <a:r>
              <a:rPr lang="en-US" dirty="0"/>
              <a:t>between </a:t>
            </a:r>
            <a:r>
              <a:rPr lang="en-US" dirty="0" smtClean="0"/>
              <a:t>pages, Mapping </a:t>
            </a:r>
            <a:r>
              <a:rPr lang="en-US" dirty="0"/>
              <a:t>and location data-resulted in </a:t>
            </a:r>
            <a:r>
              <a:rPr lang="en-US" b="1" dirty="0"/>
              <a:t>very large datasets</a:t>
            </a:r>
            <a:r>
              <a:rPr lang="en-US" dirty="0" smtClean="0"/>
              <a:t>.</a:t>
            </a:r>
          </a:p>
          <a:p>
            <a:r>
              <a:rPr lang="en-IN" b="1" dirty="0"/>
              <a:t>Growth in User </a:t>
            </a:r>
            <a:r>
              <a:rPr lang="en-IN" b="1" dirty="0" smtClean="0"/>
              <a:t>Base- </a:t>
            </a:r>
            <a:r>
              <a:rPr lang="en-US" dirty="0"/>
              <a:t>Millions to billions </a:t>
            </a:r>
            <a:r>
              <a:rPr lang="en-US" dirty="0" smtClean="0"/>
              <a:t>of  </a:t>
            </a:r>
            <a:r>
              <a:rPr lang="en-US" dirty="0"/>
              <a:t>users.</a:t>
            </a:r>
          </a:p>
          <a:p>
            <a:r>
              <a:rPr lang="en-US" dirty="0"/>
              <a:t>Continuous, global </a:t>
            </a:r>
            <a:r>
              <a:rPr lang="en-US" dirty="0" smtClean="0"/>
              <a:t>access, High </a:t>
            </a:r>
            <a:r>
              <a:rPr lang="en-US" dirty="0"/>
              <a:t>concurrent traffic.</a:t>
            </a:r>
          </a:p>
          <a:p>
            <a:r>
              <a:rPr lang="en-IN" b="1" dirty="0"/>
              <a:t>Scaling Up (Vertical Scaling</a:t>
            </a:r>
            <a:r>
              <a:rPr lang="en-IN" b="1" dirty="0" smtClean="0"/>
              <a:t>):</a:t>
            </a:r>
            <a:r>
              <a:rPr lang="en-US" dirty="0"/>
              <a:t>Increase capacity of a single machine.(More CPU </a:t>
            </a:r>
            <a:r>
              <a:rPr lang="en-US" dirty="0" smtClean="0"/>
              <a:t>cores, Larger RAM, Bigger disks)</a:t>
            </a:r>
            <a:endParaRPr lang="en-US" dirty="0"/>
          </a:p>
          <a:p>
            <a:r>
              <a:rPr lang="en-IN" b="1" dirty="0"/>
              <a:t>Scaling Out (Horizontal Scaling</a:t>
            </a:r>
            <a:r>
              <a:rPr lang="en-IN" b="1" dirty="0" smtClean="0"/>
              <a:t>):</a:t>
            </a:r>
            <a:r>
              <a:rPr lang="en-IN" dirty="0" smtClean="0"/>
              <a:t> </a:t>
            </a:r>
            <a:r>
              <a:rPr lang="en-US" dirty="0"/>
              <a:t>Use many small machines working together (a </a:t>
            </a:r>
            <a:r>
              <a:rPr lang="en-US" b="1" dirty="0"/>
              <a:t>cluster</a:t>
            </a:r>
            <a:r>
              <a:rPr lang="en-US" dirty="0"/>
              <a:t>).</a:t>
            </a:r>
          </a:p>
          <a:p>
            <a:r>
              <a:rPr lang="en-US" b="1" dirty="0"/>
              <a:t>Advantages</a:t>
            </a:r>
            <a:r>
              <a:rPr lang="en-US" b="1" dirty="0" smtClean="0"/>
              <a:t>: </a:t>
            </a:r>
            <a:r>
              <a:rPr lang="en-US" dirty="0" smtClean="0"/>
              <a:t>Uses </a:t>
            </a:r>
            <a:r>
              <a:rPr lang="en-US" dirty="0"/>
              <a:t>low-cost commodity </a:t>
            </a:r>
            <a:r>
              <a:rPr lang="en-US" dirty="0" smtClean="0"/>
              <a:t>hardware, Easy </a:t>
            </a:r>
            <a:r>
              <a:rPr lang="en-US" dirty="0"/>
              <a:t>to add more </a:t>
            </a:r>
            <a:r>
              <a:rPr lang="en-US" dirty="0" smtClean="0"/>
              <a:t>machines, Better </a:t>
            </a:r>
            <a:r>
              <a:rPr lang="en-US" dirty="0"/>
              <a:t>fault tolerance.</a:t>
            </a:r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905390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Why </a:t>
            </a:r>
            <a:r>
              <a:rPr lang="en-IN" b="1" dirty="0" err="1"/>
              <a:t>NoSQL</a:t>
            </a:r>
            <a:r>
              <a:rPr lang="en-IN" b="1" dirty="0"/>
              <a:t>? Attack of the Clusters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Traditional Relational Databases</a:t>
            </a:r>
          </a:p>
          <a:p>
            <a:r>
              <a:rPr lang="en-US" dirty="0"/>
              <a:t>Designed to run on </a:t>
            </a:r>
            <a:r>
              <a:rPr lang="en-US" b="1" dirty="0"/>
              <a:t>single servers</a:t>
            </a:r>
            <a:r>
              <a:rPr lang="en-US" dirty="0" smtClean="0"/>
              <a:t>.(</a:t>
            </a:r>
            <a:r>
              <a:rPr lang="en-IN" dirty="0" smtClean="0"/>
              <a:t>Transactions, Referential integrity)</a:t>
            </a:r>
          </a:p>
          <a:p>
            <a:pPr marL="0" indent="0">
              <a:buNone/>
            </a:pPr>
            <a:r>
              <a:rPr lang="en-US" b="1" dirty="0"/>
              <a:t>Clustered Relational Databases (Example: Oracle RAC)</a:t>
            </a:r>
          </a:p>
          <a:p>
            <a:r>
              <a:rPr lang="en-US" dirty="0" smtClean="0"/>
              <a:t>Work on Multiple </a:t>
            </a:r>
            <a:r>
              <a:rPr lang="en-US" dirty="0"/>
              <a:t>database </a:t>
            </a:r>
            <a:r>
              <a:rPr lang="en-US" dirty="0" smtClean="0"/>
              <a:t>servers and Shared </a:t>
            </a:r>
            <a:r>
              <a:rPr lang="en-US" dirty="0"/>
              <a:t>disk </a:t>
            </a:r>
            <a:r>
              <a:rPr lang="en-US" dirty="0" smtClean="0"/>
              <a:t>subsystem and </a:t>
            </a:r>
            <a:r>
              <a:rPr lang="en-IN" dirty="0"/>
              <a:t>Cluster-aware file system</a:t>
            </a:r>
          </a:p>
          <a:p>
            <a:r>
              <a:rPr lang="en-US" b="1" dirty="0"/>
              <a:t>Problems</a:t>
            </a:r>
            <a:r>
              <a:rPr lang="en-US" dirty="0" smtClean="0"/>
              <a:t>: Shared </a:t>
            </a:r>
            <a:r>
              <a:rPr lang="en-US" dirty="0"/>
              <a:t>disk becomes a </a:t>
            </a:r>
            <a:r>
              <a:rPr lang="en-US" b="1" dirty="0"/>
              <a:t>single point of </a:t>
            </a:r>
            <a:r>
              <a:rPr lang="en-US" b="1" dirty="0" smtClean="0"/>
              <a:t>failure</a:t>
            </a:r>
            <a:r>
              <a:rPr lang="en-US" dirty="0" smtClean="0"/>
              <a:t>. Expensive </a:t>
            </a:r>
            <a:r>
              <a:rPr lang="en-US" dirty="0"/>
              <a:t>storage </a:t>
            </a:r>
            <a:r>
              <a:rPr lang="en-US" dirty="0" smtClean="0"/>
              <a:t>infrastructure and Complex </a:t>
            </a:r>
            <a:r>
              <a:rPr lang="en-US" dirty="0"/>
              <a:t>setup.</a:t>
            </a:r>
          </a:p>
          <a:p>
            <a:pPr marL="0" indent="0">
              <a:buNone/>
            </a:pPr>
            <a:r>
              <a:rPr lang="en-US" b="1" dirty="0" err="1"/>
              <a:t>Sharding</a:t>
            </a:r>
            <a:r>
              <a:rPr lang="en-US" b="1" dirty="0"/>
              <a:t> Relational Databases</a:t>
            </a:r>
          </a:p>
          <a:p>
            <a:r>
              <a:rPr lang="en-US" dirty="0" smtClean="0"/>
              <a:t>Split </a:t>
            </a:r>
            <a:r>
              <a:rPr lang="en-US" dirty="0"/>
              <a:t>data across multiple database servers.</a:t>
            </a:r>
          </a:p>
          <a:p>
            <a:r>
              <a:rPr lang="en-US" dirty="0"/>
              <a:t>Each server stores a subset of the data.</a:t>
            </a:r>
          </a:p>
          <a:p>
            <a:r>
              <a:rPr lang="en-US" b="1" dirty="0"/>
              <a:t>Major Drawbacks:</a:t>
            </a:r>
          </a:p>
          <a:p>
            <a:pPr lvl="1"/>
            <a:r>
              <a:rPr lang="en-US" dirty="0"/>
              <a:t>Application must manage shard logic.</a:t>
            </a:r>
          </a:p>
          <a:p>
            <a:pPr lvl="1"/>
            <a:r>
              <a:rPr lang="en-US" dirty="0"/>
              <a:t>Application must </a:t>
            </a:r>
            <a:r>
              <a:rPr lang="en-US" dirty="0" smtClean="0"/>
              <a:t>know: Where </a:t>
            </a:r>
            <a:r>
              <a:rPr lang="en-US" dirty="0"/>
              <a:t>each piece of data is </a:t>
            </a:r>
            <a:r>
              <a:rPr lang="en-US" dirty="0" smtClean="0"/>
              <a:t>stored</a:t>
            </a:r>
          </a:p>
          <a:p>
            <a:pPr lvl="1"/>
            <a:r>
              <a:rPr lang="en-US" dirty="0" smtClean="0"/>
              <a:t>Cross-shard </a:t>
            </a:r>
            <a:r>
              <a:rPr lang="en-US" dirty="0"/>
              <a:t>features are </a:t>
            </a:r>
            <a:r>
              <a:rPr lang="en-US" dirty="0" smtClean="0"/>
              <a:t>lost: Joins, Transactions, Referential </a:t>
            </a:r>
            <a:r>
              <a:rPr lang="en-US" dirty="0"/>
              <a:t>integrity</a:t>
            </a:r>
          </a:p>
          <a:p>
            <a:pPr lvl="1"/>
            <a:r>
              <a:rPr lang="en-US" dirty="0"/>
              <a:t>Consistency guarantees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IN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392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dirty="0" smtClean="0"/>
              <a:t>Characteristics </a:t>
            </a:r>
            <a:r>
              <a:rPr lang="en-US" dirty="0"/>
              <a:t>of </a:t>
            </a:r>
            <a:r>
              <a:rPr lang="en-US" dirty="0" err="1"/>
              <a:t>NoSQL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8392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latin typeface="Arial Black" pitchFamily="34" charset="0"/>
              </a:rPr>
              <a:t>The common characteristics of </a:t>
            </a:r>
            <a:r>
              <a:rPr lang="en-US" sz="1400" dirty="0" err="1">
                <a:latin typeface="Arial Black" pitchFamily="34" charset="0"/>
              </a:rPr>
              <a:t>NoSQL</a:t>
            </a:r>
            <a:r>
              <a:rPr lang="en-US" sz="1400" dirty="0">
                <a:latin typeface="Arial Black" pitchFamily="34" charset="0"/>
              </a:rPr>
              <a:t> databases </a:t>
            </a:r>
            <a:r>
              <a:rPr lang="en-US" sz="1400" dirty="0" smtClean="0">
                <a:latin typeface="Arial Black" pitchFamily="34" charset="0"/>
              </a:rPr>
              <a:t>are:</a:t>
            </a:r>
            <a:endParaRPr lang="en-US" sz="1400" dirty="0">
              <a:latin typeface="Arial Black" pitchFamily="34" charset="0"/>
            </a:endParaRPr>
          </a:p>
          <a:p>
            <a:pPr marL="0" indent="0">
              <a:buNone/>
            </a:pPr>
            <a:r>
              <a:rPr lang="en-US" sz="1400" dirty="0">
                <a:latin typeface="Arial Black" pitchFamily="34" charset="0"/>
              </a:rPr>
              <a:t>•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Not using the relational model</a:t>
            </a:r>
          </a:p>
          <a:p>
            <a:pPr marL="0" indent="0">
              <a:buNone/>
            </a:pPr>
            <a:r>
              <a:rPr lang="en-IN" sz="1600" dirty="0">
                <a:latin typeface="Arial" pitchFamily="34" charset="0"/>
                <a:cs typeface="Arial" pitchFamily="34" charset="0"/>
              </a:rPr>
              <a:t>• Running well on clusters</a:t>
            </a:r>
          </a:p>
          <a:p>
            <a:pPr marL="0" indent="0">
              <a:buNone/>
            </a:pPr>
            <a:r>
              <a:rPr lang="en-IN" sz="1600" dirty="0">
                <a:latin typeface="Arial" pitchFamily="34" charset="0"/>
                <a:cs typeface="Arial" pitchFamily="34" charset="0"/>
              </a:rPr>
              <a:t>• Open-source</a:t>
            </a:r>
          </a:p>
          <a:p>
            <a:pPr marL="0" indent="0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• Built for the 21st century web estates</a:t>
            </a:r>
          </a:p>
          <a:p>
            <a:pPr marL="0" indent="0">
              <a:buNone/>
            </a:pPr>
            <a:r>
              <a:rPr lang="en-IN" sz="1600" dirty="0">
                <a:latin typeface="Arial" pitchFamily="34" charset="0"/>
                <a:cs typeface="Arial" pitchFamily="34" charset="0"/>
              </a:rPr>
              <a:t>• </a:t>
            </a:r>
            <a:r>
              <a:rPr lang="en-IN" sz="1600" dirty="0" err="1">
                <a:latin typeface="Arial" pitchFamily="34" charset="0"/>
                <a:cs typeface="Arial" pitchFamily="34" charset="0"/>
              </a:rPr>
              <a:t>Schemaless</a:t>
            </a:r>
            <a:endParaRPr lang="en-IN" sz="1600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most important result of the rise of </a:t>
            </a:r>
            <a:r>
              <a:rPr lang="en-US" sz="1600" dirty="0" err="1">
                <a:latin typeface="Arial" pitchFamily="34" charset="0"/>
                <a:cs typeface="Arial" pitchFamily="34" charset="0"/>
              </a:rPr>
              <a:t>NoSQL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 is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Polyglot Persistence.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Polyglot Persistence is a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data storage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approach in which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multiple types of databases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are used within a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single application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, with each database chosen based on the specific needs of a </a:t>
            </a:r>
            <a:r>
              <a:rPr lang="en-US" sz="1600" b="1" dirty="0">
                <a:latin typeface="Arial" pitchFamily="34" charset="0"/>
                <a:cs typeface="Arial" pitchFamily="34" charset="0"/>
              </a:rPr>
              <a:t>particular use case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.</a:t>
            </a:r>
            <a:endParaRPr lang="en-IN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287007"/>
              </p:ext>
            </p:extLst>
          </p:nvPr>
        </p:nvGraphicFramePr>
        <p:xfrm>
          <a:off x="76200" y="4114800"/>
          <a:ext cx="8382000" cy="27432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794000"/>
                <a:gridCol w="2794000"/>
                <a:gridCol w="2794000"/>
              </a:tblGrid>
              <a:tr h="345440">
                <a:tc>
                  <a:txBody>
                    <a:bodyPr/>
                    <a:lstStyle/>
                    <a:p>
                      <a:r>
                        <a:rPr lang="en-IN" b="1" dirty="0"/>
                        <a:t>Database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Used For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Example Use Case</a:t>
                      </a:r>
                    </a:p>
                  </a:txBody>
                  <a:tcPr anchor="ctr"/>
                </a:tc>
              </a:tr>
              <a:tr h="604520">
                <a:tc>
                  <a:txBody>
                    <a:bodyPr/>
                    <a:lstStyle/>
                    <a:p>
                      <a:r>
                        <a:rPr lang="en-IN" dirty="0"/>
                        <a:t>Relational (RDBMS)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Structured data, ACID transactions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Orders, payments</a:t>
                      </a:r>
                    </a:p>
                  </a:txBody>
                  <a:tcPr anchor="ctr"/>
                </a:tc>
              </a:tr>
              <a:tr h="604520">
                <a:tc>
                  <a:txBody>
                    <a:bodyPr/>
                    <a:lstStyle/>
                    <a:p>
                      <a:r>
                        <a:rPr lang="en-IN" dirty="0"/>
                        <a:t>Document Store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Semi-structured, flexible schema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User profiles</a:t>
                      </a:r>
                    </a:p>
                  </a:txBody>
                  <a:tcPr anchor="ctr"/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IN"/>
                        <a:t>Key–Value Store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Fast lookups, caching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Sessions, tokens</a:t>
                      </a:r>
                    </a:p>
                  </a:txBody>
                  <a:tcPr anchor="ctr"/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IN"/>
                        <a:t>Column Store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Analytics, large datasets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Logs, metrics</a:t>
                      </a:r>
                    </a:p>
                  </a:txBody>
                  <a:tcPr anchor="ctr"/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IN" dirty="0"/>
                        <a:t>Graph Database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Relationship-heavy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Social networks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7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Aggregate Data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5029200"/>
          </a:xfrm>
        </p:spPr>
        <p:txBody>
          <a:bodyPr>
            <a:normAutofit/>
          </a:bodyPr>
          <a:lstStyle/>
          <a:p>
            <a:r>
              <a:rPr lang="en-IN" b="1" dirty="0" smtClean="0"/>
              <a:t>Aggregates</a:t>
            </a:r>
          </a:p>
          <a:p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b="1" dirty="0"/>
              <a:t>aggregate </a:t>
            </a:r>
            <a:r>
              <a:rPr lang="en-US" dirty="0"/>
              <a:t>is a collection of related objects that </a:t>
            </a:r>
            <a:r>
              <a:rPr lang="en-US" dirty="0" smtClean="0"/>
              <a:t>is treated </a:t>
            </a:r>
            <a:r>
              <a:rPr lang="en-US" dirty="0"/>
              <a:t>as a </a:t>
            </a:r>
            <a:r>
              <a:rPr lang="en-US" dirty="0" smtClean="0"/>
              <a:t>unit. It </a:t>
            </a:r>
            <a:r>
              <a:rPr lang="en-US" dirty="0"/>
              <a:t>is a unit for data manipulation and </a:t>
            </a:r>
            <a:r>
              <a:rPr lang="en-US" dirty="0" smtClean="0"/>
              <a:t>management </a:t>
            </a:r>
            <a:r>
              <a:rPr lang="en-IN" dirty="0" smtClean="0"/>
              <a:t>of </a:t>
            </a:r>
            <a:r>
              <a:rPr lang="en-IN" dirty="0"/>
              <a:t>consistency</a:t>
            </a:r>
            <a:r>
              <a:rPr lang="en-IN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U</a:t>
            </a:r>
            <a:r>
              <a:rPr lang="en-US" dirty="0" smtClean="0"/>
              <a:t>pdate </a:t>
            </a:r>
            <a:r>
              <a:rPr lang="en-US" dirty="0"/>
              <a:t>aggregates with atomic </a:t>
            </a:r>
            <a:r>
              <a:rPr lang="en-US" dirty="0" smtClean="0"/>
              <a:t>operations and </a:t>
            </a:r>
            <a:r>
              <a:rPr lang="en-US" dirty="0"/>
              <a:t>communicate with our data storage in terms of aggregates</a:t>
            </a:r>
            <a:r>
              <a:rPr lang="en-US" dirty="0" smtClean="0"/>
              <a:t>.</a:t>
            </a:r>
          </a:p>
          <a:p>
            <a:r>
              <a:rPr lang="en-US" dirty="0"/>
              <a:t>A</a:t>
            </a:r>
            <a:r>
              <a:rPr lang="en-US" dirty="0" smtClean="0"/>
              <a:t>ggregates </a:t>
            </a:r>
            <a:r>
              <a:rPr lang="en-US" dirty="0"/>
              <a:t>makes </a:t>
            </a:r>
            <a:r>
              <a:rPr lang="en-US" dirty="0" smtClean="0"/>
              <a:t>much </a:t>
            </a:r>
            <a:r>
              <a:rPr lang="en-US" dirty="0"/>
              <a:t>easier for </a:t>
            </a:r>
            <a:r>
              <a:rPr lang="en-US" dirty="0" smtClean="0"/>
              <a:t>these databases </a:t>
            </a:r>
            <a:r>
              <a:rPr lang="en-US" dirty="0"/>
              <a:t>to handle operating on a cluster, since the aggregate makes a </a:t>
            </a:r>
            <a:r>
              <a:rPr lang="en-US" dirty="0" smtClean="0"/>
              <a:t>natural unit </a:t>
            </a:r>
            <a:r>
              <a:rPr lang="en-US" dirty="0"/>
              <a:t>for replication and </a:t>
            </a:r>
            <a:r>
              <a:rPr lang="en-US" dirty="0" err="1" smtClean="0"/>
              <a:t>sharding</a:t>
            </a:r>
            <a:r>
              <a:rPr lang="en-US" dirty="0" smtClean="0"/>
              <a:t>.</a:t>
            </a:r>
          </a:p>
          <a:p>
            <a:r>
              <a:rPr lang="en-US" dirty="0"/>
              <a:t>Aggregates are </a:t>
            </a:r>
            <a:r>
              <a:rPr lang="en-US" dirty="0" smtClean="0"/>
              <a:t>easier </a:t>
            </a:r>
            <a:r>
              <a:rPr lang="en-US" dirty="0"/>
              <a:t>for </a:t>
            </a:r>
            <a:r>
              <a:rPr lang="en-US" dirty="0" smtClean="0"/>
              <a:t>application programmers </a:t>
            </a:r>
            <a:r>
              <a:rPr lang="en-US" dirty="0"/>
              <a:t>to work with, since they </a:t>
            </a:r>
            <a:r>
              <a:rPr lang="en-US" dirty="0" smtClean="0"/>
              <a:t>manipulate </a:t>
            </a:r>
            <a:r>
              <a:rPr lang="en-US" dirty="0"/>
              <a:t>data through aggregate</a:t>
            </a:r>
          </a:p>
          <a:p>
            <a:r>
              <a:rPr lang="en-IN" dirty="0"/>
              <a:t>structures.</a:t>
            </a:r>
          </a:p>
        </p:txBody>
      </p:sp>
    </p:spTree>
    <p:extLst>
      <p:ext uri="{BB962C8B-B14F-4D97-AF65-F5344CB8AC3E}">
        <p14:creationId xmlns:p14="http://schemas.microsoft.com/office/powerpoint/2010/main" val="417091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914"/>
            <a:ext cx="4538802" cy="3604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171" y="1143000"/>
            <a:ext cx="4774829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441539"/>
            <a:ext cx="2682241" cy="3352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814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Aggregates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029200"/>
          </a:xfrm>
        </p:spPr>
        <p:txBody>
          <a:bodyPr>
            <a:normAutofit fontScale="85000" lnSpcReduction="20000"/>
          </a:bodyPr>
          <a:lstStyle/>
          <a:p>
            <a:r>
              <a:rPr lang="en-IN" dirty="0"/>
              <a:t>An </a:t>
            </a:r>
            <a:r>
              <a:rPr lang="en-IN" b="1" dirty="0"/>
              <a:t>aggregate</a:t>
            </a:r>
            <a:r>
              <a:rPr lang="en-IN" dirty="0"/>
              <a:t> is a </a:t>
            </a:r>
            <a:r>
              <a:rPr lang="en-IN" b="1" dirty="0"/>
              <a:t>group of related data items</a:t>
            </a:r>
            <a:r>
              <a:rPr lang="en-IN" dirty="0"/>
              <a:t> that are treated as </a:t>
            </a:r>
            <a:r>
              <a:rPr lang="en-IN" b="1" dirty="0"/>
              <a:t>one unit</a:t>
            </a:r>
            <a:r>
              <a:rPr lang="en-IN" dirty="0"/>
              <a:t>.</a:t>
            </a:r>
          </a:p>
          <a:p>
            <a:r>
              <a:rPr lang="en-IN" dirty="0"/>
              <a:t>Example (from real life):</a:t>
            </a:r>
          </a:p>
          <a:p>
            <a:r>
              <a:rPr lang="en-IN" dirty="0"/>
              <a:t>An </a:t>
            </a:r>
            <a:r>
              <a:rPr lang="en-IN" b="1" dirty="0"/>
              <a:t>Order</a:t>
            </a:r>
            <a:r>
              <a:rPr lang="en-IN" dirty="0"/>
              <a:t> includes:</a:t>
            </a:r>
          </a:p>
          <a:p>
            <a:pPr lvl="1"/>
            <a:r>
              <a:rPr lang="en-IN" dirty="0"/>
              <a:t>Order details</a:t>
            </a:r>
          </a:p>
          <a:p>
            <a:pPr lvl="1"/>
            <a:r>
              <a:rPr lang="en-IN" dirty="0"/>
              <a:t>Order items</a:t>
            </a:r>
          </a:p>
          <a:p>
            <a:pPr lvl="1"/>
            <a:r>
              <a:rPr lang="en-IN" dirty="0"/>
              <a:t>Shipping address</a:t>
            </a:r>
          </a:p>
          <a:p>
            <a:pPr lvl="1"/>
            <a:r>
              <a:rPr lang="en-IN" dirty="0"/>
              <a:t>Payment information</a:t>
            </a:r>
          </a:p>
          <a:p>
            <a:r>
              <a:rPr lang="en-IN" dirty="0"/>
              <a:t>In application language, all these together form </a:t>
            </a:r>
            <a:r>
              <a:rPr lang="en-IN" b="1" dirty="0"/>
              <a:t>one Order </a:t>
            </a:r>
            <a:r>
              <a:rPr lang="en-IN" b="1" dirty="0" smtClean="0"/>
              <a:t>object.</a:t>
            </a:r>
          </a:p>
          <a:p>
            <a:r>
              <a:rPr lang="en-IN" dirty="0" smtClean="0"/>
              <a:t>Relational </a:t>
            </a:r>
            <a:r>
              <a:rPr lang="en-IN" dirty="0"/>
              <a:t>databases store data in </a:t>
            </a:r>
            <a:r>
              <a:rPr lang="en-IN" b="1" dirty="0"/>
              <a:t>separate tables</a:t>
            </a:r>
            <a:r>
              <a:rPr lang="en-IN" dirty="0"/>
              <a:t>:</a:t>
            </a:r>
          </a:p>
          <a:p>
            <a:pPr lvl="1"/>
            <a:r>
              <a:rPr lang="en-IN" dirty="0"/>
              <a:t>Order</a:t>
            </a:r>
          </a:p>
          <a:p>
            <a:pPr lvl="1"/>
            <a:r>
              <a:rPr lang="en-IN" dirty="0" err="1"/>
              <a:t>OrderItems</a:t>
            </a:r>
            <a:endParaRPr lang="en-IN" dirty="0"/>
          </a:p>
          <a:p>
            <a:pPr lvl="1"/>
            <a:r>
              <a:rPr lang="en-IN" dirty="0" err="1"/>
              <a:t>ShippingAddress</a:t>
            </a:r>
            <a:endParaRPr lang="en-IN" dirty="0"/>
          </a:p>
          <a:p>
            <a:pPr lvl="1"/>
            <a:r>
              <a:rPr lang="en-IN" dirty="0"/>
              <a:t>Payment</a:t>
            </a:r>
          </a:p>
          <a:p>
            <a:r>
              <a:rPr lang="en-IN" dirty="0"/>
              <a:t>These tables are connected using </a:t>
            </a:r>
            <a:r>
              <a:rPr lang="en-IN" b="1" dirty="0"/>
              <a:t>foreign keys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r>
              <a:rPr lang="en-IN" dirty="0">
                <a:solidFill>
                  <a:srgbClr val="FF0000"/>
                </a:solidFill>
              </a:rPr>
              <a:t>Relational databases store relationships but </a:t>
            </a:r>
            <a:r>
              <a:rPr lang="en-IN" b="1" dirty="0">
                <a:solidFill>
                  <a:srgbClr val="FF0000"/>
                </a:solidFill>
              </a:rPr>
              <a:t>do not understand which relationships represent an aggregate</a:t>
            </a:r>
            <a:r>
              <a:rPr lang="en-IN" dirty="0">
                <a:solidFill>
                  <a:srgbClr val="FF0000"/>
                </a:solidFill>
              </a:rPr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788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Aggregates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In </a:t>
            </a:r>
            <a:r>
              <a:rPr lang="en-IN" b="1" dirty="0"/>
              <a:t>aggregate-oriented databases</a:t>
            </a:r>
            <a:r>
              <a:rPr lang="en-IN" dirty="0"/>
              <a:t>, the focus is on:</a:t>
            </a:r>
          </a:p>
          <a:p>
            <a:r>
              <a:rPr lang="en-IN" b="1" dirty="0"/>
              <a:t>How applications use data</a:t>
            </a:r>
            <a:endParaRPr lang="en-IN" dirty="0"/>
          </a:p>
          <a:p>
            <a:r>
              <a:rPr lang="en-IN" b="1" dirty="0"/>
              <a:t>Which data is accessed together</a:t>
            </a:r>
            <a:endParaRPr lang="en-IN" dirty="0"/>
          </a:p>
          <a:p>
            <a:r>
              <a:rPr lang="en-IN" dirty="0"/>
              <a:t>Example:</a:t>
            </a:r>
          </a:p>
          <a:p>
            <a:r>
              <a:rPr lang="en-IN" dirty="0"/>
              <a:t>Order aggregate is useful for:</a:t>
            </a:r>
          </a:p>
          <a:p>
            <a:pPr lvl="1"/>
            <a:r>
              <a:rPr lang="en-IN" dirty="0"/>
              <a:t>Customers placing orders</a:t>
            </a:r>
          </a:p>
          <a:p>
            <a:pPr lvl="1"/>
            <a:r>
              <a:rPr lang="en-IN" dirty="0"/>
              <a:t>Retailers processing orders</a:t>
            </a:r>
          </a:p>
          <a:p>
            <a:r>
              <a:rPr lang="en-IN" dirty="0"/>
              <a:t>But not useful for:</a:t>
            </a:r>
          </a:p>
          <a:p>
            <a:pPr lvl="1"/>
            <a:r>
              <a:rPr lang="en-IN" dirty="0"/>
              <a:t>Sales analysis by product</a:t>
            </a:r>
          </a:p>
          <a:p>
            <a:r>
              <a:rPr lang="en-IN" dirty="0"/>
              <a:t>The </a:t>
            </a:r>
            <a:r>
              <a:rPr lang="en-IN" b="1" dirty="0"/>
              <a:t>main reason</a:t>
            </a:r>
            <a:r>
              <a:rPr lang="en-IN" dirty="0"/>
              <a:t> for aggregate orientation is:</a:t>
            </a:r>
          </a:p>
          <a:p>
            <a:r>
              <a:rPr lang="en-IN" b="1" dirty="0"/>
              <a:t>Running databases on clusters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9251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Aggregates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Aggregate-oriented databases:</a:t>
            </a:r>
          </a:p>
          <a:p>
            <a:pPr lvl="1"/>
            <a:r>
              <a:rPr lang="en-IN" dirty="0"/>
              <a:t>Store related data </a:t>
            </a:r>
            <a:r>
              <a:rPr lang="en-IN" b="1" dirty="0"/>
              <a:t>together</a:t>
            </a:r>
            <a:endParaRPr lang="en-IN" dirty="0"/>
          </a:p>
          <a:p>
            <a:pPr lvl="1"/>
            <a:r>
              <a:rPr lang="en-IN" dirty="0"/>
              <a:t>Place the entire aggregate on </a:t>
            </a:r>
            <a:r>
              <a:rPr lang="en-IN" b="1" dirty="0"/>
              <a:t>one node</a:t>
            </a:r>
            <a:endParaRPr lang="en-IN" dirty="0"/>
          </a:p>
          <a:p>
            <a:r>
              <a:rPr lang="en-IN" dirty="0"/>
              <a:t>Example:</a:t>
            </a:r>
          </a:p>
          <a:p>
            <a:pPr lvl="1"/>
            <a:r>
              <a:rPr lang="en-IN" dirty="0"/>
              <a:t>Entire order stored on the same machine</a:t>
            </a:r>
          </a:p>
          <a:p>
            <a:r>
              <a:rPr lang="en-IN" dirty="0"/>
              <a:t>✔ Faster reads</a:t>
            </a:r>
            <a:br>
              <a:rPr lang="en-IN" dirty="0"/>
            </a:br>
            <a:r>
              <a:rPr lang="en-IN" dirty="0"/>
              <a:t>✔ Fewer network calls</a:t>
            </a:r>
            <a:br>
              <a:rPr lang="en-IN" dirty="0"/>
            </a:br>
            <a:r>
              <a:rPr lang="en-IN" dirty="0"/>
              <a:t>✔ Better scalability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9654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Aggregates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Aggregate-Ignorant Models </a:t>
            </a:r>
          </a:p>
          <a:p>
            <a:pPr lvl="1"/>
            <a:r>
              <a:rPr lang="en-IN" dirty="0"/>
              <a:t>Allow flexible querying</a:t>
            </a:r>
          </a:p>
          <a:p>
            <a:pPr lvl="1"/>
            <a:r>
              <a:rPr lang="en-IN" dirty="0"/>
              <a:t>Support multiple perspectives </a:t>
            </a:r>
            <a:r>
              <a:rPr lang="en-IN" dirty="0" smtClean="0"/>
              <a:t>easily</a:t>
            </a:r>
          </a:p>
          <a:p>
            <a:pPr marL="0" indent="0">
              <a:buNone/>
            </a:pPr>
            <a:r>
              <a:rPr lang="en-IN" b="1" dirty="0" smtClean="0"/>
              <a:t>Problem with Aggregates</a:t>
            </a:r>
            <a:endParaRPr lang="en-IN" b="1" dirty="0"/>
          </a:p>
          <a:p>
            <a:r>
              <a:rPr lang="en-IN" dirty="0"/>
              <a:t>Suppose a retailer wants:</a:t>
            </a:r>
          </a:p>
          <a:p>
            <a:pPr lvl="1"/>
            <a:r>
              <a:rPr lang="en-IN" dirty="0"/>
              <a:t>Product sales for the last 6 months</a:t>
            </a:r>
          </a:p>
          <a:p>
            <a:r>
              <a:rPr lang="en-IN" dirty="0"/>
              <a:t>If data is stored as Order aggregates:</a:t>
            </a:r>
          </a:p>
          <a:p>
            <a:pPr lvl="1"/>
            <a:r>
              <a:rPr lang="en-IN" dirty="0"/>
              <a:t>Every order must be scanned</a:t>
            </a:r>
          </a:p>
          <a:p>
            <a:pPr lvl="1"/>
            <a:r>
              <a:rPr lang="en-IN" dirty="0"/>
              <a:t>Product data is buried inside each aggregate</a:t>
            </a:r>
          </a:p>
          <a:p>
            <a:pPr marL="0" indent="0">
              <a:buNone/>
            </a:pPr>
            <a:r>
              <a:rPr lang="en-IN" dirty="0" smtClean="0"/>
              <a:t> </a:t>
            </a:r>
            <a:r>
              <a:rPr lang="en-IN" b="1" dirty="0"/>
              <a:t>Result</a:t>
            </a:r>
            <a:endParaRPr lang="en-IN" dirty="0"/>
          </a:p>
          <a:p>
            <a:r>
              <a:rPr lang="en-IN" dirty="0"/>
              <a:t>Aggregate structure </a:t>
            </a:r>
            <a:r>
              <a:rPr lang="en-IN" b="1" dirty="0"/>
              <a:t>helps some operations</a:t>
            </a:r>
            <a:endParaRPr lang="en-IN" dirty="0"/>
          </a:p>
          <a:p>
            <a:r>
              <a:rPr lang="en-IN" dirty="0"/>
              <a:t>But </a:t>
            </a:r>
            <a:r>
              <a:rPr lang="en-IN" b="1" dirty="0"/>
              <a:t>slows down others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19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pPr algn="ctr"/>
            <a:r>
              <a:rPr lang="en-US" dirty="0" smtClean="0">
                <a:latin typeface="Algerian" pitchFamily="82" charset="0"/>
              </a:rPr>
              <a:t>Contents</a:t>
            </a:r>
            <a:endParaRPr lang="en-IN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54102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Aggregate data models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Aggregates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Key-value and document data models</a:t>
            </a:r>
            <a:endParaRPr lang="en-IN" dirty="0">
              <a:latin typeface="Algerian" pitchFamily="82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Relationships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Graph databases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Schema less databases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Materialized views</a:t>
            </a:r>
            <a:endParaRPr lang="en-IN" dirty="0">
              <a:latin typeface="Algerian" pitchFamily="8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Distribution models</a:t>
            </a:r>
            <a:endParaRPr lang="en-IN" dirty="0">
              <a:latin typeface="Algerian" pitchFamily="82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>
                <a:latin typeface="Algerian" pitchFamily="82" charset="0"/>
              </a:rPr>
              <a:t>Sharding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Master-slave replication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Peer- peer replication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 err="1">
                <a:latin typeface="Algerian" pitchFamily="82" charset="0"/>
              </a:rPr>
              <a:t>Sharding</a:t>
            </a:r>
            <a:r>
              <a:rPr lang="en-US" dirty="0">
                <a:latin typeface="Algerian" pitchFamily="82" charset="0"/>
              </a:rPr>
              <a:t> and replication</a:t>
            </a:r>
            <a:endParaRPr lang="en-IN" dirty="0">
              <a:latin typeface="Algerian" pitchFamily="8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Consistency</a:t>
            </a:r>
            <a:endParaRPr lang="en-IN" dirty="0">
              <a:latin typeface="Algerian" pitchFamily="82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Relaxing consistency</a:t>
            </a:r>
            <a:endParaRPr lang="en-IN" dirty="0">
              <a:latin typeface="Algerian" pitchFamily="8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>
                <a:latin typeface="Algerian" pitchFamily="82" charset="0"/>
              </a:rPr>
              <a:t>Version stamps.</a:t>
            </a:r>
            <a:endParaRPr lang="en-IN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98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Aggregates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Relational databases do not understand aggregates → </a:t>
            </a:r>
            <a:r>
              <a:rPr lang="en-IN" b="1" dirty="0"/>
              <a:t>aggregate-ignorant</a:t>
            </a:r>
            <a:endParaRPr lang="en-IN" dirty="0"/>
          </a:p>
          <a:p>
            <a:r>
              <a:rPr lang="en-IN" dirty="0"/>
              <a:t>Aggregate orientation is based on </a:t>
            </a:r>
            <a:r>
              <a:rPr lang="en-IN" b="1" dirty="0"/>
              <a:t>how applications use data</a:t>
            </a:r>
            <a:endParaRPr lang="en-IN" dirty="0"/>
          </a:p>
          <a:p>
            <a:r>
              <a:rPr lang="en-IN" dirty="0"/>
              <a:t>Aggregates help when:</a:t>
            </a:r>
          </a:p>
          <a:p>
            <a:pPr lvl="1"/>
            <a:r>
              <a:rPr lang="en-IN" dirty="0"/>
              <a:t>Data is accessed together frequently</a:t>
            </a:r>
          </a:p>
          <a:p>
            <a:pPr lvl="1"/>
            <a:r>
              <a:rPr lang="en-IN" dirty="0"/>
              <a:t>Databases run on clusters</a:t>
            </a:r>
          </a:p>
          <a:p>
            <a:r>
              <a:rPr lang="en-IN" dirty="0"/>
              <a:t>Aggregates hurt when:</a:t>
            </a:r>
          </a:p>
          <a:p>
            <a:pPr lvl="1"/>
            <a:r>
              <a:rPr lang="en-IN" dirty="0"/>
              <a:t>Data needs to be </a:t>
            </a:r>
            <a:r>
              <a:rPr lang="en-IN" dirty="0" err="1"/>
              <a:t>analyzed</a:t>
            </a:r>
            <a:r>
              <a:rPr lang="en-IN" dirty="0"/>
              <a:t> in many different ways</a:t>
            </a:r>
          </a:p>
          <a:p>
            <a:r>
              <a:rPr lang="en-IN" dirty="0"/>
              <a:t>No single model is best for all cases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5637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/>
              <a:t>Aggregates and Their Impact on Transactions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Aggregates significantly influence transaction </a:t>
            </a:r>
            <a:r>
              <a:rPr lang="en-IN" dirty="0" err="1"/>
              <a:t>behavior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Relational </a:t>
            </a:r>
            <a:r>
              <a:rPr lang="en-IN" dirty="0"/>
              <a:t>databases support ACID transactions that can span multiple tables and rows, ensuring full atomicity and isolation. 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9644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dirty="0"/>
              <a:t>Aggregates and Their Impact on Transactions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/>
          <a:lstStyle/>
          <a:p>
            <a:r>
              <a:rPr lang="en-IN" dirty="0" smtClean="0"/>
              <a:t>Aggregate-oriented </a:t>
            </a:r>
            <a:r>
              <a:rPr lang="en-IN" dirty="0" err="1"/>
              <a:t>NoSQL</a:t>
            </a:r>
            <a:r>
              <a:rPr lang="en-IN" dirty="0"/>
              <a:t> databases provide atomicity only within a </a:t>
            </a:r>
            <a:r>
              <a:rPr lang="en-IN" dirty="0">
                <a:solidFill>
                  <a:srgbClr val="FF0000"/>
                </a:solidFill>
              </a:rPr>
              <a:t>single aggregate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Transactions </a:t>
            </a:r>
            <a:r>
              <a:rPr lang="en-IN" dirty="0"/>
              <a:t>across </a:t>
            </a:r>
            <a:r>
              <a:rPr lang="en-IN" dirty="0">
                <a:solidFill>
                  <a:srgbClr val="FF0000"/>
                </a:solidFill>
              </a:rPr>
              <a:t>multiple aggregates </a:t>
            </a:r>
            <a:r>
              <a:rPr lang="en-IN" dirty="0"/>
              <a:t>are not automatically supported and must be managed at the application level. </a:t>
            </a:r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Therefore</a:t>
            </a:r>
            <a:r>
              <a:rPr lang="en-IN" dirty="0"/>
              <a:t>, aggregate boundaries are designed to ensure that most transactional operations occur within a </a:t>
            </a:r>
            <a:r>
              <a:rPr lang="en-IN" dirty="0">
                <a:solidFill>
                  <a:srgbClr val="FF0000"/>
                </a:solidFill>
              </a:rPr>
              <a:t>single aggregate</a:t>
            </a:r>
            <a:r>
              <a:rPr lang="en-IN" dirty="0"/>
              <a:t>.</a:t>
            </a:r>
          </a:p>
          <a:p>
            <a:r>
              <a:rPr lang="en-IN" dirty="0"/>
              <a:t>Updating one Order document → </a:t>
            </a:r>
            <a:r>
              <a:rPr lang="en-IN" dirty="0">
                <a:solidFill>
                  <a:srgbClr val="FF0000"/>
                </a:solidFill>
              </a:rPr>
              <a:t>Atomic</a:t>
            </a:r>
            <a:r>
              <a:rPr lang="en-IN" dirty="0"/>
              <a:t> ✔</a:t>
            </a:r>
          </a:p>
          <a:p>
            <a:r>
              <a:rPr lang="en-IN" dirty="0"/>
              <a:t>Updating two different Order documents together → </a:t>
            </a:r>
            <a:r>
              <a:rPr lang="en-IN" dirty="0">
                <a:solidFill>
                  <a:srgbClr val="FF0000"/>
                </a:solidFill>
              </a:rPr>
              <a:t>Not atomic ✘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30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989352"/>
              </p:ext>
            </p:extLst>
          </p:nvPr>
        </p:nvGraphicFramePr>
        <p:xfrm>
          <a:off x="152400" y="152400"/>
          <a:ext cx="8839201" cy="63246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73036"/>
                <a:gridCol w="3630386"/>
                <a:gridCol w="3235779"/>
              </a:tblGrid>
              <a:tr h="295148">
                <a:tc>
                  <a:txBody>
                    <a:bodyPr/>
                    <a:lstStyle/>
                    <a:p>
                      <a:r>
                        <a:rPr lang="en-IN" sz="1100" b="1" dirty="0">
                          <a:solidFill>
                            <a:srgbClr val="FF0000"/>
                          </a:solidFill>
                        </a:rPr>
                        <a:t>Aspect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 b="1" dirty="0">
                          <a:solidFill>
                            <a:srgbClr val="FF0000"/>
                          </a:solidFill>
                        </a:rPr>
                        <a:t>Relational Databases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 b="1" dirty="0">
                          <a:solidFill>
                            <a:srgbClr val="FF0000"/>
                          </a:solidFill>
                        </a:rPr>
                        <a:t>Aggregate-Oriented Databases</a:t>
                      </a:r>
                    </a:p>
                  </a:txBody>
                  <a:tcPr marL="32512" marR="32512" marT="16256" marB="16256"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Basic Concept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Data is stored in tables (rows and columns)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Data is stored as aggregates (grouped data objects)</a:t>
                      </a:r>
                    </a:p>
                  </a:txBody>
                  <a:tcPr marL="32512" marR="32512" marT="16256" marB="16256" anchor="ctr"/>
                </a:tc>
              </a:tr>
              <a:tr h="548132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Data Model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Relation-based model using tables and foreign keys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Aggregate-based model using documents, key–value pairs, or column families</a:t>
                      </a:r>
                    </a:p>
                  </a:txBody>
                  <a:tcPr marL="32512" marR="32512" marT="16256" marB="16256"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Understanding of Aggregates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Aggregate-ignorant – no concept of aggregate in data model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Aggregate-aware – aggregate is the primary unit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Unit of Storage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Individual rows across multiple tables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Entire aggregate stored together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Unit of Access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Rows are accessed and joined at query time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Aggregate is read or written as a single unit</a:t>
                      </a:r>
                    </a:p>
                  </a:txBody>
                  <a:tcPr marL="32512" marR="32512" marT="16256" marB="16256"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Relationships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Explicit relationships using foreign keys and joins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Relationships usually embedded within the aggregate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Joins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Extensive use of joins to combine data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Joins are minimized or avoided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Schema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 dirty="0"/>
                        <a:t>Fixed schema (schema-on-write)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Flexible or schema-less (schema-on-read)</a:t>
                      </a:r>
                    </a:p>
                  </a:txBody>
                  <a:tcPr marL="32512" marR="32512" marT="16256" marB="16256"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Data Consistency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Strong consistency across tables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Consistency usually guaranteed within an aggregate only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Transaction Scope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Transactions can span multiple tables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Transactions typically limited to one aggregate</a:t>
                      </a:r>
                    </a:p>
                  </a:txBody>
                  <a:tcPr marL="32512" marR="32512" marT="16256" marB="16256"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Query Flexibility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Very high – supports complex ad-hoc queries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Lower – queries optimized around aggregate structure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Analytical Queries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Well suited for reporting and analytics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Less suitable for cross-aggregate analytics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Scalability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Vertical scaling (scale-up) preferred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Horizontal scaling (scale-out) preferred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Cluster Suitability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Less efficient in large clusters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Highly efficient for clustered environments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Performance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Slower for distributed systems due to joins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Faster due to locality of related data</a:t>
                      </a:r>
                    </a:p>
                  </a:txBody>
                  <a:tcPr marL="32512" marR="32512" marT="16256" marB="16256" anchor="ctr"/>
                </a:tc>
              </a:tr>
              <a:tr h="421640">
                <a:tc>
                  <a:txBody>
                    <a:bodyPr/>
                    <a:lstStyle/>
                    <a:p>
                      <a:r>
                        <a:rPr lang="en-IN" sz="1100" b="1">
                          <a:solidFill>
                            <a:srgbClr val="FF0000"/>
                          </a:solidFill>
                        </a:rPr>
                        <a:t>Typical Use Cases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Banking systems, ERP, reporting systems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Web apps, microservices, real-time systems</a:t>
                      </a:r>
                    </a:p>
                  </a:txBody>
                  <a:tcPr marL="32512" marR="32512" marT="16256" marB="16256" anchor="ctr"/>
                </a:tc>
              </a:tr>
              <a:tr h="295148">
                <a:tc>
                  <a:txBody>
                    <a:bodyPr/>
                    <a:lstStyle/>
                    <a:p>
                      <a:r>
                        <a:rPr lang="en-IN" sz="1100" b="1" dirty="0">
                          <a:solidFill>
                            <a:srgbClr val="FF0000"/>
                          </a:solidFill>
                        </a:rPr>
                        <a:t>Examples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/>
                        <a:t>MySQL, PostgreSQL, Oracle, SQL Server</a:t>
                      </a:r>
                    </a:p>
                  </a:txBody>
                  <a:tcPr marL="32512" marR="32512" marT="16256" marB="16256" anchor="ctr"/>
                </a:tc>
                <a:tc>
                  <a:txBody>
                    <a:bodyPr/>
                    <a:lstStyle/>
                    <a:p>
                      <a:r>
                        <a:rPr lang="en-IN" sz="1100" dirty="0" err="1"/>
                        <a:t>MongoDB</a:t>
                      </a:r>
                      <a:r>
                        <a:rPr lang="en-IN" sz="1100" dirty="0"/>
                        <a:t>, Cassandra, </a:t>
                      </a:r>
                      <a:r>
                        <a:rPr lang="en-IN" sz="1100" dirty="0" err="1"/>
                        <a:t>CouchDB</a:t>
                      </a:r>
                      <a:r>
                        <a:rPr lang="en-IN" sz="1100" dirty="0"/>
                        <a:t>, </a:t>
                      </a:r>
                      <a:r>
                        <a:rPr lang="en-IN" sz="1100" dirty="0" err="1"/>
                        <a:t>DynamoDB</a:t>
                      </a:r>
                      <a:endParaRPr lang="en-IN" sz="1100" dirty="0"/>
                    </a:p>
                  </a:txBody>
                  <a:tcPr marL="32512" marR="32512" marT="16256" marB="16256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554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Key-Value and Document Data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5181600"/>
          </a:xfrm>
        </p:spPr>
        <p:txBody>
          <a:bodyPr>
            <a:normAutofit fontScale="92500"/>
          </a:bodyPr>
          <a:lstStyle/>
          <a:p>
            <a:r>
              <a:rPr lang="en-US" dirty="0"/>
              <a:t>K</a:t>
            </a:r>
            <a:r>
              <a:rPr lang="en-US" dirty="0" smtClean="0"/>
              <a:t>ey-value </a:t>
            </a:r>
            <a:r>
              <a:rPr lang="en-US" dirty="0"/>
              <a:t>and document databases were </a:t>
            </a:r>
            <a:r>
              <a:rPr lang="en-US" dirty="0" smtClean="0"/>
              <a:t>strongly </a:t>
            </a:r>
            <a:r>
              <a:rPr lang="en-IN" dirty="0" smtClean="0"/>
              <a:t>aggregate-oriented.</a:t>
            </a:r>
          </a:p>
          <a:p>
            <a:r>
              <a:rPr lang="en-IN" dirty="0"/>
              <a:t>T</a:t>
            </a:r>
            <a:r>
              <a:rPr lang="en-IN" dirty="0" smtClean="0"/>
              <a:t>ypes </a:t>
            </a:r>
            <a:r>
              <a:rPr lang="en-IN" dirty="0"/>
              <a:t>of </a:t>
            </a:r>
            <a:r>
              <a:rPr lang="en-IN" dirty="0" smtClean="0"/>
              <a:t>databases- </a:t>
            </a:r>
            <a:r>
              <a:rPr lang="en-US" dirty="0" smtClean="0"/>
              <a:t>consist </a:t>
            </a:r>
            <a:r>
              <a:rPr lang="en-US" dirty="0"/>
              <a:t>of lots of aggregates with each </a:t>
            </a:r>
            <a:r>
              <a:rPr lang="en-US" dirty="0" smtClean="0"/>
              <a:t>aggregate </a:t>
            </a:r>
            <a:r>
              <a:rPr lang="en-US" dirty="0"/>
              <a:t>having a </a:t>
            </a:r>
            <a:r>
              <a:rPr lang="en-US" dirty="0">
                <a:solidFill>
                  <a:srgbClr val="FF0000"/>
                </a:solidFill>
              </a:rPr>
              <a:t>key or ID</a:t>
            </a:r>
            <a:r>
              <a:rPr lang="en-US" dirty="0"/>
              <a:t> that’s </a:t>
            </a:r>
            <a:r>
              <a:rPr lang="en-US" dirty="0" smtClean="0"/>
              <a:t>used to </a:t>
            </a:r>
            <a:r>
              <a:rPr lang="en-US" dirty="0"/>
              <a:t>get at the data</a:t>
            </a:r>
            <a:r>
              <a:rPr lang="en-US" dirty="0" smtClean="0"/>
              <a:t>.</a:t>
            </a:r>
          </a:p>
          <a:p>
            <a:r>
              <a:rPr lang="en-IN" dirty="0"/>
              <a:t>The advantage </a:t>
            </a:r>
            <a:r>
              <a:rPr lang="en-IN" dirty="0" smtClean="0"/>
              <a:t>of </a:t>
            </a:r>
            <a:r>
              <a:rPr lang="en-US" dirty="0" smtClean="0"/>
              <a:t>opacity </a:t>
            </a:r>
            <a:r>
              <a:rPr lang="en-US" dirty="0"/>
              <a:t>is that we can store whatever we like in the aggregate.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>
                <a:solidFill>
                  <a:srgbClr val="FF0000"/>
                </a:solidFill>
              </a:rPr>
              <a:t>document database</a:t>
            </a:r>
            <a:r>
              <a:rPr lang="en-US" b="1" dirty="0"/>
              <a:t> </a:t>
            </a:r>
            <a:r>
              <a:rPr lang="en-US" dirty="0"/>
              <a:t>imposes limits on what we can place in it, defining </a:t>
            </a:r>
            <a:r>
              <a:rPr lang="en-US" dirty="0" smtClean="0"/>
              <a:t>allowable structures </a:t>
            </a:r>
            <a:r>
              <a:rPr lang="en-US" dirty="0"/>
              <a:t>and types. </a:t>
            </a:r>
            <a:r>
              <a:rPr lang="en-US" dirty="0" smtClean="0"/>
              <a:t>More </a:t>
            </a:r>
            <a:r>
              <a:rPr lang="en-US" dirty="0"/>
              <a:t>flexibility in access.</a:t>
            </a:r>
          </a:p>
          <a:p>
            <a:r>
              <a:rPr lang="en-US" dirty="0"/>
              <a:t>With a </a:t>
            </a:r>
            <a:r>
              <a:rPr lang="en-US" b="1" dirty="0">
                <a:solidFill>
                  <a:srgbClr val="FF0000"/>
                </a:solidFill>
              </a:rPr>
              <a:t>key-value store</a:t>
            </a:r>
            <a:r>
              <a:rPr lang="en-US" dirty="0"/>
              <a:t>, </a:t>
            </a:r>
            <a:r>
              <a:rPr lang="en-US" dirty="0" smtClean="0"/>
              <a:t>can access </a:t>
            </a:r>
            <a:r>
              <a:rPr lang="en-US" dirty="0"/>
              <a:t>an aggregate by </a:t>
            </a:r>
            <a:r>
              <a:rPr lang="en-US" b="1" dirty="0">
                <a:solidFill>
                  <a:srgbClr val="FF0000"/>
                </a:solidFill>
              </a:rPr>
              <a:t>lookup based </a:t>
            </a:r>
            <a:r>
              <a:rPr lang="en-US" b="1" dirty="0" smtClean="0">
                <a:solidFill>
                  <a:srgbClr val="FF0000"/>
                </a:solidFill>
              </a:rPr>
              <a:t>on its </a:t>
            </a:r>
            <a:r>
              <a:rPr lang="en-US" b="1" dirty="0">
                <a:solidFill>
                  <a:srgbClr val="FF0000"/>
                </a:solidFill>
              </a:rPr>
              <a:t>key</a:t>
            </a:r>
            <a:r>
              <a:rPr lang="en-US" b="1" dirty="0"/>
              <a:t>. </a:t>
            </a:r>
            <a:endParaRPr lang="en-US" b="1" dirty="0" smtClean="0"/>
          </a:p>
          <a:p>
            <a:r>
              <a:rPr lang="en-US" dirty="0" smtClean="0"/>
              <a:t>With </a:t>
            </a:r>
            <a:r>
              <a:rPr lang="en-US" dirty="0"/>
              <a:t>a </a:t>
            </a:r>
            <a:r>
              <a:rPr lang="en-US" b="1" dirty="0"/>
              <a:t>document database</a:t>
            </a:r>
            <a:r>
              <a:rPr lang="en-US" dirty="0"/>
              <a:t>, </a:t>
            </a:r>
            <a:r>
              <a:rPr lang="en-US" dirty="0" smtClean="0"/>
              <a:t>submit </a:t>
            </a:r>
            <a:r>
              <a:rPr lang="en-US" dirty="0"/>
              <a:t>queries to the database </a:t>
            </a:r>
            <a:r>
              <a:rPr lang="en-US" dirty="0" smtClean="0"/>
              <a:t>based on </a:t>
            </a:r>
            <a:r>
              <a:rPr lang="en-US" dirty="0"/>
              <a:t>the </a:t>
            </a:r>
            <a:r>
              <a:rPr lang="en-US" b="1" dirty="0"/>
              <a:t>fields in the aggregate</a:t>
            </a:r>
            <a:r>
              <a:rPr lang="en-US" dirty="0"/>
              <a:t>, </a:t>
            </a:r>
            <a:r>
              <a:rPr lang="en-US" dirty="0" smtClean="0"/>
              <a:t>can </a:t>
            </a:r>
            <a:r>
              <a:rPr lang="en-US" dirty="0"/>
              <a:t>retrieve </a:t>
            </a:r>
            <a:r>
              <a:rPr lang="en-US" b="1" dirty="0"/>
              <a:t>part of the aggregate </a:t>
            </a:r>
            <a:r>
              <a:rPr lang="en-US" dirty="0"/>
              <a:t>rather </a:t>
            </a:r>
            <a:r>
              <a:rPr lang="en-US" dirty="0" smtClean="0"/>
              <a:t>than the </a:t>
            </a:r>
            <a:r>
              <a:rPr lang="en-US" dirty="0"/>
              <a:t>whole thing, and the database can create indexes based on the contents of </a:t>
            </a:r>
            <a:r>
              <a:rPr lang="en-US" dirty="0" smtClean="0"/>
              <a:t>the </a:t>
            </a:r>
            <a:r>
              <a:rPr lang="en-IN" dirty="0" smtClean="0"/>
              <a:t>aggregate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455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Key-Value and Document Data Models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320198"/>
              </p:ext>
            </p:extLst>
          </p:nvPr>
        </p:nvGraphicFramePr>
        <p:xfrm>
          <a:off x="304800" y="1295400"/>
          <a:ext cx="8229600" cy="24688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IN" b="1" dirty="0"/>
                        <a:t>Feature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Key–Value Store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Document Database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Access 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Key lookup only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Field-based queries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Structure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Opaque 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Defined document structure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Partial retrieval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❌ 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✅ Yes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Indexing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❌ Not on fields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✅ On document fields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IN"/>
                        <a:t>Query flexibility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High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4114" y="3995677"/>
            <a:ext cx="4395486" cy="25853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Key: student_101</a:t>
            </a:r>
          </a:p>
          <a:p>
            <a:r>
              <a:rPr lang="en-US" dirty="0" smtClean="0"/>
              <a:t>Value: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"name": "</a:t>
            </a:r>
            <a:r>
              <a:rPr lang="en-US" dirty="0" err="1" smtClean="0"/>
              <a:t>Ananya</a:t>
            </a:r>
            <a:r>
              <a:rPr lang="en-US" dirty="0" smtClean="0"/>
              <a:t>",</a:t>
            </a:r>
          </a:p>
          <a:p>
            <a:r>
              <a:rPr lang="en-US" dirty="0" smtClean="0"/>
              <a:t>  "department": "Computer Science",</a:t>
            </a:r>
          </a:p>
          <a:p>
            <a:r>
              <a:rPr lang="en-US" dirty="0" smtClean="0"/>
              <a:t>  "year": 3,</a:t>
            </a:r>
          </a:p>
          <a:p>
            <a:r>
              <a:rPr lang="en-US" dirty="0" smtClean="0"/>
              <a:t>  "CGPA": 8.6,</a:t>
            </a:r>
          </a:p>
          <a:p>
            <a:r>
              <a:rPr lang="en-US" dirty="0" smtClean="0"/>
              <a:t>  "courses": ["DBMS", "AI", "Big Data"]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0" y="3811929"/>
            <a:ext cx="4572000" cy="31393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IN" dirty="0" smtClean="0"/>
              <a:t>{</a:t>
            </a:r>
          </a:p>
          <a:p>
            <a:r>
              <a:rPr lang="en-IN" dirty="0" smtClean="0"/>
              <a:t>  "</a:t>
            </a:r>
            <a:r>
              <a:rPr lang="en-IN" dirty="0" err="1" smtClean="0"/>
              <a:t>studentId</a:t>
            </a:r>
            <a:r>
              <a:rPr lang="en-IN" dirty="0" smtClean="0"/>
              <a:t>": 101,</a:t>
            </a:r>
          </a:p>
          <a:p>
            <a:r>
              <a:rPr lang="en-IN" dirty="0" smtClean="0"/>
              <a:t>  "name": "</a:t>
            </a:r>
            <a:r>
              <a:rPr lang="en-IN" dirty="0" err="1" smtClean="0"/>
              <a:t>Ananya</a:t>
            </a:r>
            <a:r>
              <a:rPr lang="en-IN" dirty="0" smtClean="0"/>
              <a:t>",</a:t>
            </a:r>
          </a:p>
          <a:p>
            <a:r>
              <a:rPr lang="en-IN" dirty="0" smtClean="0"/>
              <a:t>  "department": "Computer Science",</a:t>
            </a:r>
          </a:p>
          <a:p>
            <a:r>
              <a:rPr lang="en-IN" dirty="0" smtClean="0"/>
              <a:t>  "year": 3,</a:t>
            </a:r>
          </a:p>
          <a:p>
            <a:r>
              <a:rPr lang="en-IN" dirty="0" smtClean="0"/>
              <a:t>  "CGPA": 8.6,</a:t>
            </a:r>
          </a:p>
          <a:p>
            <a:r>
              <a:rPr lang="en-IN" dirty="0" smtClean="0"/>
              <a:t>  "courses": [</a:t>
            </a:r>
          </a:p>
          <a:p>
            <a:r>
              <a:rPr lang="en-IN" dirty="0" smtClean="0"/>
              <a:t>    {"</a:t>
            </a:r>
            <a:r>
              <a:rPr lang="en-IN" dirty="0" err="1" smtClean="0"/>
              <a:t>courseName</a:t>
            </a:r>
            <a:r>
              <a:rPr lang="en-IN" dirty="0" smtClean="0"/>
              <a:t>": "DBMS", "grade": "A"},</a:t>
            </a:r>
          </a:p>
          <a:p>
            <a:r>
              <a:rPr lang="en-IN" dirty="0" smtClean="0"/>
              <a:t>    {"</a:t>
            </a:r>
            <a:r>
              <a:rPr lang="en-IN" dirty="0" err="1" smtClean="0"/>
              <a:t>courseName</a:t>
            </a:r>
            <a:r>
              <a:rPr lang="en-IN" dirty="0" smtClean="0"/>
              <a:t>": "AI", "grade": "A+"}</a:t>
            </a:r>
          </a:p>
          <a:p>
            <a:r>
              <a:rPr lang="en-IN" dirty="0" smtClean="0"/>
              <a:t>  ]</a:t>
            </a:r>
          </a:p>
          <a:p>
            <a:r>
              <a:rPr lang="en-IN" dirty="0" smtClean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868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MongoDB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/>
              <a:t>Data in </a:t>
            </a:r>
            <a:r>
              <a:rPr lang="en-IN" dirty="0" err="1"/>
              <a:t>MongoDB</a:t>
            </a:r>
            <a:r>
              <a:rPr lang="en-IN" dirty="0"/>
              <a:t> is stored in collections, which are groups of documents. A document is a set of key-value pairs. </a:t>
            </a:r>
            <a:endParaRPr lang="en-IN" dirty="0" smtClean="0"/>
          </a:p>
          <a:p>
            <a:r>
              <a:rPr lang="en-IN" dirty="0" smtClean="0"/>
              <a:t>create “users” collection </a:t>
            </a:r>
            <a:r>
              <a:rPr lang="en-IN" dirty="0"/>
              <a:t>by </a:t>
            </a:r>
            <a:r>
              <a:rPr lang="en-IN" dirty="0" smtClean="0"/>
              <a:t>inserting </a:t>
            </a:r>
            <a:r>
              <a:rPr lang="en-IN" dirty="0"/>
              <a:t>first document</a:t>
            </a:r>
            <a:r>
              <a:rPr lang="en-IN" dirty="0" smtClean="0"/>
              <a:t>.</a:t>
            </a:r>
          </a:p>
          <a:p>
            <a:r>
              <a:rPr lang="en-IN" dirty="0" err="1">
                <a:solidFill>
                  <a:srgbClr val="C00000"/>
                </a:solidFill>
              </a:rPr>
              <a:t>insertOne</a:t>
            </a:r>
            <a:r>
              <a:rPr lang="en-IN" dirty="0">
                <a:solidFill>
                  <a:srgbClr val="C00000"/>
                </a:solidFill>
              </a:rPr>
              <a:t>()</a:t>
            </a:r>
            <a:r>
              <a:rPr lang="en-IN" dirty="0"/>
              <a:t> method to add a single document to the users </a:t>
            </a:r>
            <a:r>
              <a:rPr lang="en-IN" dirty="0" smtClean="0"/>
              <a:t>collection</a:t>
            </a:r>
          </a:p>
          <a:p>
            <a:r>
              <a:rPr lang="en-IN" dirty="0" err="1">
                <a:solidFill>
                  <a:srgbClr val="C00000"/>
                </a:solidFill>
              </a:rPr>
              <a:t>db.users.insertOne</a:t>
            </a:r>
            <a:r>
              <a:rPr lang="en-IN" dirty="0">
                <a:solidFill>
                  <a:srgbClr val="C00000"/>
                </a:solidFill>
              </a:rPr>
              <a:t>({name: "</a:t>
            </a:r>
            <a:r>
              <a:rPr lang="en-IN" dirty="0" err="1">
                <a:solidFill>
                  <a:srgbClr val="C00000"/>
                </a:solidFill>
              </a:rPr>
              <a:t>JohnDoe</a:t>
            </a:r>
            <a:r>
              <a:rPr lang="en-IN" dirty="0">
                <a:solidFill>
                  <a:srgbClr val="C00000"/>
                </a:solidFill>
              </a:rPr>
              <a:t>", age:30, city: "</a:t>
            </a:r>
            <a:r>
              <a:rPr lang="en-IN" dirty="0" err="1">
                <a:solidFill>
                  <a:srgbClr val="C00000"/>
                </a:solidFill>
              </a:rPr>
              <a:t>NewYork</a:t>
            </a:r>
            <a:r>
              <a:rPr lang="en-IN" dirty="0" smtClean="0">
                <a:solidFill>
                  <a:srgbClr val="C00000"/>
                </a:solidFill>
              </a:rPr>
              <a:t>"})</a:t>
            </a:r>
          </a:p>
          <a:p>
            <a:r>
              <a:rPr lang="en-IN" dirty="0" err="1">
                <a:solidFill>
                  <a:srgbClr val="C00000"/>
                </a:solidFill>
              </a:rPr>
              <a:t>db</a:t>
            </a:r>
            <a:r>
              <a:rPr lang="en-IN" dirty="0">
                <a:solidFill>
                  <a:srgbClr val="C00000"/>
                </a:solidFill>
              </a:rPr>
              <a:t>: </a:t>
            </a:r>
            <a:r>
              <a:rPr lang="en-IN" dirty="0"/>
              <a:t>Represents the current database (</a:t>
            </a:r>
            <a:r>
              <a:rPr lang="en-IN" dirty="0" err="1"/>
              <a:t>mylab_database</a:t>
            </a:r>
            <a:r>
              <a:rPr lang="en-IN" dirty="0"/>
              <a:t>).</a:t>
            </a:r>
          </a:p>
          <a:p>
            <a:r>
              <a:rPr lang="en-IN" dirty="0">
                <a:solidFill>
                  <a:srgbClr val="C00000"/>
                </a:solidFill>
              </a:rPr>
              <a:t>users: </a:t>
            </a:r>
            <a:r>
              <a:rPr lang="en-IN" dirty="0"/>
              <a:t>The name of the collection. It will be created automatically.</a:t>
            </a:r>
          </a:p>
          <a:p>
            <a:r>
              <a:rPr lang="en-IN" dirty="0" err="1">
                <a:solidFill>
                  <a:srgbClr val="C00000"/>
                </a:solidFill>
              </a:rPr>
              <a:t>insertOne</a:t>
            </a:r>
            <a:r>
              <a:rPr lang="en-IN" dirty="0">
                <a:solidFill>
                  <a:srgbClr val="C00000"/>
                </a:solidFill>
              </a:rPr>
              <a:t>(): </a:t>
            </a:r>
            <a:r>
              <a:rPr lang="en-IN" dirty="0"/>
              <a:t>The method to insert one document.</a:t>
            </a:r>
          </a:p>
          <a:p>
            <a:r>
              <a:rPr lang="en-IN" dirty="0">
                <a:solidFill>
                  <a:srgbClr val="C00000"/>
                </a:solidFill>
              </a:rPr>
              <a:t>{...}:</a:t>
            </a:r>
            <a:r>
              <a:rPr lang="en-IN" dirty="0"/>
              <a:t> The document itself, containing fields like name, age, and city.</a:t>
            </a:r>
          </a:p>
          <a:p>
            <a:endParaRPr lang="en-IN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1380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MongoDB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{ acknowledged: true, </a:t>
            </a:r>
            <a:endParaRPr lang="en-IN" dirty="0" smtClean="0"/>
          </a:p>
          <a:p>
            <a:pPr marL="0" indent="0">
              <a:buNone/>
            </a:pPr>
            <a:r>
              <a:rPr lang="en-IN" dirty="0" err="1" smtClean="0"/>
              <a:t>insertedId</a:t>
            </a:r>
            <a:r>
              <a:rPr lang="en-IN" dirty="0"/>
              <a:t>: </a:t>
            </a:r>
            <a:r>
              <a:rPr lang="en-IN" dirty="0" err="1"/>
              <a:t>ObjectId</a:t>
            </a:r>
            <a:r>
              <a:rPr lang="en-IN" dirty="0"/>
              <a:t>("...") </a:t>
            </a:r>
            <a:r>
              <a:rPr lang="en-IN" dirty="0" smtClean="0"/>
              <a:t>}</a:t>
            </a:r>
          </a:p>
          <a:p>
            <a:r>
              <a:rPr lang="en-IN" dirty="0" err="1"/>
              <a:t>ObjectId</a:t>
            </a:r>
            <a:r>
              <a:rPr lang="en-IN" dirty="0"/>
              <a:t> is a unique identifier automatically assigned to every document</a:t>
            </a:r>
            <a:r>
              <a:rPr lang="en-IN" dirty="0" smtClean="0"/>
              <a:t>.</a:t>
            </a:r>
          </a:p>
          <a:p>
            <a:r>
              <a:rPr lang="en-IN" dirty="0"/>
              <a:t>D</a:t>
            </a:r>
            <a:r>
              <a:rPr lang="en-IN" dirty="0" smtClean="0"/>
              <a:t>ocuments </a:t>
            </a:r>
            <a:r>
              <a:rPr lang="en-IN" dirty="0"/>
              <a:t>in the same collection </a:t>
            </a:r>
            <a:r>
              <a:rPr lang="en-IN" b="1" dirty="0"/>
              <a:t>do not</a:t>
            </a:r>
            <a:r>
              <a:rPr lang="en-IN" dirty="0"/>
              <a:t> need to have the same structure. This is called a "flexible schema."</a:t>
            </a:r>
          </a:p>
          <a:p>
            <a:r>
              <a:rPr lang="en-IN" dirty="0"/>
              <a:t>One user document could have a </a:t>
            </a:r>
            <a:r>
              <a:rPr lang="en-IN" dirty="0">
                <a:solidFill>
                  <a:srgbClr val="C00000"/>
                </a:solidFill>
              </a:rPr>
              <a:t>phone field</a:t>
            </a:r>
            <a:r>
              <a:rPr lang="en-IN" dirty="0"/>
              <a:t>.</a:t>
            </a:r>
          </a:p>
          <a:p>
            <a:r>
              <a:rPr lang="en-IN" dirty="0"/>
              <a:t>Another user document in the same collection might not have a phone field at all.</a:t>
            </a:r>
          </a:p>
          <a:p>
            <a:r>
              <a:rPr lang="en-IN" dirty="0"/>
              <a:t>To count the total number of documents in a collection, use the </a:t>
            </a:r>
            <a:r>
              <a:rPr lang="en-IN" dirty="0" err="1">
                <a:solidFill>
                  <a:srgbClr val="C00000"/>
                </a:solidFill>
              </a:rPr>
              <a:t>countDocuments</a:t>
            </a:r>
            <a:r>
              <a:rPr lang="en-IN" dirty="0">
                <a:solidFill>
                  <a:srgbClr val="C00000"/>
                </a:solidFill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0137683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Key-Value </a:t>
            </a:r>
            <a:r>
              <a:rPr lang="en-US" b="1" dirty="0" smtClean="0"/>
              <a:t>Data </a:t>
            </a:r>
            <a:r>
              <a:rPr lang="en-US" b="1" dirty="0"/>
              <a:t>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Key–Value Store </a:t>
            </a:r>
            <a:r>
              <a:rPr lang="en-US" dirty="0" smtClean="0"/>
              <a:t>In </a:t>
            </a:r>
            <a:r>
              <a:rPr lang="en-US" dirty="0"/>
              <a:t>a </a:t>
            </a:r>
            <a:r>
              <a:rPr lang="en-US" b="1" dirty="0"/>
              <a:t>key–value store</a:t>
            </a:r>
            <a:r>
              <a:rPr lang="en-US" dirty="0"/>
              <a:t>, data is stored as a </a:t>
            </a:r>
            <a:r>
              <a:rPr lang="en-US" b="1" dirty="0"/>
              <a:t>single value</a:t>
            </a:r>
            <a:r>
              <a:rPr lang="en-US" dirty="0"/>
              <a:t> identified by a </a:t>
            </a:r>
            <a:r>
              <a:rPr lang="en-US" b="1" dirty="0"/>
              <a:t>key</a:t>
            </a:r>
            <a:r>
              <a:rPr lang="en-US" dirty="0"/>
              <a:t>.</a:t>
            </a:r>
          </a:p>
          <a:p>
            <a:r>
              <a:rPr lang="en-US" b="1" dirty="0"/>
              <a:t>Access Pattern</a:t>
            </a:r>
          </a:p>
          <a:p>
            <a:r>
              <a:rPr lang="en-US" b="1" dirty="0" smtClean="0"/>
              <a:t>The </a:t>
            </a:r>
            <a:r>
              <a:rPr lang="en-US" b="1" dirty="0"/>
              <a:t>key</a:t>
            </a:r>
            <a:r>
              <a:rPr lang="en-US" dirty="0"/>
              <a:t> (student_101) to retrieve the data.</a:t>
            </a:r>
          </a:p>
          <a:p>
            <a:r>
              <a:rPr lang="en-US" dirty="0"/>
              <a:t>When you retrieve it, you </a:t>
            </a:r>
            <a:r>
              <a:rPr lang="en-US" b="1" dirty="0"/>
              <a:t>get the entire value</a:t>
            </a:r>
            <a:r>
              <a:rPr lang="en-US" dirty="0"/>
              <a:t>.</a:t>
            </a:r>
          </a:p>
          <a:p>
            <a:r>
              <a:rPr lang="en-US" b="1" dirty="0"/>
              <a:t>Limitation</a:t>
            </a:r>
          </a:p>
          <a:p>
            <a:r>
              <a:rPr lang="en-US" dirty="0"/>
              <a:t>You </a:t>
            </a:r>
            <a:r>
              <a:rPr lang="en-US" b="1" dirty="0"/>
              <a:t>cannot query</a:t>
            </a:r>
            <a:r>
              <a:rPr lang="en-US" dirty="0"/>
              <a:t> like:</a:t>
            </a:r>
          </a:p>
          <a:p>
            <a:pPr lvl="1"/>
            <a:r>
              <a:rPr lang="en-US" dirty="0"/>
              <a:t>“Find all students with CGPA &gt; 8”</a:t>
            </a:r>
          </a:p>
          <a:p>
            <a:pPr lvl="1"/>
            <a:r>
              <a:rPr lang="en-US" dirty="0"/>
              <a:t>“Find students from Computer Science”</a:t>
            </a:r>
          </a:p>
          <a:p>
            <a:r>
              <a:rPr lang="en-US" dirty="0"/>
              <a:t>No indexing on individual fields like department or CGPA.</a:t>
            </a:r>
          </a:p>
          <a:p>
            <a:r>
              <a:rPr lang="en-US" dirty="0"/>
              <a:t>➡️ </a:t>
            </a:r>
            <a:r>
              <a:rPr lang="en-US" b="1" dirty="0"/>
              <a:t>Access is fast but limited to key lookups only.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29479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r>
              <a:rPr lang="en-US" b="1" dirty="0"/>
              <a:t>Document Data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19200"/>
            <a:ext cx="8915400" cy="5562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 a </a:t>
            </a:r>
            <a:r>
              <a:rPr lang="en-US" b="1" dirty="0"/>
              <a:t>document database</a:t>
            </a:r>
            <a:r>
              <a:rPr lang="en-US" dirty="0"/>
              <a:t> (such as </a:t>
            </a:r>
            <a:r>
              <a:rPr lang="en-US" dirty="0" err="1"/>
              <a:t>MongoDB</a:t>
            </a:r>
            <a:r>
              <a:rPr lang="en-US" dirty="0"/>
              <a:t>), data is stored as </a:t>
            </a:r>
            <a:r>
              <a:rPr lang="en-US" b="1" dirty="0"/>
              <a:t>documents with a defined structure and data types</a:t>
            </a:r>
            <a:r>
              <a:rPr lang="en-US" dirty="0" smtClean="0"/>
              <a:t>.</a:t>
            </a:r>
          </a:p>
          <a:p>
            <a:r>
              <a:rPr lang="en-US" b="1" dirty="0"/>
              <a:t>Key Features </a:t>
            </a:r>
            <a:endParaRPr lang="en-US" b="1" dirty="0" smtClean="0"/>
          </a:p>
          <a:p>
            <a:r>
              <a:rPr lang="en-US" b="1" dirty="0" smtClean="0"/>
              <a:t>a</a:t>
            </a:r>
            <a:r>
              <a:rPr lang="en-US" b="1" dirty="0"/>
              <a:t>) </a:t>
            </a:r>
            <a:r>
              <a:rPr lang="en-US" b="1" dirty="0">
                <a:solidFill>
                  <a:srgbClr val="C00000"/>
                </a:solidFill>
              </a:rPr>
              <a:t>Defined Structure and Types</a:t>
            </a:r>
          </a:p>
          <a:p>
            <a:r>
              <a:rPr lang="en-US" dirty="0"/>
              <a:t>Fields like </a:t>
            </a:r>
            <a:r>
              <a:rPr lang="en-US" dirty="0" err="1"/>
              <a:t>studentId</a:t>
            </a:r>
            <a:r>
              <a:rPr lang="en-US" dirty="0"/>
              <a:t> (number), name (string), courses (array of objects)</a:t>
            </a:r>
          </a:p>
          <a:p>
            <a:r>
              <a:rPr lang="en-US" dirty="0"/>
              <a:t>The database enforces </a:t>
            </a:r>
            <a:r>
              <a:rPr lang="en-US" b="1" dirty="0"/>
              <a:t>allowed structures and data types</a:t>
            </a:r>
            <a:endParaRPr lang="en-US" dirty="0"/>
          </a:p>
          <a:p>
            <a:r>
              <a:rPr lang="en-US" b="1" dirty="0"/>
              <a:t>b) </a:t>
            </a:r>
            <a:r>
              <a:rPr lang="en-US" b="1" dirty="0">
                <a:solidFill>
                  <a:srgbClr val="C00000"/>
                </a:solidFill>
              </a:rPr>
              <a:t>Flexible </a:t>
            </a:r>
            <a:r>
              <a:rPr lang="en-US" b="1" dirty="0" smtClean="0">
                <a:solidFill>
                  <a:srgbClr val="C00000"/>
                </a:solidFill>
              </a:rPr>
              <a:t>Access</a:t>
            </a:r>
            <a:r>
              <a:rPr lang="en-US" b="1" dirty="0" smtClean="0"/>
              <a:t>: </a:t>
            </a:r>
            <a:r>
              <a:rPr lang="en-US" dirty="0" smtClean="0"/>
              <a:t>Query </a:t>
            </a:r>
            <a:r>
              <a:rPr lang="en-US" dirty="0"/>
              <a:t>based on </a:t>
            </a:r>
            <a:r>
              <a:rPr lang="en-US" b="1" dirty="0"/>
              <a:t>fields</a:t>
            </a:r>
            <a:r>
              <a:rPr lang="en-US" dirty="0"/>
              <a:t>, not just keys.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Example </a:t>
            </a:r>
            <a:r>
              <a:rPr lang="en-US" dirty="0"/>
              <a:t>queries:</a:t>
            </a:r>
          </a:p>
          <a:p>
            <a:r>
              <a:rPr lang="en-US" dirty="0"/>
              <a:t>Find all students in </a:t>
            </a:r>
            <a:r>
              <a:rPr lang="en-US" b="1" dirty="0"/>
              <a:t>Computer Science</a:t>
            </a:r>
            <a:endParaRPr lang="en-US" dirty="0"/>
          </a:p>
          <a:p>
            <a:r>
              <a:rPr lang="en-US" dirty="0"/>
              <a:t>Find students with </a:t>
            </a:r>
            <a:r>
              <a:rPr lang="en-US" b="1" dirty="0"/>
              <a:t>CGPA &gt; 8</a:t>
            </a:r>
            <a:endParaRPr lang="en-US" dirty="0"/>
          </a:p>
          <a:p>
            <a:r>
              <a:rPr lang="en-US" dirty="0"/>
              <a:t>Find students enrolled in </a:t>
            </a:r>
            <a:r>
              <a:rPr lang="en-US" b="1" dirty="0"/>
              <a:t>AI</a:t>
            </a:r>
            <a:endParaRPr lang="en-US" dirty="0"/>
          </a:p>
          <a:p>
            <a:r>
              <a:rPr lang="en-US" b="1" dirty="0"/>
              <a:t>c) </a:t>
            </a:r>
            <a:r>
              <a:rPr lang="en-US" b="1" dirty="0">
                <a:solidFill>
                  <a:srgbClr val="C00000"/>
                </a:solidFill>
              </a:rPr>
              <a:t>Partial </a:t>
            </a:r>
            <a:r>
              <a:rPr lang="en-US" b="1" dirty="0" smtClean="0">
                <a:solidFill>
                  <a:srgbClr val="C00000"/>
                </a:solidFill>
              </a:rPr>
              <a:t>Retrieval</a:t>
            </a:r>
            <a:r>
              <a:rPr lang="en-US" b="1" dirty="0" smtClean="0"/>
              <a:t>: Does not need entire document</a:t>
            </a:r>
            <a:endParaRPr lang="en-US" b="1" dirty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</a:p>
          <a:p>
            <a:r>
              <a:rPr lang="en-US" dirty="0"/>
              <a:t>Retrieve </a:t>
            </a:r>
            <a:r>
              <a:rPr lang="en-US" b="1" dirty="0"/>
              <a:t>only name and CGPA</a:t>
            </a:r>
            <a:endParaRPr lang="en-US" dirty="0"/>
          </a:p>
          <a:p>
            <a:r>
              <a:rPr lang="en-US" dirty="0"/>
              <a:t>Retrieve </a:t>
            </a:r>
            <a:r>
              <a:rPr lang="en-US" b="1" dirty="0"/>
              <a:t>only courses information</a:t>
            </a:r>
            <a:endParaRPr lang="en-US" dirty="0"/>
          </a:p>
          <a:p>
            <a:r>
              <a:rPr lang="en-US" b="1" dirty="0"/>
              <a:t>d) Indexing on Contents</a:t>
            </a:r>
          </a:p>
          <a:p>
            <a:r>
              <a:rPr lang="en-US" dirty="0"/>
              <a:t>Index can be created on:</a:t>
            </a:r>
          </a:p>
          <a:p>
            <a:pPr lvl="1"/>
            <a:r>
              <a:rPr lang="en-US" b="1" dirty="0"/>
              <a:t>department</a:t>
            </a:r>
          </a:p>
          <a:p>
            <a:pPr lvl="1"/>
            <a:r>
              <a:rPr lang="en-US" b="1" dirty="0"/>
              <a:t>CGPA</a:t>
            </a:r>
          </a:p>
          <a:p>
            <a:r>
              <a:rPr lang="en-US" dirty="0"/>
              <a:t>Makes searches </a:t>
            </a:r>
            <a:r>
              <a:rPr lang="en-US" b="1" dirty="0"/>
              <a:t>faster and </a:t>
            </a:r>
            <a:r>
              <a:rPr lang="en-US" b="1" dirty="0" smtClean="0"/>
              <a:t>efficient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903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</a:t>
            </a:r>
            <a:r>
              <a:rPr lang="en-IN" sz="3200" b="1" dirty="0" err="1"/>
              <a:t>NoSQL</a:t>
            </a:r>
            <a:r>
              <a:rPr lang="en-IN" sz="3200" b="1" dirty="0"/>
              <a:t>? </a:t>
            </a:r>
            <a:r>
              <a:rPr lang="en-IN" sz="2800" b="1" dirty="0"/>
              <a:t>-</a:t>
            </a:r>
            <a:r>
              <a:rPr lang="en-US" sz="2800" dirty="0"/>
              <a:t>The Value of Relational Databases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b="1" dirty="0"/>
              <a:t>Getting at Persistent </a:t>
            </a:r>
            <a:r>
              <a:rPr lang="en-IN" b="1" dirty="0" smtClean="0"/>
              <a:t>Data</a:t>
            </a:r>
          </a:p>
          <a:p>
            <a:r>
              <a:rPr lang="en-US" dirty="0"/>
              <a:t>Main memory is both limited in space and loses all data when you lose </a:t>
            </a:r>
            <a:r>
              <a:rPr lang="en-US" dirty="0" smtClean="0"/>
              <a:t>power or </a:t>
            </a:r>
            <a:r>
              <a:rPr lang="en-US" dirty="0"/>
              <a:t>something </a:t>
            </a:r>
            <a:r>
              <a:rPr lang="en-US" dirty="0" smtClean="0"/>
              <a:t>happens </a:t>
            </a:r>
            <a:r>
              <a:rPr lang="en-US" dirty="0"/>
              <a:t>to the operating system. Therefore, to keep </a:t>
            </a:r>
            <a:r>
              <a:rPr lang="en-US" dirty="0" smtClean="0"/>
              <a:t>data around</a:t>
            </a:r>
            <a:r>
              <a:rPr lang="en-US" dirty="0"/>
              <a:t>, we write it to a backing store, commonly seen a disk </a:t>
            </a:r>
            <a:r>
              <a:rPr lang="en-US" dirty="0" smtClean="0"/>
              <a:t>(disk </a:t>
            </a:r>
            <a:r>
              <a:rPr lang="en-US" dirty="0"/>
              <a:t>can be persistent memory</a:t>
            </a:r>
            <a:r>
              <a:rPr lang="en-US" dirty="0" smtClean="0"/>
              <a:t>).</a:t>
            </a:r>
          </a:p>
          <a:p>
            <a:endParaRPr lang="en-IN" b="1" dirty="0" smtClean="0"/>
          </a:p>
          <a:p>
            <a:r>
              <a:rPr lang="en-IN" b="1" dirty="0" smtClean="0"/>
              <a:t>Concurrency</a:t>
            </a:r>
          </a:p>
          <a:p>
            <a:r>
              <a:rPr lang="en-US" dirty="0" smtClean="0"/>
              <a:t>Since </a:t>
            </a:r>
            <a:r>
              <a:rPr lang="en-US" dirty="0"/>
              <a:t>enterprise applications </a:t>
            </a:r>
            <a:r>
              <a:rPr lang="en-US" dirty="0" smtClean="0"/>
              <a:t>can have </a:t>
            </a:r>
            <a:r>
              <a:rPr lang="en-US" dirty="0"/>
              <a:t>lots of users and other systems all working concurrently, there’s a lot </a:t>
            </a:r>
            <a:r>
              <a:rPr lang="en-US" dirty="0" smtClean="0"/>
              <a:t>of room </a:t>
            </a:r>
            <a:r>
              <a:rPr lang="en-US" dirty="0"/>
              <a:t>for bad things to happen. </a:t>
            </a:r>
            <a:endParaRPr lang="en-US" dirty="0" smtClean="0"/>
          </a:p>
          <a:p>
            <a:r>
              <a:rPr lang="en-US" dirty="0" smtClean="0"/>
              <a:t>Relational </a:t>
            </a:r>
            <a:r>
              <a:rPr lang="en-US" dirty="0"/>
              <a:t>databases help handle this by </a:t>
            </a:r>
            <a:r>
              <a:rPr lang="en-US" dirty="0" smtClean="0"/>
              <a:t>controlling all </a:t>
            </a:r>
            <a:r>
              <a:rPr lang="en-US" dirty="0"/>
              <a:t>access to their data through transactions</a:t>
            </a:r>
            <a:r>
              <a:rPr lang="en-US" dirty="0" smtClean="0"/>
              <a:t>.</a:t>
            </a:r>
          </a:p>
          <a:p>
            <a:r>
              <a:rPr lang="en-IN" dirty="0"/>
              <a:t>T</a:t>
            </a:r>
            <a:r>
              <a:rPr lang="en-IN" dirty="0" smtClean="0"/>
              <a:t>ransactions</a:t>
            </a:r>
            <a:r>
              <a:rPr lang="en-IN" dirty="0"/>
              <a:t>, </a:t>
            </a:r>
            <a:r>
              <a:rPr lang="en-IN" dirty="0" smtClean="0"/>
              <a:t>can </a:t>
            </a:r>
            <a:r>
              <a:rPr lang="en-US" dirty="0" smtClean="0"/>
              <a:t>make </a:t>
            </a:r>
            <a:r>
              <a:rPr lang="en-US" dirty="0"/>
              <a:t>a change, and if an error occurs during the processing of the change </a:t>
            </a:r>
            <a:r>
              <a:rPr lang="en-US" dirty="0" smtClean="0"/>
              <a:t>you can </a:t>
            </a:r>
            <a:r>
              <a:rPr lang="en-US" dirty="0"/>
              <a:t>roll back the transaction to clean things up.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784651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IN" dirty="0" smtClean="0"/>
              <a:t>Relationships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181600"/>
          </a:xfrm>
        </p:spPr>
        <p:txBody>
          <a:bodyPr>
            <a:normAutofit/>
          </a:bodyPr>
          <a:lstStyle/>
          <a:p>
            <a:r>
              <a:rPr lang="en-IN" dirty="0"/>
              <a:t>Aggregate-oriented databases treat the aggregate as the unit of </a:t>
            </a:r>
            <a:r>
              <a:rPr lang="en-IN" dirty="0" smtClean="0"/>
              <a:t>data retrieval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/>
              <a:t> </a:t>
            </a:r>
            <a:r>
              <a:rPr lang="en-IN" dirty="0" smtClean="0"/>
              <a:t>A </a:t>
            </a:r>
            <a:r>
              <a:rPr lang="en-IN" dirty="0"/>
              <a:t>link is to embed the ID </a:t>
            </a:r>
            <a:r>
              <a:rPr lang="en-IN" dirty="0" smtClean="0"/>
              <a:t>of the </a:t>
            </a:r>
            <a:r>
              <a:rPr lang="en-IN" dirty="0"/>
              <a:t>customer within the order’s aggregate data. </a:t>
            </a:r>
            <a:endParaRPr lang="en-IN" dirty="0" smtClean="0"/>
          </a:p>
          <a:p>
            <a:r>
              <a:rPr lang="en-IN" dirty="0"/>
              <a:t> </a:t>
            </a:r>
            <a:r>
              <a:rPr lang="en-IN" dirty="0" smtClean="0">
                <a:solidFill>
                  <a:srgbClr val="FF0000"/>
                </a:solidFill>
              </a:rPr>
              <a:t>Key-value </a:t>
            </a:r>
            <a:r>
              <a:rPr lang="en-IN" dirty="0">
                <a:solidFill>
                  <a:srgbClr val="FF0000"/>
                </a:solidFill>
              </a:rPr>
              <a:t>stores</a:t>
            </a:r>
            <a:r>
              <a:rPr lang="en-IN" dirty="0"/>
              <a:t>—provide ways to </a:t>
            </a:r>
            <a:r>
              <a:rPr lang="en-IN" dirty="0" smtClean="0"/>
              <a:t>make these </a:t>
            </a:r>
            <a:r>
              <a:rPr lang="en-IN" dirty="0"/>
              <a:t>relationships </a:t>
            </a:r>
            <a:r>
              <a:rPr lang="en-IN" dirty="0" smtClean="0"/>
              <a:t>visible and allows to link </a:t>
            </a:r>
            <a:r>
              <a:rPr lang="en-IN" dirty="0"/>
              <a:t>information in metadata, </a:t>
            </a:r>
            <a:r>
              <a:rPr lang="en-IN" dirty="0" smtClean="0"/>
              <a:t>supporting partial </a:t>
            </a:r>
            <a:r>
              <a:rPr lang="en-IN" dirty="0"/>
              <a:t>retrieval and link-walking </a:t>
            </a:r>
            <a:r>
              <a:rPr lang="en-IN" dirty="0" smtClean="0"/>
              <a:t>capability.</a:t>
            </a:r>
          </a:p>
          <a:p>
            <a:r>
              <a:rPr lang="en-IN" dirty="0">
                <a:solidFill>
                  <a:srgbClr val="FF0000"/>
                </a:solidFill>
              </a:rPr>
              <a:t>Document stores</a:t>
            </a:r>
            <a:r>
              <a:rPr lang="en-IN" dirty="0"/>
              <a:t> make the </a:t>
            </a:r>
            <a:r>
              <a:rPr lang="en-IN" dirty="0" smtClean="0"/>
              <a:t>content of </a:t>
            </a:r>
            <a:r>
              <a:rPr lang="en-IN" dirty="0"/>
              <a:t>the aggregate available to the database to form indexes and queries</a:t>
            </a:r>
            <a:r>
              <a:rPr lang="en-IN" dirty="0" smtClean="0"/>
              <a:t>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Atomicity</a:t>
            </a:r>
            <a:r>
              <a:rPr lang="en-IN" dirty="0" smtClean="0"/>
              <a:t> </a:t>
            </a:r>
            <a:r>
              <a:rPr lang="en-IN" dirty="0"/>
              <a:t>is only supported within the contents of </a:t>
            </a:r>
            <a:r>
              <a:rPr lang="en-IN" dirty="0" smtClean="0"/>
              <a:t>a </a:t>
            </a:r>
            <a:r>
              <a:rPr lang="en-IN" dirty="0" smtClean="0">
                <a:solidFill>
                  <a:srgbClr val="FF0000"/>
                </a:solidFill>
              </a:rPr>
              <a:t>single </a:t>
            </a:r>
            <a:r>
              <a:rPr lang="en-IN" dirty="0">
                <a:solidFill>
                  <a:srgbClr val="FF0000"/>
                </a:solidFill>
              </a:rPr>
              <a:t>aggregate</a:t>
            </a:r>
            <a:r>
              <a:rPr lang="en-IN" dirty="0"/>
              <a:t>. If </a:t>
            </a:r>
            <a:r>
              <a:rPr lang="en-IN" dirty="0" smtClean="0"/>
              <a:t>update </a:t>
            </a:r>
            <a:r>
              <a:rPr lang="en-IN" dirty="0">
                <a:solidFill>
                  <a:srgbClr val="FF0000"/>
                </a:solidFill>
              </a:rPr>
              <a:t>multiple aggregates</a:t>
            </a:r>
            <a:r>
              <a:rPr lang="en-IN" dirty="0"/>
              <a:t> at once, you have to </a:t>
            </a:r>
            <a:r>
              <a:rPr lang="en-IN" dirty="0" smtClean="0"/>
              <a:t>deal with </a:t>
            </a:r>
            <a:r>
              <a:rPr lang="en-IN" dirty="0"/>
              <a:t>a </a:t>
            </a:r>
            <a:r>
              <a:rPr lang="en-IN" dirty="0">
                <a:solidFill>
                  <a:srgbClr val="FF0000"/>
                </a:solidFill>
              </a:rPr>
              <a:t>failure</a:t>
            </a:r>
            <a:r>
              <a:rPr lang="en-IN" dirty="0"/>
              <a:t> partway through.</a:t>
            </a:r>
          </a:p>
        </p:txBody>
      </p:sp>
    </p:spTree>
    <p:extLst>
      <p:ext uri="{BB962C8B-B14F-4D97-AF65-F5344CB8AC3E}">
        <p14:creationId xmlns:p14="http://schemas.microsoft.com/office/powerpoint/2010/main" val="38338834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90600"/>
          </a:xfrm>
        </p:spPr>
        <p:txBody>
          <a:bodyPr/>
          <a:lstStyle/>
          <a:p>
            <a:r>
              <a:rPr lang="en-IN" dirty="0" smtClean="0"/>
              <a:t>Graph Databases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562600"/>
          </a:xfrm>
        </p:spPr>
        <p:txBody>
          <a:bodyPr>
            <a:normAutofit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Graph </a:t>
            </a:r>
            <a:r>
              <a:rPr lang="en-IN" dirty="0">
                <a:solidFill>
                  <a:srgbClr val="FF0000"/>
                </a:solidFill>
              </a:rPr>
              <a:t>data structure</a:t>
            </a:r>
            <a:r>
              <a:rPr lang="en-IN" dirty="0"/>
              <a:t> of nodes connected by edges- a web of information whose </a:t>
            </a:r>
            <a:r>
              <a:rPr lang="en-IN" dirty="0">
                <a:solidFill>
                  <a:srgbClr val="FF0000"/>
                </a:solidFill>
              </a:rPr>
              <a:t>nodes</a:t>
            </a:r>
            <a:r>
              <a:rPr lang="en-IN" dirty="0"/>
              <a:t> are very </a:t>
            </a:r>
            <a:r>
              <a:rPr lang="en-IN" dirty="0" smtClean="0"/>
              <a:t>small </a:t>
            </a:r>
            <a:r>
              <a:rPr lang="en-IN" dirty="0"/>
              <a:t>but there is a rich structure of </a:t>
            </a:r>
            <a:r>
              <a:rPr lang="en-IN" dirty="0">
                <a:solidFill>
                  <a:srgbClr val="FF0000"/>
                </a:solidFill>
              </a:rPr>
              <a:t>interconnections</a:t>
            </a:r>
            <a:r>
              <a:rPr lang="en-IN" dirty="0"/>
              <a:t> </a:t>
            </a:r>
            <a:r>
              <a:rPr lang="en-IN" dirty="0" smtClean="0"/>
              <a:t>between them.</a:t>
            </a:r>
          </a:p>
          <a:p>
            <a:r>
              <a:rPr lang="en-IN" dirty="0"/>
              <a:t>Graph databases specialize in capturing this sort of information—but on </a:t>
            </a:r>
            <a:r>
              <a:rPr lang="en-IN" dirty="0" smtClean="0"/>
              <a:t>a much </a:t>
            </a:r>
            <a:r>
              <a:rPr lang="en-IN" dirty="0"/>
              <a:t>larger scale than a readable diagram could capture.</a:t>
            </a:r>
          </a:p>
          <a:p>
            <a:r>
              <a:rPr lang="en-IN" dirty="0" smtClean="0"/>
              <a:t>This </a:t>
            </a:r>
            <a:r>
              <a:rPr lang="en-IN" dirty="0"/>
              <a:t>is ideal </a:t>
            </a:r>
            <a:r>
              <a:rPr lang="en-IN" dirty="0" smtClean="0"/>
              <a:t>for</a:t>
            </a:r>
          </a:p>
          <a:p>
            <a:pPr marL="0" indent="0">
              <a:buNone/>
            </a:pPr>
            <a:r>
              <a:rPr lang="en-IN" dirty="0" smtClean="0"/>
              <a:t> capturing </a:t>
            </a:r>
            <a:r>
              <a:rPr lang="en-IN" dirty="0"/>
              <a:t>any data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consisting </a:t>
            </a:r>
            <a:r>
              <a:rPr lang="en-IN" dirty="0"/>
              <a:t>of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complex </a:t>
            </a:r>
            <a:r>
              <a:rPr lang="en-IN" dirty="0"/>
              <a:t>relationships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such </a:t>
            </a:r>
            <a:r>
              <a:rPr lang="en-IN" dirty="0"/>
              <a:t>as social networks</a:t>
            </a:r>
            <a:r>
              <a:rPr lang="en-IN" dirty="0" smtClean="0"/>
              <a:t>,</a:t>
            </a:r>
          </a:p>
          <a:p>
            <a:pPr marL="0" indent="0">
              <a:buNone/>
            </a:pPr>
            <a:r>
              <a:rPr lang="en-IN" dirty="0" smtClean="0"/>
              <a:t> product preferences</a:t>
            </a:r>
            <a:r>
              <a:rPr lang="en-IN" dirty="0"/>
              <a:t>, or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eligibility </a:t>
            </a:r>
            <a:r>
              <a:rPr lang="en-IN" dirty="0"/>
              <a:t>rules.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971800"/>
            <a:ext cx="5105400" cy="3659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66729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Graph Databases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The fundamental data model of a graph database is very simple: </a:t>
            </a:r>
            <a:r>
              <a:rPr lang="en-IN" dirty="0" smtClean="0"/>
              <a:t>nodes connected </a:t>
            </a:r>
            <a:r>
              <a:rPr lang="en-IN" dirty="0"/>
              <a:t>by edges (also called arcs) and to store data </a:t>
            </a:r>
            <a:r>
              <a:rPr lang="en-IN" dirty="0" smtClean="0"/>
              <a:t>in nodes </a:t>
            </a:r>
            <a:r>
              <a:rPr lang="en-IN" dirty="0"/>
              <a:t>and </a:t>
            </a:r>
            <a:r>
              <a:rPr lang="en-IN" dirty="0" smtClean="0"/>
              <a:t>edges.</a:t>
            </a:r>
          </a:p>
          <a:p>
            <a:r>
              <a:rPr lang="en-IN" dirty="0" err="1">
                <a:solidFill>
                  <a:srgbClr val="FF0000"/>
                </a:solidFill>
              </a:rPr>
              <a:t>FlockDB</a:t>
            </a:r>
            <a:r>
              <a:rPr lang="en-IN" dirty="0"/>
              <a:t> is simply nodes and edges </a:t>
            </a:r>
            <a:r>
              <a:rPr lang="en-IN" dirty="0" smtClean="0"/>
              <a:t>with no </a:t>
            </a:r>
            <a:r>
              <a:rPr lang="en-IN" dirty="0"/>
              <a:t>mechanism for additional </a:t>
            </a:r>
            <a:r>
              <a:rPr lang="en-IN" dirty="0" smtClean="0"/>
              <a:t>attributes</a:t>
            </a:r>
            <a:r>
              <a:rPr lang="en-IN" dirty="0"/>
              <a:t>.</a:t>
            </a:r>
            <a:endParaRPr lang="en-IN" dirty="0" smtClean="0"/>
          </a:p>
          <a:p>
            <a:r>
              <a:rPr lang="en-IN" dirty="0" smtClean="0">
                <a:solidFill>
                  <a:srgbClr val="FF0000"/>
                </a:solidFill>
              </a:rPr>
              <a:t>Neo4j</a:t>
            </a:r>
            <a:r>
              <a:rPr lang="en-IN" dirty="0" smtClean="0"/>
              <a:t> </a:t>
            </a:r>
            <a:r>
              <a:rPr lang="en-IN" dirty="0"/>
              <a:t>allows you to attach Java </a:t>
            </a:r>
            <a:r>
              <a:rPr lang="en-IN" dirty="0" smtClean="0"/>
              <a:t>objects as </a:t>
            </a:r>
            <a:r>
              <a:rPr lang="en-IN" dirty="0"/>
              <a:t>properties to nodes and edges in a </a:t>
            </a:r>
            <a:r>
              <a:rPr lang="en-IN" dirty="0" err="1"/>
              <a:t>schemaless</a:t>
            </a:r>
            <a:r>
              <a:rPr lang="en-IN" dirty="0"/>
              <a:t> </a:t>
            </a:r>
            <a:r>
              <a:rPr lang="en-IN" dirty="0" smtClean="0"/>
              <a:t>fashion.</a:t>
            </a:r>
            <a:endParaRPr lang="en-IN" dirty="0"/>
          </a:p>
          <a:p>
            <a:r>
              <a:rPr lang="en-IN" dirty="0">
                <a:solidFill>
                  <a:srgbClr val="FF0000"/>
                </a:solidFill>
              </a:rPr>
              <a:t>Infinite Graph</a:t>
            </a:r>
            <a:r>
              <a:rPr lang="en-IN" dirty="0"/>
              <a:t> stores your Java objects, which are subclasses of its built-in </a:t>
            </a:r>
            <a:r>
              <a:rPr lang="en-IN" dirty="0" smtClean="0"/>
              <a:t>types, as </a:t>
            </a:r>
            <a:r>
              <a:rPr lang="en-IN" dirty="0"/>
              <a:t>nodes and edges</a:t>
            </a:r>
            <a:r>
              <a:rPr lang="en-IN" dirty="0" smtClean="0"/>
              <a:t>.</a:t>
            </a:r>
          </a:p>
          <a:p>
            <a:r>
              <a:rPr lang="en-IN" dirty="0"/>
              <a:t>Once you have built up a graph of nodes and edges, a </a:t>
            </a:r>
            <a:r>
              <a:rPr lang="en-IN" dirty="0">
                <a:solidFill>
                  <a:srgbClr val="FF0000"/>
                </a:solidFill>
              </a:rPr>
              <a:t>graph database</a:t>
            </a:r>
            <a:r>
              <a:rPr lang="en-IN" dirty="0"/>
              <a:t> </a:t>
            </a:r>
            <a:r>
              <a:rPr lang="en-IN" dirty="0" smtClean="0"/>
              <a:t>allows to </a:t>
            </a:r>
            <a:r>
              <a:rPr lang="en-IN" dirty="0"/>
              <a:t>query that network with query operations designed with this kind of </a:t>
            </a:r>
            <a:r>
              <a:rPr lang="en-IN" dirty="0" smtClean="0"/>
              <a:t>graph.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62373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Graph Databases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105400"/>
          </a:xfrm>
        </p:spPr>
        <p:txBody>
          <a:bodyPr/>
          <a:lstStyle/>
          <a:p>
            <a:r>
              <a:rPr lang="en-IN" dirty="0"/>
              <a:t>The emphasis on </a:t>
            </a:r>
            <a:r>
              <a:rPr lang="en-IN" dirty="0">
                <a:solidFill>
                  <a:srgbClr val="FF0000"/>
                </a:solidFill>
              </a:rPr>
              <a:t>relationships</a:t>
            </a:r>
            <a:r>
              <a:rPr lang="en-IN" dirty="0"/>
              <a:t> makes </a:t>
            </a:r>
            <a:r>
              <a:rPr lang="en-IN" dirty="0">
                <a:solidFill>
                  <a:srgbClr val="FF0000"/>
                </a:solidFill>
              </a:rPr>
              <a:t>graph databases </a:t>
            </a:r>
            <a:r>
              <a:rPr lang="en-IN" dirty="0"/>
              <a:t>very different from aggregate-oriented databases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Relational </a:t>
            </a:r>
            <a:r>
              <a:rPr lang="en-IN" dirty="0"/>
              <a:t>databases can implement </a:t>
            </a:r>
            <a:r>
              <a:rPr lang="en-IN" dirty="0" smtClean="0">
                <a:solidFill>
                  <a:srgbClr val="FF0000"/>
                </a:solidFill>
              </a:rPr>
              <a:t>relationships</a:t>
            </a:r>
            <a:r>
              <a:rPr lang="en-IN" dirty="0" smtClean="0"/>
              <a:t> using </a:t>
            </a:r>
            <a:r>
              <a:rPr lang="en-IN" dirty="0">
                <a:solidFill>
                  <a:srgbClr val="FF0000"/>
                </a:solidFill>
              </a:rPr>
              <a:t>foreign keys, the joins</a:t>
            </a:r>
            <a:r>
              <a:rPr lang="en-IN" dirty="0"/>
              <a:t> required to navigate around can get </a:t>
            </a:r>
            <a:r>
              <a:rPr lang="en-IN" dirty="0" smtClean="0"/>
              <a:t>quite expensive—which </a:t>
            </a:r>
            <a:r>
              <a:rPr lang="en-IN" dirty="0"/>
              <a:t>means performance is often poor for highly connected </a:t>
            </a:r>
            <a:r>
              <a:rPr lang="en-IN" dirty="0" smtClean="0"/>
              <a:t>data models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/>
              <a:t>This data model difference has consequences </a:t>
            </a:r>
            <a:r>
              <a:rPr lang="en-IN" dirty="0" smtClean="0"/>
              <a:t>in other </a:t>
            </a:r>
            <a:r>
              <a:rPr lang="en-IN" dirty="0"/>
              <a:t>aspects, </a:t>
            </a:r>
            <a:r>
              <a:rPr lang="en-IN" dirty="0" smtClean="0"/>
              <a:t>such </a:t>
            </a:r>
            <a:r>
              <a:rPr lang="en-IN" dirty="0"/>
              <a:t>databases are more likely to run on a </a:t>
            </a:r>
            <a:r>
              <a:rPr lang="en-IN" dirty="0" smtClean="0">
                <a:solidFill>
                  <a:srgbClr val="FF0000"/>
                </a:solidFill>
              </a:rPr>
              <a:t>single server</a:t>
            </a:r>
            <a:r>
              <a:rPr lang="en-IN" dirty="0" smtClean="0"/>
              <a:t> </a:t>
            </a:r>
            <a:r>
              <a:rPr lang="en-IN" dirty="0"/>
              <a:t>rather than </a:t>
            </a:r>
            <a:r>
              <a:rPr lang="en-IN" dirty="0">
                <a:solidFill>
                  <a:srgbClr val="FF0000"/>
                </a:solidFill>
              </a:rPr>
              <a:t>distributed across clusters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>
                <a:solidFill>
                  <a:srgbClr val="FF0000"/>
                </a:solidFill>
              </a:rPr>
              <a:t>ACID </a:t>
            </a:r>
            <a:r>
              <a:rPr lang="en-IN" dirty="0">
                <a:solidFill>
                  <a:srgbClr val="FF0000"/>
                </a:solidFill>
              </a:rPr>
              <a:t>transactions </a:t>
            </a:r>
            <a:r>
              <a:rPr lang="en-IN" dirty="0"/>
              <a:t>need to </a:t>
            </a:r>
            <a:r>
              <a:rPr lang="en-IN" dirty="0" smtClean="0"/>
              <a:t>cover multiple </a:t>
            </a:r>
            <a:r>
              <a:rPr lang="en-IN" dirty="0"/>
              <a:t>nodes and edges to maintain </a:t>
            </a:r>
            <a:r>
              <a:rPr lang="en-IN" dirty="0">
                <a:solidFill>
                  <a:srgbClr val="FF0000"/>
                </a:solidFill>
              </a:rPr>
              <a:t>consistency</a:t>
            </a:r>
            <a:r>
              <a:rPr lang="en-IN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43812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Schemaless</a:t>
            </a:r>
            <a:r>
              <a:rPr lang="en-IN" dirty="0" smtClean="0"/>
              <a:t> Databases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>
            <a:normAutofit/>
          </a:bodyPr>
          <a:lstStyle/>
          <a:p>
            <a:r>
              <a:rPr lang="en-IN" dirty="0" smtClean="0"/>
              <a:t>To </a:t>
            </a:r>
            <a:r>
              <a:rPr lang="en-IN" dirty="0"/>
              <a:t>store data in a relational database, </a:t>
            </a:r>
            <a:r>
              <a:rPr lang="en-IN" dirty="0" smtClean="0">
                <a:solidFill>
                  <a:srgbClr val="FF0000"/>
                </a:solidFill>
              </a:rPr>
              <a:t>define</a:t>
            </a:r>
            <a:r>
              <a:rPr lang="en-IN" dirty="0" smtClean="0"/>
              <a:t> </a:t>
            </a:r>
            <a:r>
              <a:rPr lang="en-IN" dirty="0">
                <a:solidFill>
                  <a:srgbClr val="FF0000"/>
                </a:solidFill>
              </a:rPr>
              <a:t>a schema</a:t>
            </a:r>
            <a:r>
              <a:rPr lang="en-IN" dirty="0"/>
              <a:t>—a defined structure for the database </a:t>
            </a:r>
            <a:r>
              <a:rPr lang="en-IN" dirty="0" smtClean="0"/>
              <a:t>-tables </a:t>
            </a:r>
            <a:r>
              <a:rPr lang="en-IN" dirty="0"/>
              <a:t>exist, which columns exist, and what data types each column can hold</a:t>
            </a:r>
            <a:r>
              <a:rPr lang="en-IN" dirty="0" smtClean="0"/>
              <a:t>.</a:t>
            </a:r>
          </a:p>
          <a:p>
            <a:r>
              <a:rPr lang="en-IN" dirty="0"/>
              <a:t>With </a:t>
            </a:r>
            <a:r>
              <a:rPr lang="en-IN" dirty="0" err="1"/>
              <a:t>NoSQL</a:t>
            </a:r>
            <a:r>
              <a:rPr lang="en-IN" dirty="0"/>
              <a:t> databases, storing data is much more casual. </a:t>
            </a:r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>
                <a:solidFill>
                  <a:srgbClr val="FF0000"/>
                </a:solidFill>
              </a:rPr>
              <a:t>key-value </a:t>
            </a:r>
            <a:r>
              <a:rPr lang="en-IN" dirty="0" smtClean="0">
                <a:solidFill>
                  <a:srgbClr val="FF0000"/>
                </a:solidFill>
              </a:rPr>
              <a:t>store</a:t>
            </a:r>
            <a:r>
              <a:rPr lang="en-IN" dirty="0" smtClean="0"/>
              <a:t> allows to </a:t>
            </a:r>
            <a:r>
              <a:rPr lang="en-IN" dirty="0"/>
              <a:t>store any data </a:t>
            </a:r>
            <a:r>
              <a:rPr lang="en-IN" dirty="0" smtClean="0"/>
              <a:t>like </a:t>
            </a:r>
            <a:r>
              <a:rPr lang="en-IN" dirty="0"/>
              <a:t>under a key. </a:t>
            </a:r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>
                <a:solidFill>
                  <a:srgbClr val="FF0000"/>
                </a:solidFill>
              </a:rPr>
              <a:t>document database</a:t>
            </a:r>
            <a:r>
              <a:rPr lang="en-IN" dirty="0"/>
              <a:t> </a:t>
            </a:r>
            <a:r>
              <a:rPr lang="en-IN" dirty="0" smtClean="0"/>
              <a:t>makes </a:t>
            </a:r>
            <a:r>
              <a:rPr lang="en-IN" dirty="0"/>
              <a:t>no restrictions on the structure of </a:t>
            </a:r>
            <a:r>
              <a:rPr lang="en-IN" dirty="0" smtClean="0"/>
              <a:t>the documents </a:t>
            </a:r>
            <a:r>
              <a:rPr lang="en-IN" dirty="0"/>
              <a:t>you store. </a:t>
            </a:r>
            <a:endParaRPr lang="en-IN" dirty="0" smtClean="0"/>
          </a:p>
          <a:p>
            <a:r>
              <a:rPr lang="en-IN" dirty="0" smtClean="0"/>
              <a:t>Column-family </a:t>
            </a:r>
            <a:r>
              <a:rPr lang="en-IN" dirty="0"/>
              <a:t>databases allow </a:t>
            </a:r>
            <a:r>
              <a:rPr lang="en-IN" dirty="0" smtClean="0"/>
              <a:t>to </a:t>
            </a:r>
            <a:r>
              <a:rPr lang="en-IN" dirty="0"/>
              <a:t>store any data </a:t>
            </a:r>
            <a:r>
              <a:rPr lang="en-IN" dirty="0" smtClean="0"/>
              <a:t>under any </a:t>
            </a:r>
            <a:r>
              <a:rPr lang="en-IN" dirty="0"/>
              <a:t>column you like. </a:t>
            </a:r>
            <a:endParaRPr lang="en-IN" dirty="0" smtClean="0"/>
          </a:p>
          <a:p>
            <a:r>
              <a:rPr lang="en-IN" dirty="0" smtClean="0">
                <a:solidFill>
                  <a:srgbClr val="FF0000"/>
                </a:solidFill>
              </a:rPr>
              <a:t>Graph </a:t>
            </a:r>
            <a:r>
              <a:rPr lang="en-IN" dirty="0">
                <a:solidFill>
                  <a:srgbClr val="FF0000"/>
                </a:solidFill>
              </a:rPr>
              <a:t>databases</a:t>
            </a:r>
            <a:r>
              <a:rPr lang="en-IN" dirty="0"/>
              <a:t> allow </a:t>
            </a:r>
            <a:r>
              <a:rPr lang="en-IN" dirty="0" smtClean="0"/>
              <a:t>to </a:t>
            </a:r>
            <a:r>
              <a:rPr lang="en-IN" dirty="0"/>
              <a:t>freely add new edges </a:t>
            </a:r>
            <a:r>
              <a:rPr lang="en-IN" dirty="0" smtClean="0"/>
              <a:t>and </a:t>
            </a:r>
            <a:r>
              <a:rPr lang="en-IN" dirty="0" smtClean="0">
                <a:solidFill>
                  <a:srgbClr val="FF0000"/>
                </a:solidFill>
              </a:rPr>
              <a:t>add</a:t>
            </a:r>
            <a:r>
              <a:rPr lang="en-IN" dirty="0" smtClean="0"/>
              <a:t> </a:t>
            </a:r>
            <a:r>
              <a:rPr lang="en-IN" dirty="0">
                <a:solidFill>
                  <a:srgbClr val="FF0000"/>
                </a:solidFill>
              </a:rPr>
              <a:t>properties to nodes and </a:t>
            </a:r>
            <a:r>
              <a:rPr lang="en-IN" dirty="0" smtClean="0">
                <a:solidFill>
                  <a:srgbClr val="FF0000"/>
                </a:solidFill>
              </a:rPr>
              <a:t>edges</a:t>
            </a:r>
            <a:r>
              <a:rPr lang="en-IN" dirty="0" smtClean="0"/>
              <a:t>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49037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IN" dirty="0" err="1" smtClean="0"/>
              <a:t>Schemaless</a:t>
            </a:r>
            <a:r>
              <a:rPr lang="en-IN" dirty="0" smtClean="0"/>
              <a:t> databases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5638800"/>
          </a:xfrm>
        </p:spPr>
        <p:txBody>
          <a:bodyPr>
            <a:normAutofit fontScale="92500" lnSpcReduction="20000"/>
          </a:bodyPr>
          <a:lstStyle/>
          <a:p>
            <a:r>
              <a:rPr lang="en-IN" sz="2600" dirty="0" err="1"/>
              <a:t>Schemelessness</a:t>
            </a:r>
            <a:r>
              <a:rPr lang="en-IN" sz="2600" dirty="0"/>
              <a:t> rejoice in this </a:t>
            </a:r>
            <a:r>
              <a:rPr lang="en-IN" sz="2600" b="1" dirty="0">
                <a:solidFill>
                  <a:schemeClr val="tx2"/>
                </a:solidFill>
              </a:rPr>
              <a:t>freedom and flexibility</a:t>
            </a:r>
            <a:r>
              <a:rPr lang="en-IN" sz="2600" dirty="0"/>
              <a:t>.</a:t>
            </a:r>
          </a:p>
          <a:p>
            <a:r>
              <a:rPr lang="en-IN" sz="2600" dirty="0">
                <a:solidFill>
                  <a:schemeClr val="tx2"/>
                </a:solidFill>
              </a:rPr>
              <a:t>Without a schema </a:t>
            </a:r>
            <a:r>
              <a:rPr lang="en-IN" sz="2600" dirty="0"/>
              <a:t>binding can easily </a:t>
            </a:r>
            <a:r>
              <a:rPr lang="en-IN" sz="2600" dirty="0">
                <a:solidFill>
                  <a:srgbClr val="00B0F0"/>
                </a:solidFill>
              </a:rPr>
              <a:t>store whatever you need</a:t>
            </a:r>
            <a:r>
              <a:rPr lang="en-IN" sz="2600" dirty="0"/>
              <a:t>. This allows to easily change data storage, can </a:t>
            </a:r>
            <a:r>
              <a:rPr lang="en-IN" sz="2600" dirty="0">
                <a:solidFill>
                  <a:srgbClr val="7030A0"/>
                </a:solidFill>
              </a:rPr>
              <a:t>easily add new things </a:t>
            </a:r>
            <a:r>
              <a:rPr lang="en-IN" sz="2600" dirty="0"/>
              <a:t>to discover them.</a:t>
            </a:r>
          </a:p>
          <a:p>
            <a:r>
              <a:rPr lang="en-IN" sz="2600" dirty="0" err="1"/>
              <a:t>Schemaless</a:t>
            </a:r>
            <a:r>
              <a:rPr lang="en-IN" sz="2600" dirty="0"/>
              <a:t>  store makes easier to deal </a:t>
            </a:r>
            <a:r>
              <a:rPr lang="en-IN" sz="2600" dirty="0">
                <a:solidFill>
                  <a:srgbClr val="FFC000"/>
                </a:solidFill>
              </a:rPr>
              <a:t>with </a:t>
            </a:r>
            <a:r>
              <a:rPr lang="en-IN" sz="2600" dirty="0" err="1">
                <a:solidFill>
                  <a:srgbClr val="FFC000"/>
                </a:solidFill>
              </a:rPr>
              <a:t>nonuniform</a:t>
            </a:r>
            <a:r>
              <a:rPr lang="en-IN" sz="2600" dirty="0">
                <a:solidFill>
                  <a:srgbClr val="FFC000"/>
                </a:solidFill>
              </a:rPr>
              <a:t> </a:t>
            </a:r>
            <a:r>
              <a:rPr lang="en-IN" sz="2600" dirty="0"/>
              <a:t>data: data where each record has a different set of fields.</a:t>
            </a:r>
          </a:p>
          <a:p>
            <a:r>
              <a:rPr lang="en-IN" sz="2600" dirty="0" err="1"/>
              <a:t>Schemaless</a:t>
            </a:r>
            <a:r>
              <a:rPr lang="en-IN" sz="2600" dirty="0"/>
              <a:t> avoids allowing each record to contain just what it needs</a:t>
            </a:r>
          </a:p>
          <a:p>
            <a:r>
              <a:rPr lang="en-IN" sz="2600" dirty="0" err="1"/>
              <a:t>Schemaless</a:t>
            </a:r>
            <a:r>
              <a:rPr lang="en-IN" sz="2600" dirty="0"/>
              <a:t> avoids many problems that exist with fixed schema databases.</a:t>
            </a:r>
          </a:p>
          <a:p>
            <a:pPr marL="0" indent="0">
              <a:buNone/>
            </a:pPr>
            <a:r>
              <a:rPr lang="en-IN" dirty="0" smtClean="0">
                <a:solidFill>
                  <a:srgbClr val="0070C0"/>
                </a:solidFill>
              </a:rPr>
              <a:t>Write a program that access data that relies on implicit schema</a:t>
            </a:r>
          </a:p>
          <a:p>
            <a:r>
              <a:rPr lang="en-IN" dirty="0" err="1" smtClean="0"/>
              <a:t>foreach</a:t>
            </a:r>
            <a:r>
              <a:rPr lang="en-IN" dirty="0" smtClean="0"/>
              <a:t> </a:t>
            </a:r>
            <a:r>
              <a:rPr lang="en-IN" dirty="0"/>
              <a:t>(Record r in records) { </a:t>
            </a:r>
            <a:endParaRPr lang="en-IN" dirty="0" smtClean="0"/>
          </a:p>
          <a:p>
            <a:r>
              <a:rPr lang="en-IN" dirty="0" err="1" smtClean="0"/>
              <a:t>foreach</a:t>
            </a:r>
            <a:r>
              <a:rPr lang="en-IN" dirty="0" smtClean="0"/>
              <a:t> </a:t>
            </a:r>
            <a:r>
              <a:rPr lang="en-IN" dirty="0"/>
              <a:t>(Field f in </a:t>
            </a:r>
            <a:r>
              <a:rPr lang="en-IN" dirty="0" err="1"/>
              <a:t>r.fields</a:t>
            </a:r>
            <a:r>
              <a:rPr lang="en-IN" dirty="0"/>
              <a:t>) { </a:t>
            </a:r>
            <a:endParaRPr lang="en-IN" dirty="0" smtClean="0"/>
          </a:p>
          <a:p>
            <a:r>
              <a:rPr lang="en-IN" dirty="0" smtClean="0"/>
              <a:t>print </a:t>
            </a:r>
            <a:r>
              <a:rPr lang="en-IN" dirty="0"/>
              <a:t>(f.name, </a:t>
            </a:r>
            <a:r>
              <a:rPr lang="en-IN" dirty="0" err="1"/>
              <a:t>f.value</a:t>
            </a:r>
            <a:r>
              <a:rPr lang="en-IN" dirty="0"/>
              <a:t>) </a:t>
            </a:r>
            <a:endParaRPr lang="en-IN" dirty="0" smtClean="0"/>
          </a:p>
          <a:p>
            <a:r>
              <a:rPr lang="en-IN" dirty="0" smtClean="0"/>
              <a:t>} </a:t>
            </a:r>
          </a:p>
          <a:p>
            <a:r>
              <a:rPr lang="en-IN" dirty="0" smtClean="0"/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887580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Schemaless</a:t>
            </a:r>
            <a:r>
              <a:rPr lang="en-IN" dirty="0" smtClean="0"/>
              <a:t> databases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 </a:t>
            </a:r>
            <a:r>
              <a:rPr lang="en-IN" dirty="0" err="1" smtClean="0"/>
              <a:t>Schemaless</a:t>
            </a:r>
            <a:r>
              <a:rPr lang="en-IN" dirty="0" smtClean="0"/>
              <a:t> database usually have an </a:t>
            </a:r>
            <a:r>
              <a:rPr lang="en-IN" dirty="0">
                <a:solidFill>
                  <a:srgbClr val="C00000"/>
                </a:solidFill>
              </a:rPr>
              <a:t>implicit </a:t>
            </a:r>
            <a:r>
              <a:rPr lang="en-IN" dirty="0" smtClean="0">
                <a:solidFill>
                  <a:srgbClr val="C00000"/>
                </a:solidFill>
              </a:rPr>
              <a:t>schema</a:t>
            </a:r>
            <a:r>
              <a:rPr lang="en-IN" dirty="0" smtClean="0"/>
              <a:t>. </a:t>
            </a:r>
            <a:r>
              <a:rPr lang="en-IN" dirty="0"/>
              <a:t>This implicit schema is a set of assumptions about the </a:t>
            </a:r>
            <a:r>
              <a:rPr lang="en-IN" dirty="0">
                <a:solidFill>
                  <a:srgbClr val="C00000"/>
                </a:solidFill>
              </a:rPr>
              <a:t>data’s </a:t>
            </a:r>
            <a:r>
              <a:rPr lang="en-IN" dirty="0" smtClean="0">
                <a:solidFill>
                  <a:srgbClr val="C00000"/>
                </a:solidFill>
              </a:rPr>
              <a:t>structure</a:t>
            </a:r>
            <a:r>
              <a:rPr lang="en-IN" dirty="0" smtClean="0"/>
              <a:t> in </a:t>
            </a:r>
            <a:r>
              <a:rPr lang="en-IN" dirty="0"/>
              <a:t>the code that manipulates the data</a:t>
            </a:r>
            <a:r>
              <a:rPr lang="en-IN" dirty="0" smtClean="0"/>
              <a:t>.</a:t>
            </a:r>
          </a:p>
          <a:p>
            <a:r>
              <a:rPr lang="en-IN" dirty="0" smtClean="0"/>
              <a:t>A </a:t>
            </a:r>
            <a:r>
              <a:rPr lang="en-IN" dirty="0" err="1"/>
              <a:t>schemaless</a:t>
            </a:r>
            <a:r>
              <a:rPr lang="en-IN" dirty="0"/>
              <a:t> database shifts the schema into the application code that accesses it</a:t>
            </a:r>
            <a:r>
              <a:rPr lang="en-IN" dirty="0" smtClean="0"/>
              <a:t>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Problem arise</a:t>
            </a:r>
            <a:r>
              <a:rPr lang="en-IN" dirty="0" smtClean="0"/>
              <a:t> - if </a:t>
            </a:r>
            <a:r>
              <a:rPr lang="en-IN" dirty="0">
                <a:solidFill>
                  <a:srgbClr val="C00000"/>
                </a:solidFill>
              </a:rPr>
              <a:t>multiple </a:t>
            </a:r>
            <a:r>
              <a:rPr lang="en-IN" dirty="0"/>
              <a:t>applications, developed by different people, access the </a:t>
            </a:r>
            <a:r>
              <a:rPr lang="en-IN" dirty="0">
                <a:solidFill>
                  <a:srgbClr val="C00000"/>
                </a:solidFill>
              </a:rPr>
              <a:t>same</a:t>
            </a:r>
            <a:r>
              <a:rPr lang="en-IN" dirty="0"/>
              <a:t> database</a:t>
            </a:r>
            <a:r>
              <a:rPr lang="en-IN" dirty="0" smtClean="0"/>
              <a:t>.</a:t>
            </a:r>
          </a:p>
          <a:p>
            <a:r>
              <a:rPr lang="en-IN" dirty="0"/>
              <a:t>One is to </a:t>
            </a:r>
            <a:r>
              <a:rPr lang="en-IN" dirty="0">
                <a:solidFill>
                  <a:srgbClr val="0070C0"/>
                </a:solidFill>
              </a:rPr>
              <a:t>encapsulate all database interaction </a:t>
            </a:r>
            <a:r>
              <a:rPr lang="en-IN" dirty="0"/>
              <a:t>within </a:t>
            </a:r>
            <a:r>
              <a:rPr lang="en-IN" dirty="0" smtClean="0"/>
              <a:t>a single </a:t>
            </a:r>
            <a:r>
              <a:rPr lang="en-IN" dirty="0"/>
              <a:t>application and integrate it with other applications using web </a:t>
            </a:r>
            <a:r>
              <a:rPr lang="en-IN" dirty="0" smtClean="0"/>
              <a:t>services , these services are used for integration</a:t>
            </a:r>
            <a:endParaRPr lang="en-IN" dirty="0"/>
          </a:p>
          <a:p>
            <a:r>
              <a:rPr lang="en-IN" dirty="0" smtClean="0"/>
              <a:t>Another </a:t>
            </a:r>
            <a:r>
              <a:rPr lang="en-IN" dirty="0"/>
              <a:t>approach is to clearly </a:t>
            </a:r>
            <a:r>
              <a:rPr lang="en-IN" dirty="0">
                <a:solidFill>
                  <a:srgbClr val="0070C0"/>
                </a:solidFill>
              </a:rPr>
              <a:t>delineate different areas </a:t>
            </a:r>
            <a:r>
              <a:rPr lang="en-IN" dirty="0"/>
              <a:t>of an aggregate for access by different </a:t>
            </a:r>
            <a:r>
              <a:rPr lang="en-IN" dirty="0" smtClean="0"/>
              <a:t>applications.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12761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Materialized Views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5181600"/>
          </a:xfrm>
        </p:spPr>
        <p:txBody>
          <a:bodyPr>
            <a:normAutofit lnSpcReduction="10000"/>
          </a:bodyPr>
          <a:lstStyle/>
          <a:p>
            <a:r>
              <a:rPr lang="en-IN" dirty="0" smtClean="0">
                <a:solidFill>
                  <a:srgbClr val="0070C0"/>
                </a:solidFill>
              </a:rPr>
              <a:t>Advantage </a:t>
            </a:r>
            <a:r>
              <a:rPr lang="en-IN" dirty="0" smtClean="0"/>
              <a:t>of aggregate oriented data model is to access the data in a single aggregate which can be stored and accessed as a unit.</a:t>
            </a:r>
          </a:p>
          <a:p>
            <a:r>
              <a:rPr lang="en-IN" dirty="0" smtClean="0"/>
              <a:t>Example: Collection of Orders</a:t>
            </a:r>
          </a:p>
          <a:p>
            <a:r>
              <a:rPr lang="en-IN" dirty="0" smtClean="0">
                <a:solidFill>
                  <a:srgbClr val="0070C0"/>
                </a:solidFill>
              </a:rPr>
              <a:t>Disadvantage: </a:t>
            </a:r>
            <a:r>
              <a:rPr lang="en-IN" dirty="0" smtClean="0"/>
              <a:t>to read every order in the database.</a:t>
            </a:r>
          </a:p>
          <a:p>
            <a:r>
              <a:rPr lang="en-IN" dirty="0"/>
              <a:t>A </a:t>
            </a:r>
            <a:r>
              <a:rPr lang="en-IN" dirty="0">
                <a:solidFill>
                  <a:srgbClr val="0070C0"/>
                </a:solidFill>
              </a:rPr>
              <a:t>view</a:t>
            </a:r>
            <a:r>
              <a:rPr lang="en-IN" dirty="0"/>
              <a:t> is like a relational table (it is a relation) but it’s defined by computation over the base tables. </a:t>
            </a:r>
            <a:endParaRPr lang="en-IN" dirty="0" smtClean="0"/>
          </a:p>
          <a:p>
            <a:r>
              <a:rPr lang="en-IN" dirty="0" smtClean="0"/>
              <a:t>When </a:t>
            </a:r>
            <a:r>
              <a:rPr lang="en-IN" dirty="0"/>
              <a:t>you access a view, the database computes the data in the </a:t>
            </a:r>
            <a:r>
              <a:rPr lang="en-IN" dirty="0" smtClean="0"/>
              <a:t>view—form </a:t>
            </a:r>
            <a:r>
              <a:rPr lang="en-IN" dirty="0"/>
              <a:t>of </a:t>
            </a:r>
            <a:r>
              <a:rPr lang="en-IN" dirty="0">
                <a:solidFill>
                  <a:srgbClr val="0070C0"/>
                </a:solidFill>
              </a:rPr>
              <a:t>encapsulation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Views </a:t>
            </a:r>
            <a:r>
              <a:rPr lang="en-IN" dirty="0"/>
              <a:t>provide a mechanism to hide from the client whether data is </a:t>
            </a:r>
            <a:r>
              <a:rPr lang="en-IN" dirty="0">
                <a:solidFill>
                  <a:srgbClr val="0070C0"/>
                </a:solidFill>
              </a:rPr>
              <a:t>derived data or base </a:t>
            </a:r>
            <a:r>
              <a:rPr lang="en-IN" dirty="0" smtClean="0">
                <a:solidFill>
                  <a:srgbClr val="0070C0"/>
                </a:solidFill>
              </a:rPr>
              <a:t>data</a:t>
            </a:r>
            <a:r>
              <a:rPr lang="en-IN" dirty="0" smtClean="0"/>
              <a:t>.</a:t>
            </a:r>
          </a:p>
          <a:p>
            <a:r>
              <a:rPr lang="en-IN" dirty="0" smtClean="0"/>
              <a:t>Materialized </a:t>
            </a:r>
            <a:r>
              <a:rPr lang="en-IN" dirty="0"/>
              <a:t>views </a:t>
            </a:r>
            <a:r>
              <a:rPr lang="en-IN" dirty="0" smtClean="0"/>
              <a:t>are </a:t>
            </a:r>
            <a:r>
              <a:rPr lang="en-IN" dirty="0"/>
              <a:t>views that are computed in advance and </a:t>
            </a:r>
            <a:r>
              <a:rPr lang="en-IN" dirty="0">
                <a:solidFill>
                  <a:srgbClr val="0070C0"/>
                </a:solidFill>
              </a:rPr>
              <a:t>cached on </a:t>
            </a:r>
            <a:r>
              <a:rPr lang="en-IN" dirty="0" smtClean="0">
                <a:solidFill>
                  <a:srgbClr val="0070C0"/>
                </a:solidFill>
              </a:rPr>
              <a:t>disk </a:t>
            </a:r>
            <a:r>
              <a:rPr lang="en-IN" dirty="0" smtClean="0"/>
              <a:t>and are </a:t>
            </a:r>
            <a:r>
              <a:rPr lang="en-IN" dirty="0"/>
              <a:t>effective for data that is read </a:t>
            </a:r>
            <a:r>
              <a:rPr lang="en-IN" dirty="0" smtClean="0"/>
              <a:t>heavily.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4479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IN" dirty="0" smtClean="0"/>
              <a:t>Materialized views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 lnSpcReduction="10000"/>
          </a:bodyPr>
          <a:lstStyle/>
          <a:p>
            <a:r>
              <a:rPr lang="en-IN" dirty="0"/>
              <a:t> </a:t>
            </a:r>
            <a:r>
              <a:rPr lang="en-IN" dirty="0" smtClean="0">
                <a:solidFill>
                  <a:srgbClr val="0070C0"/>
                </a:solidFill>
              </a:rPr>
              <a:t>Build </a:t>
            </a:r>
            <a:r>
              <a:rPr lang="en-IN" dirty="0"/>
              <a:t>materialized views outside of the database by </a:t>
            </a:r>
            <a:r>
              <a:rPr lang="en-IN" dirty="0">
                <a:solidFill>
                  <a:srgbClr val="0070C0"/>
                </a:solidFill>
              </a:rPr>
              <a:t>reading</a:t>
            </a:r>
            <a:r>
              <a:rPr lang="en-IN" dirty="0"/>
              <a:t> the data</a:t>
            </a:r>
            <a:r>
              <a:rPr lang="en-IN" dirty="0" smtClean="0"/>
              <a:t>, </a:t>
            </a:r>
            <a:r>
              <a:rPr lang="en-IN" dirty="0" smtClean="0">
                <a:solidFill>
                  <a:srgbClr val="0070C0"/>
                </a:solidFill>
              </a:rPr>
              <a:t>computing</a:t>
            </a:r>
            <a:r>
              <a:rPr lang="en-IN" dirty="0" smtClean="0"/>
              <a:t> </a:t>
            </a:r>
            <a:r>
              <a:rPr lang="en-IN" dirty="0"/>
              <a:t>the view, and </a:t>
            </a:r>
            <a:r>
              <a:rPr lang="en-IN" dirty="0">
                <a:solidFill>
                  <a:srgbClr val="0070C0"/>
                </a:solidFill>
              </a:rPr>
              <a:t>saving</a:t>
            </a:r>
            <a:r>
              <a:rPr lang="en-IN" dirty="0"/>
              <a:t> it back to the database.</a:t>
            </a:r>
          </a:p>
          <a:p>
            <a:r>
              <a:rPr lang="en-IN" dirty="0" smtClean="0"/>
              <a:t>Materialized </a:t>
            </a:r>
            <a:r>
              <a:rPr lang="en-IN" dirty="0"/>
              <a:t>views can be used within the </a:t>
            </a:r>
            <a:r>
              <a:rPr lang="en-IN" dirty="0">
                <a:solidFill>
                  <a:srgbClr val="0070C0"/>
                </a:solidFill>
              </a:rPr>
              <a:t>same aggregate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An </a:t>
            </a:r>
            <a:r>
              <a:rPr lang="en-IN" dirty="0"/>
              <a:t>order </a:t>
            </a:r>
            <a:r>
              <a:rPr lang="en-IN" dirty="0" smtClean="0"/>
              <a:t>document--  </a:t>
            </a:r>
            <a:r>
              <a:rPr lang="en-IN" dirty="0"/>
              <a:t>provides summary information</a:t>
            </a:r>
          </a:p>
          <a:p>
            <a:r>
              <a:rPr lang="en-IN" dirty="0"/>
              <a:t>about the order </a:t>
            </a:r>
            <a:endParaRPr lang="en-IN" dirty="0" smtClean="0"/>
          </a:p>
          <a:p>
            <a:r>
              <a:rPr lang="en-IN" dirty="0" smtClean="0"/>
              <a:t>Using column family database for </a:t>
            </a:r>
            <a:r>
              <a:rPr lang="en-IN" dirty="0"/>
              <a:t>materialized </a:t>
            </a:r>
            <a:r>
              <a:rPr lang="en-IN" dirty="0" smtClean="0"/>
              <a:t>views- allows </a:t>
            </a:r>
            <a:r>
              <a:rPr lang="en-IN" dirty="0"/>
              <a:t>to </a:t>
            </a:r>
            <a:r>
              <a:rPr lang="en-IN" dirty="0">
                <a:solidFill>
                  <a:srgbClr val="0070C0"/>
                </a:solidFill>
              </a:rPr>
              <a:t>update</a:t>
            </a:r>
            <a:r>
              <a:rPr lang="en-IN" dirty="0"/>
              <a:t> the materialized view within the </a:t>
            </a:r>
            <a:r>
              <a:rPr lang="en-IN" dirty="0">
                <a:solidFill>
                  <a:srgbClr val="0070C0"/>
                </a:solidFill>
              </a:rPr>
              <a:t>same </a:t>
            </a:r>
            <a:r>
              <a:rPr lang="en-IN" dirty="0" smtClean="0">
                <a:solidFill>
                  <a:srgbClr val="0070C0"/>
                </a:solidFill>
              </a:rPr>
              <a:t>atomic operation.</a:t>
            </a:r>
          </a:p>
          <a:p>
            <a:r>
              <a:rPr lang="en-IN" dirty="0">
                <a:solidFill>
                  <a:srgbClr val="0070C0"/>
                </a:solidFill>
              </a:rPr>
              <a:t> </a:t>
            </a:r>
            <a:r>
              <a:rPr lang="en-IN" dirty="0" smtClean="0"/>
              <a:t>The </a:t>
            </a:r>
            <a:r>
              <a:rPr lang="en-IN" dirty="0"/>
              <a:t>database executes the </a:t>
            </a:r>
            <a:r>
              <a:rPr lang="en-IN" dirty="0" smtClean="0"/>
              <a:t>computation when </a:t>
            </a:r>
            <a:r>
              <a:rPr lang="en-IN" dirty="0"/>
              <a:t>needed according to some parameters that you </a:t>
            </a:r>
            <a:r>
              <a:rPr lang="en-IN" dirty="0" smtClean="0"/>
              <a:t>configure.</a:t>
            </a:r>
          </a:p>
          <a:p>
            <a:r>
              <a:rPr lang="en-IN" dirty="0" smtClean="0"/>
              <a:t> </a:t>
            </a:r>
            <a:r>
              <a:rPr lang="en-IN" b="1" dirty="0">
                <a:solidFill>
                  <a:srgbClr val="FF0000"/>
                </a:solidFill>
              </a:rPr>
              <a:t>VIEW</a:t>
            </a:r>
            <a:r>
              <a:rPr lang="en-IN" dirty="0"/>
              <a:t>-</a:t>
            </a:r>
            <a:r>
              <a:rPr lang="en-IN" dirty="0" smtClean="0"/>
              <a:t>---   </a:t>
            </a:r>
            <a:r>
              <a:rPr lang="en-IN" b="1" dirty="0" smtClean="0">
                <a:solidFill>
                  <a:srgbClr val="00B050"/>
                </a:solidFill>
              </a:rPr>
              <a:t>User Query </a:t>
            </a:r>
            <a:r>
              <a:rPr lang="en-IN" dirty="0" smtClean="0">
                <a:sym typeface="Wingdings" pitchFamily="2" charset="2"/>
              </a:rPr>
              <a:t> </a:t>
            </a:r>
            <a:r>
              <a:rPr lang="en-IN" b="1" dirty="0" smtClean="0">
                <a:solidFill>
                  <a:srgbClr val="0070C0"/>
                </a:solidFill>
              </a:rPr>
              <a:t>Run </a:t>
            </a:r>
            <a:r>
              <a:rPr lang="en-IN" b="1" dirty="0">
                <a:solidFill>
                  <a:srgbClr val="0070C0"/>
                </a:solidFill>
              </a:rPr>
              <a:t>Query on Base Tables  </a:t>
            </a:r>
            <a:r>
              <a:rPr lang="en-IN" b="1" dirty="0" smtClean="0">
                <a:solidFill>
                  <a:srgbClr val="0070C0"/>
                </a:solidFill>
              </a:rPr>
              <a:t> </a:t>
            </a:r>
            <a:r>
              <a:rPr lang="en-IN" dirty="0" smtClean="0">
                <a:sym typeface="Wingdings" pitchFamily="2" charset="2"/>
              </a:rPr>
              <a:t> </a:t>
            </a:r>
            <a:r>
              <a:rPr lang="en-IN" b="1" dirty="0" smtClean="0">
                <a:solidFill>
                  <a:srgbClr val="FFC000"/>
                </a:solidFill>
              </a:rPr>
              <a:t>Result </a:t>
            </a:r>
            <a:r>
              <a:rPr lang="en-IN" b="1" dirty="0">
                <a:solidFill>
                  <a:srgbClr val="FFC000"/>
                </a:solidFill>
              </a:rPr>
              <a:t>(Computed Every Time</a:t>
            </a:r>
            <a:r>
              <a:rPr lang="en-IN" b="1" dirty="0" smtClean="0">
                <a:solidFill>
                  <a:srgbClr val="FFC000"/>
                </a:solidFill>
              </a:rPr>
              <a:t>)</a:t>
            </a:r>
          </a:p>
          <a:p>
            <a:r>
              <a:rPr lang="en-IN" b="1" dirty="0" smtClean="0">
                <a:solidFill>
                  <a:srgbClr val="FF0000"/>
                </a:solidFill>
              </a:rPr>
              <a:t>MATERIALIZED </a:t>
            </a:r>
            <a:r>
              <a:rPr lang="en-IN" b="1" dirty="0">
                <a:solidFill>
                  <a:srgbClr val="FF0000"/>
                </a:solidFill>
              </a:rPr>
              <a:t>VIEW-</a:t>
            </a:r>
            <a:r>
              <a:rPr lang="en-IN" dirty="0" smtClean="0"/>
              <a:t>-   </a:t>
            </a:r>
            <a:r>
              <a:rPr lang="en-IN" b="1" dirty="0" smtClean="0">
                <a:solidFill>
                  <a:srgbClr val="00B050"/>
                </a:solidFill>
              </a:rPr>
              <a:t>User </a:t>
            </a:r>
            <a:r>
              <a:rPr lang="en-IN" b="1" dirty="0">
                <a:solidFill>
                  <a:srgbClr val="00B050"/>
                </a:solidFill>
              </a:rPr>
              <a:t>Query </a:t>
            </a:r>
            <a:r>
              <a:rPr lang="en-IN" dirty="0" smtClean="0">
                <a:sym typeface="Wingdings" pitchFamily="2" charset="2"/>
              </a:rPr>
              <a:t> </a:t>
            </a:r>
            <a:r>
              <a:rPr lang="en-IN" b="1" dirty="0" smtClean="0">
                <a:solidFill>
                  <a:srgbClr val="00B0F0"/>
                </a:solidFill>
              </a:rPr>
              <a:t>Stored </a:t>
            </a:r>
            <a:r>
              <a:rPr lang="en-IN" b="1" dirty="0" err="1">
                <a:solidFill>
                  <a:srgbClr val="00B0F0"/>
                </a:solidFill>
              </a:rPr>
              <a:t>Precomputed</a:t>
            </a:r>
            <a:r>
              <a:rPr lang="en-IN" b="1" dirty="0">
                <a:solidFill>
                  <a:srgbClr val="00B0F0"/>
                </a:solidFill>
              </a:rPr>
              <a:t> Result </a:t>
            </a:r>
            <a:r>
              <a:rPr lang="en-IN" dirty="0"/>
              <a:t> </a:t>
            </a:r>
            <a:r>
              <a:rPr lang="en-IN" dirty="0" smtClean="0">
                <a:sym typeface="Wingdings" pitchFamily="2" charset="2"/>
              </a:rPr>
              <a:t> </a:t>
            </a:r>
            <a:r>
              <a:rPr lang="en-IN" b="1" dirty="0" smtClean="0">
                <a:solidFill>
                  <a:srgbClr val="FFC000"/>
                </a:solidFill>
              </a:rPr>
              <a:t>Fast </a:t>
            </a:r>
            <a:r>
              <a:rPr lang="en-IN" b="1" dirty="0">
                <a:solidFill>
                  <a:srgbClr val="FFC000"/>
                </a:solidFill>
              </a:rPr>
              <a:t>Response</a:t>
            </a:r>
          </a:p>
        </p:txBody>
      </p:sp>
    </p:spTree>
    <p:extLst>
      <p:ext uri="{BB962C8B-B14F-4D97-AF65-F5344CB8AC3E}">
        <p14:creationId xmlns:p14="http://schemas.microsoft.com/office/powerpoint/2010/main" val="341255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Distribution models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err="1"/>
              <a:t>NoSQL</a:t>
            </a:r>
            <a:r>
              <a:rPr lang="en-IN" dirty="0"/>
              <a:t> has been its ability to run databases on a large cluster. </a:t>
            </a:r>
            <a:endParaRPr lang="en-IN" dirty="0" smtClean="0"/>
          </a:p>
          <a:p>
            <a:r>
              <a:rPr lang="en-IN" dirty="0"/>
              <a:t>Distribution refers to the way </a:t>
            </a:r>
            <a:r>
              <a:rPr lang="en-IN" b="1" dirty="0">
                <a:solidFill>
                  <a:srgbClr val="0070C0"/>
                </a:solidFill>
              </a:rPr>
              <a:t>data and workload </a:t>
            </a:r>
            <a:r>
              <a:rPr lang="en-IN" dirty="0"/>
              <a:t>are spread across multiple machines (nodes) instead of a single server.</a:t>
            </a:r>
          </a:p>
          <a:p>
            <a:r>
              <a:rPr lang="en-IN" dirty="0"/>
              <a:t>The primary goals are:</a:t>
            </a:r>
          </a:p>
          <a:p>
            <a:r>
              <a:rPr lang="en-IN" dirty="0"/>
              <a:t>•	</a:t>
            </a:r>
            <a:r>
              <a:rPr lang="en-IN" b="1" dirty="0">
                <a:solidFill>
                  <a:srgbClr val="0070C0"/>
                </a:solidFill>
              </a:rPr>
              <a:t>Scalability</a:t>
            </a:r>
          </a:p>
          <a:p>
            <a:r>
              <a:rPr lang="en-IN" b="1" dirty="0">
                <a:solidFill>
                  <a:srgbClr val="0070C0"/>
                </a:solidFill>
              </a:rPr>
              <a:t>•	High availability</a:t>
            </a:r>
          </a:p>
          <a:p>
            <a:r>
              <a:rPr lang="en-IN" b="1" dirty="0">
                <a:solidFill>
                  <a:srgbClr val="0070C0"/>
                </a:solidFill>
              </a:rPr>
              <a:t>•	Fault tolerance</a:t>
            </a:r>
          </a:p>
          <a:p>
            <a:r>
              <a:rPr lang="en-IN" b="1" dirty="0">
                <a:solidFill>
                  <a:srgbClr val="0070C0"/>
                </a:solidFill>
              </a:rPr>
              <a:t>•	Performance improvement</a:t>
            </a:r>
          </a:p>
          <a:p>
            <a:r>
              <a:rPr lang="en-IN" dirty="0"/>
              <a:t>In </a:t>
            </a:r>
            <a:r>
              <a:rPr lang="en-IN" dirty="0" err="1"/>
              <a:t>NoSQL</a:t>
            </a:r>
            <a:r>
              <a:rPr lang="en-IN" dirty="0"/>
              <a:t> systems, aggregates are the unit of distribution.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78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</a:t>
            </a:r>
            <a:r>
              <a:rPr lang="en-IN" sz="3200" b="1" dirty="0" err="1"/>
              <a:t>NoSQL</a:t>
            </a:r>
            <a:r>
              <a:rPr lang="en-IN" sz="3200" b="1" dirty="0" smtClean="0"/>
              <a:t>? </a:t>
            </a:r>
            <a:r>
              <a:rPr lang="en-IN" sz="2800" b="1" dirty="0" smtClean="0"/>
              <a:t>-</a:t>
            </a:r>
            <a:r>
              <a:rPr lang="en-US" sz="2800" dirty="0"/>
              <a:t>The Value of Relational Databases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Integration</a:t>
            </a:r>
          </a:p>
          <a:p>
            <a:r>
              <a:rPr lang="en-IN" dirty="0"/>
              <a:t>Enterprise applications live </a:t>
            </a:r>
            <a:r>
              <a:rPr lang="en-IN" dirty="0" smtClean="0"/>
              <a:t>in </a:t>
            </a:r>
            <a:r>
              <a:rPr lang="en-US" b="1" dirty="0"/>
              <a:t>shared database integration </a:t>
            </a:r>
            <a:r>
              <a:rPr lang="en-US" dirty="0" smtClean="0"/>
              <a:t>where </a:t>
            </a:r>
            <a:r>
              <a:rPr lang="en-US" dirty="0"/>
              <a:t>multiple applications store their data in a single database. Using </a:t>
            </a:r>
            <a:r>
              <a:rPr lang="en-US" dirty="0" smtClean="0"/>
              <a:t>a single </a:t>
            </a:r>
            <a:r>
              <a:rPr lang="en-US" dirty="0"/>
              <a:t>database allows all the applications to use each others’ data easily, </a:t>
            </a:r>
            <a:r>
              <a:rPr lang="en-US" dirty="0" smtClean="0"/>
              <a:t>while the </a:t>
            </a:r>
            <a:r>
              <a:rPr lang="en-US" dirty="0"/>
              <a:t>database’s </a:t>
            </a:r>
            <a:r>
              <a:rPr lang="en-US" b="1" dirty="0"/>
              <a:t>concurrency control </a:t>
            </a:r>
            <a:r>
              <a:rPr lang="en-US" dirty="0"/>
              <a:t>handles multiple applications in the </a:t>
            </a:r>
            <a:r>
              <a:rPr lang="en-US" dirty="0" smtClean="0"/>
              <a:t>same way </a:t>
            </a:r>
            <a:r>
              <a:rPr lang="en-US" dirty="0"/>
              <a:t>as it handles multiple users in a single application</a:t>
            </a:r>
            <a:r>
              <a:rPr lang="en-US" dirty="0" smtClean="0"/>
              <a:t>.</a:t>
            </a:r>
          </a:p>
          <a:p>
            <a:r>
              <a:rPr lang="en-IN" b="1" dirty="0" smtClean="0"/>
              <a:t>A (Mostly</a:t>
            </a:r>
            <a:r>
              <a:rPr lang="en-IN" b="1" dirty="0"/>
              <a:t>) Standard </a:t>
            </a:r>
            <a:r>
              <a:rPr lang="en-IN" b="1" dirty="0" smtClean="0"/>
              <a:t>Model</a:t>
            </a:r>
          </a:p>
          <a:p>
            <a:r>
              <a:rPr lang="en-IN" dirty="0"/>
              <a:t>D</a:t>
            </a:r>
            <a:r>
              <a:rPr lang="en-IN" dirty="0" smtClean="0"/>
              <a:t>evelopers </a:t>
            </a:r>
            <a:r>
              <a:rPr lang="en-IN" dirty="0"/>
              <a:t>and </a:t>
            </a:r>
            <a:r>
              <a:rPr lang="en-IN" dirty="0" smtClean="0"/>
              <a:t>database </a:t>
            </a:r>
            <a:r>
              <a:rPr lang="en-US" dirty="0" smtClean="0"/>
              <a:t>professionals </a:t>
            </a:r>
            <a:r>
              <a:rPr lang="en-US" dirty="0"/>
              <a:t>can learn the basic relational model and apply it in many projects.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58817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r>
              <a:rPr lang="en-IN" dirty="0" smtClean="0"/>
              <a:t>Distribution Models –Single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334000"/>
          </a:xfrm>
        </p:spPr>
        <p:txBody>
          <a:bodyPr/>
          <a:lstStyle/>
          <a:p>
            <a:r>
              <a:rPr lang="en-IN" dirty="0"/>
              <a:t>Replication takes the </a:t>
            </a:r>
            <a:r>
              <a:rPr lang="en-IN" b="1" dirty="0">
                <a:solidFill>
                  <a:srgbClr val="FFC000"/>
                </a:solidFill>
              </a:rPr>
              <a:t>same data and copies </a:t>
            </a:r>
            <a:r>
              <a:rPr lang="en-IN" dirty="0"/>
              <a:t>it over multiple nodes. </a:t>
            </a:r>
            <a:endParaRPr lang="en-IN" dirty="0" smtClean="0"/>
          </a:p>
          <a:p>
            <a:r>
              <a:rPr lang="en-IN" dirty="0" err="1" smtClean="0"/>
              <a:t>Sharding</a:t>
            </a:r>
            <a:r>
              <a:rPr lang="en-IN" dirty="0" smtClean="0"/>
              <a:t> puts </a:t>
            </a:r>
            <a:r>
              <a:rPr lang="en-IN" dirty="0"/>
              <a:t>different data on different nodes</a:t>
            </a:r>
            <a:r>
              <a:rPr lang="en-IN" dirty="0" smtClean="0"/>
              <a:t>.</a:t>
            </a:r>
          </a:p>
          <a:p>
            <a:r>
              <a:rPr lang="en-IN" dirty="0"/>
              <a:t>Replication comes into two forms: </a:t>
            </a:r>
            <a:endParaRPr lang="en-IN" dirty="0" smtClean="0"/>
          </a:p>
          <a:p>
            <a:pPr lvl="1"/>
            <a:r>
              <a:rPr lang="en-IN" dirty="0" smtClean="0">
                <a:solidFill>
                  <a:srgbClr val="0070C0"/>
                </a:solidFill>
              </a:rPr>
              <a:t>master-slave </a:t>
            </a:r>
            <a:r>
              <a:rPr lang="en-IN" dirty="0">
                <a:solidFill>
                  <a:srgbClr val="0070C0"/>
                </a:solidFill>
              </a:rPr>
              <a:t>and </a:t>
            </a:r>
            <a:endParaRPr lang="en-IN" dirty="0" smtClean="0">
              <a:solidFill>
                <a:srgbClr val="0070C0"/>
              </a:solidFill>
            </a:endParaRPr>
          </a:p>
          <a:p>
            <a:pPr lvl="1"/>
            <a:r>
              <a:rPr lang="en-IN" dirty="0" smtClean="0">
                <a:solidFill>
                  <a:srgbClr val="0070C0"/>
                </a:solidFill>
              </a:rPr>
              <a:t>peer-to-peer.</a:t>
            </a:r>
          </a:p>
          <a:p>
            <a:r>
              <a:rPr lang="en-IN" dirty="0"/>
              <a:t>Run the database on a single machine </a:t>
            </a:r>
            <a:r>
              <a:rPr lang="en-IN" dirty="0" smtClean="0"/>
              <a:t>that handles </a:t>
            </a:r>
            <a:r>
              <a:rPr lang="en-IN" dirty="0"/>
              <a:t>all the </a:t>
            </a:r>
            <a:r>
              <a:rPr lang="en-IN" dirty="0">
                <a:solidFill>
                  <a:srgbClr val="0070C0"/>
                </a:solidFill>
              </a:rPr>
              <a:t>reads and writes </a:t>
            </a:r>
            <a:r>
              <a:rPr lang="en-IN" dirty="0"/>
              <a:t>to the data store</a:t>
            </a:r>
            <a:r>
              <a:rPr lang="en-IN" dirty="0" smtClean="0"/>
              <a:t>.</a:t>
            </a:r>
          </a:p>
          <a:p>
            <a:r>
              <a:rPr lang="en-IN" dirty="0">
                <a:solidFill>
                  <a:srgbClr val="0070C0"/>
                </a:solidFill>
              </a:rPr>
              <a:t>Graph databases </a:t>
            </a:r>
            <a:r>
              <a:rPr lang="en-IN" dirty="0" smtClean="0"/>
              <a:t>are the best </a:t>
            </a:r>
            <a:r>
              <a:rPr lang="en-IN" dirty="0"/>
              <a:t>in a single server configuration</a:t>
            </a:r>
            <a:r>
              <a:rPr lang="en-IN" dirty="0" smtClean="0"/>
              <a:t>.</a:t>
            </a:r>
          </a:p>
          <a:p>
            <a:r>
              <a:rPr lang="en-IN" dirty="0" smtClean="0"/>
              <a:t>A Single server approach suits for application where </a:t>
            </a:r>
            <a:r>
              <a:rPr lang="en-IN" dirty="0" smtClean="0">
                <a:solidFill>
                  <a:srgbClr val="0070C0"/>
                </a:solidFill>
              </a:rPr>
              <a:t>distribution of data is not done</a:t>
            </a:r>
          </a:p>
        </p:txBody>
      </p:sp>
    </p:spTree>
    <p:extLst>
      <p:ext uri="{BB962C8B-B14F-4D97-AF65-F5344CB8AC3E}">
        <p14:creationId xmlns:p14="http://schemas.microsoft.com/office/powerpoint/2010/main" val="411251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876800"/>
          </a:xfrm>
        </p:spPr>
        <p:txBody>
          <a:bodyPr/>
          <a:lstStyle/>
          <a:p>
            <a:r>
              <a:rPr lang="en-IN" dirty="0" smtClean="0"/>
              <a:t>A </a:t>
            </a:r>
            <a:r>
              <a:rPr lang="en-IN" dirty="0"/>
              <a:t> </a:t>
            </a:r>
            <a:r>
              <a:rPr lang="en-IN" dirty="0" smtClean="0"/>
              <a:t>data store is busy --</a:t>
            </a:r>
            <a:r>
              <a:rPr lang="en-IN" dirty="0"/>
              <a:t> </a:t>
            </a:r>
            <a:r>
              <a:rPr lang="en-IN" dirty="0" smtClean="0"/>
              <a:t>different </a:t>
            </a:r>
            <a:r>
              <a:rPr lang="en-IN" dirty="0"/>
              <a:t>people are accessing different parts of the dataset</a:t>
            </a:r>
            <a:r>
              <a:rPr lang="en-IN" dirty="0" smtClean="0"/>
              <a:t>.</a:t>
            </a:r>
          </a:p>
          <a:p>
            <a:r>
              <a:rPr lang="en-IN" dirty="0" smtClean="0"/>
              <a:t>Support </a:t>
            </a:r>
            <a:r>
              <a:rPr lang="en-IN" dirty="0">
                <a:solidFill>
                  <a:srgbClr val="0070C0"/>
                </a:solidFill>
              </a:rPr>
              <a:t>horizontal scalability</a:t>
            </a:r>
            <a:r>
              <a:rPr lang="en-IN" dirty="0"/>
              <a:t> by putting different parts of the data onto different servers—a technique that’s called </a:t>
            </a:r>
            <a:r>
              <a:rPr lang="en-IN" dirty="0" err="1" smtClean="0">
                <a:solidFill>
                  <a:srgbClr val="0070C0"/>
                </a:solidFill>
              </a:rPr>
              <a:t>sharding</a:t>
            </a:r>
            <a:endParaRPr lang="en-IN" dirty="0" smtClean="0">
              <a:solidFill>
                <a:srgbClr val="0070C0"/>
              </a:solidFill>
            </a:endParaRPr>
          </a:p>
          <a:p>
            <a:endParaRPr lang="en-IN" dirty="0">
              <a:solidFill>
                <a:srgbClr val="0070C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429000"/>
            <a:ext cx="445770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5962650"/>
            <a:ext cx="861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dirty="0" err="1"/>
              <a:t>Sharding</a:t>
            </a:r>
            <a:r>
              <a:rPr lang="en-IN" sz="1400" b="1" dirty="0"/>
              <a:t> puts different data on separate nodes, each of which does its own reads and writes.</a:t>
            </a:r>
          </a:p>
        </p:txBody>
      </p:sp>
    </p:spTree>
    <p:extLst>
      <p:ext uri="{BB962C8B-B14F-4D97-AF65-F5344CB8AC3E}">
        <p14:creationId xmlns:p14="http://schemas.microsoft.com/office/powerpoint/2010/main" val="335531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029200"/>
          </a:xfrm>
        </p:spPr>
        <p:txBody>
          <a:bodyPr>
            <a:normAutofit/>
          </a:bodyPr>
          <a:lstStyle/>
          <a:p>
            <a:r>
              <a:rPr lang="en-IN" dirty="0" smtClean="0">
                <a:solidFill>
                  <a:srgbClr val="0070C0"/>
                </a:solidFill>
              </a:rPr>
              <a:t>Different </a:t>
            </a:r>
            <a:r>
              <a:rPr lang="en-IN" dirty="0">
                <a:solidFill>
                  <a:srgbClr val="0070C0"/>
                </a:solidFill>
              </a:rPr>
              <a:t>users </a:t>
            </a:r>
            <a:r>
              <a:rPr lang="en-IN" dirty="0"/>
              <a:t>all talking to different server nodes.</a:t>
            </a:r>
          </a:p>
          <a:p>
            <a:r>
              <a:rPr lang="en-IN" dirty="0"/>
              <a:t>Each user only has to talk to one server, so gets rapid responses from that </a:t>
            </a:r>
            <a:r>
              <a:rPr lang="en-IN" dirty="0" smtClean="0"/>
              <a:t>server.</a:t>
            </a:r>
          </a:p>
          <a:p>
            <a:r>
              <a:rPr lang="en-IN" dirty="0" smtClean="0"/>
              <a:t>The </a:t>
            </a:r>
            <a:r>
              <a:rPr lang="en-IN" dirty="0"/>
              <a:t>first part of this question is how to </a:t>
            </a:r>
            <a:r>
              <a:rPr lang="en-IN" dirty="0">
                <a:solidFill>
                  <a:srgbClr val="0070C0"/>
                </a:solidFill>
              </a:rPr>
              <a:t>clump the data </a:t>
            </a:r>
            <a:r>
              <a:rPr lang="en-IN" dirty="0"/>
              <a:t>up so that one user mostly </a:t>
            </a:r>
            <a:r>
              <a:rPr lang="en-IN" dirty="0" smtClean="0"/>
              <a:t>gets its </a:t>
            </a:r>
            <a:r>
              <a:rPr lang="en-IN" dirty="0"/>
              <a:t>data from a single server</a:t>
            </a:r>
            <a:r>
              <a:rPr lang="en-IN" dirty="0" smtClean="0"/>
              <a:t>.</a:t>
            </a:r>
          </a:p>
          <a:p>
            <a:r>
              <a:rPr lang="en-IN" dirty="0" smtClean="0"/>
              <a:t>Aggregate </a:t>
            </a:r>
            <a:r>
              <a:rPr lang="en-IN" dirty="0"/>
              <a:t>orientation </a:t>
            </a:r>
            <a:r>
              <a:rPr lang="en-IN" dirty="0" smtClean="0"/>
              <a:t>- </a:t>
            </a:r>
            <a:r>
              <a:rPr lang="en-IN" dirty="0"/>
              <a:t>combine data that’s commonly accessed together—so </a:t>
            </a:r>
            <a:r>
              <a:rPr lang="en-IN" dirty="0" smtClean="0">
                <a:solidFill>
                  <a:srgbClr val="0070C0"/>
                </a:solidFill>
              </a:rPr>
              <a:t>aggregates is considered </a:t>
            </a:r>
            <a:r>
              <a:rPr lang="en-IN" dirty="0">
                <a:solidFill>
                  <a:srgbClr val="0070C0"/>
                </a:solidFill>
              </a:rPr>
              <a:t>as </a:t>
            </a:r>
            <a:r>
              <a:rPr lang="en-IN" dirty="0" smtClean="0">
                <a:solidFill>
                  <a:srgbClr val="0070C0"/>
                </a:solidFill>
              </a:rPr>
              <a:t>an </a:t>
            </a:r>
            <a:r>
              <a:rPr lang="en-IN" dirty="0">
                <a:solidFill>
                  <a:srgbClr val="0070C0"/>
                </a:solidFill>
              </a:rPr>
              <a:t>unit of distribution</a:t>
            </a:r>
            <a:r>
              <a:rPr lang="en-IN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IN" dirty="0" smtClean="0"/>
              <a:t>Most </a:t>
            </a:r>
            <a:r>
              <a:rPr lang="en-IN" dirty="0"/>
              <a:t>accesses of certain </a:t>
            </a:r>
            <a:r>
              <a:rPr lang="en-IN" dirty="0">
                <a:solidFill>
                  <a:srgbClr val="0070C0"/>
                </a:solidFill>
              </a:rPr>
              <a:t>aggregates are based </a:t>
            </a:r>
            <a:r>
              <a:rPr lang="en-IN" dirty="0"/>
              <a:t>on a </a:t>
            </a:r>
            <a:r>
              <a:rPr lang="en-IN" dirty="0">
                <a:solidFill>
                  <a:srgbClr val="0070C0"/>
                </a:solidFill>
              </a:rPr>
              <a:t>physical location</a:t>
            </a:r>
            <a:r>
              <a:rPr lang="en-IN" dirty="0"/>
              <a:t>, </a:t>
            </a:r>
            <a:r>
              <a:rPr lang="en-IN" dirty="0" smtClean="0"/>
              <a:t>place </a:t>
            </a:r>
            <a:r>
              <a:rPr lang="en-IN" dirty="0"/>
              <a:t>the data close to where it’s being accessed.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448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50292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Another </a:t>
            </a:r>
            <a:r>
              <a:rPr lang="en-IN" dirty="0"/>
              <a:t>factor is trying to </a:t>
            </a:r>
            <a:r>
              <a:rPr lang="en-IN" b="1" dirty="0">
                <a:solidFill>
                  <a:srgbClr val="0070C0"/>
                </a:solidFill>
              </a:rPr>
              <a:t>keep the load </a:t>
            </a:r>
            <a:r>
              <a:rPr lang="en-IN" b="1" dirty="0" smtClean="0">
                <a:solidFill>
                  <a:srgbClr val="0070C0"/>
                </a:solidFill>
              </a:rPr>
              <a:t>even</a:t>
            </a:r>
            <a:r>
              <a:rPr lang="en-IN" dirty="0" smtClean="0"/>
              <a:t>.</a:t>
            </a:r>
          </a:p>
          <a:p>
            <a:r>
              <a:rPr lang="en-IN" dirty="0" smtClean="0"/>
              <a:t>The </a:t>
            </a:r>
            <a:r>
              <a:rPr lang="en-IN" dirty="0"/>
              <a:t>load is balanced between servers—for example, if there are ten servers, each one handles 10% of the load</a:t>
            </a:r>
            <a:r>
              <a:rPr lang="en-IN" dirty="0" smtClean="0"/>
              <a:t>.</a:t>
            </a:r>
          </a:p>
          <a:p>
            <a:r>
              <a:rPr lang="en-IN" b="1" dirty="0" smtClean="0">
                <a:solidFill>
                  <a:srgbClr val="0070C0"/>
                </a:solidFill>
              </a:rPr>
              <a:t>Arrange </a:t>
            </a:r>
            <a:r>
              <a:rPr lang="en-IN" b="1" dirty="0">
                <a:solidFill>
                  <a:srgbClr val="0070C0"/>
                </a:solidFill>
              </a:rPr>
              <a:t>aggregates </a:t>
            </a:r>
            <a:r>
              <a:rPr lang="en-IN" dirty="0"/>
              <a:t>so they are evenly distributed across the nodes which all </a:t>
            </a:r>
            <a:r>
              <a:rPr lang="en-IN" dirty="0" smtClean="0"/>
              <a:t>nodes get </a:t>
            </a:r>
            <a:r>
              <a:rPr lang="en-IN" dirty="0"/>
              <a:t>equal amounts of the </a:t>
            </a:r>
            <a:r>
              <a:rPr lang="en-IN" dirty="0" smtClean="0"/>
              <a:t>load.</a:t>
            </a:r>
          </a:p>
          <a:p>
            <a:r>
              <a:rPr lang="en-IN" dirty="0" smtClean="0"/>
              <a:t>Historically </a:t>
            </a:r>
            <a:r>
              <a:rPr lang="en-IN" dirty="0" err="1" smtClean="0"/>
              <a:t>Sharding</a:t>
            </a:r>
            <a:r>
              <a:rPr lang="en-IN" dirty="0" smtClean="0"/>
              <a:t> is done as a part of application logic </a:t>
            </a:r>
            <a:r>
              <a:rPr lang="en-IN" dirty="0"/>
              <a:t>that </a:t>
            </a:r>
            <a:r>
              <a:rPr lang="en-IN" dirty="0" smtClean="0">
                <a:solidFill>
                  <a:srgbClr val="FF0000"/>
                </a:solidFill>
              </a:rPr>
              <a:t>complicates the </a:t>
            </a:r>
            <a:r>
              <a:rPr lang="en-IN" dirty="0">
                <a:solidFill>
                  <a:srgbClr val="FF0000"/>
                </a:solidFill>
              </a:rPr>
              <a:t>programming model</a:t>
            </a:r>
            <a:r>
              <a:rPr lang="en-IN" dirty="0"/>
              <a:t>, as application code needs to ensure that queries are distributed across the various shards. </a:t>
            </a:r>
            <a:endParaRPr lang="en-IN" dirty="0" smtClean="0"/>
          </a:p>
          <a:p>
            <a:r>
              <a:rPr lang="en-IN" dirty="0" err="1"/>
              <a:t>NoSQL</a:t>
            </a:r>
            <a:r>
              <a:rPr lang="en-IN" dirty="0"/>
              <a:t> databases offer </a:t>
            </a:r>
            <a:r>
              <a:rPr lang="en-IN" b="1" dirty="0">
                <a:solidFill>
                  <a:srgbClr val="0070C0"/>
                </a:solidFill>
              </a:rPr>
              <a:t>auto-</a:t>
            </a:r>
            <a:r>
              <a:rPr lang="en-IN" b="1" dirty="0" err="1">
                <a:solidFill>
                  <a:srgbClr val="0070C0"/>
                </a:solidFill>
              </a:rPr>
              <a:t>sharding</a:t>
            </a:r>
            <a:r>
              <a:rPr lang="en-IN" dirty="0"/>
              <a:t>, where the database takes on the responsibility of allocating data to shards and ensuring that data access goes to the right shard. </a:t>
            </a:r>
            <a:endParaRPr lang="en-IN" dirty="0" smtClean="0"/>
          </a:p>
          <a:p>
            <a:r>
              <a:rPr lang="en-IN" dirty="0" err="1"/>
              <a:t>Sharding</a:t>
            </a:r>
            <a:r>
              <a:rPr lang="en-IN" dirty="0"/>
              <a:t> </a:t>
            </a:r>
            <a:r>
              <a:rPr lang="en-IN" dirty="0" smtClean="0"/>
              <a:t>can </a:t>
            </a:r>
            <a:r>
              <a:rPr lang="en-IN" dirty="0"/>
              <a:t>improve both </a:t>
            </a:r>
            <a:r>
              <a:rPr lang="en-IN" dirty="0">
                <a:solidFill>
                  <a:srgbClr val="FF0000"/>
                </a:solidFill>
              </a:rPr>
              <a:t>read and write performance</a:t>
            </a:r>
            <a:r>
              <a:rPr lang="en-IN" dirty="0"/>
              <a:t>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3540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</a:t>
            </a:r>
            <a:r>
              <a:rPr lang="en-IN" dirty="0" smtClean="0"/>
              <a:t>The data is </a:t>
            </a:r>
            <a:r>
              <a:rPr lang="en-IN" dirty="0"/>
              <a:t>on different nodes, a </a:t>
            </a:r>
            <a:r>
              <a:rPr lang="en-IN" dirty="0">
                <a:solidFill>
                  <a:srgbClr val="FF0000"/>
                </a:solidFill>
              </a:rPr>
              <a:t>node failure</a:t>
            </a:r>
            <a:r>
              <a:rPr lang="en-IN" dirty="0"/>
              <a:t> makes that shard’s data </a:t>
            </a:r>
            <a:r>
              <a:rPr lang="en-IN" dirty="0" smtClean="0">
                <a:solidFill>
                  <a:schemeClr val="tx2"/>
                </a:solidFill>
              </a:rPr>
              <a:t>unavailable-- </a:t>
            </a:r>
            <a:r>
              <a:rPr lang="en-IN" dirty="0" smtClean="0"/>
              <a:t>for </a:t>
            </a:r>
            <a:r>
              <a:rPr lang="en-IN" dirty="0"/>
              <a:t>a single-server solution.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>
                <a:solidFill>
                  <a:srgbClr val="0070C0"/>
                </a:solidFill>
              </a:rPr>
              <a:t>resilience</a:t>
            </a:r>
            <a:r>
              <a:rPr lang="en-IN" dirty="0"/>
              <a:t> benefit it does </a:t>
            </a:r>
            <a:r>
              <a:rPr lang="en-IN" dirty="0" smtClean="0"/>
              <a:t>provide is </a:t>
            </a:r>
            <a:r>
              <a:rPr lang="en-IN" dirty="0"/>
              <a:t>that only the users of the data on that shard will </a:t>
            </a:r>
            <a:r>
              <a:rPr lang="en-IN" dirty="0" smtClean="0"/>
              <a:t>suffer</a:t>
            </a:r>
            <a:r>
              <a:rPr lang="en-IN" dirty="0"/>
              <a:t> </a:t>
            </a:r>
            <a:r>
              <a:rPr lang="en-IN" dirty="0" smtClean="0"/>
              <a:t>-  </a:t>
            </a:r>
            <a:r>
              <a:rPr lang="en-IN" dirty="0"/>
              <a:t>not </a:t>
            </a:r>
            <a:r>
              <a:rPr lang="en-IN" dirty="0" smtClean="0"/>
              <a:t>good to </a:t>
            </a:r>
            <a:r>
              <a:rPr lang="en-IN" dirty="0"/>
              <a:t>have a database with part of its data missing. </a:t>
            </a:r>
            <a:endParaRPr lang="en-IN" dirty="0" smtClean="0"/>
          </a:p>
          <a:p>
            <a:r>
              <a:rPr lang="en-IN" dirty="0" smtClean="0"/>
              <a:t>In practice </a:t>
            </a:r>
            <a:r>
              <a:rPr lang="en-IN" dirty="0" err="1" smtClean="0"/>
              <a:t>sharding</a:t>
            </a:r>
            <a:r>
              <a:rPr lang="en-IN" dirty="0" smtClean="0"/>
              <a:t> is likely </a:t>
            </a:r>
            <a:r>
              <a:rPr lang="en-IN" dirty="0"/>
              <a:t>to decrease resilience.</a:t>
            </a:r>
          </a:p>
        </p:txBody>
      </p:sp>
    </p:spTree>
    <p:extLst>
      <p:ext uri="{BB962C8B-B14F-4D97-AF65-F5344CB8AC3E}">
        <p14:creationId xmlns:p14="http://schemas.microsoft.com/office/powerpoint/2010/main" val="369609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r>
              <a:rPr lang="en-IN" dirty="0" smtClean="0"/>
              <a:t> –</a:t>
            </a:r>
            <a:r>
              <a:rPr lang="en-IN" dirty="0"/>
              <a:t> </a:t>
            </a:r>
            <a:r>
              <a:rPr lang="en-IN" dirty="0" smtClean="0"/>
              <a:t>Master-Slave Replication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Replicate data across multiple nodes.</a:t>
            </a:r>
          </a:p>
          <a:p>
            <a:r>
              <a:rPr lang="en-IN" dirty="0" smtClean="0"/>
              <a:t>One node is designated as </a:t>
            </a:r>
            <a:r>
              <a:rPr lang="en-IN" dirty="0" smtClean="0">
                <a:solidFill>
                  <a:srgbClr val="C00000"/>
                </a:solidFill>
              </a:rPr>
              <a:t>Master</a:t>
            </a:r>
          </a:p>
          <a:p>
            <a:pPr lvl="1"/>
            <a:r>
              <a:rPr lang="en-IN" dirty="0" smtClean="0">
                <a:solidFill>
                  <a:srgbClr val="00B050"/>
                </a:solidFill>
              </a:rPr>
              <a:t>Authoritative source for data</a:t>
            </a:r>
          </a:p>
          <a:p>
            <a:pPr lvl="1"/>
            <a:r>
              <a:rPr lang="en-IN" dirty="0" smtClean="0">
                <a:solidFill>
                  <a:srgbClr val="00B050"/>
                </a:solidFill>
              </a:rPr>
              <a:t>Processing updates to that data</a:t>
            </a:r>
          </a:p>
          <a:p>
            <a:r>
              <a:rPr lang="en-IN" dirty="0" smtClean="0"/>
              <a:t>Replication process synchronizes </a:t>
            </a:r>
            <a:r>
              <a:rPr lang="en-IN" dirty="0" smtClean="0">
                <a:solidFill>
                  <a:srgbClr val="00B0F0"/>
                </a:solidFill>
              </a:rPr>
              <a:t>slaves</a:t>
            </a:r>
            <a:r>
              <a:rPr lang="en-IN" dirty="0" smtClean="0"/>
              <a:t> with </a:t>
            </a:r>
            <a:r>
              <a:rPr lang="en-IN" dirty="0" smtClean="0">
                <a:solidFill>
                  <a:srgbClr val="C00000"/>
                </a:solidFill>
              </a:rPr>
              <a:t>master</a:t>
            </a:r>
          </a:p>
          <a:p>
            <a:r>
              <a:rPr lang="en-IN" dirty="0"/>
              <a:t>H</a:t>
            </a:r>
            <a:r>
              <a:rPr lang="en-IN" dirty="0" smtClean="0"/>
              <a:t>elpful </a:t>
            </a:r>
            <a:r>
              <a:rPr lang="en-IN" dirty="0"/>
              <a:t>for </a:t>
            </a:r>
            <a:r>
              <a:rPr lang="en-IN" dirty="0" smtClean="0"/>
              <a:t>scaling read-intensive </a:t>
            </a:r>
            <a:r>
              <a:rPr lang="en-IN" dirty="0"/>
              <a:t>dataset. </a:t>
            </a:r>
            <a:endParaRPr lang="en-IN" dirty="0" smtClean="0"/>
          </a:p>
          <a:p>
            <a:r>
              <a:rPr lang="en-IN" b="1" dirty="0" smtClean="0">
                <a:solidFill>
                  <a:srgbClr val="7030A0"/>
                </a:solidFill>
              </a:rPr>
              <a:t>scale horizontally- </a:t>
            </a:r>
            <a:r>
              <a:rPr lang="en-IN" dirty="0" smtClean="0"/>
              <a:t>to </a:t>
            </a:r>
            <a:r>
              <a:rPr lang="en-IN" dirty="0"/>
              <a:t>handle more read requests by adding more slave nodes and ensuring that all read requests are routed to the </a:t>
            </a:r>
            <a:r>
              <a:rPr lang="en-IN" dirty="0" smtClean="0"/>
              <a:t>slaves.</a:t>
            </a:r>
          </a:p>
          <a:p>
            <a:r>
              <a:rPr lang="en-IN" dirty="0"/>
              <a:t> </a:t>
            </a:r>
            <a:r>
              <a:rPr lang="en-IN" b="1" dirty="0">
                <a:solidFill>
                  <a:srgbClr val="7030A0"/>
                </a:solidFill>
              </a:rPr>
              <a:t>read resilience: </a:t>
            </a:r>
            <a:r>
              <a:rPr lang="en-IN" dirty="0" smtClean="0"/>
              <a:t>If </a:t>
            </a:r>
            <a:r>
              <a:rPr lang="en-IN" dirty="0"/>
              <a:t>the master fail, the slaves can still handle read </a:t>
            </a:r>
            <a:r>
              <a:rPr lang="en-IN" dirty="0" smtClean="0"/>
              <a:t>requests</a:t>
            </a:r>
          </a:p>
          <a:p>
            <a:r>
              <a:rPr lang="en-IN" dirty="0"/>
              <a:t>The failure of the master does eliminate </a:t>
            </a:r>
            <a:r>
              <a:rPr lang="en-IN" b="1" dirty="0" smtClean="0">
                <a:solidFill>
                  <a:srgbClr val="7030A0"/>
                </a:solidFill>
              </a:rPr>
              <a:t>writes</a:t>
            </a:r>
            <a:r>
              <a:rPr lang="en-IN" dirty="0" smtClean="0"/>
              <a:t> </a:t>
            </a:r>
            <a:r>
              <a:rPr lang="en-IN" dirty="0"/>
              <a:t>until either the master is restored or a new master is appointed. </a:t>
            </a:r>
            <a:endParaRPr lang="en-IN" dirty="0" smtClean="0"/>
          </a:p>
          <a:p>
            <a:r>
              <a:rPr lang="en-IN" dirty="0" smtClean="0"/>
              <a:t>Having </a:t>
            </a:r>
            <a:r>
              <a:rPr lang="en-IN" b="1" dirty="0">
                <a:solidFill>
                  <a:srgbClr val="7030A0"/>
                </a:solidFill>
              </a:rPr>
              <a:t>slaves as replicates </a:t>
            </a:r>
            <a:r>
              <a:rPr lang="en-IN" dirty="0"/>
              <a:t>of the master does speed up recovery after a failure of the master since a slave can be appointed a </a:t>
            </a:r>
            <a:r>
              <a:rPr lang="en-IN" b="1" dirty="0">
                <a:solidFill>
                  <a:srgbClr val="7030A0"/>
                </a:solidFill>
              </a:rPr>
              <a:t>new </a:t>
            </a:r>
            <a:r>
              <a:rPr lang="en-IN" b="1" dirty="0" smtClean="0">
                <a:solidFill>
                  <a:srgbClr val="7030A0"/>
                </a:solidFill>
              </a:rPr>
              <a:t>master.</a:t>
            </a:r>
            <a:endParaRPr lang="en-IN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37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Sharding</a:t>
            </a:r>
            <a:r>
              <a:rPr lang="en-IN" dirty="0"/>
              <a:t> – Master-Slave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48400"/>
            <a:ext cx="9144000" cy="457200"/>
          </a:xfrm>
        </p:spPr>
        <p:txBody>
          <a:bodyPr>
            <a:normAutofit/>
          </a:bodyPr>
          <a:lstStyle/>
          <a:p>
            <a:r>
              <a:rPr lang="en-IN" sz="1200" b="1" dirty="0"/>
              <a:t>Data is replicated from master to slaves. The master services all writes; reads may come from either master or slaves</a:t>
            </a:r>
            <a:r>
              <a:rPr lang="en-IN" sz="11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39" y="1738313"/>
            <a:ext cx="6063936" cy="435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939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Sharding</a:t>
            </a:r>
            <a:r>
              <a:rPr lang="en-IN" dirty="0"/>
              <a:t> – Master-Slave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Masters can be appointed manually or automatically. </a:t>
            </a:r>
            <a:r>
              <a:rPr lang="en-IN" b="1" dirty="0">
                <a:solidFill>
                  <a:srgbClr val="C00000"/>
                </a:solidFill>
              </a:rPr>
              <a:t>Manual </a:t>
            </a:r>
            <a:r>
              <a:rPr lang="en-IN" b="1" dirty="0" smtClean="0">
                <a:solidFill>
                  <a:srgbClr val="C00000"/>
                </a:solidFill>
              </a:rPr>
              <a:t>appointing </a:t>
            </a:r>
            <a:r>
              <a:rPr lang="en-IN" dirty="0" smtClean="0"/>
              <a:t>- </a:t>
            </a:r>
            <a:r>
              <a:rPr lang="en-IN" dirty="0"/>
              <a:t>configure </a:t>
            </a:r>
            <a:r>
              <a:rPr lang="en-IN" dirty="0" smtClean="0"/>
              <a:t>the cluster</a:t>
            </a:r>
            <a:r>
              <a:rPr lang="en-IN" dirty="0"/>
              <a:t>, </a:t>
            </a:r>
            <a:r>
              <a:rPr lang="en-IN" dirty="0" smtClean="0"/>
              <a:t>configure </a:t>
            </a:r>
            <a:r>
              <a:rPr lang="en-IN" dirty="0"/>
              <a:t>one node as the master. </a:t>
            </a:r>
            <a:endParaRPr lang="en-IN" dirty="0" smtClean="0"/>
          </a:p>
          <a:p>
            <a:r>
              <a:rPr lang="en-IN" b="1" dirty="0" smtClean="0">
                <a:solidFill>
                  <a:srgbClr val="C00000"/>
                </a:solidFill>
              </a:rPr>
              <a:t>With </a:t>
            </a:r>
            <a:r>
              <a:rPr lang="en-IN" b="1" dirty="0">
                <a:solidFill>
                  <a:srgbClr val="C00000"/>
                </a:solidFill>
              </a:rPr>
              <a:t>automatic </a:t>
            </a:r>
            <a:r>
              <a:rPr lang="en-IN" b="1" dirty="0" smtClean="0">
                <a:solidFill>
                  <a:srgbClr val="C00000"/>
                </a:solidFill>
              </a:rPr>
              <a:t>appointment</a:t>
            </a:r>
            <a:r>
              <a:rPr lang="en-IN" dirty="0" smtClean="0"/>
              <a:t>: </a:t>
            </a:r>
            <a:endParaRPr lang="en-IN" dirty="0"/>
          </a:p>
          <a:p>
            <a:r>
              <a:rPr lang="en-IN" dirty="0" smtClean="0"/>
              <a:t> </a:t>
            </a:r>
            <a:r>
              <a:rPr lang="en-IN" dirty="0"/>
              <a:t>create a cluster of nodes and </a:t>
            </a:r>
            <a:r>
              <a:rPr lang="en-IN" dirty="0" smtClean="0"/>
              <a:t>elect one  </a:t>
            </a:r>
            <a:r>
              <a:rPr lang="en-IN" dirty="0"/>
              <a:t>master.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/>
              <a:t>cluster can automatically appoint a new master when a master fails, reducing downtime</a:t>
            </a:r>
            <a:r>
              <a:rPr lang="en-IN" dirty="0" smtClean="0"/>
              <a:t>.</a:t>
            </a:r>
          </a:p>
          <a:p>
            <a:r>
              <a:rPr lang="en-IN" dirty="0" smtClean="0"/>
              <a:t>To </a:t>
            </a:r>
            <a:r>
              <a:rPr lang="en-IN" dirty="0"/>
              <a:t>get </a:t>
            </a:r>
            <a:r>
              <a:rPr lang="en-IN" b="1" dirty="0">
                <a:solidFill>
                  <a:srgbClr val="C00000"/>
                </a:solidFill>
              </a:rPr>
              <a:t>read resilience</a:t>
            </a:r>
            <a:r>
              <a:rPr lang="en-IN" dirty="0"/>
              <a:t>, </a:t>
            </a:r>
            <a:r>
              <a:rPr lang="en-IN" dirty="0" smtClean="0"/>
              <a:t>To </a:t>
            </a:r>
            <a:r>
              <a:rPr lang="en-IN" dirty="0"/>
              <a:t>ensure that the read and write paths into </a:t>
            </a:r>
            <a:r>
              <a:rPr lang="en-IN" dirty="0" smtClean="0"/>
              <a:t>the </a:t>
            </a:r>
            <a:r>
              <a:rPr lang="en-IN" dirty="0"/>
              <a:t>application are different, so that you can handle a failure in the write path and still read. This includes such things as putting the </a:t>
            </a:r>
            <a:r>
              <a:rPr lang="en-IN" b="1" dirty="0">
                <a:solidFill>
                  <a:srgbClr val="C00000"/>
                </a:solidFill>
              </a:rPr>
              <a:t>reads and writes through separate database </a:t>
            </a:r>
            <a:r>
              <a:rPr lang="en-IN" b="1" dirty="0" smtClean="0">
                <a:solidFill>
                  <a:srgbClr val="C00000"/>
                </a:solidFill>
              </a:rPr>
              <a:t>interaction </a:t>
            </a:r>
            <a:r>
              <a:rPr lang="en-IN" b="1" dirty="0">
                <a:solidFill>
                  <a:srgbClr val="C00000"/>
                </a:solidFill>
              </a:rPr>
              <a:t>libraries</a:t>
            </a:r>
            <a:r>
              <a:rPr lang="en-IN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5257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r>
              <a:rPr lang="en-IN" dirty="0" smtClean="0"/>
              <a:t>-Peer to Peer Replication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 </a:t>
            </a:r>
            <a:r>
              <a:rPr lang="en-IN" dirty="0" smtClean="0"/>
              <a:t>Each </a:t>
            </a:r>
            <a:r>
              <a:rPr lang="en-IN" dirty="0"/>
              <a:t>node, </a:t>
            </a:r>
            <a:r>
              <a:rPr lang="en-IN" dirty="0" smtClean="0"/>
              <a:t>or </a:t>
            </a:r>
            <a:r>
              <a:rPr lang="en-IN" dirty="0"/>
              <a:t>peer, in the system acts as both a data source and a data sink, allowing for </a:t>
            </a:r>
            <a:r>
              <a:rPr lang="en-IN" b="1" dirty="0" smtClean="0">
                <a:solidFill>
                  <a:schemeClr val="tx2"/>
                </a:solidFill>
              </a:rPr>
              <a:t>bidirectional </a:t>
            </a:r>
            <a:r>
              <a:rPr lang="en-IN" b="1" dirty="0">
                <a:solidFill>
                  <a:schemeClr val="tx2"/>
                </a:solidFill>
              </a:rPr>
              <a:t>data synchronization</a:t>
            </a:r>
            <a:r>
              <a:rPr lang="en-IN" dirty="0"/>
              <a:t> between nodes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Every </a:t>
            </a:r>
            <a:r>
              <a:rPr lang="en-IN" dirty="0"/>
              <a:t>peer in a P2P system can accept write operations and propagate changes to other </a:t>
            </a:r>
            <a:r>
              <a:rPr lang="en-IN" dirty="0" smtClean="0"/>
              <a:t>peers.</a:t>
            </a:r>
          </a:p>
          <a:p>
            <a:r>
              <a:rPr lang="en-IN" dirty="0"/>
              <a:t>This model enhances </a:t>
            </a:r>
            <a:r>
              <a:rPr lang="en-IN" b="1" dirty="0">
                <a:solidFill>
                  <a:schemeClr val="tx2"/>
                </a:solidFill>
              </a:rPr>
              <a:t>availability and fault tolerance</a:t>
            </a:r>
            <a:r>
              <a:rPr lang="en-IN" dirty="0"/>
              <a:t>, as the failure of any single node does not disrupt the overall system; other peers can continue to operate and share data. </a:t>
            </a:r>
            <a:endParaRPr lang="en-IN" dirty="0" smtClean="0"/>
          </a:p>
          <a:p>
            <a:r>
              <a:rPr lang="en-IN" dirty="0" smtClean="0"/>
              <a:t>Beneficial in </a:t>
            </a:r>
            <a:r>
              <a:rPr lang="en-IN" b="1" dirty="0" smtClean="0">
                <a:solidFill>
                  <a:schemeClr val="tx2"/>
                </a:solidFill>
              </a:rPr>
              <a:t>decentralized (distributed and high availability) </a:t>
            </a:r>
            <a:r>
              <a:rPr lang="en-IN" dirty="0"/>
              <a:t>applications and environments with a large number of geographically dispersed users. </a:t>
            </a:r>
          </a:p>
        </p:txBody>
      </p:sp>
    </p:spTree>
    <p:extLst>
      <p:ext uri="{BB962C8B-B14F-4D97-AF65-F5344CB8AC3E}">
        <p14:creationId xmlns:p14="http://schemas.microsoft.com/office/powerpoint/2010/main" val="398341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Sharding</a:t>
            </a:r>
            <a:r>
              <a:rPr lang="en-IN" dirty="0" smtClean="0"/>
              <a:t>- Peer to Peer Replication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00400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 smtClean="0">
                <a:solidFill>
                  <a:schemeClr val="tx2"/>
                </a:solidFill>
              </a:rPr>
              <a:t>Limitations</a:t>
            </a:r>
          </a:p>
          <a:p>
            <a:r>
              <a:rPr lang="en-IN" dirty="0"/>
              <a:t>write to two different places, </a:t>
            </a:r>
            <a:r>
              <a:rPr lang="en-IN" dirty="0" smtClean="0"/>
              <a:t>update </a:t>
            </a:r>
            <a:r>
              <a:rPr lang="en-IN" dirty="0"/>
              <a:t>the same record at the same time—a </a:t>
            </a:r>
            <a:r>
              <a:rPr lang="en-IN" b="1" dirty="0">
                <a:solidFill>
                  <a:schemeClr val="tx2"/>
                </a:solidFill>
              </a:rPr>
              <a:t>write-write conflic</a:t>
            </a:r>
            <a:r>
              <a:rPr lang="en-IN" dirty="0"/>
              <a:t>t. </a:t>
            </a:r>
            <a:endParaRPr lang="en-IN" dirty="0" smtClean="0"/>
          </a:p>
          <a:p>
            <a:r>
              <a:rPr lang="en-IN" b="1" dirty="0" smtClean="0">
                <a:solidFill>
                  <a:schemeClr val="tx2"/>
                </a:solidFill>
              </a:rPr>
              <a:t>Inconsistency on read</a:t>
            </a:r>
          </a:p>
          <a:p>
            <a:endParaRPr lang="en-IN" dirty="0"/>
          </a:p>
          <a:p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286000"/>
            <a:ext cx="5254625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950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Why </a:t>
            </a:r>
            <a:r>
              <a:rPr lang="en-IN" b="1" dirty="0" err="1"/>
              <a:t>NoSQL</a:t>
            </a:r>
            <a:r>
              <a:rPr lang="en-IN" b="1" dirty="0" smtClean="0"/>
              <a:t>? Impedance </a:t>
            </a:r>
            <a:r>
              <a:rPr lang="en-IN" b="1" dirty="0"/>
              <a:t>Mismatch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876800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difference between the relational model and</a:t>
            </a:r>
          </a:p>
          <a:p>
            <a:r>
              <a:rPr lang="en-US" dirty="0"/>
              <a:t>the in-memory data structures.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relational data model organizes data into </a:t>
            </a:r>
            <a:r>
              <a:rPr lang="en-US" dirty="0" smtClean="0"/>
              <a:t>a structure </a:t>
            </a:r>
            <a:r>
              <a:rPr lang="en-US" dirty="0"/>
              <a:t>of tables and rows</a:t>
            </a:r>
            <a:r>
              <a:rPr lang="en-US" dirty="0" smtClean="0"/>
              <a:t>, </a:t>
            </a:r>
            <a:r>
              <a:rPr lang="en-US" dirty="0"/>
              <a:t>relations and tuples. In the </a:t>
            </a:r>
            <a:r>
              <a:rPr lang="en-US" dirty="0" smtClean="0"/>
              <a:t>relational model</a:t>
            </a:r>
            <a:r>
              <a:rPr lang="en-US" dirty="0"/>
              <a:t>, </a:t>
            </a:r>
            <a:r>
              <a:rPr lang="en-US" dirty="0" smtClean="0"/>
              <a:t>a </a:t>
            </a:r>
            <a:r>
              <a:rPr lang="en-US" b="1" dirty="0"/>
              <a:t>tuple </a:t>
            </a:r>
            <a:r>
              <a:rPr lang="en-US" dirty="0"/>
              <a:t>is a set of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name-value </a:t>
            </a:r>
            <a:r>
              <a:rPr lang="en-US" dirty="0"/>
              <a:t>pairs </a:t>
            </a:r>
            <a:r>
              <a:rPr lang="en-US" dirty="0" smtClean="0"/>
              <a:t>and </a:t>
            </a:r>
            <a:r>
              <a:rPr lang="en-US" dirty="0"/>
              <a:t>a 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relation </a:t>
            </a:r>
            <a:r>
              <a:rPr lang="en-US" dirty="0"/>
              <a:t>is a set of tuples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impedance </a:t>
            </a:r>
            <a:r>
              <a:rPr lang="en-US" dirty="0" smtClean="0"/>
              <a:t>mismatch</a:t>
            </a:r>
          </a:p>
          <a:p>
            <a:pPr marL="0" indent="0">
              <a:buNone/>
            </a:pPr>
            <a:r>
              <a:rPr lang="en-US" dirty="0" smtClean="0"/>
              <a:t>—two different </a:t>
            </a:r>
          </a:p>
          <a:p>
            <a:pPr marL="0" indent="0">
              <a:buNone/>
            </a:pPr>
            <a:r>
              <a:rPr lang="en-US" dirty="0" smtClean="0"/>
              <a:t>representations that </a:t>
            </a:r>
          </a:p>
          <a:p>
            <a:pPr marL="0" indent="0">
              <a:buNone/>
            </a:pPr>
            <a:r>
              <a:rPr lang="en-IN" dirty="0" smtClean="0"/>
              <a:t>require translation</a:t>
            </a: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278969"/>
            <a:ext cx="5057969" cy="3579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07800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Combining </a:t>
            </a:r>
            <a:r>
              <a:rPr lang="en-IN" dirty="0" err="1"/>
              <a:t>Sharding</a:t>
            </a:r>
            <a:r>
              <a:rPr lang="en-IN" dirty="0"/>
              <a:t> and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Creates </a:t>
            </a:r>
            <a:r>
              <a:rPr lang="en-IN" dirty="0"/>
              <a:t>a robust solution that enhances both scalability and availability</a:t>
            </a:r>
            <a:r>
              <a:rPr lang="en-IN" dirty="0" smtClean="0"/>
              <a:t>.</a:t>
            </a:r>
          </a:p>
          <a:p>
            <a:r>
              <a:rPr lang="en-IN" dirty="0"/>
              <a:t>In this hybrid model, data is partitioned into </a:t>
            </a:r>
            <a:r>
              <a:rPr lang="en-IN" b="1" dirty="0">
                <a:solidFill>
                  <a:srgbClr val="00B050"/>
                </a:solidFill>
              </a:rPr>
              <a:t>smaller, manageable shards</a:t>
            </a:r>
            <a:r>
              <a:rPr lang="en-IN" dirty="0"/>
              <a:t> that are distributed across multiple servers, enabling </a:t>
            </a:r>
            <a:r>
              <a:rPr lang="en-IN" b="1" dirty="0">
                <a:solidFill>
                  <a:schemeClr val="tx2"/>
                </a:solidFill>
              </a:rPr>
              <a:t>horizontal scaling </a:t>
            </a:r>
            <a:r>
              <a:rPr lang="en-IN" dirty="0"/>
              <a:t>to accommodate large datasets and </a:t>
            </a:r>
            <a:r>
              <a:rPr lang="en-IN" b="1" dirty="0">
                <a:solidFill>
                  <a:schemeClr val="tx2"/>
                </a:solidFill>
              </a:rPr>
              <a:t>high volumes of concurrent read and write</a:t>
            </a:r>
            <a:r>
              <a:rPr lang="en-IN" dirty="0"/>
              <a:t> </a:t>
            </a:r>
            <a:r>
              <a:rPr lang="en-IN" dirty="0" smtClean="0"/>
              <a:t>operations.</a:t>
            </a:r>
          </a:p>
          <a:p>
            <a:r>
              <a:rPr lang="en-IN" dirty="0" smtClean="0"/>
              <a:t>This combination </a:t>
            </a:r>
            <a:r>
              <a:rPr lang="en-IN" b="1" dirty="0" smtClean="0">
                <a:solidFill>
                  <a:srgbClr val="7030A0"/>
                </a:solidFill>
              </a:rPr>
              <a:t>improves </a:t>
            </a:r>
            <a:r>
              <a:rPr lang="en-IN" b="1" dirty="0">
                <a:solidFill>
                  <a:srgbClr val="7030A0"/>
                </a:solidFill>
              </a:rPr>
              <a:t>response times</a:t>
            </a:r>
            <a:r>
              <a:rPr lang="en-IN" dirty="0"/>
              <a:t>, </a:t>
            </a:r>
            <a:r>
              <a:rPr lang="en-IN" dirty="0" smtClean="0"/>
              <a:t>for </a:t>
            </a:r>
            <a:r>
              <a:rPr lang="en-IN" dirty="0"/>
              <a:t>applications with varying workloads. </a:t>
            </a:r>
            <a:endParaRPr lang="en-IN" dirty="0" smtClean="0"/>
          </a:p>
          <a:p>
            <a:r>
              <a:rPr lang="en-IN" b="1" dirty="0" smtClean="0"/>
              <a:t>Read: </a:t>
            </a:r>
            <a:r>
              <a:rPr lang="en-IN" dirty="0" smtClean="0"/>
              <a:t>Each shard has its own replicas that handles read request among replicas</a:t>
            </a:r>
            <a:endParaRPr lang="en-IN" b="1" dirty="0" smtClean="0"/>
          </a:p>
          <a:p>
            <a:r>
              <a:rPr lang="en-IN" b="1" dirty="0" smtClean="0"/>
              <a:t>Write: </a:t>
            </a:r>
            <a:r>
              <a:rPr lang="en-IN" dirty="0" smtClean="0"/>
              <a:t>Ensures that </a:t>
            </a:r>
            <a:r>
              <a:rPr lang="en-IN" dirty="0"/>
              <a:t>write operations are directed to the master node of each shard. 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176748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Combining </a:t>
            </a:r>
            <a:r>
              <a:rPr lang="en-IN" dirty="0" err="1"/>
              <a:t>Sharding</a:t>
            </a:r>
            <a:r>
              <a:rPr lang="en-IN" dirty="0"/>
              <a:t> and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use both </a:t>
            </a:r>
            <a:endParaRPr lang="en-IN" dirty="0" smtClean="0"/>
          </a:p>
          <a:p>
            <a:r>
              <a:rPr lang="en-IN" dirty="0" smtClean="0"/>
              <a:t>master-slave </a:t>
            </a:r>
            <a:r>
              <a:rPr lang="en-IN" dirty="0"/>
              <a:t>replication and </a:t>
            </a:r>
            <a:r>
              <a:rPr lang="en-IN" dirty="0" err="1" smtClean="0"/>
              <a:t>sharding</a:t>
            </a:r>
            <a:r>
              <a:rPr lang="en-IN" dirty="0"/>
              <a:t> </a:t>
            </a:r>
            <a:r>
              <a:rPr lang="en-IN" dirty="0" smtClean="0"/>
              <a:t>-  </a:t>
            </a:r>
            <a:r>
              <a:rPr lang="en-IN" dirty="0"/>
              <a:t>multiple masters, but each data item only has a single master. </a:t>
            </a:r>
            <a:endParaRPr lang="en-IN" dirty="0" smtClean="0"/>
          </a:p>
          <a:p>
            <a:r>
              <a:rPr lang="en-IN" dirty="0" smtClean="0"/>
              <a:t>Using </a:t>
            </a:r>
            <a:r>
              <a:rPr lang="en-IN" dirty="0"/>
              <a:t>peer-to-peer replication and </a:t>
            </a:r>
            <a:r>
              <a:rPr lang="en-IN" dirty="0" err="1"/>
              <a:t>sharding</a:t>
            </a:r>
            <a:r>
              <a:rPr lang="en-IN" dirty="0"/>
              <a:t> - common strategy for column-family databases. </a:t>
            </a:r>
            <a:endParaRPr lang="en-IN" dirty="0" smtClean="0"/>
          </a:p>
          <a:p>
            <a:r>
              <a:rPr lang="en-IN" dirty="0"/>
              <a:t>Example scenario is - tens or hundreds of nodes in a cluster with data </a:t>
            </a:r>
            <a:r>
              <a:rPr lang="en-IN" dirty="0" err="1"/>
              <a:t>sharded</a:t>
            </a:r>
            <a:r>
              <a:rPr lang="en-IN" dirty="0"/>
              <a:t> over them. </a:t>
            </a:r>
          </a:p>
        </p:txBody>
      </p:sp>
    </p:spTree>
    <p:extLst>
      <p:ext uri="{BB962C8B-B14F-4D97-AF65-F5344CB8AC3E}">
        <p14:creationId xmlns:p14="http://schemas.microsoft.com/office/powerpoint/2010/main" val="139214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24741"/>
            <a:ext cx="7010400" cy="533400"/>
          </a:xfrm>
        </p:spPr>
        <p:txBody>
          <a:bodyPr>
            <a:norm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Combining </a:t>
            </a:r>
            <a:r>
              <a:rPr lang="en-IN" dirty="0" smtClean="0">
                <a:solidFill>
                  <a:srgbClr val="FF0000"/>
                </a:solidFill>
              </a:rPr>
              <a:t>Peer to Peer </a:t>
            </a:r>
            <a:r>
              <a:rPr lang="en-IN" dirty="0">
                <a:solidFill>
                  <a:srgbClr val="FF0000"/>
                </a:solidFill>
              </a:rPr>
              <a:t>replication with </a:t>
            </a:r>
            <a:r>
              <a:rPr lang="en-IN" dirty="0" err="1">
                <a:solidFill>
                  <a:srgbClr val="FF0000"/>
                </a:solidFill>
              </a:rPr>
              <a:t>sharding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50448"/>
            <a:ext cx="4648199" cy="297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97542" y="228600"/>
            <a:ext cx="7772400" cy="685800"/>
          </a:xfrm>
        </p:spPr>
        <p:txBody>
          <a:bodyPr>
            <a:normAutofit/>
          </a:bodyPr>
          <a:lstStyle/>
          <a:p>
            <a:r>
              <a:rPr lang="en-IN" sz="2000" dirty="0"/>
              <a:t>Combining Master-Slave replication with </a:t>
            </a:r>
            <a:r>
              <a:rPr lang="en-IN" sz="2000" dirty="0" err="1"/>
              <a:t>sharding</a:t>
            </a:r>
            <a:endParaRPr lang="en-IN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866" y="4419600"/>
            <a:ext cx="4829734" cy="2390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463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Consistency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write-write conflict: </a:t>
            </a:r>
            <a:r>
              <a:rPr lang="en-IN" dirty="0"/>
              <a:t>two people updating the same data item at the same time. </a:t>
            </a:r>
            <a:endParaRPr lang="en-IN" dirty="0" smtClean="0"/>
          </a:p>
          <a:p>
            <a:r>
              <a:rPr lang="en-IN" dirty="0" smtClean="0"/>
              <a:t>User1 </a:t>
            </a:r>
            <a:r>
              <a:rPr lang="en-IN" dirty="0"/>
              <a:t>update would be applied and immediately overwritten by </a:t>
            </a:r>
            <a:r>
              <a:rPr lang="en-IN" dirty="0" smtClean="0"/>
              <a:t>User2. </a:t>
            </a:r>
            <a:r>
              <a:rPr lang="en-IN" dirty="0"/>
              <a:t>In this case </a:t>
            </a:r>
            <a:r>
              <a:rPr lang="en-IN" dirty="0" smtClean="0"/>
              <a:t>user1’s </a:t>
            </a:r>
            <a:r>
              <a:rPr lang="en-IN" dirty="0"/>
              <a:t>is a </a:t>
            </a:r>
            <a:r>
              <a:rPr lang="en-IN" b="1" dirty="0">
                <a:solidFill>
                  <a:srgbClr val="FF0000"/>
                </a:solidFill>
              </a:rPr>
              <a:t>lost update. </a:t>
            </a:r>
            <a:endParaRPr lang="en-IN" b="1" dirty="0" smtClean="0">
              <a:solidFill>
                <a:srgbClr val="FF0000"/>
              </a:solidFill>
            </a:endParaRPr>
          </a:p>
          <a:p>
            <a:r>
              <a:rPr lang="en-IN" dirty="0"/>
              <a:t>Approaches for maintaining consistency </a:t>
            </a:r>
            <a:r>
              <a:rPr lang="en-IN" dirty="0" smtClean="0"/>
              <a:t>in view of concurrency as </a:t>
            </a:r>
            <a:r>
              <a:rPr lang="en-IN" b="1" dirty="0">
                <a:solidFill>
                  <a:srgbClr val="FF0000"/>
                </a:solidFill>
              </a:rPr>
              <a:t>pessimistic or optimistic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A </a:t>
            </a:r>
            <a:r>
              <a:rPr lang="en-IN" dirty="0"/>
              <a:t>pessimistic approach works by preventing conflicts from </a:t>
            </a:r>
            <a:r>
              <a:rPr lang="en-IN" dirty="0" smtClean="0"/>
              <a:t>occurring -  </a:t>
            </a:r>
            <a:r>
              <a:rPr lang="en-IN" b="1" dirty="0">
                <a:solidFill>
                  <a:srgbClr val="FF0000"/>
                </a:solidFill>
              </a:rPr>
              <a:t>write locks</a:t>
            </a:r>
            <a:r>
              <a:rPr lang="en-IN" dirty="0"/>
              <a:t>, so that in order to change a value </a:t>
            </a:r>
            <a:r>
              <a:rPr lang="en-IN" dirty="0" smtClean="0"/>
              <a:t>- need </a:t>
            </a:r>
            <a:r>
              <a:rPr lang="en-IN" dirty="0"/>
              <a:t>to acquire a lock, and the system ensures that only one client can get a lock at a time. </a:t>
            </a:r>
            <a:endParaRPr lang="en-IN" dirty="0" smtClean="0"/>
          </a:p>
          <a:p>
            <a:r>
              <a:rPr lang="en-IN" dirty="0" smtClean="0"/>
              <a:t>These approaches degrade performance-often leads to deadlocks, which are to prevent and debug</a:t>
            </a:r>
          </a:p>
          <a:p>
            <a:r>
              <a:rPr lang="en-IN" dirty="0" smtClean="0"/>
              <a:t>. </a:t>
            </a:r>
            <a:endParaRPr lang="en-I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91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Consistency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An </a:t>
            </a:r>
            <a:r>
              <a:rPr lang="en-IN" dirty="0">
                <a:solidFill>
                  <a:srgbClr val="FF0000"/>
                </a:solidFill>
              </a:rPr>
              <a:t>optimistic</a:t>
            </a:r>
            <a:r>
              <a:rPr lang="en-IN" dirty="0"/>
              <a:t> </a:t>
            </a:r>
            <a:r>
              <a:rPr lang="en-IN" dirty="0">
                <a:solidFill>
                  <a:srgbClr val="FF0000"/>
                </a:solidFill>
              </a:rPr>
              <a:t>approach</a:t>
            </a:r>
            <a:r>
              <a:rPr lang="en-IN" dirty="0"/>
              <a:t> lets conflicts occur, but detects them and takes action to sort them </a:t>
            </a:r>
            <a:r>
              <a:rPr lang="en-IN" dirty="0" smtClean="0"/>
              <a:t>out.</a:t>
            </a:r>
          </a:p>
          <a:p>
            <a:r>
              <a:rPr lang="en-IN" dirty="0" smtClean="0"/>
              <a:t> </a:t>
            </a:r>
            <a:r>
              <a:rPr lang="en-IN" dirty="0"/>
              <a:t>A common optimistic approach is a </a:t>
            </a:r>
            <a:r>
              <a:rPr lang="en-IN" dirty="0">
                <a:solidFill>
                  <a:srgbClr val="FF0000"/>
                </a:solidFill>
              </a:rPr>
              <a:t>conditional update </a:t>
            </a:r>
            <a:r>
              <a:rPr lang="en-IN" dirty="0"/>
              <a:t>where any client that does an update to test the value just before updating it to see </a:t>
            </a:r>
            <a:r>
              <a:rPr lang="en-IN" dirty="0" smtClean="0">
                <a:solidFill>
                  <a:srgbClr val="FF0000"/>
                </a:solidFill>
              </a:rPr>
              <a:t>if it’s changed since his last read</a:t>
            </a:r>
            <a:r>
              <a:rPr lang="en-IN" dirty="0" smtClean="0"/>
              <a:t>.</a:t>
            </a:r>
          </a:p>
          <a:p>
            <a:r>
              <a:rPr lang="en-IN" dirty="0" smtClean="0"/>
              <a:t>Another </a:t>
            </a:r>
            <a:r>
              <a:rPr lang="en-IN" dirty="0"/>
              <a:t>optimistic way to handle a </a:t>
            </a:r>
            <a:r>
              <a:rPr lang="en-IN" dirty="0">
                <a:solidFill>
                  <a:srgbClr val="FF0000"/>
                </a:solidFill>
              </a:rPr>
              <a:t>write-write conflict</a:t>
            </a:r>
            <a:r>
              <a:rPr lang="en-IN" dirty="0"/>
              <a:t>—save both updates and record that they are in conflict</a:t>
            </a:r>
          </a:p>
        </p:txBody>
      </p:sp>
    </p:spTree>
    <p:extLst>
      <p:ext uri="{BB962C8B-B14F-4D97-AF65-F5344CB8AC3E}">
        <p14:creationId xmlns:p14="http://schemas.microsoft.com/office/powerpoint/2010/main" val="5016576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Read Consistency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err="1"/>
              <a:t>NoSQL</a:t>
            </a:r>
            <a:r>
              <a:rPr lang="en-IN" dirty="0"/>
              <a:t> databases don’t support transactions </a:t>
            </a:r>
            <a:r>
              <a:rPr lang="en-IN" dirty="0" smtClean="0"/>
              <a:t>that can’t </a:t>
            </a:r>
            <a:r>
              <a:rPr lang="en-IN" dirty="0"/>
              <a:t>be consistent</a:t>
            </a:r>
            <a:r>
              <a:rPr lang="en-IN" dirty="0" smtClean="0"/>
              <a:t>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Graph </a:t>
            </a:r>
            <a:r>
              <a:rPr lang="en-IN" dirty="0">
                <a:solidFill>
                  <a:srgbClr val="FF0000"/>
                </a:solidFill>
              </a:rPr>
              <a:t>databases </a:t>
            </a:r>
            <a:r>
              <a:rPr lang="en-IN" dirty="0"/>
              <a:t>tend to support ACID transactions just the same as relational databases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Secondly</a:t>
            </a:r>
            <a:r>
              <a:rPr lang="en-IN" dirty="0"/>
              <a:t>, </a:t>
            </a:r>
            <a:r>
              <a:rPr lang="en-IN" dirty="0">
                <a:solidFill>
                  <a:srgbClr val="FF0000"/>
                </a:solidFill>
              </a:rPr>
              <a:t>aggregate-oriented databases </a:t>
            </a:r>
            <a:r>
              <a:rPr lang="en-IN" dirty="0"/>
              <a:t>do support atomic updates, but only within a </a:t>
            </a:r>
            <a:r>
              <a:rPr lang="en-IN" dirty="0">
                <a:solidFill>
                  <a:srgbClr val="FF0000"/>
                </a:solidFill>
              </a:rPr>
              <a:t>single aggregate</a:t>
            </a:r>
            <a:r>
              <a:rPr lang="en-IN" dirty="0"/>
              <a:t>. This means that you will have </a:t>
            </a:r>
            <a:r>
              <a:rPr lang="en-IN" dirty="0">
                <a:solidFill>
                  <a:srgbClr val="FF0000"/>
                </a:solidFill>
              </a:rPr>
              <a:t>logical consistency</a:t>
            </a:r>
            <a:r>
              <a:rPr lang="en-IN" dirty="0"/>
              <a:t> within an aggregate </a:t>
            </a:r>
            <a:r>
              <a:rPr lang="en-IN" dirty="0">
                <a:solidFill>
                  <a:srgbClr val="FF0000"/>
                </a:solidFill>
              </a:rPr>
              <a:t>but not between aggregates</a:t>
            </a:r>
            <a:r>
              <a:rPr lang="en-IN" dirty="0" smtClean="0"/>
              <a:t>.</a:t>
            </a:r>
          </a:p>
          <a:p>
            <a:r>
              <a:rPr lang="en-IN" dirty="0" smtClean="0"/>
              <a:t>Data </a:t>
            </a:r>
            <a:r>
              <a:rPr lang="en-IN" dirty="0"/>
              <a:t>can be put in the </a:t>
            </a:r>
            <a:r>
              <a:rPr lang="en-IN" dirty="0">
                <a:solidFill>
                  <a:srgbClr val="FF0000"/>
                </a:solidFill>
              </a:rPr>
              <a:t>same aggregate</a:t>
            </a:r>
            <a:r>
              <a:rPr lang="en-IN" dirty="0"/>
              <a:t>, so any update that affects </a:t>
            </a:r>
            <a:r>
              <a:rPr lang="en-IN" dirty="0">
                <a:solidFill>
                  <a:srgbClr val="FF0000"/>
                </a:solidFill>
              </a:rPr>
              <a:t>multiple aggregates </a:t>
            </a:r>
            <a:r>
              <a:rPr lang="en-IN" dirty="0"/>
              <a:t>leaves open a time when clients could perform an inconsistent read. </a:t>
            </a:r>
            <a:endParaRPr lang="en-IN" dirty="0" smtClean="0"/>
          </a:p>
          <a:p>
            <a:r>
              <a:rPr lang="en-IN" dirty="0" smtClean="0"/>
              <a:t>The </a:t>
            </a:r>
            <a:r>
              <a:rPr lang="en-IN" dirty="0">
                <a:solidFill>
                  <a:srgbClr val="FF0000"/>
                </a:solidFill>
              </a:rPr>
              <a:t>length of time </a:t>
            </a:r>
            <a:r>
              <a:rPr lang="en-IN" dirty="0"/>
              <a:t>an inconsistency is present is called the inconsistency </a:t>
            </a:r>
            <a:r>
              <a:rPr lang="en-IN" dirty="0" smtClean="0"/>
              <a:t>window. Quite short – </a:t>
            </a:r>
            <a:r>
              <a:rPr lang="en-IN" dirty="0" err="1" smtClean="0"/>
              <a:t>NoSQL</a:t>
            </a:r>
            <a:r>
              <a:rPr lang="en-IN" dirty="0" smtClean="0"/>
              <a:t> systems.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838226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Consistency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Replication consistency refers to the </a:t>
            </a:r>
            <a:r>
              <a:rPr lang="en-IN" dirty="0">
                <a:solidFill>
                  <a:srgbClr val="C00000"/>
                </a:solidFill>
              </a:rPr>
              <a:t>degree to which data remains consistent across multiple replicas </a:t>
            </a:r>
            <a:r>
              <a:rPr lang="en-IN" dirty="0"/>
              <a:t>in a distributed database </a:t>
            </a:r>
            <a:r>
              <a:rPr lang="en-IN" dirty="0" smtClean="0"/>
              <a:t>system.</a:t>
            </a:r>
          </a:p>
          <a:p>
            <a:r>
              <a:rPr lang="en-IN" dirty="0" smtClean="0"/>
              <a:t>Architectures using replication:</a:t>
            </a:r>
          </a:p>
          <a:p>
            <a:r>
              <a:rPr lang="en-IN" dirty="0" smtClean="0"/>
              <a:t>1. Master-Slave replication</a:t>
            </a:r>
          </a:p>
          <a:p>
            <a:r>
              <a:rPr lang="en-IN" dirty="0" smtClean="0"/>
              <a:t>2. Peer to Peer replication</a:t>
            </a:r>
          </a:p>
          <a:p>
            <a:r>
              <a:rPr lang="en-IN" dirty="0" smtClean="0"/>
              <a:t>Ensures all copies of the data reflect the same state maintaining data integrity and application reliability.</a:t>
            </a:r>
          </a:p>
          <a:p>
            <a:r>
              <a:rPr lang="en-IN" b="1" dirty="0">
                <a:solidFill>
                  <a:srgbClr val="C00000"/>
                </a:solidFill>
              </a:rPr>
              <a:t>With replication, there can be eventually consistency</a:t>
            </a:r>
            <a:r>
              <a:rPr lang="en-IN" dirty="0"/>
              <a:t>, meaning that at any time nodes may have replication inconsistencies but, if there are no further updates, eventually all nodes will be updated to the same </a:t>
            </a:r>
            <a:r>
              <a:rPr lang="en-IN" dirty="0" smtClean="0"/>
              <a:t>value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197789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Consistency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Tolerate </a:t>
            </a:r>
            <a:r>
              <a:rPr lang="en-IN" b="1" dirty="0" smtClean="0">
                <a:solidFill>
                  <a:srgbClr val="C00000"/>
                </a:solidFill>
              </a:rPr>
              <a:t>long </a:t>
            </a:r>
            <a:r>
              <a:rPr lang="en-IN" b="1" dirty="0">
                <a:solidFill>
                  <a:srgbClr val="C00000"/>
                </a:solidFill>
              </a:rPr>
              <a:t>inconsistency windows</a:t>
            </a:r>
            <a:r>
              <a:rPr lang="en-IN" dirty="0"/>
              <a:t>, </a:t>
            </a:r>
            <a:r>
              <a:rPr lang="en-IN" dirty="0" smtClean="0"/>
              <a:t>but need </a:t>
            </a:r>
            <a:r>
              <a:rPr lang="en-IN" dirty="0"/>
              <a:t>read </a:t>
            </a:r>
            <a:r>
              <a:rPr lang="en-IN" dirty="0" smtClean="0"/>
              <a:t>– your writes </a:t>
            </a:r>
            <a:r>
              <a:rPr lang="en-IN" dirty="0"/>
              <a:t>consistency which means that, </a:t>
            </a:r>
            <a:r>
              <a:rPr lang="en-IN" dirty="0" smtClean="0"/>
              <a:t>once </a:t>
            </a:r>
            <a:r>
              <a:rPr lang="en-IN" dirty="0"/>
              <a:t>an </a:t>
            </a:r>
            <a:r>
              <a:rPr lang="en-IN" dirty="0" smtClean="0"/>
              <a:t>update is made, it is </a:t>
            </a:r>
            <a:r>
              <a:rPr lang="en-IN" dirty="0"/>
              <a:t>guaranteed to continue seeing that </a:t>
            </a:r>
            <a:r>
              <a:rPr lang="en-IN" dirty="0" smtClean="0"/>
              <a:t>update.</a:t>
            </a:r>
          </a:p>
          <a:p>
            <a:r>
              <a:rPr lang="en-IN" dirty="0" smtClean="0"/>
              <a:t>Consistent </a:t>
            </a:r>
            <a:r>
              <a:rPr lang="en-IN" dirty="0"/>
              <a:t>system is to provide </a:t>
            </a:r>
            <a:r>
              <a:rPr lang="en-IN" b="1" dirty="0">
                <a:solidFill>
                  <a:srgbClr val="C00000"/>
                </a:solidFill>
              </a:rPr>
              <a:t>session consistency</a:t>
            </a:r>
            <a:r>
              <a:rPr lang="en-IN" dirty="0"/>
              <a:t>: Within a user’s session there is read-your-writes consistency. This does mean that the user may </a:t>
            </a:r>
            <a:r>
              <a:rPr lang="en-IN" dirty="0">
                <a:solidFill>
                  <a:srgbClr val="C00000"/>
                </a:solidFill>
              </a:rPr>
              <a:t>lose that consistency</a:t>
            </a:r>
            <a:r>
              <a:rPr lang="en-IN" dirty="0"/>
              <a:t> should their session end for some reason or should the user access the same system simultaneously from different </a:t>
            </a:r>
            <a:r>
              <a:rPr lang="en-IN" dirty="0" smtClean="0"/>
              <a:t>computers</a:t>
            </a:r>
          </a:p>
          <a:p>
            <a:r>
              <a:rPr lang="en-IN" dirty="0" smtClean="0"/>
              <a:t>Techniques to provide session consistency-</a:t>
            </a:r>
            <a:r>
              <a:rPr lang="en-IN" b="1" dirty="0" smtClean="0"/>
              <a:t>sticky session-</a:t>
            </a:r>
            <a:r>
              <a:rPr lang="en-IN" dirty="0" smtClean="0"/>
              <a:t> session </a:t>
            </a:r>
            <a:r>
              <a:rPr lang="en-IN" dirty="0" smtClean="0">
                <a:solidFill>
                  <a:srgbClr val="C00000"/>
                </a:solidFill>
              </a:rPr>
              <a:t>tied to one node – </a:t>
            </a:r>
            <a:r>
              <a:rPr lang="en-IN" dirty="0" smtClean="0"/>
              <a:t>ensures you to maintain</a:t>
            </a:r>
            <a:r>
              <a:rPr lang="en-IN" dirty="0" smtClean="0">
                <a:solidFill>
                  <a:srgbClr val="C00000"/>
                </a:solidFill>
              </a:rPr>
              <a:t> </a:t>
            </a:r>
            <a:r>
              <a:rPr lang="en-IN" dirty="0">
                <a:solidFill>
                  <a:srgbClr val="00B050"/>
                </a:solidFill>
              </a:rPr>
              <a:t>read-your-writes consistency</a:t>
            </a:r>
            <a:r>
              <a:rPr lang="en-IN" dirty="0"/>
              <a:t> on a </a:t>
            </a:r>
            <a:r>
              <a:rPr lang="en-IN" dirty="0" smtClean="0"/>
              <a:t>node.</a:t>
            </a:r>
          </a:p>
          <a:p>
            <a:r>
              <a:rPr lang="en-IN" dirty="0" smtClean="0"/>
              <a:t>Sticky </a:t>
            </a:r>
            <a:r>
              <a:rPr lang="en-IN" dirty="0"/>
              <a:t>sessions reduce the ability of the load balancer to do its job</a:t>
            </a:r>
            <a:r>
              <a:rPr lang="en-IN" dirty="0" smtClean="0"/>
              <a:t>.</a:t>
            </a:r>
            <a:endParaRPr lang="en-IN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876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Relaxing Consistency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953000"/>
          </a:xfrm>
        </p:spPr>
        <p:txBody>
          <a:bodyPr/>
          <a:lstStyle/>
          <a:p>
            <a:r>
              <a:rPr lang="en-IN" dirty="0" smtClean="0"/>
              <a:t>Refers to the practice of intentionally </a:t>
            </a:r>
            <a:r>
              <a:rPr lang="en-IN" dirty="0"/>
              <a:t>allowing </a:t>
            </a:r>
            <a:r>
              <a:rPr lang="en-IN" dirty="0">
                <a:solidFill>
                  <a:srgbClr val="7030A0"/>
                </a:solidFill>
              </a:rPr>
              <a:t>some degree of inconsistency</a:t>
            </a:r>
            <a:r>
              <a:rPr lang="en-IN" dirty="0"/>
              <a:t> in a distributed database system to improve </a:t>
            </a:r>
            <a:r>
              <a:rPr lang="en-IN" dirty="0">
                <a:solidFill>
                  <a:srgbClr val="00B0F0"/>
                </a:solidFill>
              </a:rPr>
              <a:t>performance, availability, and scalability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/>
              <a:t>In traditional database systems, </a:t>
            </a:r>
            <a:r>
              <a:rPr lang="en-IN" dirty="0">
                <a:solidFill>
                  <a:schemeClr val="tx2"/>
                </a:solidFill>
              </a:rPr>
              <a:t>strong consistency </a:t>
            </a:r>
            <a:r>
              <a:rPr lang="en-IN" dirty="0"/>
              <a:t>is often enforced, ensuring that all replicas reflect the </a:t>
            </a:r>
            <a:r>
              <a:rPr lang="en-IN" dirty="0">
                <a:solidFill>
                  <a:schemeClr val="tx2"/>
                </a:solidFill>
              </a:rPr>
              <a:t>same state at all times. </a:t>
            </a:r>
            <a:endParaRPr lang="en-IN" dirty="0" smtClean="0">
              <a:solidFill>
                <a:schemeClr val="tx2"/>
              </a:solidFill>
            </a:endParaRPr>
          </a:p>
          <a:p>
            <a:r>
              <a:rPr lang="en-IN" dirty="0" smtClean="0"/>
              <a:t>In </a:t>
            </a:r>
            <a:r>
              <a:rPr lang="en-IN" dirty="0"/>
              <a:t>distributed environments, maintaining </a:t>
            </a:r>
            <a:r>
              <a:rPr lang="en-IN" dirty="0" smtClean="0">
                <a:solidFill>
                  <a:schemeClr val="tx2"/>
                </a:solidFill>
              </a:rPr>
              <a:t>strict </a:t>
            </a:r>
            <a:r>
              <a:rPr lang="en-IN" dirty="0">
                <a:solidFill>
                  <a:schemeClr val="tx2"/>
                </a:solidFill>
              </a:rPr>
              <a:t>consistency </a:t>
            </a:r>
            <a:r>
              <a:rPr lang="en-IN" dirty="0"/>
              <a:t>can introduce </a:t>
            </a:r>
            <a:r>
              <a:rPr lang="en-IN" dirty="0">
                <a:solidFill>
                  <a:schemeClr val="tx2"/>
                </a:solidFill>
              </a:rPr>
              <a:t>latency and bottlenecks</a:t>
            </a:r>
            <a:r>
              <a:rPr lang="en-IN" dirty="0"/>
              <a:t>, particularly during network partitions or high-traffic scenarios. By relaxing consistency, systems can achieve greater responsiveness and fault tolerance while still meeting the needs of many applications.</a:t>
            </a:r>
            <a:endParaRPr lang="en-IN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965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Version stamps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Business transactions refer to meaningful activities or interactions that occur in the context of a business operation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dirty="0"/>
              <a:t>Examples include sales transactions, purchase orders, inventory management, and customer interactions. </a:t>
            </a:r>
            <a:endParaRPr lang="en-IN" dirty="0" smtClean="0"/>
          </a:p>
          <a:p>
            <a:r>
              <a:rPr lang="en-IN" dirty="0" smtClean="0"/>
              <a:t>System </a:t>
            </a:r>
            <a:r>
              <a:rPr lang="en-IN" dirty="0"/>
              <a:t>transactions are fundamental to the functioning of the database and follow the ACID (Atomicity, Consistency, Isolation, Durability) properties to guarantee reliable processing. </a:t>
            </a:r>
            <a:endParaRPr lang="en-IN" dirty="0" smtClean="0"/>
          </a:p>
          <a:p>
            <a:r>
              <a:rPr lang="en-IN" b="1" dirty="0">
                <a:solidFill>
                  <a:schemeClr val="tx2"/>
                </a:solidFill>
              </a:rPr>
              <a:t>Managing transactions </a:t>
            </a:r>
            <a:r>
              <a:rPr lang="en-IN" dirty="0"/>
              <a:t>is achieved through </a:t>
            </a:r>
            <a:r>
              <a:rPr lang="en-IN" b="1" dirty="0">
                <a:solidFill>
                  <a:schemeClr val="tx2"/>
                </a:solidFill>
              </a:rPr>
              <a:t>version stamp</a:t>
            </a:r>
            <a:r>
              <a:rPr lang="en-IN" dirty="0"/>
              <a:t>: a field that changes every time the underlying data in the record changes.</a:t>
            </a:r>
          </a:p>
        </p:txBody>
      </p:sp>
    </p:spTree>
    <p:extLst>
      <p:ext uri="{BB962C8B-B14F-4D97-AF65-F5344CB8AC3E}">
        <p14:creationId xmlns:p14="http://schemas.microsoft.com/office/powerpoint/2010/main" val="362263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Why </a:t>
            </a:r>
            <a:r>
              <a:rPr lang="en-IN" b="1" dirty="0" err="1"/>
              <a:t>NoSQL</a:t>
            </a:r>
            <a:r>
              <a:rPr lang="en-IN" b="1" dirty="0"/>
              <a:t>? Impedance Mismatch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That lead </a:t>
            </a:r>
            <a:r>
              <a:rPr lang="en-IN" dirty="0"/>
              <a:t>to </a:t>
            </a:r>
            <a:r>
              <a:rPr lang="en-IN" dirty="0" smtClean="0"/>
              <a:t>relational </a:t>
            </a:r>
            <a:r>
              <a:rPr lang="en-US" dirty="0" smtClean="0"/>
              <a:t>databases </a:t>
            </a:r>
            <a:r>
              <a:rPr lang="en-US" dirty="0"/>
              <a:t>being replaced with databases that replicate the in-memory </a:t>
            </a:r>
            <a:r>
              <a:rPr lang="en-US" dirty="0" smtClean="0"/>
              <a:t>data </a:t>
            </a:r>
            <a:r>
              <a:rPr lang="en-IN" dirty="0" smtClean="0"/>
              <a:t>structures </a:t>
            </a:r>
            <a:r>
              <a:rPr lang="en-IN" dirty="0"/>
              <a:t>to disk</a:t>
            </a:r>
            <a:r>
              <a:rPr lang="en-IN" dirty="0" smtClean="0"/>
              <a:t>.</a:t>
            </a:r>
          </a:p>
          <a:p>
            <a:r>
              <a:rPr lang="en-US" dirty="0" smtClean="0"/>
              <a:t>Object-oriented </a:t>
            </a:r>
            <a:r>
              <a:rPr lang="en-US" dirty="0"/>
              <a:t>languages succeeded in becoming the </a:t>
            </a:r>
            <a:r>
              <a:rPr lang="en-US" dirty="0" smtClean="0"/>
              <a:t>major force </a:t>
            </a:r>
            <a:r>
              <a:rPr lang="en-US" dirty="0"/>
              <a:t>in programming, object-oriented </a:t>
            </a:r>
            <a:r>
              <a:rPr lang="en-US" dirty="0" smtClean="0"/>
              <a:t>databases.</a:t>
            </a:r>
          </a:p>
          <a:p>
            <a:r>
              <a:rPr lang="en-US" dirty="0"/>
              <a:t>Impedance mismatch has been made much easier to deal with by the </a:t>
            </a:r>
            <a:r>
              <a:rPr lang="en-US" dirty="0" smtClean="0"/>
              <a:t>wide availability </a:t>
            </a:r>
            <a:r>
              <a:rPr lang="en-US" dirty="0"/>
              <a:t>of object-relational mapping </a:t>
            </a:r>
            <a:r>
              <a:rPr lang="en-US" dirty="0" smtClean="0"/>
              <a:t>frameworks.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3467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Version stamps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Construct </a:t>
            </a:r>
            <a:r>
              <a:rPr lang="en-IN" dirty="0"/>
              <a:t>your version stamps</a:t>
            </a:r>
            <a:r>
              <a:rPr lang="en-IN" dirty="0" smtClean="0"/>
              <a:t>.</a:t>
            </a:r>
          </a:p>
          <a:p>
            <a:pPr marL="0" indent="0">
              <a:buNone/>
            </a:pPr>
            <a:r>
              <a:rPr lang="en-IN" dirty="0" smtClean="0"/>
              <a:t>1. Use </a:t>
            </a:r>
            <a:r>
              <a:rPr lang="en-IN" dirty="0"/>
              <a:t>a </a:t>
            </a:r>
            <a:r>
              <a:rPr lang="en-IN" dirty="0">
                <a:solidFill>
                  <a:schemeClr val="tx2"/>
                </a:solidFill>
              </a:rPr>
              <a:t>counter</a:t>
            </a:r>
            <a:r>
              <a:rPr lang="en-IN" dirty="0"/>
              <a:t>, always incrementing it when you update the </a:t>
            </a:r>
            <a:r>
              <a:rPr lang="en-IN" dirty="0" smtClean="0"/>
              <a:t>resource.</a:t>
            </a:r>
          </a:p>
          <a:p>
            <a:pPr marL="0" indent="0">
              <a:buNone/>
            </a:pPr>
            <a:r>
              <a:rPr lang="en-IN" dirty="0" smtClean="0"/>
              <a:t>	They </a:t>
            </a:r>
            <a:r>
              <a:rPr lang="en-IN" dirty="0"/>
              <a:t>require the </a:t>
            </a:r>
            <a:r>
              <a:rPr lang="en-IN" dirty="0">
                <a:solidFill>
                  <a:schemeClr val="tx2"/>
                </a:solidFill>
              </a:rPr>
              <a:t>server</a:t>
            </a:r>
            <a:r>
              <a:rPr lang="en-IN" dirty="0"/>
              <a:t> to generate the counter value, and also need a </a:t>
            </a:r>
            <a:r>
              <a:rPr lang="en-IN" dirty="0">
                <a:solidFill>
                  <a:schemeClr val="tx2"/>
                </a:solidFill>
              </a:rPr>
              <a:t>single master</a:t>
            </a:r>
            <a:r>
              <a:rPr lang="en-IN" dirty="0"/>
              <a:t> to ensure the counters aren’t duplicated</a:t>
            </a:r>
            <a:r>
              <a:rPr lang="en-IN" dirty="0" smtClean="0"/>
              <a:t>.</a:t>
            </a:r>
          </a:p>
          <a:p>
            <a:pPr marL="0" indent="0">
              <a:buNone/>
            </a:pPr>
            <a:r>
              <a:rPr lang="en-IN" dirty="0" smtClean="0"/>
              <a:t>2</a:t>
            </a:r>
            <a:r>
              <a:rPr lang="en-IN" dirty="0"/>
              <a:t>. create a </a:t>
            </a:r>
            <a:r>
              <a:rPr lang="en-IN" dirty="0">
                <a:solidFill>
                  <a:schemeClr val="tx2"/>
                </a:solidFill>
              </a:rPr>
              <a:t>GUID</a:t>
            </a:r>
            <a:r>
              <a:rPr lang="en-IN" dirty="0"/>
              <a:t>, a large random number that’s </a:t>
            </a:r>
            <a:r>
              <a:rPr lang="en-IN" dirty="0" err="1"/>
              <a:t>guaran</a:t>
            </a:r>
            <a:r>
              <a:rPr lang="en-IN" dirty="0"/>
              <a:t> teed to be </a:t>
            </a:r>
            <a:r>
              <a:rPr lang="en-IN" dirty="0" smtClean="0"/>
              <a:t>unique -</a:t>
            </a:r>
            <a:r>
              <a:rPr lang="en-IN" dirty="0"/>
              <a:t> never get a duplicate</a:t>
            </a:r>
            <a:r>
              <a:rPr lang="en-IN" dirty="0" smtClean="0"/>
              <a:t>. </a:t>
            </a:r>
          </a:p>
          <a:p>
            <a:pPr marL="0" indent="0">
              <a:buNone/>
            </a:pPr>
            <a:r>
              <a:rPr lang="en-IN" dirty="0" smtClean="0"/>
              <a:t>These </a:t>
            </a:r>
            <a:r>
              <a:rPr lang="en-IN" dirty="0"/>
              <a:t>use some combination of dates, hardware information, and whatever other sources of randomness they can pick up</a:t>
            </a:r>
            <a:r>
              <a:rPr lang="en-IN" dirty="0" smtClean="0"/>
              <a:t>.</a:t>
            </a:r>
          </a:p>
          <a:p>
            <a:pPr marL="0" indent="0">
              <a:buNone/>
            </a:pPr>
            <a:r>
              <a:rPr lang="en-IN" dirty="0" smtClean="0"/>
              <a:t>Limitation: Large </a:t>
            </a:r>
            <a:r>
              <a:rPr lang="en-IN" dirty="0"/>
              <a:t>and can’t be compared directly for </a:t>
            </a:r>
            <a:r>
              <a:rPr lang="en-IN" dirty="0">
                <a:solidFill>
                  <a:schemeClr val="tx2"/>
                </a:solidFill>
              </a:rPr>
              <a:t>recentness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37237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Version stamps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5257800"/>
          </a:xfrm>
        </p:spPr>
        <p:txBody>
          <a:bodyPr>
            <a:normAutofit fontScale="92500"/>
          </a:bodyPr>
          <a:lstStyle/>
          <a:p>
            <a:r>
              <a:rPr lang="en-IN" b="1" dirty="0" smtClean="0">
                <a:solidFill>
                  <a:schemeClr val="tx2"/>
                </a:solidFill>
              </a:rPr>
              <a:t>Approaches to construct version stamps</a:t>
            </a:r>
          </a:p>
          <a:p>
            <a:pPr marL="0" indent="0">
              <a:buNone/>
            </a:pPr>
            <a:r>
              <a:rPr lang="en-IN" dirty="0"/>
              <a:t>3. A third approach is to make a </a:t>
            </a:r>
            <a:r>
              <a:rPr lang="en-IN" dirty="0">
                <a:solidFill>
                  <a:schemeClr val="tx2"/>
                </a:solidFill>
              </a:rPr>
              <a:t>hash of the contents of the resource. </a:t>
            </a:r>
            <a:r>
              <a:rPr lang="en-IN" dirty="0"/>
              <a:t>With a big enough hash key size, a content hash can be globally unique like a GUID </a:t>
            </a:r>
            <a:r>
              <a:rPr lang="en-IN" dirty="0" smtClean="0"/>
              <a:t>it is deterministic - </a:t>
            </a:r>
            <a:r>
              <a:rPr lang="en-IN" dirty="0"/>
              <a:t>any node </a:t>
            </a:r>
            <a:r>
              <a:rPr lang="en-IN" dirty="0" smtClean="0"/>
              <a:t>will </a:t>
            </a:r>
            <a:r>
              <a:rPr lang="en-IN" dirty="0"/>
              <a:t>generate the </a:t>
            </a:r>
            <a:r>
              <a:rPr lang="en-IN" dirty="0">
                <a:solidFill>
                  <a:schemeClr val="tx2"/>
                </a:solidFill>
              </a:rPr>
              <a:t>same content hash for same resource data</a:t>
            </a:r>
            <a:r>
              <a:rPr lang="en-IN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en-IN" dirty="0" smtClean="0">
                <a:solidFill>
                  <a:schemeClr val="tx2"/>
                </a:solidFill>
              </a:rPr>
              <a:t>Limitation:</a:t>
            </a:r>
            <a:r>
              <a:rPr lang="en-IN" dirty="0"/>
              <a:t> can’t be directly compared for </a:t>
            </a:r>
            <a:r>
              <a:rPr lang="en-IN" dirty="0" smtClean="0">
                <a:solidFill>
                  <a:schemeClr val="tx2"/>
                </a:solidFill>
              </a:rPr>
              <a:t>recentness.</a:t>
            </a:r>
          </a:p>
          <a:p>
            <a:pPr marL="0" indent="0">
              <a:buNone/>
            </a:pPr>
            <a:r>
              <a:rPr lang="en-IN" dirty="0" smtClean="0">
                <a:solidFill>
                  <a:schemeClr val="tx2"/>
                </a:solidFill>
              </a:rPr>
              <a:t>4.</a:t>
            </a:r>
            <a:r>
              <a:rPr lang="en-IN" dirty="0"/>
              <a:t> A fourth approach is to use </a:t>
            </a:r>
            <a:r>
              <a:rPr lang="en-IN" dirty="0">
                <a:solidFill>
                  <a:schemeClr val="tx2"/>
                </a:solidFill>
              </a:rPr>
              <a:t>the timestamp </a:t>
            </a:r>
            <a:r>
              <a:rPr lang="en-IN" dirty="0"/>
              <a:t>of the last update. Like counters, </a:t>
            </a:r>
            <a:r>
              <a:rPr lang="en-IN" dirty="0" smtClean="0"/>
              <a:t>are </a:t>
            </a:r>
            <a:r>
              <a:rPr lang="en-IN" dirty="0"/>
              <a:t>short and can be directly compared for recentness, yet have the advantage of not needing a single master.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>
                <a:solidFill>
                  <a:schemeClr val="tx2"/>
                </a:solidFill>
              </a:rPr>
              <a:t>Multiple </a:t>
            </a:r>
            <a:r>
              <a:rPr lang="en-IN" dirty="0">
                <a:solidFill>
                  <a:schemeClr val="tx2"/>
                </a:solidFill>
              </a:rPr>
              <a:t>machines can generate timestamps</a:t>
            </a:r>
            <a:r>
              <a:rPr lang="en-IN" dirty="0"/>
              <a:t>—but to work properly, their clocks have to be kept in sync. One node with a bad clock can cause all sorts of data corruptions. </a:t>
            </a:r>
            <a:r>
              <a:rPr lang="en-IN" dirty="0" smtClean="0"/>
              <a:t>can </a:t>
            </a:r>
            <a:r>
              <a:rPr lang="en-IN" dirty="0"/>
              <a:t>get duplicates—it’s </a:t>
            </a:r>
            <a:r>
              <a:rPr lang="en-IN" dirty="0" smtClean="0"/>
              <a:t>not </a:t>
            </a:r>
            <a:r>
              <a:rPr lang="en-IN" dirty="0"/>
              <a:t>good using timestamps of a millisecond precision </a:t>
            </a:r>
            <a:r>
              <a:rPr lang="en-IN" dirty="0" smtClean="0"/>
              <a:t>-- </a:t>
            </a:r>
            <a:r>
              <a:rPr lang="en-IN" dirty="0"/>
              <a:t>many updates per millisecond.</a:t>
            </a:r>
            <a:endParaRPr lang="en-IN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2073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Version stamps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simplest form of version stamp is a </a:t>
            </a:r>
            <a:r>
              <a:rPr lang="en-IN" dirty="0">
                <a:solidFill>
                  <a:schemeClr val="tx2"/>
                </a:solidFill>
              </a:rPr>
              <a:t>counter</a:t>
            </a:r>
            <a:r>
              <a:rPr lang="en-IN" dirty="0"/>
              <a:t>. </a:t>
            </a:r>
            <a:endParaRPr lang="en-IN" dirty="0" smtClean="0"/>
          </a:p>
          <a:p>
            <a:r>
              <a:rPr lang="en-IN" dirty="0" smtClean="0"/>
              <a:t>Each </a:t>
            </a:r>
            <a:r>
              <a:rPr lang="en-IN" dirty="0"/>
              <a:t>time a node updates the data, it increments the counter and puts the value of the counter into the version stamp</a:t>
            </a:r>
            <a:r>
              <a:rPr lang="en-IN" dirty="0" smtClean="0"/>
              <a:t>.</a:t>
            </a:r>
          </a:p>
          <a:p>
            <a:r>
              <a:rPr lang="en-IN" dirty="0"/>
              <a:t>In a distributed system, each node maintains its own version stamp for data items, which can be either </a:t>
            </a:r>
            <a:r>
              <a:rPr lang="en-IN" b="1" dirty="0">
                <a:solidFill>
                  <a:schemeClr val="tx2"/>
                </a:solidFill>
              </a:rPr>
              <a:t>logical timestamps, vector clocks, or physical timestamps.</a:t>
            </a:r>
            <a:r>
              <a:rPr lang="en-IN" dirty="0"/>
              <a:t> When a node performs an update to a data item, it associates the update with its current version stamp. This versioning allows the system to track changes and determine the </a:t>
            </a:r>
            <a:r>
              <a:rPr lang="en-IN" dirty="0">
                <a:solidFill>
                  <a:schemeClr val="tx2"/>
                </a:solidFill>
              </a:rPr>
              <a:t>most recent version </a:t>
            </a:r>
            <a:r>
              <a:rPr lang="en-IN" dirty="0"/>
              <a:t>of the data across all nodes.</a:t>
            </a:r>
          </a:p>
        </p:txBody>
      </p:sp>
    </p:spTree>
    <p:extLst>
      <p:ext uri="{BB962C8B-B14F-4D97-AF65-F5344CB8AC3E}">
        <p14:creationId xmlns:p14="http://schemas.microsoft.com/office/powerpoint/2010/main" val="305282417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Version stamps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>
                <a:solidFill>
                  <a:schemeClr val="tx2"/>
                </a:solidFill>
              </a:rPr>
              <a:t>Logical Timestamps</a:t>
            </a:r>
            <a:r>
              <a:rPr lang="en-IN" dirty="0"/>
              <a:t>: Each update is assigned a unique logical timestamp based on the order of operations. If two nodes perform updates concurrently, their timestamps help in determining the sequence of updates. </a:t>
            </a:r>
            <a:endParaRPr lang="en-IN" dirty="0" smtClean="0"/>
          </a:p>
          <a:p>
            <a:r>
              <a:rPr lang="en-IN" b="1" dirty="0" smtClean="0">
                <a:solidFill>
                  <a:schemeClr val="tx2"/>
                </a:solidFill>
              </a:rPr>
              <a:t>Vector </a:t>
            </a:r>
            <a:r>
              <a:rPr lang="en-IN" b="1" dirty="0">
                <a:solidFill>
                  <a:schemeClr val="tx2"/>
                </a:solidFill>
              </a:rPr>
              <a:t>Clocks:</a:t>
            </a:r>
            <a:r>
              <a:rPr lang="en-IN" dirty="0"/>
              <a:t> Each node maintains a vector clock that counts the number of updates it has made and tracks updates from other nodes. When a node updates a data item, it increments its own entry in the vector clock and may also compare its vector with others to resolve conflicts</a:t>
            </a:r>
            <a:r>
              <a:rPr lang="en-IN" dirty="0" smtClean="0"/>
              <a:t>.</a:t>
            </a:r>
          </a:p>
          <a:p>
            <a:r>
              <a:rPr lang="en-IN" dirty="0" smtClean="0"/>
              <a:t> </a:t>
            </a:r>
            <a:r>
              <a:rPr lang="en-IN" b="1" dirty="0">
                <a:solidFill>
                  <a:schemeClr val="tx2"/>
                </a:solidFill>
              </a:rPr>
              <a:t>Physical Timestamps: </a:t>
            </a:r>
            <a:r>
              <a:rPr lang="en-IN" dirty="0"/>
              <a:t>In systems using physical timestamps, each update is time-stamped based on real-time. </a:t>
            </a:r>
            <a:r>
              <a:rPr lang="en-IN" smtClean="0"/>
              <a:t>Face </a:t>
            </a:r>
            <a:r>
              <a:rPr lang="en-IN"/>
              <a:t>challenges related to clock synchronization across nodes.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2634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</a:t>
            </a:r>
            <a:r>
              <a:rPr lang="en-IN" sz="3200" b="1" dirty="0" err="1"/>
              <a:t>NoSQL</a:t>
            </a:r>
            <a:r>
              <a:rPr lang="en-IN" sz="3200" b="1" dirty="0"/>
              <a:t>? </a:t>
            </a:r>
            <a:r>
              <a:rPr lang="en-US" sz="2400" b="1" dirty="0" smtClean="0"/>
              <a:t>Application </a:t>
            </a:r>
            <a:r>
              <a:rPr lang="en-US" sz="2400" b="1" dirty="0"/>
              <a:t>and Integration Databases</a:t>
            </a: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Database </a:t>
            </a:r>
            <a:r>
              <a:rPr lang="en-US" dirty="0"/>
              <a:t>acts as an </a:t>
            </a:r>
            <a:r>
              <a:rPr lang="en-US" b="1" dirty="0" smtClean="0"/>
              <a:t>integration database</a:t>
            </a:r>
            <a:r>
              <a:rPr lang="en-US" dirty="0" smtClean="0"/>
              <a:t>—with </a:t>
            </a:r>
            <a:r>
              <a:rPr lang="en-US" dirty="0"/>
              <a:t>multiple applications, usually developed by separate teams,</a:t>
            </a:r>
          </a:p>
          <a:p>
            <a:r>
              <a:rPr lang="en-US" dirty="0"/>
              <a:t>S</a:t>
            </a:r>
            <a:r>
              <a:rPr lang="en-US" dirty="0" smtClean="0"/>
              <a:t>toring </a:t>
            </a:r>
            <a:r>
              <a:rPr lang="en-US" dirty="0"/>
              <a:t>their data in a common database. This improves </a:t>
            </a:r>
            <a:r>
              <a:rPr lang="en-US" dirty="0" smtClean="0"/>
              <a:t>communication because all the applications are operating on a consistent set of persistent data.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dirty="0" smtClean="0"/>
              <a:t>downsides</a:t>
            </a:r>
            <a:r>
              <a:rPr lang="en-US" dirty="0" smtClean="0"/>
              <a:t> to shared database integration: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Integration</a:t>
            </a:r>
            <a:r>
              <a:rPr lang="en-US" dirty="0" smtClean="0"/>
              <a:t> of </a:t>
            </a:r>
            <a:r>
              <a:rPr lang="en-US" dirty="0"/>
              <a:t>many applications ends up being more </a:t>
            </a:r>
            <a:r>
              <a:rPr lang="en-US" dirty="0" smtClean="0"/>
              <a:t>complex.</a:t>
            </a:r>
          </a:p>
          <a:p>
            <a:r>
              <a:rPr lang="en-US" dirty="0"/>
              <a:t>T</a:t>
            </a:r>
            <a:r>
              <a:rPr lang="en-US" dirty="0" smtClean="0"/>
              <a:t>o </a:t>
            </a:r>
            <a:r>
              <a:rPr lang="en-US" dirty="0"/>
              <a:t>make </a:t>
            </a:r>
            <a:r>
              <a:rPr lang="en-US" b="1" dirty="0">
                <a:solidFill>
                  <a:srgbClr val="C00000"/>
                </a:solidFill>
              </a:rPr>
              <a:t>changes to its data storage</a:t>
            </a:r>
            <a:r>
              <a:rPr lang="en-US" dirty="0"/>
              <a:t>, it needs to </a:t>
            </a:r>
            <a:r>
              <a:rPr lang="en-US" dirty="0" smtClean="0"/>
              <a:t>coordinate with </a:t>
            </a:r>
            <a:r>
              <a:rPr lang="en-US" dirty="0"/>
              <a:t>all the other applications using the </a:t>
            </a:r>
            <a:r>
              <a:rPr lang="en-US" dirty="0" smtClean="0"/>
              <a:t>database.</a:t>
            </a:r>
          </a:p>
          <a:p>
            <a:r>
              <a:rPr lang="en-IN" dirty="0"/>
              <a:t>Different </a:t>
            </a:r>
            <a:r>
              <a:rPr lang="en-IN" dirty="0" smtClean="0"/>
              <a:t>applications </a:t>
            </a:r>
            <a:r>
              <a:rPr lang="en-US" dirty="0" smtClean="0"/>
              <a:t>have </a:t>
            </a:r>
            <a:r>
              <a:rPr lang="en-US" dirty="0"/>
              <a:t>different s</a:t>
            </a:r>
            <a:r>
              <a:rPr lang="en-US" b="1" dirty="0">
                <a:solidFill>
                  <a:srgbClr val="C00000"/>
                </a:solidFill>
              </a:rPr>
              <a:t>tructural and performance </a:t>
            </a:r>
            <a:r>
              <a:rPr lang="en-US" b="1" dirty="0" smtClean="0">
                <a:solidFill>
                  <a:srgbClr val="C00000"/>
                </a:solidFill>
              </a:rPr>
              <a:t>needs</a:t>
            </a:r>
            <a:r>
              <a:rPr lang="en-US" dirty="0" smtClean="0"/>
              <a:t>, an index can cause </a:t>
            </a:r>
            <a:r>
              <a:rPr lang="en-US" dirty="0"/>
              <a:t>a problematic hit on inserts for </a:t>
            </a:r>
            <a:r>
              <a:rPr lang="en-US" dirty="0" smtClean="0"/>
              <a:t>another.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5440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Why </a:t>
            </a:r>
            <a:r>
              <a:rPr lang="en-IN" sz="3200" b="1" dirty="0" err="1"/>
              <a:t>NoSQL</a:t>
            </a:r>
            <a:r>
              <a:rPr lang="en-IN" sz="3200" b="1" dirty="0"/>
              <a:t>? </a:t>
            </a:r>
            <a:r>
              <a:rPr lang="en-US" sz="2400" b="1" dirty="0"/>
              <a:t>Application and Integration Databases</a:t>
            </a:r>
            <a:endParaRPr lang="en-IN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2578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Traditional Shared Database Approach</a:t>
            </a:r>
          </a:p>
          <a:p>
            <a:r>
              <a:rPr lang="en-US" dirty="0"/>
              <a:t>Multiple applications directly access the </a:t>
            </a:r>
            <a:r>
              <a:rPr lang="en-US" b="1" dirty="0"/>
              <a:t>same database</a:t>
            </a:r>
            <a:r>
              <a:rPr lang="en-US" dirty="0"/>
              <a:t>.</a:t>
            </a:r>
          </a:p>
          <a:p>
            <a:r>
              <a:rPr lang="en-US" dirty="0"/>
              <a:t>Database schema must be understood by </a:t>
            </a:r>
            <a:r>
              <a:rPr lang="en-US" b="1" dirty="0"/>
              <a:t>many teams</a:t>
            </a:r>
            <a:r>
              <a:rPr lang="en-US" dirty="0"/>
              <a:t>.</a:t>
            </a:r>
          </a:p>
          <a:p>
            <a:r>
              <a:rPr lang="en-US" dirty="0"/>
              <a:t>Any schema change affects </a:t>
            </a:r>
            <a:r>
              <a:rPr lang="en-US" b="1" dirty="0"/>
              <a:t>all dependent applications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Application Database Approach</a:t>
            </a:r>
          </a:p>
          <a:p>
            <a:r>
              <a:rPr lang="en-US" dirty="0"/>
              <a:t>Database is </a:t>
            </a:r>
            <a:r>
              <a:rPr lang="en-US" b="1" dirty="0"/>
              <a:t>owned and accessed by a single application</a:t>
            </a:r>
            <a:r>
              <a:rPr lang="en-US" dirty="0"/>
              <a:t>.</a:t>
            </a:r>
          </a:p>
          <a:p>
            <a:r>
              <a:rPr lang="en-US" dirty="0"/>
              <a:t>Only </a:t>
            </a:r>
            <a:r>
              <a:rPr lang="en-US" b="1" dirty="0"/>
              <a:t>one application codebase</a:t>
            </a:r>
            <a:r>
              <a:rPr lang="en-US" dirty="0"/>
              <a:t> interacts with the database.</a:t>
            </a:r>
          </a:p>
          <a:p>
            <a:r>
              <a:rPr lang="en-US" dirty="0"/>
              <a:t>Managed by </a:t>
            </a:r>
            <a:r>
              <a:rPr lang="en-US" b="1" dirty="0"/>
              <a:t>one team</a:t>
            </a:r>
            <a:r>
              <a:rPr lang="en-US" dirty="0"/>
              <a:t>.</a:t>
            </a:r>
          </a:p>
          <a:p>
            <a:r>
              <a:rPr lang="en-IN" b="1" dirty="0" smtClean="0"/>
              <a:t>Advantages:</a:t>
            </a:r>
          </a:p>
          <a:p>
            <a:r>
              <a:rPr lang="en-US" b="1" dirty="0"/>
              <a:t>Easier Schema Evolution</a:t>
            </a:r>
          </a:p>
          <a:p>
            <a:r>
              <a:rPr lang="en-US" dirty="0"/>
              <a:t>Only the owning team needs to understand the database </a:t>
            </a:r>
            <a:r>
              <a:rPr lang="en-US" dirty="0" smtClean="0"/>
              <a:t>structure</a:t>
            </a:r>
            <a:r>
              <a:rPr lang="en-US" dirty="0"/>
              <a:t>.</a:t>
            </a:r>
          </a:p>
          <a:p>
            <a:r>
              <a:rPr lang="en-US" dirty="0"/>
              <a:t>Schema changes can be made freely without external coordination</a:t>
            </a:r>
            <a:r>
              <a:rPr lang="en-US" dirty="0" smtClean="0"/>
              <a:t>.</a:t>
            </a:r>
          </a:p>
          <a:p>
            <a:r>
              <a:rPr lang="en-US" b="1" dirty="0"/>
              <a:t>Application-Level Data Integrity</a:t>
            </a:r>
          </a:p>
          <a:p>
            <a:r>
              <a:rPr lang="en-US" dirty="0"/>
              <a:t>Responsibility for </a:t>
            </a:r>
            <a:r>
              <a:rPr lang="en-US" b="1" dirty="0"/>
              <a:t>data integrity</a:t>
            </a:r>
            <a:r>
              <a:rPr lang="en-US" dirty="0"/>
              <a:t> (constraints, validations, rules) moves from:</a:t>
            </a:r>
          </a:p>
          <a:p>
            <a:pPr lvl="1"/>
            <a:r>
              <a:rPr lang="en-US" dirty="0"/>
              <a:t>Database → Application code</a:t>
            </a:r>
          </a:p>
          <a:p>
            <a:endParaRPr lang="en-US" dirty="0"/>
          </a:p>
          <a:p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809794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Why </a:t>
            </a:r>
            <a:r>
              <a:rPr lang="en-IN" b="1" dirty="0" err="1"/>
              <a:t>NoSQL</a:t>
            </a:r>
            <a:r>
              <a:rPr lang="en-IN" b="1" dirty="0"/>
              <a:t>? </a:t>
            </a:r>
            <a:r>
              <a:rPr lang="en-US" sz="2700" b="1" dirty="0"/>
              <a:t>Application and Integration Databases</a:t>
            </a:r>
            <a:endParaRPr lang="en-IN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Interoperability to Application Interfaces</a:t>
            </a:r>
          </a:p>
          <a:p>
            <a:r>
              <a:rPr lang="en-US" b="1" dirty="0"/>
              <a:t>Interoperability Redefined</a:t>
            </a:r>
          </a:p>
          <a:p>
            <a:r>
              <a:rPr lang="en-US" dirty="0"/>
              <a:t>External systems no longer access the database directly.</a:t>
            </a:r>
          </a:p>
          <a:p>
            <a:r>
              <a:rPr lang="en-US" dirty="0"/>
              <a:t>Interaction occurs through </a:t>
            </a:r>
            <a:r>
              <a:rPr lang="en-US" b="1" dirty="0"/>
              <a:t>application interfaces</a:t>
            </a:r>
            <a:r>
              <a:rPr lang="en-US" dirty="0"/>
              <a:t>.</a:t>
            </a:r>
          </a:p>
          <a:p>
            <a:r>
              <a:rPr lang="en-US" dirty="0"/>
              <a:t>Interfaces can be</a:t>
            </a:r>
            <a:r>
              <a:rPr lang="en-US" dirty="0" smtClean="0"/>
              <a:t>: APIs, Services, Endpoints.</a:t>
            </a:r>
          </a:p>
          <a:p>
            <a:r>
              <a:rPr lang="en-US" dirty="0"/>
              <a:t>Database internals are hidden.</a:t>
            </a:r>
          </a:p>
          <a:p>
            <a:r>
              <a:rPr lang="en-US" dirty="0"/>
              <a:t>External systems depend only on </a:t>
            </a:r>
            <a:r>
              <a:rPr lang="en-US" b="1" dirty="0"/>
              <a:t>interface contracts</a:t>
            </a:r>
            <a:r>
              <a:rPr lang="en-US" dirty="0"/>
              <a:t>.</a:t>
            </a:r>
          </a:p>
          <a:p>
            <a:r>
              <a:rPr lang="en-US" b="1" dirty="0"/>
              <a:t>Rise of Web Services (2000s)</a:t>
            </a:r>
          </a:p>
          <a:p>
            <a:r>
              <a:rPr lang="en-US" dirty="0"/>
              <a:t>Applications began communicating via </a:t>
            </a:r>
            <a:r>
              <a:rPr lang="en-US" b="1" dirty="0"/>
              <a:t>web services</a:t>
            </a:r>
            <a:r>
              <a:rPr lang="en-US" dirty="0"/>
              <a:t>.</a:t>
            </a:r>
          </a:p>
          <a:p>
            <a:r>
              <a:rPr lang="en-US" dirty="0"/>
              <a:t>Communication over </a:t>
            </a:r>
            <a:r>
              <a:rPr lang="en-US" b="1" dirty="0"/>
              <a:t>HTTP</a:t>
            </a:r>
            <a:r>
              <a:rPr lang="en-US" dirty="0"/>
              <a:t> became dominant.</a:t>
            </a:r>
          </a:p>
          <a:p>
            <a:r>
              <a:rPr lang="en-US" dirty="0"/>
              <a:t>Systems interact through </a:t>
            </a:r>
            <a:r>
              <a:rPr lang="en-US" b="1" dirty="0"/>
              <a:t>services</a:t>
            </a:r>
            <a:r>
              <a:rPr lang="en-US" dirty="0"/>
              <a:t>, not shared </a:t>
            </a:r>
            <a:r>
              <a:rPr lang="en-US" b="1" dirty="0"/>
              <a:t>data stores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1114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1572</TotalTime>
  <Words>5419</Words>
  <Application>Microsoft Office PowerPoint</Application>
  <PresentationFormat>On-screen Show (4:3)</PresentationFormat>
  <Paragraphs>575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Clarity</vt:lpstr>
      <vt:lpstr>Introduction to NoSQL</vt:lpstr>
      <vt:lpstr>Contents</vt:lpstr>
      <vt:lpstr>Why NoSQL? -The Value of Relational Databases</vt:lpstr>
      <vt:lpstr>Why NoSQL? -The Value of Relational Databases</vt:lpstr>
      <vt:lpstr>Why NoSQL? Impedance Mismatch</vt:lpstr>
      <vt:lpstr>Why NoSQL? Impedance Mismatch</vt:lpstr>
      <vt:lpstr>Why NoSQL? Application and Integration Databases</vt:lpstr>
      <vt:lpstr>Why NoSQL? Application and Integration Databases</vt:lpstr>
      <vt:lpstr>Why NoSQL? Application and Integration Databases</vt:lpstr>
      <vt:lpstr>Why NoSQL? Application and Integration Databases</vt:lpstr>
      <vt:lpstr>Why NoSQL? Attack of the Clusters</vt:lpstr>
      <vt:lpstr>Why NoSQL? Attack of the Clusters</vt:lpstr>
      <vt:lpstr>Characteristics of NoSQL</vt:lpstr>
      <vt:lpstr>Aggregate Data Models</vt:lpstr>
      <vt:lpstr>PowerPoint Presentation</vt:lpstr>
      <vt:lpstr>Aggregates</vt:lpstr>
      <vt:lpstr>Aggregates</vt:lpstr>
      <vt:lpstr>Aggregates</vt:lpstr>
      <vt:lpstr>Aggregates</vt:lpstr>
      <vt:lpstr>Aggregates</vt:lpstr>
      <vt:lpstr>Aggregates and Their Impact on Transactions </vt:lpstr>
      <vt:lpstr>Aggregates and Their Impact on Transactions </vt:lpstr>
      <vt:lpstr>PowerPoint Presentation</vt:lpstr>
      <vt:lpstr>Key-Value and Document Data Models</vt:lpstr>
      <vt:lpstr>Key-Value and Document Data Models</vt:lpstr>
      <vt:lpstr>MongoDB</vt:lpstr>
      <vt:lpstr>MongoDB</vt:lpstr>
      <vt:lpstr>Key-Value Data Models</vt:lpstr>
      <vt:lpstr>Document Data Models</vt:lpstr>
      <vt:lpstr>Relationships</vt:lpstr>
      <vt:lpstr>Graph Databases</vt:lpstr>
      <vt:lpstr>Graph Databases</vt:lpstr>
      <vt:lpstr>Graph Databases</vt:lpstr>
      <vt:lpstr>Schemaless Databases</vt:lpstr>
      <vt:lpstr>Schemaless databases</vt:lpstr>
      <vt:lpstr>Schemaless databases</vt:lpstr>
      <vt:lpstr>Materialized Views</vt:lpstr>
      <vt:lpstr>Materialized views</vt:lpstr>
      <vt:lpstr>Distribution models</vt:lpstr>
      <vt:lpstr>Distribution Models –Single Server</vt:lpstr>
      <vt:lpstr>Sharding</vt:lpstr>
      <vt:lpstr>Sharding</vt:lpstr>
      <vt:lpstr>Sharding</vt:lpstr>
      <vt:lpstr>Sharding</vt:lpstr>
      <vt:lpstr>Sharding – Master-Slave Replication</vt:lpstr>
      <vt:lpstr>Sharding – Master-Slave Replication</vt:lpstr>
      <vt:lpstr>Sharding – Master-Slave Replication</vt:lpstr>
      <vt:lpstr>Sharding-Peer to Peer Replication</vt:lpstr>
      <vt:lpstr>Sharding- Peer to Peer Replication</vt:lpstr>
      <vt:lpstr>Combining Sharding and Replication</vt:lpstr>
      <vt:lpstr>Combining Sharding and Replication</vt:lpstr>
      <vt:lpstr>Combining Master-Slave replication with sharding</vt:lpstr>
      <vt:lpstr>Consistency</vt:lpstr>
      <vt:lpstr>Consistency</vt:lpstr>
      <vt:lpstr>Read Consistency</vt:lpstr>
      <vt:lpstr>Consistency</vt:lpstr>
      <vt:lpstr>Consistency</vt:lpstr>
      <vt:lpstr>Relaxing Consistency</vt:lpstr>
      <vt:lpstr>Version stamps</vt:lpstr>
      <vt:lpstr>Version stamps</vt:lpstr>
      <vt:lpstr>Version stamps</vt:lpstr>
      <vt:lpstr>Version stamps</vt:lpstr>
      <vt:lpstr>Version stamps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Madhuri</dc:creator>
  <cp:lastModifiedBy>A.MADHURI</cp:lastModifiedBy>
  <cp:revision>82</cp:revision>
  <dcterms:created xsi:type="dcterms:W3CDTF">2026-01-04T11:03:44Z</dcterms:created>
  <dcterms:modified xsi:type="dcterms:W3CDTF">2026-01-27T06:24:01Z</dcterms:modified>
</cp:coreProperties>
</file>