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311" r:id="rId2"/>
    <p:sldId id="312" r:id="rId3"/>
    <p:sldId id="318" r:id="rId4"/>
    <p:sldId id="339" r:id="rId5"/>
    <p:sldId id="336" r:id="rId6"/>
    <p:sldId id="338" r:id="rId7"/>
    <p:sldId id="341" r:id="rId8"/>
    <p:sldId id="340" r:id="rId9"/>
    <p:sldId id="344" r:id="rId10"/>
    <p:sldId id="342" r:id="rId11"/>
    <p:sldId id="343" r:id="rId12"/>
    <p:sldId id="345" r:id="rId13"/>
    <p:sldId id="346" r:id="rId14"/>
    <p:sldId id="347" r:id="rId15"/>
    <p:sldId id="34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579" autoAdjust="0"/>
  </p:normalViewPr>
  <p:slideViewPr>
    <p:cSldViewPr>
      <p:cViewPr>
        <p:scale>
          <a:sx n="100" d="100"/>
          <a:sy n="100" d="100"/>
        </p:scale>
        <p:origin x="-432" y="151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CC8D03-F255-4E42-A830-6A1440000E88}" type="datetimeFigureOut">
              <a:rPr lang="en-IN" smtClean="0"/>
              <a:t>13-10-2023</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466D1D-3688-4AE8-B5E0-2CD32BC2536A}" type="slidenum">
              <a:rPr lang="en-IN" smtClean="0"/>
              <a:t>‹#›</a:t>
            </a:fld>
            <a:endParaRPr lang="en-IN"/>
          </a:p>
        </p:txBody>
      </p:sp>
    </p:spTree>
    <p:extLst>
      <p:ext uri="{BB962C8B-B14F-4D97-AF65-F5344CB8AC3E}">
        <p14:creationId xmlns:p14="http://schemas.microsoft.com/office/powerpoint/2010/main" val="26412182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20466D1D-3688-4AE8-B5E0-2CD32BC2536A}" type="slidenum">
              <a:rPr lang="en-IN" smtClean="0"/>
              <a:t>3</a:t>
            </a:fld>
            <a:endParaRPr lang="en-IN"/>
          </a:p>
        </p:txBody>
      </p:sp>
    </p:spTree>
    <p:extLst>
      <p:ext uri="{BB962C8B-B14F-4D97-AF65-F5344CB8AC3E}">
        <p14:creationId xmlns:p14="http://schemas.microsoft.com/office/powerpoint/2010/main" val="3350215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Bookman Old Style" pitchFamily="18" charset="0"/>
              </a:rPr>
              <a:t>Model Assessment and </a:t>
            </a:r>
            <a:r>
              <a:rPr lang="en-US" dirty="0" smtClean="0">
                <a:latin typeface="Bookman Old Style" pitchFamily="18" charset="0"/>
              </a:rPr>
              <a:t>Selection</a:t>
            </a:r>
            <a:endParaRPr lang="en-IN" dirty="0">
              <a:latin typeface="Bookman Old Style" pitchFamily="18" charset="0"/>
            </a:endParaRPr>
          </a:p>
        </p:txBody>
      </p:sp>
      <p:sp>
        <p:nvSpPr>
          <p:cNvPr id="3" name="Subtitle 2"/>
          <p:cNvSpPr>
            <a:spLocks noGrp="1"/>
          </p:cNvSpPr>
          <p:nvPr>
            <p:ph type="subTitle" idx="1"/>
          </p:nvPr>
        </p:nvSpPr>
        <p:spPr/>
        <p:txBody>
          <a:bodyPr/>
          <a:lstStyle/>
          <a:p>
            <a:r>
              <a:rPr lang="en-IN" dirty="0" smtClean="0">
                <a:latin typeface="Bookman Old Style" pitchFamily="18" charset="0"/>
              </a:rPr>
              <a:t>UNIT-5</a:t>
            </a:r>
            <a:endParaRPr lang="en-IN" dirty="0">
              <a:latin typeface="Bookman Old Style" pitchFamily="18" charset="0"/>
            </a:endParaRPr>
          </a:p>
        </p:txBody>
      </p:sp>
    </p:spTree>
    <p:extLst>
      <p:ext uri="{BB962C8B-B14F-4D97-AF65-F5344CB8AC3E}">
        <p14:creationId xmlns:p14="http://schemas.microsoft.com/office/powerpoint/2010/main" val="30512212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762000"/>
            <a:ext cx="8610600" cy="5791200"/>
          </a:xfrm>
        </p:spPr>
        <p:txBody>
          <a:bodyPr>
            <a:normAutofit/>
          </a:bodyPr>
          <a:lstStyle/>
          <a:p>
            <a:pPr>
              <a:buFont typeface="Wingdings" pitchFamily="2" charset="2"/>
              <a:buChar char="ü"/>
            </a:pPr>
            <a:r>
              <a:rPr lang="en-IN" sz="1600" dirty="0" smtClean="0">
                <a:latin typeface="Bookman Old Style" pitchFamily="18" charset="0"/>
              </a:rPr>
              <a:t>refers </a:t>
            </a:r>
            <a:r>
              <a:rPr lang="en-IN" sz="1600" dirty="0">
                <a:latin typeface="Bookman Old Style" pitchFamily="18" charset="0"/>
              </a:rPr>
              <a:t>to the tendency of a model to perform better on the training data than on new, unseen data. </a:t>
            </a:r>
            <a:endParaRPr lang="en-IN" sz="1600" dirty="0" smtClean="0">
              <a:latin typeface="Bookman Old Style" pitchFamily="18" charset="0"/>
            </a:endParaRPr>
          </a:p>
          <a:p>
            <a:pPr>
              <a:buFont typeface="Wingdings" pitchFamily="2" charset="2"/>
              <a:buChar char="ü"/>
            </a:pPr>
            <a:r>
              <a:rPr lang="en-IN" sz="1600" dirty="0" smtClean="0">
                <a:latin typeface="Bookman Old Style" pitchFamily="18" charset="0"/>
              </a:rPr>
              <a:t>The </a:t>
            </a:r>
            <a:r>
              <a:rPr lang="en-IN" sz="1600" dirty="0">
                <a:latin typeface="Bookman Old Style" pitchFamily="18" charset="0"/>
              </a:rPr>
              <a:t>training error rate is the error rate obtained by evaluating the model on the same data used to train it. </a:t>
            </a:r>
            <a:endParaRPr lang="en-IN" sz="1600" dirty="0" smtClean="0">
              <a:latin typeface="Bookman Old Style" pitchFamily="18" charset="0"/>
            </a:endParaRPr>
          </a:p>
          <a:p>
            <a:pPr>
              <a:buFont typeface="Wingdings" pitchFamily="2" charset="2"/>
              <a:buChar char="ü"/>
            </a:pPr>
            <a:r>
              <a:rPr lang="en-IN" sz="1600" dirty="0" smtClean="0">
                <a:latin typeface="Bookman Old Style" pitchFamily="18" charset="0"/>
              </a:rPr>
              <a:t>The </a:t>
            </a:r>
            <a:r>
              <a:rPr lang="en-IN" sz="1600" dirty="0">
                <a:latin typeface="Bookman Old Style" pitchFamily="18" charset="0"/>
              </a:rPr>
              <a:t>difference between the training error rate and the expected error rate of the model on new data</a:t>
            </a:r>
            <a:r>
              <a:rPr lang="en-IN" sz="1600" dirty="0" smtClean="0">
                <a:latin typeface="Bookman Old Style" pitchFamily="18" charset="0"/>
              </a:rPr>
              <a:t>.</a:t>
            </a:r>
          </a:p>
          <a:p>
            <a:pPr>
              <a:buFont typeface="Wingdings" pitchFamily="2" charset="2"/>
              <a:buChar char="ü"/>
            </a:pPr>
            <a:r>
              <a:rPr lang="en-IN" sz="1600" dirty="0" smtClean="0">
                <a:latin typeface="Bookman Old Style" pitchFamily="18" charset="0"/>
              </a:rPr>
              <a:t>it </a:t>
            </a:r>
            <a:r>
              <a:rPr lang="en-IN" sz="1600" dirty="0">
                <a:latin typeface="Bookman Old Style" pitchFamily="18" charset="0"/>
              </a:rPr>
              <a:t>affects the ability of the model to generalize to new data. </a:t>
            </a:r>
            <a:endParaRPr lang="en-IN" sz="1600" dirty="0" smtClean="0">
              <a:latin typeface="Bookman Old Style" pitchFamily="18" charset="0"/>
            </a:endParaRPr>
          </a:p>
          <a:p>
            <a:pPr>
              <a:buFont typeface="Wingdings" pitchFamily="2" charset="2"/>
              <a:buChar char="ü"/>
            </a:pPr>
            <a:r>
              <a:rPr lang="en-IN" sz="1600" dirty="0" smtClean="0">
                <a:latin typeface="Bookman Old Style" pitchFamily="18" charset="0"/>
              </a:rPr>
              <a:t>If </a:t>
            </a:r>
            <a:r>
              <a:rPr lang="en-IN" sz="1600" dirty="0">
                <a:latin typeface="Bookman Old Style" pitchFamily="18" charset="0"/>
              </a:rPr>
              <a:t>the optimism of the training error rate is high, the model may </a:t>
            </a:r>
            <a:r>
              <a:rPr lang="en-IN" sz="1600" dirty="0" err="1">
                <a:latin typeface="Bookman Old Style" pitchFamily="18" charset="0"/>
              </a:rPr>
              <a:t>overfit</a:t>
            </a:r>
            <a:r>
              <a:rPr lang="en-IN" sz="1600" dirty="0">
                <a:latin typeface="Bookman Old Style" pitchFamily="18" charset="0"/>
              </a:rPr>
              <a:t> the training data, </a:t>
            </a:r>
            <a:r>
              <a:rPr lang="en-IN" sz="1600" dirty="0" smtClean="0">
                <a:latin typeface="Bookman Old Style" pitchFamily="18" charset="0"/>
              </a:rPr>
              <a:t>but </a:t>
            </a:r>
            <a:r>
              <a:rPr lang="en-IN" sz="1600" dirty="0">
                <a:latin typeface="Bookman Old Style" pitchFamily="18" charset="0"/>
              </a:rPr>
              <a:t>poorly on new data. </a:t>
            </a:r>
            <a:endParaRPr lang="en-IN" sz="1600" dirty="0" smtClean="0">
              <a:latin typeface="Bookman Old Style" pitchFamily="18" charset="0"/>
            </a:endParaRPr>
          </a:p>
          <a:p>
            <a:pPr>
              <a:buFont typeface="Wingdings" pitchFamily="2" charset="2"/>
              <a:buChar char="ü"/>
            </a:pPr>
            <a:r>
              <a:rPr lang="en-IN" sz="1600" dirty="0" smtClean="0">
                <a:latin typeface="Bookman Old Style" pitchFamily="18" charset="0"/>
              </a:rPr>
              <a:t>On </a:t>
            </a:r>
            <a:r>
              <a:rPr lang="en-IN" sz="1600" dirty="0">
                <a:latin typeface="Bookman Old Style" pitchFamily="18" charset="0"/>
              </a:rPr>
              <a:t>the other hand, if the optimism of the training error rate is low, the model is more likely to generalize well to new data</a:t>
            </a:r>
            <a:r>
              <a:rPr lang="en-IN" sz="1600" dirty="0" smtClean="0">
                <a:latin typeface="Bookman Old Style" pitchFamily="18" charset="0"/>
              </a:rPr>
              <a:t>.</a:t>
            </a:r>
          </a:p>
          <a:p>
            <a:pPr>
              <a:buFont typeface="Wingdings" pitchFamily="2" charset="2"/>
              <a:buChar char="ü"/>
            </a:pPr>
            <a:r>
              <a:rPr lang="en-IN" sz="1600" dirty="0" smtClean="0">
                <a:latin typeface="Bookman Old Style" pitchFamily="18" charset="0"/>
              </a:rPr>
              <a:t>use </a:t>
            </a:r>
            <a:r>
              <a:rPr lang="en-IN" sz="1600" dirty="0">
                <a:latin typeface="Bookman Old Style" pitchFamily="18" charset="0"/>
              </a:rPr>
              <a:t>a validation set, which is a subset of the data that is held out from the training process and used to estimate the expected error rate of the model on new data.</a:t>
            </a:r>
          </a:p>
          <a:p>
            <a:pPr marL="0" indent="0">
              <a:buNone/>
            </a:pPr>
            <a:endParaRPr lang="en-IN" sz="1600" dirty="0">
              <a:latin typeface="Bookman Old Style" pitchFamily="18" charset="0"/>
            </a:endParaRPr>
          </a:p>
          <a:p>
            <a:endParaRPr lang="en-IN" dirty="0"/>
          </a:p>
        </p:txBody>
      </p:sp>
      <p:sp>
        <p:nvSpPr>
          <p:cNvPr id="4" name="Title 1"/>
          <p:cNvSpPr txBox="1">
            <a:spLocks/>
          </p:cNvSpPr>
          <p:nvPr/>
        </p:nvSpPr>
        <p:spPr>
          <a:xfrm>
            <a:off x="0" y="0"/>
            <a:ext cx="9144000" cy="685800"/>
          </a:xfrm>
          <a:prstGeom prst="rect">
            <a:avLst/>
          </a:prstGeom>
          <a:solidFill>
            <a:srgbClr val="C00000"/>
          </a:solidFill>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tabLst>
                <a:tab pos="361950" algn="l"/>
              </a:tabLst>
            </a:pPr>
            <a:endParaRPr lang="en-IN" sz="3200" dirty="0" smtClean="0">
              <a:solidFill>
                <a:schemeClr val="bg1"/>
              </a:solidFill>
              <a:latin typeface="Bookman Old Style" pitchFamily="18" charset="0"/>
            </a:endParaRPr>
          </a:p>
          <a:p>
            <a:pPr>
              <a:tabLst>
                <a:tab pos="361950" algn="l"/>
              </a:tabLst>
            </a:pPr>
            <a:r>
              <a:rPr lang="en-IN" sz="3200" dirty="0" smtClean="0">
                <a:solidFill>
                  <a:schemeClr val="bg1"/>
                </a:solidFill>
                <a:latin typeface="Bookman Old Style" pitchFamily="18" charset="0"/>
              </a:rPr>
              <a:t>The </a:t>
            </a:r>
            <a:r>
              <a:rPr lang="en-IN" sz="3200" dirty="0">
                <a:solidFill>
                  <a:schemeClr val="bg1"/>
                </a:solidFill>
                <a:latin typeface="Bookman Old Style" pitchFamily="18" charset="0"/>
              </a:rPr>
              <a:t>optimism of the training error </a:t>
            </a:r>
            <a:r>
              <a:rPr lang="en-IN" sz="3200" dirty="0" smtClean="0">
                <a:solidFill>
                  <a:schemeClr val="bg1"/>
                </a:solidFill>
                <a:latin typeface="Bookman Old Style" pitchFamily="18" charset="0"/>
              </a:rPr>
              <a:t>rate</a:t>
            </a:r>
            <a:endParaRPr lang="en-IN" sz="3200" dirty="0">
              <a:solidFill>
                <a:schemeClr val="bg1"/>
              </a:solidFill>
              <a:latin typeface="Bookman Old Style" pitchFamily="18" charset="0"/>
            </a:endParaRPr>
          </a:p>
          <a:p>
            <a:endParaRPr lang="en-IN" sz="3200" b="1" dirty="0">
              <a:solidFill>
                <a:schemeClr val="bg1"/>
              </a:solidFill>
              <a:latin typeface="Bookman Old Style" pitchFamily="18" charset="0"/>
            </a:endParaRPr>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4495800"/>
            <a:ext cx="2533650" cy="819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1999" y="4905375"/>
            <a:ext cx="324802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5181600"/>
            <a:ext cx="3152775" cy="71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2"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43400" y="5205412"/>
            <a:ext cx="1971675"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3"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0" y="5757862"/>
            <a:ext cx="12668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28600" y="4680466"/>
            <a:ext cx="3397084" cy="369332"/>
          </a:xfrm>
          <a:prstGeom prst="rect">
            <a:avLst/>
          </a:prstGeom>
          <a:noFill/>
        </p:spPr>
        <p:txBody>
          <a:bodyPr wrap="none" rtlCol="0">
            <a:spAutoFit/>
          </a:bodyPr>
          <a:lstStyle/>
          <a:p>
            <a:r>
              <a:rPr lang="en-IN" dirty="0" smtClean="0"/>
              <a:t>Generalization </a:t>
            </a:r>
            <a:r>
              <a:rPr lang="en-IN" dirty="0"/>
              <a:t>error of a model ˆf </a:t>
            </a:r>
            <a:endParaRPr lang="en-IN" dirty="0">
              <a:latin typeface="Bookman Old Style" pitchFamily="18" charset="0"/>
            </a:endParaRPr>
          </a:p>
        </p:txBody>
      </p:sp>
      <p:sp>
        <p:nvSpPr>
          <p:cNvPr id="5" name="TextBox 4"/>
          <p:cNvSpPr txBox="1"/>
          <p:nvPr/>
        </p:nvSpPr>
        <p:spPr>
          <a:xfrm>
            <a:off x="610513" y="5786437"/>
            <a:ext cx="1636474" cy="369332"/>
          </a:xfrm>
          <a:prstGeom prst="rect">
            <a:avLst/>
          </a:prstGeom>
          <a:noFill/>
        </p:spPr>
        <p:txBody>
          <a:bodyPr wrap="none" rtlCol="0">
            <a:spAutoFit/>
          </a:bodyPr>
          <a:lstStyle/>
          <a:p>
            <a:r>
              <a:rPr lang="en-IN" dirty="0" smtClean="0"/>
              <a:t>In-sample error</a:t>
            </a:r>
            <a:endParaRPr lang="en-IN" dirty="0"/>
          </a:p>
        </p:txBody>
      </p:sp>
      <p:sp>
        <p:nvSpPr>
          <p:cNvPr id="12" name="TextBox 11"/>
          <p:cNvSpPr txBox="1"/>
          <p:nvPr/>
        </p:nvSpPr>
        <p:spPr>
          <a:xfrm>
            <a:off x="4352925" y="5711309"/>
            <a:ext cx="1068498" cy="369332"/>
          </a:xfrm>
          <a:prstGeom prst="rect">
            <a:avLst/>
          </a:prstGeom>
          <a:noFill/>
        </p:spPr>
        <p:txBody>
          <a:bodyPr wrap="none" rtlCol="0">
            <a:spAutoFit/>
          </a:bodyPr>
          <a:lstStyle/>
          <a:p>
            <a:r>
              <a:rPr lang="en-IN" dirty="0"/>
              <a:t>optimism</a:t>
            </a:r>
          </a:p>
        </p:txBody>
      </p:sp>
      <p:sp>
        <p:nvSpPr>
          <p:cNvPr id="6" name="Rectangle 5"/>
          <p:cNvSpPr/>
          <p:nvPr/>
        </p:nvSpPr>
        <p:spPr>
          <a:xfrm>
            <a:off x="5780826" y="4311134"/>
            <a:ext cx="1453924" cy="369332"/>
          </a:xfrm>
          <a:prstGeom prst="rect">
            <a:avLst/>
          </a:prstGeom>
        </p:spPr>
        <p:txBody>
          <a:bodyPr wrap="none">
            <a:spAutoFit/>
          </a:bodyPr>
          <a:lstStyle/>
          <a:p>
            <a:r>
              <a:rPr lang="en-IN" dirty="0" smtClean="0"/>
              <a:t>Training </a:t>
            </a:r>
            <a:r>
              <a:rPr lang="en-IN" dirty="0"/>
              <a:t>error</a:t>
            </a:r>
          </a:p>
        </p:txBody>
      </p:sp>
      <p:sp>
        <p:nvSpPr>
          <p:cNvPr id="7" name="Rectangle 6"/>
          <p:cNvSpPr/>
          <p:nvPr/>
        </p:nvSpPr>
        <p:spPr>
          <a:xfrm>
            <a:off x="6691869" y="6287571"/>
            <a:ext cx="1622495" cy="369332"/>
          </a:xfrm>
          <a:prstGeom prst="rect">
            <a:avLst/>
          </a:prstGeom>
        </p:spPr>
        <p:txBody>
          <a:bodyPr wrap="none">
            <a:spAutoFit/>
          </a:bodyPr>
          <a:lstStyle/>
          <a:p>
            <a:r>
              <a:rPr lang="en-IN" dirty="0"/>
              <a:t>expected error </a:t>
            </a:r>
          </a:p>
        </p:txBody>
      </p:sp>
    </p:spTree>
    <p:extLst>
      <p:ext uri="{BB962C8B-B14F-4D97-AF65-F5344CB8AC3E}">
        <p14:creationId xmlns:p14="http://schemas.microsoft.com/office/powerpoint/2010/main" val="35311324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85800"/>
            <a:ext cx="8382000" cy="5638800"/>
          </a:xfrm>
        </p:spPr>
        <p:txBody>
          <a:bodyPr>
            <a:normAutofit/>
          </a:bodyPr>
          <a:lstStyle/>
          <a:p>
            <a:endParaRPr lang="en-IN" sz="1600" dirty="0" smtClean="0">
              <a:latin typeface="Bookman Old Style" pitchFamily="18" charset="0"/>
            </a:endParaRPr>
          </a:p>
          <a:p>
            <a:endParaRPr lang="en-IN" sz="1600" dirty="0" smtClean="0">
              <a:latin typeface="Bookman Old Style" pitchFamily="18" charset="0"/>
            </a:endParaRPr>
          </a:p>
          <a:p>
            <a:endParaRPr lang="en-IN" sz="1600" dirty="0" smtClean="0">
              <a:latin typeface="Bookman Old Style" pitchFamily="18" charset="0"/>
            </a:endParaRPr>
          </a:p>
          <a:p>
            <a:r>
              <a:rPr lang="en-IN" sz="1600" dirty="0" smtClean="0">
                <a:latin typeface="Bookman Old Style" pitchFamily="18" charset="0"/>
              </a:rPr>
              <a:t>Model’s performance: </a:t>
            </a:r>
          </a:p>
          <a:p>
            <a:pPr lvl="1"/>
            <a:r>
              <a:rPr lang="en-IN" sz="1200" dirty="0" smtClean="0">
                <a:latin typeface="Bookman Old Style" pitchFamily="18" charset="0"/>
              </a:rPr>
              <a:t>Measure </a:t>
            </a:r>
            <a:r>
              <a:rPr lang="en-IN" sz="1200" dirty="0">
                <a:latin typeface="Bookman Old Style" pitchFamily="18" charset="0"/>
              </a:rPr>
              <a:t>the prediction error on a data set that was not used for training the model. </a:t>
            </a:r>
            <a:endParaRPr lang="en-IN" sz="1200" dirty="0" smtClean="0">
              <a:latin typeface="Bookman Old Style" pitchFamily="18" charset="0"/>
            </a:endParaRPr>
          </a:p>
          <a:p>
            <a:pPr lvl="1"/>
            <a:r>
              <a:rPr lang="en-IN" sz="1200" dirty="0" smtClean="0">
                <a:latin typeface="Bookman Old Style" pitchFamily="18" charset="0"/>
              </a:rPr>
              <a:t>This </a:t>
            </a:r>
            <a:r>
              <a:rPr lang="en-IN" sz="1200" dirty="0">
                <a:latin typeface="Bookman Old Style" pitchFamily="18" charset="0"/>
              </a:rPr>
              <a:t>set of data is called the test set, and the prediction error measured on this set is known as the test error</a:t>
            </a:r>
            <a:r>
              <a:rPr lang="en-IN" sz="1200" dirty="0" smtClean="0">
                <a:latin typeface="Bookman Old Style" pitchFamily="18" charset="0"/>
              </a:rPr>
              <a:t>.</a:t>
            </a:r>
          </a:p>
          <a:p>
            <a:r>
              <a:rPr lang="en-IN" sz="1600" dirty="0">
                <a:latin typeface="Bookman Old Style" pitchFamily="18" charset="0"/>
              </a:rPr>
              <a:t>T</a:t>
            </a:r>
            <a:r>
              <a:rPr lang="en-IN" sz="1600" dirty="0">
                <a:latin typeface="Bookman Old Style" pitchFamily="18" charset="0"/>
              </a:rPr>
              <a:t>o </a:t>
            </a:r>
            <a:r>
              <a:rPr lang="en-IN" sz="1600" dirty="0">
                <a:latin typeface="Bookman Old Style" pitchFamily="18" charset="0"/>
              </a:rPr>
              <a:t>split the available data into two parts: the training and validation sets. </a:t>
            </a:r>
            <a:endParaRPr lang="en-IN" sz="1600" dirty="0">
              <a:latin typeface="Bookman Old Style" pitchFamily="18" charset="0"/>
            </a:endParaRPr>
          </a:p>
          <a:p>
            <a:r>
              <a:rPr lang="en-IN" sz="1600" dirty="0" smtClean="0">
                <a:latin typeface="Bookman Old Style" pitchFamily="18" charset="0"/>
              </a:rPr>
              <a:t>The </a:t>
            </a:r>
            <a:r>
              <a:rPr lang="en-IN" sz="1600" dirty="0">
                <a:latin typeface="Bookman Old Style" pitchFamily="18" charset="0"/>
              </a:rPr>
              <a:t>model is trained on the training set, and the validation set is used to estimate the test error. </a:t>
            </a:r>
            <a:r>
              <a:rPr lang="en-IN" sz="1600" dirty="0">
                <a:latin typeface="Bookman Old Style" pitchFamily="18" charset="0"/>
              </a:rPr>
              <a:t>This method is called holdout validation</a:t>
            </a:r>
            <a:r>
              <a:rPr lang="en-IN" sz="1600" dirty="0">
                <a:latin typeface="Bookman Old Style" pitchFamily="18" charset="0"/>
              </a:rPr>
              <a:t>.</a:t>
            </a:r>
          </a:p>
          <a:p>
            <a:endParaRPr lang="en-IN" sz="1600" dirty="0" smtClean="0">
              <a:latin typeface="Bookman Old Style" pitchFamily="18" charset="0"/>
            </a:endParaRPr>
          </a:p>
          <a:p>
            <a:r>
              <a:rPr lang="en-IN" sz="1600" dirty="0" smtClean="0">
                <a:latin typeface="Bookman Old Style" pitchFamily="18" charset="0"/>
              </a:rPr>
              <a:t>Another </a:t>
            </a:r>
            <a:r>
              <a:rPr lang="en-IN" sz="1600" dirty="0">
                <a:latin typeface="Bookman Old Style" pitchFamily="18" charset="0"/>
              </a:rPr>
              <a:t>method to estimate the test error is k-fold cross-validation, where the available data is divided into k disjoint subsets (folds), and the model is trained on k-1 folds and validated on the remaining fold. </a:t>
            </a:r>
            <a:endParaRPr lang="en-IN" sz="1600" dirty="0">
              <a:latin typeface="Bookman Old Style" pitchFamily="18" charset="0"/>
            </a:endParaRPr>
          </a:p>
          <a:p>
            <a:r>
              <a:rPr lang="en-IN" sz="1600" dirty="0" smtClean="0">
                <a:latin typeface="Bookman Old Style" pitchFamily="18" charset="0"/>
              </a:rPr>
              <a:t>This </a:t>
            </a:r>
            <a:r>
              <a:rPr lang="en-IN" sz="1600" dirty="0">
                <a:latin typeface="Bookman Old Style" pitchFamily="18" charset="0"/>
              </a:rPr>
              <a:t>process is repeated k times with a different validation fold. </a:t>
            </a:r>
            <a:endParaRPr lang="en-IN" sz="1600" dirty="0" smtClean="0">
              <a:latin typeface="Bookman Old Style" pitchFamily="18" charset="0"/>
            </a:endParaRPr>
          </a:p>
          <a:p>
            <a:r>
              <a:rPr lang="en-IN" sz="1600" dirty="0" smtClean="0">
                <a:latin typeface="Bookman Old Style" pitchFamily="18" charset="0"/>
              </a:rPr>
              <a:t>The </a:t>
            </a:r>
            <a:r>
              <a:rPr lang="en-IN" sz="1600" dirty="0">
                <a:latin typeface="Bookman Old Style" pitchFamily="18" charset="0"/>
              </a:rPr>
              <a:t>test error is then estimated as the average of the validation errors obtained in each </a:t>
            </a:r>
            <a:r>
              <a:rPr lang="en-IN" sz="1600">
                <a:latin typeface="Bookman Old Style" pitchFamily="18" charset="0"/>
              </a:rPr>
              <a:t>iteration</a:t>
            </a:r>
            <a:r>
              <a:rPr lang="en-IN" sz="1600" smtClean="0">
                <a:latin typeface="Bookman Old Style" pitchFamily="18" charset="0"/>
              </a:rPr>
              <a:t>.</a:t>
            </a:r>
          </a:p>
          <a:p>
            <a:pPr marL="0" indent="0">
              <a:buNone/>
            </a:pPr>
            <a:endParaRPr lang="en-IN" sz="1600" dirty="0" smtClean="0">
              <a:latin typeface="Bookman Old Style" pitchFamily="18" charset="0"/>
            </a:endParaRPr>
          </a:p>
          <a:p>
            <a:r>
              <a:rPr lang="en-IN" sz="1600" dirty="0">
                <a:latin typeface="Bookman Old Style" pitchFamily="18" charset="0"/>
              </a:rPr>
              <a:t>In-sample error is not usually of direct interest since future values of the features are not likely to coincide with their training set </a:t>
            </a:r>
            <a:r>
              <a:rPr lang="en-IN" sz="1600" dirty="0" smtClean="0">
                <a:latin typeface="Bookman Old Style" pitchFamily="18" charset="0"/>
              </a:rPr>
              <a:t>values.</a:t>
            </a:r>
            <a:endParaRPr lang="en-IN" sz="1600" dirty="0">
              <a:latin typeface="Bookman Old Style" pitchFamily="18" charset="0"/>
            </a:endParaRPr>
          </a:p>
          <a:p>
            <a:endParaRPr lang="en-IN" sz="1600" dirty="0">
              <a:latin typeface="Bookman Old Style" pitchFamily="18" charset="0"/>
            </a:endParaRPr>
          </a:p>
          <a:p>
            <a:endParaRPr lang="en-IN" sz="1600" dirty="0">
              <a:latin typeface="Bookman Old Style" pitchFamily="18" charset="0"/>
            </a:endParaRPr>
          </a:p>
          <a:p>
            <a:endParaRPr lang="en-IN" dirty="0"/>
          </a:p>
        </p:txBody>
      </p:sp>
      <p:sp>
        <p:nvSpPr>
          <p:cNvPr id="4" name="Title 1"/>
          <p:cNvSpPr txBox="1">
            <a:spLocks noGrp="1"/>
          </p:cNvSpPr>
          <p:nvPr>
            <p:ph type="title"/>
          </p:nvPr>
        </p:nvSpPr>
        <p:spPr>
          <a:xfrm>
            <a:off x="-9525" y="0"/>
            <a:ext cx="9144000" cy="487362"/>
          </a:xfrm>
          <a:prstGeom prst="rect">
            <a:avLst/>
          </a:prstGeom>
          <a:solidFill>
            <a:srgbClr val="C00000"/>
          </a:solidFill>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sz="2800" b="1" dirty="0" smtClean="0">
                <a:solidFill>
                  <a:schemeClr val="bg1"/>
                </a:solidFill>
                <a:latin typeface="Bookman Old Style" pitchFamily="18" charset="0"/>
              </a:rPr>
              <a:t>Estimates </a:t>
            </a:r>
            <a:r>
              <a:rPr lang="en-IN" sz="2800" b="1" dirty="0">
                <a:solidFill>
                  <a:schemeClr val="bg1"/>
                </a:solidFill>
                <a:latin typeface="Bookman Old Style" pitchFamily="18" charset="0"/>
              </a:rPr>
              <a:t>of in-sample prediction error</a:t>
            </a:r>
            <a:endParaRPr lang="en-IN" sz="3200" b="1" dirty="0">
              <a:solidFill>
                <a:schemeClr val="bg1"/>
              </a:solidFill>
              <a:latin typeface="Bookman Old Style" pitchFamily="18"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29025" y="633412"/>
            <a:ext cx="4514850" cy="88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84463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382000" cy="5287963"/>
          </a:xfrm>
        </p:spPr>
        <p:txBody>
          <a:bodyPr>
            <a:normAutofit/>
          </a:bodyPr>
          <a:lstStyle/>
          <a:p>
            <a:r>
              <a:rPr lang="en-IN" sz="1600" dirty="0">
                <a:latin typeface="Bookman Old Style" pitchFamily="18" charset="0"/>
              </a:rPr>
              <a:t>Consider a linear model with p input features and a bias term. The number of non-zero weights determines the model's complexity, as these parameters can change the model's output</a:t>
            </a:r>
            <a:r>
              <a:rPr lang="en-IN" sz="1600" dirty="0" smtClean="0">
                <a:latin typeface="Bookman Old Style" pitchFamily="18" charset="0"/>
              </a:rPr>
              <a:t>.</a:t>
            </a:r>
          </a:p>
          <a:p>
            <a:r>
              <a:rPr lang="en-IN" sz="1600" dirty="0">
                <a:latin typeface="Bookman Old Style" pitchFamily="18" charset="0"/>
              </a:rPr>
              <a:t>The effective number of parameters can be used to select the optimal model complexity, for example, by selecting the principal components in principal component analysis (PCA) or the number of hidden units in a neural network</a:t>
            </a:r>
            <a:r>
              <a:rPr lang="en-IN" sz="1600" dirty="0" smtClean="0">
                <a:latin typeface="Bookman Old Style" pitchFamily="18" charset="0"/>
              </a:rPr>
              <a:t>.</a:t>
            </a:r>
          </a:p>
          <a:p>
            <a:r>
              <a:rPr lang="en-IN" sz="1600" dirty="0" smtClean="0">
                <a:latin typeface="Bookman Old Style" pitchFamily="18" charset="0"/>
              </a:rPr>
              <a:t> </a:t>
            </a:r>
            <a:r>
              <a:rPr lang="en-IN" sz="1600" dirty="0">
                <a:latin typeface="Bookman Old Style" pitchFamily="18" charset="0"/>
              </a:rPr>
              <a:t>By selecting the optimal model complexity, we can avoid </a:t>
            </a:r>
            <a:r>
              <a:rPr lang="en-IN" sz="1600" dirty="0" err="1">
                <a:latin typeface="Bookman Old Style" pitchFamily="18" charset="0"/>
              </a:rPr>
              <a:t>overfitting</a:t>
            </a:r>
            <a:r>
              <a:rPr lang="en-IN" sz="1600" dirty="0">
                <a:latin typeface="Bookman Old Style" pitchFamily="18" charset="0"/>
              </a:rPr>
              <a:t>, which occurs when the model is too complex and fits the noise in the training data, leading to poor generalization performance on new data</a:t>
            </a:r>
            <a:r>
              <a:rPr lang="en-IN" sz="1600" dirty="0" smtClean="0">
                <a:latin typeface="Bookman Old Style" pitchFamily="18" charset="0"/>
              </a:rPr>
              <a:t>.</a:t>
            </a:r>
          </a:p>
          <a:p>
            <a:endParaRPr lang="en-IN" sz="1600" dirty="0">
              <a:latin typeface="Bookman Old Style" pitchFamily="18" charset="0"/>
            </a:endParaRPr>
          </a:p>
          <a:p>
            <a:r>
              <a:rPr lang="en-IN" sz="1600" dirty="0">
                <a:latin typeface="Bookman Old Style" pitchFamily="18" charset="0"/>
              </a:rPr>
              <a:t>Another method to estimate the effective number of parameters is using the Bayesian information criterion (BIC). The BIC penalizes the number of parameters in the </a:t>
            </a:r>
            <a:r>
              <a:rPr lang="en-IN" sz="1600" dirty="0">
                <a:latin typeface="Bookman Old Style" pitchFamily="18" charset="0"/>
              </a:rPr>
              <a:t>model</a:t>
            </a:r>
          </a:p>
          <a:p>
            <a:endParaRPr lang="en-IN" sz="1600" dirty="0">
              <a:latin typeface="Bookman Old Style" pitchFamily="18" charset="0"/>
            </a:endParaRPr>
          </a:p>
          <a:p>
            <a:r>
              <a:rPr lang="en-IN" sz="1600" dirty="0">
                <a:latin typeface="Bookman Old Style" pitchFamily="18" charset="0"/>
              </a:rPr>
              <a:t>The effective number of parameters measures the number of such redundant parameters.</a:t>
            </a:r>
          </a:p>
          <a:p>
            <a:endParaRPr lang="en-IN" sz="1600" dirty="0">
              <a:latin typeface="Bookman Old Style" pitchFamily="18" charset="0"/>
            </a:endParaRPr>
          </a:p>
          <a:p>
            <a:endParaRPr lang="en-IN" sz="1600" dirty="0">
              <a:latin typeface="Bookman Old Style" pitchFamily="18" charset="0"/>
            </a:endParaRPr>
          </a:p>
        </p:txBody>
      </p:sp>
      <p:sp>
        <p:nvSpPr>
          <p:cNvPr id="4" name="Title 1"/>
          <p:cNvSpPr txBox="1">
            <a:spLocks/>
          </p:cNvSpPr>
          <p:nvPr/>
        </p:nvSpPr>
        <p:spPr>
          <a:xfrm>
            <a:off x="-9525" y="-9525"/>
            <a:ext cx="9144000" cy="487362"/>
          </a:xfrm>
          <a:prstGeom prst="rect">
            <a:avLst/>
          </a:prstGeom>
          <a:solidFill>
            <a:srgbClr val="C00000"/>
          </a:solidFill>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sz="2800" b="1" dirty="0">
                <a:solidFill>
                  <a:schemeClr val="bg1"/>
                </a:solidFill>
                <a:latin typeface="Bookman Old Style" pitchFamily="18" charset="0"/>
              </a:rPr>
              <a:t>The effective number of </a:t>
            </a:r>
            <a:r>
              <a:rPr lang="en-IN" sz="2800" b="1" dirty="0" smtClean="0">
                <a:solidFill>
                  <a:schemeClr val="bg1"/>
                </a:solidFill>
                <a:latin typeface="Bookman Old Style" pitchFamily="18" charset="0"/>
              </a:rPr>
              <a:t>parameters</a:t>
            </a:r>
            <a:endParaRPr lang="en-IN" sz="2800" dirty="0">
              <a:solidFill>
                <a:schemeClr val="bg1"/>
              </a:solidFill>
              <a:latin typeface="Bookman Old Style" pitchFamily="18" charset="0"/>
            </a:endParaRPr>
          </a:p>
        </p:txBody>
      </p:sp>
    </p:spTree>
    <p:extLst>
      <p:ext uri="{BB962C8B-B14F-4D97-AF65-F5344CB8AC3E}">
        <p14:creationId xmlns:p14="http://schemas.microsoft.com/office/powerpoint/2010/main" val="32571725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66800"/>
            <a:ext cx="8305800" cy="5059363"/>
          </a:xfrm>
        </p:spPr>
        <p:txBody>
          <a:bodyPr/>
          <a:lstStyle/>
          <a:p>
            <a:pPr marL="0" indent="0">
              <a:buNone/>
            </a:pPr>
            <a:endParaRPr lang="en-IN" sz="1600" dirty="0" smtClean="0">
              <a:latin typeface="Bookman Old Style" pitchFamily="18" charset="0"/>
            </a:endParaRPr>
          </a:p>
          <a:p>
            <a:pPr marL="0" indent="0">
              <a:buNone/>
            </a:pPr>
            <a:r>
              <a:rPr lang="en-IN" sz="1600" dirty="0" smtClean="0">
                <a:latin typeface="Bookman Old Style" pitchFamily="18" charset="0"/>
              </a:rPr>
              <a:t>Model Assessment</a:t>
            </a:r>
          </a:p>
          <a:p>
            <a:r>
              <a:rPr lang="en-IN" sz="1600" dirty="0" smtClean="0">
                <a:latin typeface="Bookman Old Style" pitchFamily="18" charset="0"/>
              </a:rPr>
              <a:t>Used </a:t>
            </a:r>
            <a:r>
              <a:rPr lang="en-IN" sz="1600" dirty="0">
                <a:latin typeface="Bookman Old Style" pitchFamily="18" charset="0"/>
              </a:rPr>
              <a:t>for estimating the performance of a predictive model</a:t>
            </a:r>
            <a:r>
              <a:rPr lang="en-IN" sz="1600" dirty="0" smtClean="0">
                <a:latin typeface="Bookman Old Style" pitchFamily="18" charset="0"/>
              </a:rPr>
              <a:t>.</a:t>
            </a:r>
          </a:p>
          <a:p>
            <a:pPr marL="0" indent="0">
              <a:buFont typeface="Arial" pitchFamily="34" charset="0"/>
              <a:buNone/>
            </a:pPr>
            <a:r>
              <a:rPr lang="en-IN" sz="1600" dirty="0">
                <a:latin typeface="Bookman Old Style" pitchFamily="18" charset="0"/>
              </a:rPr>
              <a:t>A Holdout set </a:t>
            </a:r>
            <a:endParaRPr lang="en-IN" sz="1600" dirty="0">
              <a:latin typeface="Bookman Old Style" pitchFamily="18" charset="0"/>
            </a:endParaRPr>
          </a:p>
          <a:p>
            <a:pPr marL="0" indent="0">
              <a:buFont typeface="Arial" pitchFamily="34" charset="0"/>
              <a:buNone/>
            </a:pPr>
            <a:r>
              <a:rPr lang="en-IN" sz="1600" dirty="0">
                <a:latin typeface="Bookman Old Style" pitchFamily="18" charset="0"/>
              </a:rPr>
              <a:t>	</a:t>
            </a:r>
            <a:r>
              <a:rPr lang="en-IN" sz="1600" dirty="0">
                <a:latin typeface="Bookman Old Style" pitchFamily="18" charset="0"/>
              </a:rPr>
              <a:t>is </a:t>
            </a:r>
            <a:r>
              <a:rPr lang="en-IN" sz="1600" dirty="0">
                <a:latin typeface="Bookman Old Style" pitchFamily="18" charset="0"/>
              </a:rPr>
              <a:t>a </a:t>
            </a:r>
            <a:r>
              <a:rPr lang="en-IN" sz="1600" dirty="0">
                <a:latin typeface="Bookman Old Style" pitchFamily="18" charset="0"/>
              </a:rPr>
              <a:t>model assessment method</a:t>
            </a:r>
          </a:p>
          <a:p>
            <a:pPr marL="0" indent="0">
              <a:buFont typeface="Arial" pitchFamily="34" charset="0"/>
              <a:buNone/>
            </a:pPr>
            <a:r>
              <a:rPr lang="en-IN" sz="1600" dirty="0">
                <a:latin typeface="Bookman Old Style" pitchFamily="18" charset="0"/>
              </a:rPr>
              <a:t>	</a:t>
            </a:r>
            <a:r>
              <a:rPr lang="en-IN" sz="1600" dirty="0">
                <a:latin typeface="Bookman Old Style" pitchFamily="18" charset="0"/>
              </a:rPr>
              <a:t> splitting </a:t>
            </a:r>
            <a:r>
              <a:rPr lang="en-IN" sz="1600" dirty="0">
                <a:latin typeface="Bookman Old Style" pitchFamily="18" charset="0"/>
              </a:rPr>
              <a:t>the dataset into two subsets - a training set and a testing set. </a:t>
            </a:r>
            <a:endParaRPr lang="en-IN" sz="1600" dirty="0">
              <a:latin typeface="Bookman Old Style" pitchFamily="18" charset="0"/>
            </a:endParaRPr>
          </a:p>
          <a:p>
            <a:pPr marL="0" indent="0">
              <a:buFont typeface="Arial" pitchFamily="34" charset="0"/>
              <a:buNone/>
            </a:pPr>
            <a:r>
              <a:rPr lang="en-IN" sz="1600" dirty="0">
                <a:latin typeface="Bookman Old Style" pitchFamily="18" charset="0"/>
              </a:rPr>
              <a:t>	</a:t>
            </a:r>
            <a:r>
              <a:rPr lang="en-IN" sz="1600" dirty="0">
                <a:latin typeface="Bookman Old Style" pitchFamily="18" charset="0"/>
              </a:rPr>
              <a:t>The </a:t>
            </a:r>
            <a:r>
              <a:rPr lang="en-IN" sz="1600" dirty="0">
                <a:latin typeface="Bookman Old Style" pitchFamily="18" charset="0"/>
              </a:rPr>
              <a:t>model is trained on the training set and then evaluated on the testing </a:t>
            </a:r>
            <a:r>
              <a:rPr lang="en-IN" sz="1600" dirty="0">
                <a:latin typeface="Bookman Old Style" pitchFamily="18" charset="0"/>
              </a:rPr>
              <a:t>set.</a:t>
            </a:r>
          </a:p>
          <a:p>
            <a:pPr marL="0" indent="0">
              <a:buFont typeface="Arial" pitchFamily="34" charset="0"/>
              <a:buNone/>
            </a:pPr>
            <a:r>
              <a:rPr lang="en-IN" sz="1600" dirty="0">
                <a:latin typeface="Bookman Old Style" pitchFamily="18" charset="0"/>
              </a:rPr>
              <a:t> </a:t>
            </a:r>
          </a:p>
          <a:p>
            <a:pPr marL="0" indent="0">
              <a:buFont typeface="Arial" pitchFamily="34" charset="0"/>
              <a:buNone/>
            </a:pPr>
            <a:r>
              <a:rPr lang="en-IN" sz="1600" dirty="0">
                <a:latin typeface="Bookman Old Style" pitchFamily="18" charset="0"/>
              </a:rPr>
              <a:t>The </a:t>
            </a:r>
            <a:r>
              <a:rPr lang="en-IN" sz="1600" dirty="0">
                <a:latin typeface="Bookman Old Style" pitchFamily="18" charset="0"/>
              </a:rPr>
              <a:t>advantage of this method is that it provides an unbiased estimate of the model's performance on unseen data. </a:t>
            </a:r>
            <a:endParaRPr lang="en-IN" sz="1600" dirty="0" smtClean="0">
              <a:latin typeface="Bookman Old Style" pitchFamily="18" charset="0"/>
            </a:endParaRPr>
          </a:p>
          <a:p>
            <a:pPr marL="0" indent="0">
              <a:buFont typeface="Arial" pitchFamily="34" charset="0"/>
              <a:buNone/>
            </a:pPr>
            <a:endParaRPr lang="en-IN" sz="1600" dirty="0">
              <a:latin typeface="Bookman Old Style" pitchFamily="18" charset="0"/>
            </a:endParaRPr>
          </a:p>
          <a:p>
            <a:pPr marL="0" indent="0">
              <a:buFont typeface="Arial" pitchFamily="34" charset="0"/>
              <a:buNone/>
            </a:pPr>
            <a:r>
              <a:rPr lang="en-IN" sz="1600" dirty="0">
                <a:latin typeface="Bookman Old Style" pitchFamily="18" charset="0"/>
              </a:rPr>
              <a:t>However</a:t>
            </a:r>
            <a:r>
              <a:rPr lang="en-IN" sz="1600" dirty="0">
                <a:latin typeface="Bookman Old Style" pitchFamily="18" charset="0"/>
              </a:rPr>
              <a:t>, the disadvantage is that it may result in high variance, as the performance estimate may depend heavily on which instances end up in the training and testing sets.</a:t>
            </a:r>
          </a:p>
          <a:p>
            <a:endParaRPr lang="en-IN" sz="1600" dirty="0">
              <a:latin typeface="Bookman Old Style" pitchFamily="18" charset="0"/>
            </a:endParaRPr>
          </a:p>
          <a:p>
            <a:endParaRPr lang="en-IN" sz="1600" dirty="0">
              <a:latin typeface="Bookman Old Style" pitchFamily="18" charset="0"/>
            </a:endParaRPr>
          </a:p>
          <a:p>
            <a:endParaRPr lang="en-IN" sz="1600" dirty="0">
              <a:latin typeface="Bookman Old Style" pitchFamily="18" charset="0"/>
            </a:endParaRPr>
          </a:p>
        </p:txBody>
      </p:sp>
      <p:sp>
        <p:nvSpPr>
          <p:cNvPr id="4" name="Title 1"/>
          <p:cNvSpPr txBox="1">
            <a:spLocks noGrp="1"/>
          </p:cNvSpPr>
          <p:nvPr>
            <p:ph type="title"/>
          </p:nvPr>
        </p:nvSpPr>
        <p:spPr>
          <a:xfrm>
            <a:off x="457200" y="274638"/>
            <a:ext cx="8229600" cy="487362"/>
          </a:xfrm>
          <a:prstGeom prst="rect">
            <a:avLst/>
          </a:prstGeom>
          <a:solidFill>
            <a:srgbClr val="C00000"/>
          </a:solidFill>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tabLst>
                <a:tab pos="361950" algn="l"/>
              </a:tabLst>
            </a:pPr>
            <a:r>
              <a:rPr lang="en-IN" sz="3200" dirty="0" smtClean="0">
                <a:solidFill>
                  <a:schemeClr val="bg1"/>
                </a:solidFill>
                <a:latin typeface="Bookman Old Style" pitchFamily="18" charset="0"/>
              </a:rPr>
              <a:t/>
            </a:r>
            <a:br>
              <a:rPr lang="en-IN" sz="3200" dirty="0" smtClean="0">
                <a:solidFill>
                  <a:schemeClr val="bg1"/>
                </a:solidFill>
                <a:latin typeface="Bookman Old Style" pitchFamily="18" charset="0"/>
              </a:rPr>
            </a:br>
            <a:r>
              <a:rPr lang="en-IN" sz="3200" dirty="0" smtClean="0">
                <a:solidFill>
                  <a:schemeClr val="bg1"/>
                </a:solidFill>
                <a:latin typeface="Bookman Old Style" pitchFamily="18" charset="0"/>
              </a:rPr>
              <a:t>Holdout sets and Cross validation</a:t>
            </a:r>
            <a:endParaRPr lang="en-IN" sz="3200" dirty="0">
              <a:solidFill>
                <a:schemeClr val="bg1"/>
              </a:solidFill>
              <a:latin typeface="Bookman Old Style" pitchFamily="18" charset="0"/>
            </a:endParaRPr>
          </a:p>
          <a:p>
            <a:endParaRPr lang="en-IN" sz="3200" b="1" dirty="0">
              <a:solidFill>
                <a:schemeClr val="bg1"/>
              </a:solidFill>
              <a:latin typeface="Bookman Old Style" pitchFamily="18" charset="0"/>
            </a:endParaRPr>
          </a:p>
        </p:txBody>
      </p:sp>
    </p:spTree>
    <p:extLst>
      <p:ext uri="{BB962C8B-B14F-4D97-AF65-F5344CB8AC3E}">
        <p14:creationId xmlns:p14="http://schemas.microsoft.com/office/powerpoint/2010/main" val="34344332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66800"/>
            <a:ext cx="8305800" cy="5059363"/>
          </a:xfrm>
        </p:spPr>
        <p:txBody>
          <a:bodyPr>
            <a:normAutofit lnSpcReduction="10000"/>
          </a:bodyPr>
          <a:lstStyle/>
          <a:p>
            <a:pPr marL="0" indent="0">
              <a:buNone/>
            </a:pPr>
            <a:endParaRPr lang="en-IN" sz="1600" dirty="0" smtClean="0">
              <a:latin typeface="Bookman Old Style" pitchFamily="18" charset="0"/>
            </a:endParaRPr>
          </a:p>
          <a:p>
            <a:pPr marL="0" indent="0">
              <a:buNone/>
            </a:pPr>
            <a:r>
              <a:rPr lang="en-IN" sz="1600" dirty="0" smtClean="0">
                <a:latin typeface="Bookman Old Style" pitchFamily="18" charset="0"/>
              </a:rPr>
              <a:t>Model Assessment</a:t>
            </a:r>
          </a:p>
          <a:p>
            <a:r>
              <a:rPr lang="en-IN" sz="1600" dirty="0" smtClean="0">
                <a:latin typeface="Bookman Old Style" pitchFamily="18" charset="0"/>
              </a:rPr>
              <a:t>Used </a:t>
            </a:r>
            <a:r>
              <a:rPr lang="en-IN" sz="1600" dirty="0">
                <a:latin typeface="Bookman Old Style" pitchFamily="18" charset="0"/>
              </a:rPr>
              <a:t>for estimating the performance of a predictive model</a:t>
            </a:r>
            <a:r>
              <a:rPr lang="en-IN" sz="1600" dirty="0" smtClean="0">
                <a:latin typeface="Bookman Old Style" pitchFamily="18" charset="0"/>
              </a:rPr>
              <a:t>.</a:t>
            </a:r>
          </a:p>
          <a:p>
            <a:pPr marL="0" indent="0">
              <a:buFont typeface="Arial" pitchFamily="34" charset="0"/>
              <a:buNone/>
            </a:pPr>
            <a:r>
              <a:rPr lang="en-IN" sz="1600" dirty="0">
                <a:latin typeface="Bookman Old Style" pitchFamily="18" charset="0"/>
              </a:rPr>
              <a:t>Cross-validation </a:t>
            </a:r>
            <a:endParaRPr lang="en-IN" sz="1600" dirty="0">
              <a:latin typeface="Bookman Old Style" pitchFamily="18" charset="0"/>
            </a:endParaRPr>
          </a:p>
          <a:p>
            <a:pPr marL="0" indent="0">
              <a:buFont typeface="Arial" pitchFamily="34" charset="0"/>
              <a:buNone/>
            </a:pPr>
            <a:r>
              <a:rPr lang="en-IN" sz="1600" dirty="0">
                <a:latin typeface="Bookman Old Style" pitchFamily="18" charset="0"/>
              </a:rPr>
              <a:t>	</a:t>
            </a:r>
            <a:r>
              <a:rPr lang="en-IN" sz="1600" dirty="0">
                <a:latin typeface="Bookman Old Style" pitchFamily="18" charset="0"/>
              </a:rPr>
              <a:t> </a:t>
            </a:r>
            <a:r>
              <a:rPr lang="en-IN" sz="1600" dirty="0">
                <a:latin typeface="Bookman Old Style" pitchFamily="18" charset="0"/>
              </a:rPr>
              <a:t>dividing the data into k-folds (or subsets) of approximately equal size. </a:t>
            </a:r>
            <a:endParaRPr lang="en-IN" sz="1600" dirty="0">
              <a:latin typeface="Bookman Old Style" pitchFamily="18" charset="0"/>
            </a:endParaRPr>
          </a:p>
          <a:p>
            <a:pPr marL="0" indent="0">
              <a:buFont typeface="Arial" pitchFamily="34" charset="0"/>
              <a:buNone/>
            </a:pPr>
            <a:r>
              <a:rPr lang="en-IN" sz="1600" dirty="0">
                <a:latin typeface="Bookman Old Style" pitchFamily="18" charset="0"/>
              </a:rPr>
              <a:t>	</a:t>
            </a:r>
            <a:r>
              <a:rPr lang="en-IN" sz="1600" dirty="0">
                <a:latin typeface="Bookman Old Style" pitchFamily="18" charset="0"/>
              </a:rPr>
              <a:t>trained </a:t>
            </a:r>
            <a:r>
              <a:rPr lang="en-IN" sz="1600" dirty="0">
                <a:latin typeface="Bookman Old Style" pitchFamily="18" charset="0"/>
              </a:rPr>
              <a:t>on k-1 folds and then evaluated on the remaining fold. </a:t>
            </a:r>
            <a:endParaRPr lang="en-IN" sz="1600" dirty="0">
              <a:latin typeface="Bookman Old Style" pitchFamily="18" charset="0"/>
            </a:endParaRPr>
          </a:p>
          <a:p>
            <a:pPr marL="0" indent="0">
              <a:buFont typeface="Arial" pitchFamily="34" charset="0"/>
              <a:buNone/>
            </a:pPr>
            <a:r>
              <a:rPr lang="en-IN" sz="1600" dirty="0">
                <a:latin typeface="Bookman Old Style" pitchFamily="18" charset="0"/>
              </a:rPr>
              <a:t>	</a:t>
            </a:r>
            <a:endParaRPr lang="en-IN" sz="1600" dirty="0">
              <a:latin typeface="Bookman Old Style" pitchFamily="18" charset="0"/>
            </a:endParaRPr>
          </a:p>
          <a:p>
            <a:pPr marL="0" indent="0">
              <a:buFont typeface="Arial" pitchFamily="34" charset="0"/>
              <a:buNone/>
            </a:pPr>
            <a:r>
              <a:rPr lang="en-IN" sz="1600" dirty="0">
                <a:latin typeface="Bookman Old Style" pitchFamily="18" charset="0"/>
              </a:rPr>
              <a:t>This </a:t>
            </a:r>
            <a:r>
              <a:rPr lang="en-IN" sz="1600" dirty="0">
                <a:latin typeface="Bookman Old Style" pitchFamily="18" charset="0"/>
              </a:rPr>
              <a:t>process is repeated k times, with each of the k folds being used as the testing set once. </a:t>
            </a:r>
            <a:endParaRPr lang="en-IN" sz="1600" dirty="0">
              <a:latin typeface="Bookman Old Style" pitchFamily="18" charset="0"/>
            </a:endParaRPr>
          </a:p>
          <a:p>
            <a:pPr marL="0" indent="0">
              <a:buFont typeface="Arial" pitchFamily="34" charset="0"/>
              <a:buNone/>
            </a:pPr>
            <a:endParaRPr lang="en-IN" sz="1600" dirty="0">
              <a:latin typeface="Bookman Old Style" pitchFamily="18" charset="0"/>
            </a:endParaRPr>
          </a:p>
          <a:p>
            <a:pPr marL="0" indent="0">
              <a:buFont typeface="Arial" pitchFamily="34" charset="0"/>
              <a:buNone/>
            </a:pPr>
            <a:r>
              <a:rPr lang="en-IN" sz="1600" dirty="0">
                <a:latin typeface="Bookman Old Style" pitchFamily="18" charset="0"/>
              </a:rPr>
              <a:t>The </a:t>
            </a:r>
            <a:r>
              <a:rPr lang="en-IN" sz="1600" dirty="0">
                <a:latin typeface="Bookman Old Style" pitchFamily="18" charset="0"/>
              </a:rPr>
              <a:t>model's performance is then estimated as the average of the k-test set performance measures. </a:t>
            </a:r>
            <a:endParaRPr lang="en-IN" sz="1600" dirty="0">
              <a:latin typeface="Bookman Old Style" pitchFamily="18" charset="0"/>
            </a:endParaRPr>
          </a:p>
          <a:p>
            <a:pPr marL="0" indent="0">
              <a:buFont typeface="Arial" pitchFamily="34" charset="0"/>
              <a:buNone/>
            </a:pPr>
            <a:endParaRPr lang="en-IN" sz="1600" dirty="0">
              <a:latin typeface="Bookman Old Style" pitchFamily="18" charset="0"/>
            </a:endParaRPr>
          </a:p>
          <a:p>
            <a:pPr marL="0" indent="0">
              <a:buFont typeface="Arial" pitchFamily="34" charset="0"/>
              <a:buNone/>
            </a:pPr>
            <a:r>
              <a:rPr lang="en-IN" sz="1600" dirty="0">
                <a:latin typeface="Bookman Old Style" pitchFamily="18" charset="0"/>
              </a:rPr>
              <a:t>The </a:t>
            </a:r>
            <a:r>
              <a:rPr lang="en-IN" sz="1600" dirty="0">
                <a:latin typeface="Bookman Old Style" pitchFamily="18" charset="0"/>
              </a:rPr>
              <a:t>advantage of this method is that it provides a more robust estimate of the model's performance than the holdout set method. </a:t>
            </a:r>
            <a:endParaRPr lang="en-IN" sz="1600" dirty="0">
              <a:latin typeface="Bookman Old Style" pitchFamily="18" charset="0"/>
            </a:endParaRPr>
          </a:p>
          <a:p>
            <a:pPr marL="0" indent="0">
              <a:buFont typeface="Arial" pitchFamily="34" charset="0"/>
              <a:buNone/>
            </a:pPr>
            <a:endParaRPr lang="en-IN" sz="1600" dirty="0">
              <a:latin typeface="Bookman Old Style" pitchFamily="18" charset="0"/>
            </a:endParaRPr>
          </a:p>
          <a:p>
            <a:pPr marL="0" indent="0">
              <a:buFont typeface="Arial" pitchFamily="34" charset="0"/>
              <a:buNone/>
            </a:pPr>
            <a:r>
              <a:rPr lang="en-IN" sz="1600" dirty="0">
                <a:latin typeface="Bookman Old Style" pitchFamily="18" charset="0"/>
              </a:rPr>
              <a:t>The </a:t>
            </a:r>
            <a:r>
              <a:rPr lang="en-IN" sz="1600" dirty="0">
                <a:latin typeface="Bookman Old Style" pitchFamily="18" charset="0"/>
              </a:rPr>
              <a:t>disadvantage is that it can be computationally expensive for large datasets and complex models.</a:t>
            </a:r>
          </a:p>
          <a:p>
            <a:pPr marL="0" indent="0">
              <a:buFont typeface="Arial" pitchFamily="34" charset="0"/>
              <a:buNone/>
            </a:pPr>
            <a:endParaRPr lang="en-IN" sz="1600" dirty="0">
              <a:latin typeface="Bookman Old Style" pitchFamily="18" charset="0"/>
            </a:endParaRPr>
          </a:p>
        </p:txBody>
      </p:sp>
      <p:sp>
        <p:nvSpPr>
          <p:cNvPr id="4" name="Title 1"/>
          <p:cNvSpPr txBox="1">
            <a:spLocks noGrp="1"/>
          </p:cNvSpPr>
          <p:nvPr>
            <p:ph type="title"/>
          </p:nvPr>
        </p:nvSpPr>
        <p:spPr>
          <a:xfrm>
            <a:off x="457200" y="274638"/>
            <a:ext cx="8229600" cy="487362"/>
          </a:xfrm>
          <a:prstGeom prst="rect">
            <a:avLst/>
          </a:prstGeom>
          <a:solidFill>
            <a:srgbClr val="C00000"/>
          </a:solidFill>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tabLst>
                <a:tab pos="361950" algn="l"/>
              </a:tabLst>
            </a:pPr>
            <a:r>
              <a:rPr lang="en-IN" sz="3200" dirty="0" smtClean="0">
                <a:solidFill>
                  <a:schemeClr val="bg1"/>
                </a:solidFill>
                <a:latin typeface="Bookman Old Style" pitchFamily="18" charset="0"/>
              </a:rPr>
              <a:t/>
            </a:r>
            <a:br>
              <a:rPr lang="en-IN" sz="3200" dirty="0" smtClean="0">
                <a:solidFill>
                  <a:schemeClr val="bg1"/>
                </a:solidFill>
                <a:latin typeface="Bookman Old Style" pitchFamily="18" charset="0"/>
              </a:rPr>
            </a:br>
            <a:r>
              <a:rPr lang="en-IN" sz="3200" dirty="0" smtClean="0">
                <a:solidFill>
                  <a:schemeClr val="bg1"/>
                </a:solidFill>
                <a:latin typeface="Bookman Old Style" pitchFamily="18" charset="0"/>
              </a:rPr>
              <a:t>Holdout sets and Cross validation</a:t>
            </a:r>
            <a:endParaRPr lang="en-IN" sz="3200" dirty="0">
              <a:solidFill>
                <a:schemeClr val="bg1"/>
              </a:solidFill>
              <a:latin typeface="Bookman Old Style" pitchFamily="18" charset="0"/>
            </a:endParaRPr>
          </a:p>
          <a:p>
            <a:endParaRPr lang="en-IN" sz="3200" b="1" dirty="0">
              <a:solidFill>
                <a:schemeClr val="bg1"/>
              </a:solidFill>
              <a:latin typeface="Bookman Old Style" pitchFamily="18" charset="0"/>
            </a:endParaRPr>
          </a:p>
        </p:txBody>
      </p:sp>
    </p:spTree>
    <p:extLst>
      <p:ext uri="{BB962C8B-B14F-4D97-AF65-F5344CB8AC3E}">
        <p14:creationId xmlns:p14="http://schemas.microsoft.com/office/powerpoint/2010/main" val="21767822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IN" dirty="0"/>
          </a:p>
        </p:txBody>
      </p:sp>
      <p:sp>
        <p:nvSpPr>
          <p:cNvPr id="4" name="Title 1"/>
          <p:cNvSpPr txBox="1">
            <a:spLocks noGrp="1"/>
          </p:cNvSpPr>
          <p:nvPr>
            <p:ph type="title"/>
          </p:nvPr>
        </p:nvSpPr>
        <p:spPr>
          <a:xfrm>
            <a:off x="0" y="0"/>
            <a:ext cx="9144000" cy="639762"/>
          </a:xfrm>
          <a:prstGeom prst="rect">
            <a:avLst/>
          </a:prstGeom>
          <a:solidFill>
            <a:srgbClr val="C00000"/>
          </a:solidFill>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tabLst>
                <a:tab pos="361950" algn="l"/>
              </a:tabLst>
            </a:pPr>
            <a:r>
              <a:rPr lang="en-IN" sz="3200" dirty="0" smtClean="0">
                <a:solidFill>
                  <a:schemeClr val="bg1"/>
                </a:solidFill>
                <a:latin typeface="Bookman Old Style" pitchFamily="18" charset="0"/>
              </a:rPr>
              <a:t/>
            </a:r>
            <a:br>
              <a:rPr lang="en-IN" sz="3200" dirty="0" smtClean="0">
                <a:solidFill>
                  <a:schemeClr val="bg1"/>
                </a:solidFill>
                <a:latin typeface="Bookman Old Style" pitchFamily="18" charset="0"/>
              </a:rPr>
            </a:br>
            <a:r>
              <a:rPr lang="en-IN" sz="3200" dirty="0" smtClean="0">
                <a:solidFill>
                  <a:schemeClr val="bg1"/>
                </a:solidFill>
                <a:latin typeface="Bookman Old Style" pitchFamily="18" charset="0"/>
              </a:rPr>
              <a:t>Cross validation</a:t>
            </a:r>
            <a:endParaRPr lang="en-IN" sz="3200" dirty="0">
              <a:solidFill>
                <a:schemeClr val="bg1"/>
              </a:solidFill>
              <a:latin typeface="Bookman Old Style" pitchFamily="18" charset="0"/>
            </a:endParaRPr>
          </a:p>
          <a:p>
            <a:endParaRPr lang="en-IN" sz="3200" b="1" dirty="0">
              <a:solidFill>
                <a:schemeClr val="bg1"/>
              </a:solidFill>
              <a:latin typeface="Bookman Old Style"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1752600"/>
            <a:ext cx="2614613" cy="3511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600200"/>
            <a:ext cx="603885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7492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46997998"/>
              </p:ext>
            </p:extLst>
          </p:nvPr>
        </p:nvGraphicFramePr>
        <p:xfrm>
          <a:off x="609600" y="990600"/>
          <a:ext cx="7391400" cy="4038600"/>
        </p:xfrm>
        <a:graphic>
          <a:graphicData uri="http://schemas.openxmlformats.org/drawingml/2006/table">
            <a:tbl>
              <a:tblPr firstRow="1" firstCol="1" bandRow="1">
                <a:tableStyleId>{5C22544A-7EE6-4342-B048-85BDC9FD1C3A}</a:tableStyleId>
              </a:tblPr>
              <a:tblGrid>
                <a:gridCol w="7391400"/>
              </a:tblGrid>
              <a:tr h="4038600">
                <a:tc>
                  <a:txBody>
                    <a:bodyPr/>
                    <a:lstStyle/>
                    <a:p>
                      <a:pPr marL="285750" indent="-285750">
                        <a:lnSpc>
                          <a:spcPct val="150000"/>
                        </a:lnSpc>
                        <a:buFont typeface="Wingdings" pitchFamily="2" charset="2"/>
                        <a:buChar char="ü"/>
                      </a:pPr>
                      <a:r>
                        <a:rPr lang="en-US" sz="1800" b="0" kern="1200" dirty="0" smtClean="0">
                          <a:solidFill>
                            <a:schemeClr val="tx1"/>
                          </a:solidFill>
                          <a:effectLst/>
                          <a:latin typeface="Bookman Old Style" pitchFamily="18" charset="0"/>
                          <a:ea typeface="+mn-ea"/>
                          <a:cs typeface="Times New Roman" pitchFamily="18" charset="0"/>
                        </a:rPr>
                        <a:t>Introduction, Bias, Variance and Model complexity, </a:t>
                      </a:r>
                    </a:p>
                    <a:p>
                      <a:pPr marL="285750" indent="-285750">
                        <a:lnSpc>
                          <a:spcPct val="150000"/>
                        </a:lnSpc>
                        <a:buFont typeface="Wingdings" pitchFamily="2" charset="2"/>
                        <a:buChar char="ü"/>
                      </a:pPr>
                      <a:r>
                        <a:rPr lang="en-US" sz="1800" b="0" kern="1200" dirty="0" smtClean="0">
                          <a:solidFill>
                            <a:schemeClr val="tx1"/>
                          </a:solidFill>
                          <a:effectLst/>
                          <a:latin typeface="Bookman Old Style" pitchFamily="18" charset="0"/>
                          <a:ea typeface="+mn-ea"/>
                          <a:cs typeface="Times New Roman" pitchFamily="18" charset="0"/>
                        </a:rPr>
                        <a:t>Bias-Variance decomposition, </a:t>
                      </a:r>
                    </a:p>
                    <a:p>
                      <a:pPr marL="285750" indent="-285750">
                        <a:lnSpc>
                          <a:spcPct val="150000"/>
                        </a:lnSpc>
                        <a:buFont typeface="Wingdings" pitchFamily="2" charset="2"/>
                        <a:buChar char="ü"/>
                      </a:pPr>
                      <a:r>
                        <a:rPr lang="en-US" sz="1800" b="0" kern="1200" dirty="0" smtClean="0">
                          <a:solidFill>
                            <a:schemeClr val="tx1"/>
                          </a:solidFill>
                          <a:effectLst/>
                          <a:latin typeface="Bookman Old Style" pitchFamily="18" charset="0"/>
                          <a:ea typeface="+mn-ea"/>
                          <a:cs typeface="Times New Roman" pitchFamily="18" charset="0"/>
                        </a:rPr>
                        <a:t>Optimism of the training error rate, </a:t>
                      </a:r>
                    </a:p>
                    <a:p>
                      <a:pPr marL="285750" indent="-285750">
                        <a:lnSpc>
                          <a:spcPct val="150000"/>
                        </a:lnSpc>
                        <a:buFont typeface="Wingdings" pitchFamily="2" charset="2"/>
                        <a:buChar char="ü"/>
                      </a:pPr>
                      <a:r>
                        <a:rPr lang="en-US" sz="1800" b="0" kern="1200" dirty="0" smtClean="0">
                          <a:solidFill>
                            <a:schemeClr val="tx1"/>
                          </a:solidFill>
                          <a:effectLst/>
                          <a:latin typeface="Bookman Old Style" pitchFamily="18" charset="0"/>
                          <a:ea typeface="+mn-ea"/>
                          <a:cs typeface="Times New Roman" pitchFamily="18" charset="0"/>
                        </a:rPr>
                        <a:t>Estimates of in-sample prediction error, </a:t>
                      </a:r>
                    </a:p>
                    <a:p>
                      <a:pPr marL="285750" indent="-285750">
                        <a:lnSpc>
                          <a:spcPct val="150000"/>
                        </a:lnSpc>
                        <a:buFont typeface="Wingdings" pitchFamily="2" charset="2"/>
                        <a:buChar char="ü"/>
                      </a:pPr>
                      <a:r>
                        <a:rPr lang="en-US" sz="1800" b="0" kern="1200" dirty="0" smtClean="0">
                          <a:solidFill>
                            <a:schemeClr val="tx1"/>
                          </a:solidFill>
                          <a:effectLst/>
                          <a:latin typeface="Bookman Old Style" pitchFamily="18" charset="0"/>
                          <a:ea typeface="+mn-ea"/>
                          <a:cs typeface="Times New Roman" pitchFamily="18" charset="0"/>
                        </a:rPr>
                        <a:t>Effective number of parameters, </a:t>
                      </a:r>
                    </a:p>
                    <a:p>
                      <a:pPr marL="285750" indent="-285750">
                        <a:lnSpc>
                          <a:spcPct val="150000"/>
                        </a:lnSpc>
                        <a:buFont typeface="Wingdings" pitchFamily="2" charset="2"/>
                        <a:buChar char="ü"/>
                      </a:pPr>
                      <a:r>
                        <a:rPr lang="en-US" sz="1800" b="0" kern="1200" dirty="0" smtClean="0">
                          <a:solidFill>
                            <a:schemeClr val="tx1"/>
                          </a:solidFill>
                          <a:effectLst/>
                          <a:latin typeface="Bookman Old Style" pitchFamily="18" charset="0"/>
                          <a:ea typeface="+mn-ea"/>
                          <a:cs typeface="Times New Roman" pitchFamily="18" charset="0"/>
                        </a:rPr>
                        <a:t>Minimum description length, </a:t>
                      </a:r>
                    </a:p>
                    <a:p>
                      <a:pPr marL="285750" indent="-285750">
                        <a:lnSpc>
                          <a:spcPct val="150000"/>
                        </a:lnSpc>
                        <a:buFont typeface="Wingdings" pitchFamily="2" charset="2"/>
                        <a:buChar char="ü"/>
                      </a:pPr>
                      <a:r>
                        <a:rPr lang="en-US" sz="1800" b="0" kern="1200" dirty="0" smtClean="0">
                          <a:solidFill>
                            <a:schemeClr val="tx1"/>
                          </a:solidFill>
                          <a:effectLst/>
                          <a:latin typeface="Bookman Old Style" pitchFamily="18" charset="0"/>
                          <a:ea typeface="+mn-ea"/>
                          <a:cs typeface="Times New Roman" pitchFamily="18" charset="0"/>
                        </a:rPr>
                        <a:t>Holdout sets, and cross-validation</a:t>
                      </a:r>
                      <a:endParaRPr lang="en-IN" sz="2000" b="0" dirty="0">
                        <a:solidFill>
                          <a:schemeClr val="tx1"/>
                        </a:solidFill>
                        <a:effectLst/>
                        <a:latin typeface="Bookman Old Style" pitchFamily="18" charset="0"/>
                        <a:ea typeface="Calibri"/>
                        <a:cs typeface="Times New Roman" pitchFamily="18" charset="0"/>
                      </a:endParaRPr>
                    </a:p>
                  </a:txBody>
                  <a:tcPr marL="68580" marR="68580" marT="0" marB="0">
                    <a:noFill/>
                  </a:tcPr>
                </a:tc>
              </a:tr>
            </a:tbl>
          </a:graphicData>
        </a:graphic>
      </p:graphicFrame>
      <p:sp>
        <p:nvSpPr>
          <p:cNvPr id="5" name="Title 1"/>
          <p:cNvSpPr txBox="1">
            <a:spLocks/>
          </p:cNvSpPr>
          <p:nvPr/>
        </p:nvSpPr>
        <p:spPr>
          <a:xfrm>
            <a:off x="0" y="19050"/>
            <a:ext cx="9144000" cy="590550"/>
          </a:xfrm>
          <a:prstGeom prst="rect">
            <a:avLst/>
          </a:prstGeom>
          <a:solidFill>
            <a:srgbClr val="C00000"/>
          </a:solidFill>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sz="4000" dirty="0">
                <a:solidFill>
                  <a:schemeClr val="bg1"/>
                </a:solidFill>
                <a:latin typeface="Bookman Old Style" pitchFamily="18" charset="0"/>
              </a:rPr>
              <a:t>Contents</a:t>
            </a:r>
            <a:endParaRPr lang="en-US" sz="4000" b="1" dirty="0">
              <a:solidFill>
                <a:schemeClr val="bg1"/>
              </a:solidFill>
              <a:latin typeface="Bookman Old Style" pitchFamily="18" charset="0"/>
            </a:endParaRPr>
          </a:p>
        </p:txBody>
      </p:sp>
    </p:spTree>
    <p:extLst>
      <p:ext uri="{BB962C8B-B14F-4D97-AF65-F5344CB8AC3E}">
        <p14:creationId xmlns:p14="http://schemas.microsoft.com/office/powerpoint/2010/main" val="20874069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5" y="0"/>
            <a:ext cx="9144000" cy="609600"/>
          </a:xfrm>
          <a:solidFill>
            <a:srgbClr val="C00000"/>
          </a:solidFill>
        </p:spPr>
        <p:txBody>
          <a:bodyPr>
            <a:normAutofit fontScale="90000"/>
          </a:bodyPr>
          <a:lstStyle/>
          <a:p>
            <a:r>
              <a:rPr lang="en-US" sz="3600" b="1" dirty="0" smtClean="0">
                <a:solidFill>
                  <a:schemeClr val="bg1"/>
                </a:solidFill>
                <a:latin typeface="Bookman Old Style" pitchFamily="18" charset="0"/>
              </a:rPr>
              <a:t/>
            </a:r>
            <a:br>
              <a:rPr lang="en-US" sz="3600" b="1" dirty="0" smtClean="0">
                <a:solidFill>
                  <a:schemeClr val="bg1"/>
                </a:solidFill>
                <a:latin typeface="Bookman Old Style" pitchFamily="18" charset="0"/>
              </a:rPr>
            </a:br>
            <a:r>
              <a:rPr lang="en-US" sz="3600" b="1" dirty="0" smtClean="0">
                <a:solidFill>
                  <a:schemeClr val="bg1"/>
                </a:solidFill>
                <a:latin typeface="Bookman Old Style" pitchFamily="18" charset="0"/>
              </a:rPr>
              <a:t/>
            </a:r>
            <a:br>
              <a:rPr lang="en-US" sz="3600" b="1" dirty="0" smtClean="0">
                <a:solidFill>
                  <a:schemeClr val="bg1"/>
                </a:solidFill>
                <a:latin typeface="Bookman Old Style" pitchFamily="18" charset="0"/>
              </a:rPr>
            </a:br>
            <a:r>
              <a:rPr lang="en-US" sz="3600" b="1" dirty="0" smtClean="0">
                <a:solidFill>
                  <a:schemeClr val="bg1"/>
                </a:solidFill>
                <a:latin typeface="Bookman Old Style" pitchFamily="18" charset="0"/>
              </a:rPr>
              <a:t>Model Evaluation and Assessment</a:t>
            </a:r>
            <a:br>
              <a:rPr lang="en-US" sz="3600" b="1" dirty="0" smtClean="0">
                <a:solidFill>
                  <a:schemeClr val="bg1"/>
                </a:solidFill>
                <a:latin typeface="Bookman Old Style" pitchFamily="18" charset="0"/>
              </a:rPr>
            </a:br>
            <a:r>
              <a:rPr lang="en-US" sz="2800" b="1" dirty="0"/>
              <a:t/>
            </a:r>
            <a:br>
              <a:rPr lang="en-US" sz="2800" b="1" dirty="0"/>
            </a:br>
            <a:r>
              <a:rPr lang="en-US" sz="3200" b="1" dirty="0" smtClean="0">
                <a:solidFill>
                  <a:schemeClr val="bg1"/>
                </a:solidFill>
                <a:latin typeface="Bookman Old Style" pitchFamily="18" charset="0"/>
              </a:rPr>
              <a:t>…</a:t>
            </a:r>
            <a:endParaRPr lang="en-US" sz="3200" b="1" dirty="0">
              <a:solidFill>
                <a:schemeClr val="bg1"/>
              </a:solidFill>
              <a:latin typeface="Bookman Old Style" pitchFamily="18" charset="0"/>
            </a:endParaRPr>
          </a:p>
        </p:txBody>
      </p:sp>
      <p:sp>
        <p:nvSpPr>
          <p:cNvPr id="3" name="Content Placeholder 2"/>
          <p:cNvSpPr>
            <a:spLocks noGrp="1"/>
          </p:cNvSpPr>
          <p:nvPr>
            <p:ph idx="1"/>
          </p:nvPr>
        </p:nvSpPr>
        <p:spPr>
          <a:xfrm>
            <a:off x="381000" y="762000"/>
            <a:ext cx="8458200" cy="5943600"/>
          </a:xfrm>
        </p:spPr>
        <p:txBody>
          <a:bodyPr>
            <a:normAutofit fontScale="92500"/>
          </a:bodyPr>
          <a:lstStyle/>
          <a:p>
            <a:pPr lvl="0"/>
            <a:r>
              <a:rPr lang="en-IN" sz="1700" b="1" dirty="0">
                <a:latin typeface="Bookman Old Style" pitchFamily="18" charset="0"/>
              </a:rPr>
              <a:t>Model evaluation:</a:t>
            </a:r>
            <a:r>
              <a:rPr lang="en-IN" sz="1700" dirty="0">
                <a:latin typeface="Bookman Old Style" pitchFamily="18" charset="0"/>
              </a:rPr>
              <a:t> In this step, </a:t>
            </a:r>
            <a:r>
              <a:rPr lang="en-IN" sz="1700" dirty="0" smtClean="0">
                <a:latin typeface="Bookman Old Style" pitchFamily="18" charset="0"/>
              </a:rPr>
              <a:t>Evaluate </a:t>
            </a:r>
            <a:r>
              <a:rPr lang="en-IN" sz="1700" dirty="0">
                <a:latin typeface="Bookman Old Style" pitchFamily="18" charset="0"/>
              </a:rPr>
              <a:t>the performance of different models on a given dataset. Several metrics are used to evaluate a model's performance, including accuracy, precision, recall, F1-score, and ROC-AUC</a:t>
            </a:r>
            <a:r>
              <a:rPr lang="en-IN" sz="1700" dirty="0" smtClean="0">
                <a:latin typeface="Bookman Old Style" pitchFamily="18" charset="0"/>
              </a:rPr>
              <a:t>.</a:t>
            </a:r>
          </a:p>
          <a:p>
            <a:pPr marL="0" lvl="0" indent="0">
              <a:buNone/>
            </a:pPr>
            <a:endParaRPr lang="en-IN" sz="1700" dirty="0">
              <a:latin typeface="Bookman Old Style" pitchFamily="18" charset="0"/>
            </a:endParaRPr>
          </a:p>
          <a:p>
            <a:r>
              <a:rPr lang="en-IN" sz="1700" b="1" dirty="0">
                <a:latin typeface="Bookman Old Style" pitchFamily="18" charset="0"/>
              </a:rPr>
              <a:t>Model selection:</a:t>
            </a:r>
            <a:r>
              <a:rPr lang="en-IN" sz="1700" dirty="0">
                <a:latin typeface="Bookman Old Style" pitchFamily="18" charset="0"/>
              </a:rPr>
              <a:t> In this step, </a:t>
            </a:r>
            <a:r>
              <a:rPr lang="en-IN" sz="1700" dirty="0" smtClean="0">
                <a:latin typeface="Bookman Old Style" pitchFamily="18" charset="0"/>
              </a:rPr>
              <a:t> </a:t>
            </a:r>
            <a:r>
              <a:rPr lang="en-IN" sz="1700" dirty="0">
                <a:latin typeface="Bookman Old Style" pitchFamily="18" charset="0"/>
              </a:rPr>
              <a:t>select the best model based on its performance on the evaluation metrics. Several techniques are used to select the best model, including cross-validation, grid search, and </a:t>
            </a:r>
            <a:r>
              <a:rPr lang="en-IN" sz="1700" dirty="0" smtClean="0">
                <a:latin typeface="Bookman Old Style" pitchFamily="18" charset="0"/>
              </a:rPr>
              <a:t>regularization</a:t>
            </a:r>
          </a:p>
          <a:p>
            <a:endParaRPr lang="en-IN" sz="1700" i="1" dirty="0">
              <a:latin typeface="Bookman Old Style" pitchFamily="18" charset="0"/>
            </a:endParaRPr>
          </a:p>
          <a:p>
            <a:pPr lvl="0"/>
            <a:r>
              <a:rPr lang="en-IN" sz="1700" b="1" dirty="0">
                <a:latin typeface="Bookman Old Style" pitchFamily="18" charset="0"/>
              </a:rPr>
              <a:t>Model evaluation </a:t>
            </a:r>
            <a:r>
              <a:rPr lang="en-IN" sz="1700" dirty="0">
                <a:latin typeface="Bookman Old Style" pitchFamily="18" charset="0"/>
              </a:rPr>
              <a:t>is the process of assessing the performance of different models on a given dataset. The choice of evaluation metric depends on the task at hand. </a:t>
            </a:r>
            <a:endParaRPr lang="en-IN" sz="1700" dirty="0" smtClean="0">
              <a:latin typeface="Bookman Old Style" pitchFamily="18" charset="0"/>
            </a:endParaRPr>
          </a:p>
          <a:p>
            <a:pPr lvl="0"/>
            <a:endParaRPr lang="en-IN" sz="1700" dirty="0">
              <a:latin typeface="Bookman Old Style" pitchFamily="18" charset="0"/>
            </a:endParaRPr>
          </a:p>
          <a:p>
            <a:pPr lvl="0"/>
            <a:r>
              <a:rPr lang="en-IN" sz="1700" dirty="0" smtClean="0">
                <a:latin typeface="Bookman Old Style" pitchFamily="18" charset="0"/>
              </a:rPr>
              <a:t>For </a:t>
            </a:r>
            <a:r>
              <a:rPr lang="en-IN" sz="1700" dirty="0">
                <a:latin typeface="Bookman Old Style" pitchFamily="18" charset="0"/>
              </a:rPr>
              <a:t>classification tasks, we typically use metrics such as accuracy, precision, recall, F1-score, and ROC-AUC. </a:t>
            </a:r>
            <a:endParaRPr lang="en-IN" sz="1700" dirty="0" smtClean="0">
              <a:latin typeface="Bookman Old Style" pitchFamily="18" charset="0"/>
            </a:endParaRPr>
          </a:p>
          <a:p>
            <a:pPr lvl="0"/>
            <a:endParaRPr lang="en-IN" sz="1700" dirty="0">
              <a:latin typeface="Bookman Old Style" pitchFamily="18" charset="0"/>
            </a:endParaRPr>
          </a:p>
          <a:p>
            <a:pPr lvl="0"/>
            <a:r>
              <a:rPr lang="en-IN" sz="1700" dirty="0" smtClean="0">
                <a:latin typeface="Bookman Old Style" pitchFamily="18" charset="0"/>
              </a:rPr>
              <a:t>For regression tasks , we  </a:t>
            </a:r>
            <a:r>
              <a:rPr lang="en-IN" sz="1700" dirty="0">
                <a:latin typeface="Bookman Old Style" pitchFamily="18" charset="0"/>
              </a:rPr>
              <a:t>typically use metrics such as mean squared error (MSE), mean absolute error (MAE), and </a:t>
            </a:r>
            <a:r>
              <a:rPr lang="en-IN" sz="1700" dirty="0" smtClean="0">
                <a:latin typeface="Bookman Old Style" pitchFamily="18" charset="0"/>
              </a:rPr>
              <a:t>R-squared.</a:t>
            </a:r>
          </a:p>
          <a:p>
            <a:pPr marL="0" lvl="0" indent="0">
              <a:buNone/>
            </a:pPr>
            <a:endParaRPr lang="en-IN" sz="1700" dirty="0" smtClean="0">
              <a:latin typeface="Bookman Old Style" pitchFamily="18" charset="0"/>
            </a:endParaRPr>
          </a:p>
          <a:p>
            <a:r>
              <a:rPr lang="en-IN" sz="1700" b="1" dirty="0" smtClean="0">
                <a:latin typeface="Bookman Old Style" pitchFamily="18" charset="0"/>
              </a:rPr>
              <a:t>Accuracy</a:t>
            </a:r>
            <a:r>
              <a:rPr lang="en-IN" sz="1700" b="1" dirty="0">
                <a:latin typeface="Bookman Old Style" pitchFamily="18" charset="0"/>
              </a:rPr>
              <a:t>:</a:t>
            </a:r>
            <a:r>
              <a:rPr lang="en-IN" sz="1700" dirty="0">
                <a:latin typeface="Bookman Old Style" pitchFamily="18" charset="0"/>
              </a:rPr>
              <a:t> Accuracy is the most commonly used metric for classification tasks. It measures the proportion of correctly classified instances out of the total number of instances</a:t>
            </a:r>
            <a:r>
              <a:rPr lang="en-IN" sz="1700" dirty="0" smtClean="0">
                <a:latin typeface="Bookman Old Style" pitchFamily="18" charset="0"/>
              </a:rPr>
              <a:t>.</a:t>
            </a:r>
          </a:p>
          <a:p>
            <a:endParaRPr lang="en-IN" sz="1600" dirty="0"/>
          </a:p>
          <a:p>
            <a:endParaRPr lang="en-US" sz="1600" i="1" dirty="0" smtClean="0">
              <a:latin typeface="Bookman Old Style" pitchFamily="18" charset="0"/>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6181725"/>
            <a:ext cx="3990975" cy="67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118958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067800" cy="6019800"/>
          </a:xfrm>
        </p:spPr>
        <p:txBody>
          <a:bodyPr>
            <a:normAutofit/>
          </a:bodyPr>
          <a:lstStyle/>
          <a:p>
            <a:r>
              <a:rPr lang="en-IN" sz="1600" dirty="0">
                <a:latin typeface="Bookman Old Style" pitchFamily="18" charset="0"/>
              </a:rPr>
              <a:t>Confusion Matrix </a:t>
            </a:r>
            <a:r>
              <a:rPr lang="en-IN" sz="1600" dirty="0" smtClean="0">
                <a:latin typeface="Bookman Old Style" pitchFamily="18" charset="0"/>
              </a:rPr>
              <a:t> </a:t>
            </a:r>
            <a:r>
              <a:rPr lang="en-IN" sz="1600" dirty="0">
                <a:latin typeface="Bookman Old Style" pitchFamily="18" charset="0"/>
              </a:rPr>
              <a:t>gives us a matrix as output and describes the complete performance of the model</a:t>
            </a:r>
            <a:r>
              <a:rPr lang="en-IN" sz="1600" dirty="0" smtClean="0">
                <a:latin typeface="Bookman Old Style" pitchFamily="18" charset="0"/>
              </a:rPr>
              <a:t>.</a:t>
            </a:r>
          </a:p>
          <a:p>
            <a:r>
              <a:rPr lang="en-IN" sz="1600" dirty="0">
                <a:latin typeface="Bookman Old Style" pitchFamily="18" charset="0"/>
              </a:rPr>
              <a:t>Lets assume we have a binary classification problem. We have some samples belonging to two classes : YES or NO. Also, we have our own classifier which predicts a class for a given input sample. On testing our model on 165 samples ,we get the following result.</a:t>
            </a:r>
          </a:p>
          <a:p>
            <a:pPr marL="0" indent="0">
              <a:buNone/>
            </a:pPr>
            <a:r>
              <a:rPr lang="en-IN" sz="1600" dirty="0" smtClean="0">
                <a:latin typeface="Bookman Old Style" pitchFamily="18" charset="0"/>
              </a:rPr>
              <a:t>There </a:t>
            </a:r>
            <a:r>
              <a:rPr lang="en-IN" sz="1600" dirty="0">
                <a:latin typeface="Bookman Old Style" pitchFamily="18" charset="0"/>
              </a:rPr>
              <a:t>are 4 important terms :</a:t>
            </a:r>
          </a:p>
          <a:p>
            <a:r>
              <a:rPr lang="en-IN" sz="1600" dirty="0">
                <a:latin typeface="Bookman Old Style" pitchFamily="18" charset="0"/>
              </a:rPr>
              <a:t>True Positives : </a:t>
            </a:r>
            <a:r>
              <a:rPr lang="en-IN" sz="1600" dirty="0" smtClean="0">
                <a:latin typeface="Bookman Old Style" pitchFamily="18" charset="0"/>
              </a:rPr>
              <a:t> </a:t>
            </a:r>
            <a:r>
              <a:rPr lang="en-IN" sz="1600" dirty="0">
                <a:latin typeface="Bookman Old Style" pitchFamily="18" charset="0"/>
              </a:rPr>
              <a:t>predicted YES and the actual output </a:t>
            </a:r>
            <a:r>
              <a:rPr lang="en-IN" sz="1600" dirty="0" smtClean="0">
                <a:latin typeface="Bookman Old Style" pitchFamily="18" charset="0"/>
              </a:rPr>
              <a:t>YES</a:t>
            </a:r>
            <a:r>
              <a:rPr lang="en-IN" sz="1600" dirty="0">
                <a:latin typeface="Bookman Old Style" pitchFamily="18" charset="0"/>
              </a:rPr>
              <a:t>.</a:t>
            </a:r>
          </a:p>
          <a:p>
            <a:r>
              <a:rPr lang="en-IN" sz="1600" dirty="0">
                <a:latin typeface="Bookman Old Style" pitchFamily="18" charset="0"/>
              </a:rPr>
              <a:t>True Negatives : </a:t>
            </a:r>
            <a:r>
              <a:rPr lang="en-IN" sz="1600" dirty="0" smtClean="0">
                <a:latin typeface="Bookman Old Style" pitchFamily="18" charset="0"/>
              </a:rPr>
              <a:t>predicted </a:t>
            </a:r>
            <a:r>
              <a:rPr lang="en-IN" sz="1600" dirty="0">
                <a:latin typeface="Bookman Old Style" pitchFamily="18" charset="0"/>
              </a:rPr>
              <a:t>NO and the actual </a:t>
            </a:r>
            <a:r>
              <a:rPr lang="en-IN" sz="1600" dirty="0" smtClean="0">
                <a:latin typeface="Bookman Old Style" pitchFamily="18" charset="0"/>
              </a:rPr>
              <a:t>output </a:t>
            </a:r>
            <a:r>
              <a:rPr lang="en-IN" sz="1600" dirty="0">
                <a:latin typeface="Bookman Old Style" pitchFamily="18" charset="0"/>
              </a:rPr>
              <a:t>NO.</a:t>
            </a:r>
          </a:p>
          <a:p>
            <a:r>
              <a:rPr lang="en-IN" sz="1600" dirty="0">
                <a:latin typeface="Bookman Old Style" pitchFamily="18" charset="0"/>
              </a:rPr>
              <a:t>False Positives : </a:t>
            </a:r>
            <a:r>
              <a:rPr lang="en-IN" sz="1600" dirty="0" smtClean="0">
                <a:latin typeface="Bookman Old Style" pitchFamily="18" charset="0"/>
              </a:rPr>
              <a:t>predicted </a:t>
            </a:r>
            <a:r>
              <a:rPr lang="en-IN" sz="1600" dirty="0">
                <a:latin typeface="Bookman Old Style" pitchFamily="18" charset="0"/>
              </a:rPr>
              <a:t>YES and the actual </a:t>
            </a:r>
            <a:r>
              <a:rPr lang="en-IN" sz="1600" dirty="0" smtClean="0">
                <a:latin typeface="Bookman Old Style" pitchFamily="18" charset="0"/>
              </a:rPr>
              <a:t>output </a:t>
            </a:r>
            <a:r>
              <a:rPr lang="en-IN" sz="1600" dirty="0">
                <a:latin typeface="Bookman Old Style" pitchFamily="18" charset="0"/>
              </a:rPr>
              <a:t>NO.</a:t>
            </a:r>
          </a:p>
          <a:p>
            <a:r>
              <a:rPr lang="en-IN" sz="1600" dirty="0">
                <a:latin typeface="Bookman Old Style" pitchFamily="18" charset="0"/>
              </a:rPr>
              <a:t>False Negatives : </a:t>
            </a:r>
            <a:r>
              <a:rPr lang="en-IN" sz="1600" dirty="0" smtClean="0">
                <a:latin typeface="Bookman Old Style" pitchFamily="18" charset="0"/>
              </a:rPr>
              <a:t>predicted </a:t>
            </a:r>
            <a:r>
              <a:rPr lang="en-IN" sz="1600" dirty="0">
                <a:latin typeface="Bookman Old Style" pitchFamily="18" charset="0"/>
              </a:rPr>
              <a:t>NO and the actual output </a:t>
            </a:r>
            <a:r>
              <a:rPr lang="en-IN" sz="1600" dirty="0" smtClean="0">
                <a:latin typeface="Bookman Old Style" pitchFamily="18" charset="0"/>
              </a:rPr>
              <a:t> </a:t>
            </a:r>
            <a:r>
              <a:rPr lang="en-IN" sz="1600" dirty="0">
                <a:latin typeface="Bookman Old Style" pitchFamily="18" charset="0"/>
              </a:rPr>
              <a:t>YES.</a:t>
            </a:r>
          </a:p>
          <a:p>
            <a:endParaRPr lang="en-IN" sz="1600" dirty="0">
              <a:latin typeface="Bookman Old Style" pitchFamily="18" charset="0"/>
            </a:endParaRPr>
          </a:p>
        </p:txBody>
      </p:sp>
      <p:sp>
        <p:nvSpPr>
          <p:cNvPr id="5" name="Title 1"/>
          <p:cNvSpPr txBox="1">
            <a:spLocks/>
          </p:cNvSpPr>
          <p:nvPr/>
        </p:nvSpPr>
        <p:spPr>
          <a:xfrm>
            <a:off x="-9525" y="0"/>
            <a:ext cx="9144000" cy="609600"/>
          </a:xfrm>
          <a:prstGeom prst="rect">
            <a:avLst/>
          </a:prstGeom>
          <a:solidFill>
            <a:srgbClr val="C00000"/>
          </a:solidFill>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bg1"/>
                </a:solidFill>
                <a:latin typeface="Bookman Old Style" pitchFamily="18" charset="0"/>
              </a:rPr>
              <a:t/>
            </a:r>
            <a:br>
              <a:rPr lang="en-US" sz="3600" b="1" dirty="0" smtClean="0">
                <a:solidFill>
                  <a:schemeClr val="bg1"/>
                </a:solidFill>
                <a:latin typeface="Bookman Old Style" pitchFamily="18" charset="0"/>
              </a:rPr>
            </a:br>
            <a:r>
              <a:rPr lang="en-US" sz="3600" b="1" dirty="0" smtClean="0">
                <a:solidFill>
                  <a:schemeClr val="bg1"/>
                </a:solidFill>
                <a:latin typeface="Bookman Old Style" pitchFamily="18" charset="0"/>
              </a:rPr>
              <a:t/>
            </a:r>
            <a:br>
              <a:rPr lang="en-US" sz="3600" b="1" dirty="0" smtClean="0">
                <a:solidFill>
                  <a:schemeClr val="bg1"/>
                </a:solidFill>
                <a:latin typeface="Bookman Old Style" pitchFamily="18" charset="0"/>
              </a:rPr>
            </a:br>
            <a:r>
              <a:rPr lang="en-US" sz="14400" b="1" dirty="0" smtClean="0">
                <a:solidFill>
                  <a:schemeClr val="bg1"/>
                </a:solidFill>
                <a:latin typeface="Bookman Old Style" pitchFamily="18" charset="0"/>
              </a:rPr>
              <a:t>Classification Tasks Metrics</a:t>
            </a:r>
            <a:endParaRPr lang="en-US" sz="14400" b="1" dirty="0">
              <a:solidFill>
                <a:schemeClr val="bg1"/>
              </a:solidFill>
              <a:latin typeface="Bookman Old Style"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2590800"/>
            <a:ext cx="2706189" cy="14799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050" y="4070747"/>
            <a:ext cx="381000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3999309"/>
            <a:ext cx="3667125" cy="84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1050" y="5105400"/>
            <a:ext cx="2686050"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5"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62500" y="4836318"/>
            <a:ext cx="2457450" cy="93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9050" y="5934670"/>
            <a:ext cx="9087939" cy="276999"/>
          </a:xfrm>
          <a:prstGeom prst="rect">
            <a:avLst/>
          </a:prstGeom>
        </p:spPr>
        <p:txBody>
          <a:bodyPr wrap="square">
            <a:spAutoFit/>
          </a:bodyPr>
          <a:lstStyle/>
          <a:p>
            <a:r>
              <a:rPr lang="en-IN" sz="1200" i="1" dirty="0">
                <a:latin typeface="Bookman Old Style" pitchFamily="18" charset="0"/>
              </a:rPr>
              <a:t>AUC</a:t>
            </a:r>
            <a:r>
              <a:rPr lang="en-IN" sz="1200" dirty="0">
                <a:latin typeface="Bookman Old Style" pitchFamily="18" charset="0"/>
              </a:rPr>
              <a:t> is the area under the curve of plot </a:t>
            </a:r>
            <a:r>
              <a:rPr lang="en-IN" sz="1200" i="1" dirty="0">
                <a:latin typeface="Bookman Old Style" pitchFamily="18" charset="0"/>
              </a:rPr>
              <a:t>False Positive Rate </a:t>
            </a:r>
            <a:r>
              <a:rPr lang="en-IN" sz="1200" i="1" dirty="0" err="1">
                <a:latin typeface="Bookman Old Style" pitchFamily="18" charset="0"/>
              </a:rPr>
              <a:t>vs</a:t>
            </a:r>
            <a:r>
              <a:rPr lang="en-IN" sz="1200" i="1" dirty="0">
                <a:latin typeface="Bookman Old Style" pitchFamily="18" charset="0"/>
              </a:rPr>
              <a:t> True Positive Rate</a:t>
            </a:r>
            <a:r>
              <a:rPr lang="en-IN" sz="1200" dirty="0">
                <a:latin typeface="Bookman Old Style" pitchFamily="18" charset="0"/>
              </a:rPr>
              <a:t> at different points in </a:t>
            </a:r>
            <a:r>
              <a:rPr lang="en-IN" sz="1200" b="1" dirty="0">
                <a:latin typeface="Bookman Old Style" pitchFamily="18" charset="0"/>
              </a:rPr>
              <a:t>[0, 1]</a:t>
            </a:r>
            <a:endParaRPr lang="en-IN" sz="1200" dirty="0">
              <a:latin typeface="Bookman Old Style" pitchFamily="18" charset="0"/>
            </a:endParaRPr>
          </a:p>
        </p:txBody>
      </p:sp>
      <p:pic>
        <p:nvPicPr>
          <p:cNvPr id="2056"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25" y="6227325"/>
            <a:ext cx="4572544" cy="54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7"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05325" y="6217800"/>
            <a:ext cx="4676775" cy="62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61208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IN"/>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609600"/>
            <a:ext cx="7972425" cy="3533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1"/>
          <p:cNvSpPr txBox="1">
            <a:spLocks noGrp="1"/>
          </p:cNvSpPr>
          <p:nvPr>
            <p:ph type="title"/>
          </p:nvPr>
        </p:nvSpPr>
        <p:spPr>
          <a:xfrm>
            <a:off x="0" y="0"/>
            <a:ext cx="9144000" cy="533400"/>
          </a:xfrm>
          <a:prstGeom prst="rect">
            <a:avLst/>
          </a:prstGeom>
          <a:solidFill>
            <a:srgbClr val="C00000"/>
          </a:solidFill>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sz="3200" b="1" dirty="0" smtClean="0">
                <a:solidFill>
                  <a:schemeClr val="bg1"/>
                </a:solidFill>
                <a:latin typeface="Bookman Old Style" pitchFamily="18" charset="0"/>
              </a:rPr>
              <a:t>Linear Regression Metrics</a:t>
            </a:r>
            <a:endParaRPr lang="en-IN" sz="3200" b="1" dirty="0">
              <a:solidFill>
                <a:schemeClr val="bg1"/>
              </a:solidFill>
              <a:latin typeface="Bookman Old Style" pitchFamily="18" charset="0"/>
            </a:endParaRPr>
          </a:p>
        </p:txBody>
      </p:sp>
      <p:pic>
        <p:nvPicPr>
          <p:cNvPr id="1229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375" y="4143375"/>
            <a:ext cx="4848225" cy="248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81512" y="4143375"/>
            <a:ext cx="4662488" cy="22867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59908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noGrp="1"/>
          </p:cNvSpPr>
          <p:nvPr>
            <p:ph type="title"/>
          </p:nvPr>
        </p:nvSpPr>
        <p:spPr>
          <a:xfrm>
            <a:off x="0" y="0"/>
            <a:ext cx="9144000" cy="533400"/>
          </a:xfrm>
          <a:prstGeom prst="rect">
            <a:avLst/>
          </a:prstGeom>
          <a:solidFill>
            <a:srgbClr val="C00000"/>
          </a:solidFill>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sz="3200" b="1" dirty="0" smtClean="0">
                <a:solidFill>
                  <a:schemeClr val="bg1"/>
                </a:solidFill>
                <a:latin typeface="Bookman Old Style" pitchFamily="18" charset="0"/>
              </a:rPr>
              <a:t>Linear Regression Metrics</a:t>
            </a:r>
            <a:endParaRPr lang="en-IN" sz="3200" b="1" dirty="0">
              <a:solidFill>
                <a:schemeClr val="bg1"/>
              </a:solidFill>
              <a:latin typeface="Bookman Old Style" pitchFamily="18" charset="0"/>
            </a:endParaRPr>
          </a:p>
        </p:txBody>
      </p:sp>
      <p:pic>
        <p:nvPicPr>
          <p:cNvPr id="1229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006697"/>
            <a:ext cx="4662488" cy="22867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914400"/>
            <a:ext cx="3810000" cy="24713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23652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85800"/>
            <a:ext cx="8686800" cy="5440363"/>
          </a:xfrm>
        </p:spPr>
        <p:txBody>
          <a:bodyPr>
            <a:normAutofit/>
          </a:bodyPr>
          <a:lstStyle/>
          <a:p>
            <a:r>
              <a:rPr lang="en-IN" sz="1800" dirty="0" smtClean="0">
                <a:latin typeface="Bookman Old Style" pitchFamily="18" charset="0"/>
              </a:rPr>
              <a:t>The </a:t>
            </a:r>
            <a:r>
              <a:rPr lang="en-IN" sz="1800" dirty="0">
                <a:latin typeface="Bookman Old Style" pitchFamily="18" charset="0"/>
              </a:rPr>
              <a:t>best approach </a:t>
            </a:r>
            <a:r>
              <a:rPr lang="en-IN" sz="1800" dirty="0" smtClean="0">
                <a:latin typeface="Bookman Old Style" pitchFamily="18" charset="0"/>
              </a:rPr>
              <a:t>is </a:t>
            </a:r>
            <a:r>
              <a:rPr lang="en-IN" sz="1800" dirty="0">
                <a:latin typeface="Bookman Old Style" pitchFamily="18" charset="0"/>
              </a:rPr>
              <a:t>to randomly divide the dataset into three parts: a training set, a validation set, and a test set</a:t>
            </a:r>
            <a:r>
              <a:rPr lang="en-IN" sz="1800" dirty="0" smtClean="0">
                <a:latin typeface="Bookman Old Style" pitchFamily="18" charset="0"/>
              </a:rPr>
              <a:t>.</a:t>
            </a:r>
          </a:p>
          <a:p>
            <a:r>
              <a:rPr lang="en-IN" sz="1800" dirty="0" smtClean="0">
                <a:latin typeface="Bookman Old Style" pitchFamily="18" charset="0"/>
              </a:rPr>
              <a:t> </a:t>
            </a:r>
            <a:r>
              <a:rPr lang="en-IN" sz="1800" dirty="0">
                <a:latin typeface="Bookman Old Style" pitchFamily="18" charset="0"/>
              </a:rPr>
              <a:t>The training set is used to fit the models; </a:t>
            </a:r>
            <a:endParaRPr lang="en-IN" sz="1800" dirty="0" smtClean="0">
              <a:latin typeface="Bookman Old Style" pitchFamily="18" charset="0"/>
            </a:endParaRPr>
          </a:p>
          <a:p>
            <a:r>
              <a:rPr lang="en-IN" sz="1800" dirty="0" smtClean="0">
                <a:latin typeface="Bookman Old Style" pitchFamily="18" charset="0"/>
              </a:rPr>
              <a:t>the </a:t>
            </a:r>
            <a:r>
              <a:rPr lang="en-IN" sz="1800" dirty="0">
                <a:latin typeface="Bookman Old Style" pitchFamily="18" charset="0"/>
              </a:rPr>
              <a:t>validation set is used to estimate prediction error for </a:t>
            </a:r>
            <a:r>
              <a:rPr lang="en-IN" sz="1800" b="1" dirty="0">
                <a:latin typeface="Bookman Old Style" pitchFamily="18" charset="0"/>
              </a:rPr>
              <a:t>model selection; </a:t>
            </a:r>
            <a:endParaRPr lang="en-IN" sz="1800" b="1" dirty="0" smtClean="0">
              <a:latin typeface="Bookman Old Style" pitchFamily="18" charset="0"/>
            </a:endParaRPr>
          </a:p>
          <a:p>
            <a:r>
              <a:rPr lang="en-IN" sz="1800" dirty="0" smtClean="0">
                <a:latin typeface="Bookman Old Style" pitchFamily="18" charset="0"/>
              </a:rPr>
              <a:t>the </a:t>
            </a:r>
            <a:r>
              <a:rPr lang="en-IN" sz="1800" dirty="0">
                <a:latin typeface="Bookman Old Style" pitchFamily="18" charset="0"/>
              </a:rPr>
              <a:t>test set is used for </a:t>
            </a:r>
            <a:r>
              <a:rPr lang="en-IN" sz="1800" b="1" dirty="0">
                <a:latin typeface="Bookman Old Style" pitchFamily="18" charset="0"/>
              </a:rPr>
              <a:t>assessment of the generalization error </a:t>
            </a:r>
            <a:r>
              <a:rPr lang="en-IN" sz="1800" dirty="0">
                <a:latin typeface="Bookman Old Style" pitchFamily="18" charset="0"/>
              </a:rPr>
              <a:t>of the final chosen model. </a:t>
            </a:r>
            <a:endParaRPr lang="en-IN" sz="1800" dirty="0" smtClean="0">
              <a:latin typeface="Bookman Old Style" pitchFamily="18" charset="0"/>
            </a:endParaRPr>
          </a:p>
          <a:p>
            <a:r>
              <a:rPr lang="en-IN" sz="1800" dirty="0" smtClean="0">
                <a:latin typeface="Bookman Old Style" pitchFamily="18" charset="0"/>
              </a:rPr>
              <a:t>Ideally</a:t>
            </a:r>
            <a:r>
              <a:rPr lang="en-IN" sz="1800" dirty="0">
                <a:latin typeface="Bookman Old Style" pitchFamily="18" charset="0"/>
              </a:rPr>
              <a:t>, the test set should be kept in a “vault,” and be brought out only at the end of </a:t>
            </a:r>
            <a:r>
              <a:rPr lang="en-IN" sz="1800" dirty="0" smtClean="0">
                <a:latin typeface="Bookman Old Style" pitchFamily="18" charset="0"/>
              </a:rPr>
              <a:t>the </a:t>
            </a:r>
            <a:r>
              <a:rPr lang="en-IN" sz="1800" dirty="0">
                <a:latin typeface="Bookman Old Style" pitchFamily="18" charset="0"/>
              </a:rPr>
              <a:t>data analysis.</a:t>
            </a:r>
          </a:p>
        </p:txBody>
      </p:sp>
      <p:sp>
        <p:nvSpPr>
          <p:cNvPr id="4" name="Title 1"/>
          <p:cNvSpPr txBox="1">
            <a:spLocks/>
          </p:cNvSpPr>
          <p:nvPr/>
        </p:nvSpPr>
        <p:spPr>
          <a:xfrm>
            <a:off x="0" y="0"/>
            <a:ext cx="9144000" cy="533400"/>
          </a:xfrm>
          <a:prstGeom prst="rect">
            <a:avLst/>
          </a:prstGeom>
          <a:solidFill>
            <a:srgbClr val="C00000"/>
          </a:solidFill>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sz="3200" b="1" dirty="0" smtClean="0">
                <a:solidFill>
                  <a:schemeClr val="bg1"/>
                </a:solidFill>
                <a:latin typeface="Bookman Old Style" pitchFamily="18" charset="0"/>
              </a:rPr>
              <a:t>Bias and Variance</a:t>
            </a:r>
            <a:endParaRPr lang="en-IN" sz="3200" b="1" dirty="0">
              <a:solidFill>
                <a:schemeClr val="bg1"/>
              </a:solidFill>
              <a:latin typeface="Bookman Old Style"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4038600"/>
            <a:ext cx="4933950"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70540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991600" cy="5440363"/>
          </a:xfrm>
        </p:spPr>
        <p:txBody>
          <a:bodyPr>
            <a:normAutofit lnSpcReduction="10000"/>
          </a:bodyPr>
          <a:lstStyle/>
          <a:p>
            <a:r>
              <a:rPr lang="en-IN" sz="1600" b="1" dirty="0">
                <a:latin typeface="Bookman Old Style" pitchFamily="18" charset="0"/>
              </a:rPr>
              <a:t>Bias</a:t>
            </a:r>
            <a:r>
              <a:rPr lang="en-IN" sz="1600" dirty="0">
                <a:latin typeface="Bookman Old Style" pitchFamily="18" charset="0"/>
              </a:rPr>
              <a:t> refers to the error that occurs when a model makes assumptions about the underlying relationship between the features and the target variable, leading to systematic errors in the predictions. </a:t>
            </a:r>
            <a:endParaRPr lang="en-IN" sz="1600" dirty="0" smtClean="0">
              <a:latin typeface="Bookman Old Style" pitchFamily="18" charset="0"/>
            </a:endParaRPr>
          </a:p>
          <a:p>
            <a:r>
              <a:rPr lang="en-IN" sz="1600" dirty="0">
                <a:latin typeface="Bookman Old Style" pitchFamily="18" charset="0"/>
              </a:rPr>
              <a:t>Models with high bias tend to be oversimplified and are often referred to as </a:t>
            </a:r>
            <a:r>
              <a:rPr lang="en-IN" sz="1600" dirty="0" err="1">
                <a:latin typeface="Bookman Old Style" pitchFamily="18" charset="0"/>
              </a:rPr>
              <a:t>underfitting</a:t>
            </a:r>
            <a:r>
              <a:rPr lang="en-IN" sz="1600" dirty="0">
                <a:latin typeface="Bookman Old Style" pitchFamily="18" charset="0"/>
              </a:rPr>
              <a:t> the data</a:t>
            </a:r>
          </a:p>
          <a:p>
            <a:r>
              <a:rPr lang="en-IN" sz="1600" b="1" dirty="0">
                <a:latin typeface="Bookman Old Style" pitchFamily="18" charset="0"/>
              </a:rPr>
              <a:t>Variance</a:t>
            </a:r>
            <a:r>
              <a:rPr lang="en-IN" sz="1600" dirty="0">
                <a:latin typeface="Bookman Old Style" pitchFamily="18" charset="0"/>
              </a:rPr>
              <a:t> refers to the error that occurs when a model is too complex and tries to fit to the noise in the data, resulting in highly sensitive and unstable predictions. Models with high variance are often referred to as </a:t>
            </a:r>
            <a:r>
              <a:rPr lang="en-IN" sz="1600" dirty="0" err="1">
                <a:latin typeface="Bookman Old Style" pitchFamily="18" charset="0"/>
              </a:rPr>
              <a:t>overfitting</a:t>
            </a:r>
            <a:r>
              <a:rPr lang="en-IN" sz="1600" dirty="0">
                <a:latin typeface="Bookman Old Style" pitchFamily="18" charset="0"/>
              </a:rPr>
              <a:t> the data.</a:t>
            </a:r>
          </a:p>
          <a:p>
            <a:r>
              <a:rPr lang="en-IN" sz="1600" b="1" dirty="0">
                <a:latin typeface="Bookman Old Style" pitchFamily="18" charset="0"/>
              </a:rPr>
              <a:t>Model complexity </a:t>
            </a:r>
            <a:r>
              <a:rPr lang="en-IN" sz="1600" dirty="0">
                <a:latin typeface="Bookman Old Style" pitchFamily="18" charset="0"/>
              </a:rPr>
              <a:t>refers to the number of features and the degree of the polynomial in the model, which can be adjusted to balance bias and variance.</a:t>
            </a:r>
          </a:p>
          <a:p>
            <a:r>
              <a:rPr lang="en-IN" sz="1600" dirty="0">
                <a:latin typeface="Bookman Old Style" pitchFamily="18" charset="0"/>
              </a:rPr>
              <a:t>The </a:t>
            </a:r>
            <a:r>
              <a:rPr lang="en-IN" sz="1600" b="1" dirty="0">
                <a:latin typeface="Bookman Old Style" pitchFamily="18" charset="0"/>
              </a:rPr>
              <a:t>bias-variance </a:t>
            </a:r>
            <a:r>
              <a:rPr lang="en-IN" sz="1600" b="1" dirty="0" err="1">
                <a:latin typeface="Bookman Old Style" pitchFamily="18" charset="0"/>
              </a:rPr>
              <a:t>tradeoff</a:t>
            </a:r>
            <a:r>
              <a:rPr lang="en-IN" sz="1600" b="1" dirty="0">
                <a:latin typeface="Bookman Old Style" pitchFamily="18" charset="0"/>
              </a:rPr>
              <a:t> </a:t>
            </a:r>
            <a:r>
              <a:rPr lang="en-IN" sz="1600" dirty="0">
                <a:latin typeface="Bookman Old Style" pitchFamily="18" charset="0"/>
              </a:rPr>
              <a:t>is a key concept in machine learning, as it describes the relationship between the complexity of a model and its ability to generalize to new data.</a:t>
            </a:r>
          </a:p>
          <a:p>
            <a:r>
              <a:rPr lang="en-IN" sz="1600" dirty="0">
                <a:latin typeface="Bookman Old Style" pitchFamily="18" charset="0"/>
              </a:rPr>
              <a:t>The </a:t>
            </a:r>
            <a:r>
              <a:rPr lang="en-IN" sz="1600" b="1" dirty="0">
                <a:latin typeface="Bookman Old Style" pitchFamily="18" charset="0"/>
              </a:rPr>
              <a:t>Bias-Variance decomposition </a:t>
            </a:r>
            <a:r>
              <a:rPr lang="en-IN" sz="1600" dirty="0">
                <a:latin typeface="Bookman Old Style" pitchFamily="18" charset="0"/>
              </a:rPr>
              <a:t>is a useful tool for understanding this </a:t>
            </a:r>
            <a:r>
              <a:rPr lang="en-IN" sz="1600" dirty="0" err="1">
                <a:latin typeface="Bookman Old Style" pitchFamily="18" charset="0"/>
              </a:rPr>
              <a:t>tradeoff</a:t>
            </a:r>
            <a:r>
              <a:rPr lang="en-IN" sz="1600" dirty="0">
                <a:latin typeface="Bookman Old Style" pitchFamily="18" charset="0"/>
              </a:rPr>
              <a:t>. It breaks down the error of a model into two components: the bias and the variance.</a:t>
            </a:r>
          </a:p>
          <a:p>
            <a:r>
              <a:rPr lang="en-IN" sz="1600" dirty="0">
                <a:latin typeface="Bookman Old Style" pitchFamily="18" charset="0"/>
              </a:rPr>
              <a:t>Mathematically, the expected to mean squared error (MSE) of a model can be expressed as:</a:t>
            </a:r>
          </a:p>
          <a:p>
            <a:pPr marL="0" indent="0">
              <a:buNone/>
            </a:pPr>
            <a:r>
              <a:rPr lang="en-IN" sz="1600" dirty="0" smtClean="0">
                <a:latin typeface="Bookman Old Style" pitchFamily="18" charset="0"/>
              </a:rPr>
              <a:t>		Expected </a:t>
            </a:r>
            <a:r>
              <a:rPr lang="en-IN" sz="1600" dirty="0">
                <a:latin typeface="Bookman Old Style" pitchFamily="18" charset="0"/>
              </a:rPr>
              <a:t>MSE = Bias^2 + Variance + Irreducible error</a:t>
            </a:r>
          </a:p>
          <a:p>
            <a:pPr marL="0" indent="0">
              <a:buNone/>
            </a:pPr>
            <a:r>
              <a:rPr lang="en-IN" sz="1600" dirty="0">
                <a:latin typeface="Bookman Old Style" pitchFamily="18" charset="0"/>
              </a:rPr>
              <a:t>where the irreducible error represents the noise that any model cannot reduce.</a:t>
            </a:r>
          </a:p>
          <a:p>
            <a:r>
              <a:rPr lang="en-IN" sz="1600" dirty="0">
                <a:latin typeface="Bookman Old Style" pitchFamily="18" charset="0"/>
              </a:rPr>
              <a:t>Test error, also referred to as generalization error, is the prediction error over an independent test sample </a:t>
            </a:r>
            <a:r>
              <a:rPr lang="en-IN" sz="1600" dirty="0" err="1">
                <a:latin typeface="Bookman Old Style" pitchFamily="18" charset="0"/>
              </a:rPr>
              <a:t>ErrT</a:t>
            </a:r>
            <a:r>
              <a:rPr lang="en-IN" sz="1600" dirty="0">
                <a:latin typeface="Bookman Old Style" pitchFamily="18" charset="0"/>
              </a:rPr>
              <a:t> = E[L(Y, ˆf(X))|T ]</a:t>
            </a:r>
          </a:p>
        </p:txBody>
      </p:sp>
      <p:sp>
        <p:nvSpPr>
          <p:cNvPr id="4" name="Title 1"/>
          <p:cNvSpPr txBox="1">
            <a:spLocks/>
          </p:cNvSpPr>
          <p:nvPr/>
        </p:nvSpPr>
        <p:spPr>
          <a:xfrm>
            <a:off x="0" y="0"/>
            <a:ext cx="9144000" cy="533400"/>
          </a:xfrm>
          <a:prstGeom prst="rect">
            <a:avLst/>
          </a:prstGeom>
          <a:solidFill>
            <a:srgbClr val="C00000"/>
          </a:solidFill>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sz="3200" b="1" dirty="0" smtClean="0">
                <a:solidFill>
                  <a:schemeClr val="bg1"/>
                </a:solidFill>
                <a:latin typeface="Bookman Old Style" pitchFamily="18" charset="0"/>
              </a:rPr>
              <a:t>Bias and Variance</a:t>
            </a:r>
            <a:endParaRPr lang="en-IN" sz="3200" b="1" dirty="0">
              <a:solidFill>
                <a:schemeClr val="bg1"/>
              </a:solidFill>
              <a:latin typeface="Bookman Old Style" pitchFamily="18" charset="0"/>
            </a:endParaRPr>
          </a:p>
        </p:txBody>
      </p:sp>
    </p:spTree>
    <p:extLst>
      <p:ext uri="{BB962C8B-B14F-4D97-AF65-F5344CB8AC3E}">
        <p14:creationId xmlns:p14="http://schemas.microsoft.com/office/powerpoint/2010/main" val="921704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257800"/>
            <a:ext cx="8382000" cy="868363"/>
          </a:xfrm>
        </p:spPr>
        <p:txBody>
          <a:bodyPr/>
          <a:lstStyle/>
          <a:p>
            <a:endParaRPr lang="en-IN" dirty="0"/>
          </a:p>
        </p:txBody>
      </p:sp>
      <p:sp>
        <p:nvSpPr>
          <p:cNvPr id="4" name="Title 1"/>
          <p:cNvSpPr txBox="1">
            <a:spLocks noGrp="1"/>
          </p:cNvSpPr>
          <p:nvPr>
            <p:ph type="title"/>
          </p:nvPr>
        </p:nvSpPr>
        <p:spPr>
          <a:xfrm>
            <a:off x="0" y="28575"/>
            <a:ext cx="9144000" cy="715962"/>
          </a:xfrm>
          <a:prstGeom prst="rect">
            <a:avLst/>
          </a:prstGeom>
          <a:solidFill>
            <a:srgbClr val="C00000"/>
          </a:solidFill>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sz="3200" b="1" dirty="0" smtClean="0">
                <a:solidFill>
                  <a:schemeClr val="bg1"/>
                </a:solidFill>
                <a:latin typeface="Bookman Old Style" pitchFamily="18" charset="0"/>
              </a:rPr>
              <a:t>Bias and </a:t>
            </a:r>
            <a:r>
              <a:rPr lang="en-IN" sz="3200" b="1" dirty="0" smtClean="0">
                <a:solidFill>
                  <a:schemeClr val="bg1"/>
                </a:solidFill>
                <a:latin typeface="Bookman Old Style" pitchFamily="18" charset="0"/>
              </a:rPr>
              <a:t>Variance Decomposition</a:t>
            </a:r>
            <a:endParaRPr lang="en-IN" sz="3200" b="1" dirty="0">
              <a:solidFill>
                <a:schemeClr val="bg1"/>
              </a:solidFill>
              <a:latin typeface="Bookman Old Style" pitchFamily="18"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0550" y="1219200"/>
            <a:ext cx="6629400" cy="381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941778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10043</TotalTime>
  <Words>1175</Words>
  <Application>Microsoft Office PowerPoint</Application>
  <PresentationFormat>On-screen Show (4:3)</PresentationFormat>
  <Paragraphs>119</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Model Assessment and Selection</vt:lpstr>
      <vt:lpstr>PowerPoint Presentation</vt:lpstr>
      <vt:lpstr>  Model Evaluation and Assessment  …</vt:lpstr>
      <vt:lpstr>PowerPoint Presentation</vt:lpstr>
      <vt:lpstr>Linear Regression Metrics</vt:lpstr>
      <vt:lpstr>Linear Regression Metrics</vt:lpstr>
      <vt:lpstr>PowerPoint Presentation</vt:lpstr>
      <vt:lpstr>PowerPoint Presentation</vt:lpstr>
      <vt:lpstr>Bias and Variance Decomposition</vt:lpstr>
      <vt:lpstr>PowerPoint Presentation</vt:lpstr>
      <vt:lpstr>Estimates of in-sample prediction error</vt:lpstr>
      <vt:lpstr>PowerPoint Presentation</vt:lpstr>
      <vt:lpstr> Holdout sets and Cross validation </vt:lpstr>
      <vt:lpstr> Holdout sets and Cross validation </vt:lpstr>
      <vt:lpstr> Cross validation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PREPROCESSING</dc:title>
  <dc:creator>B Lakshmi Ramani</dc:creator>
  <cp:lastModifiedBy>A.MADHURI</cp:lastModifiedBy>
  <cp:revision>245</cp:revision>
  <dcterms:created xsi:type="dcterms:W3CDTF">2006-08-16T00:00:00Z</dcterms:created>
  <dcterms:modified xsi:type="dcterms:W3CDTF">2023-10-13T09:28:01Z</dcterms:modified>
</cp:coreProperties>
</file>