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81" r:id="rId2"/>
    <p:sldId id="282" r:id="rId3"/>
    <p:sldId id="283" r:id="rId4"/>
    <p:sldId id="287" r:id="rId5"/>
    <p:sldId id="286" r:id="rId6"/>
    <p:sldId id="298" r:id="rId7"/>
    <p:sldId id="284" r:id="rId8"/>
    <p:sldId id="288" r:id="rId9"/>
    <p:sldId id="289" r:id="rId10"/>
    <p:sldId id="291" r:id="rId11"/>
    <p:sldId id="292" r:id="rId12"/>
    <p:sldId id="293" r:id="rId13"/>
    <p:sldId id="294" r:id="rId14"/>
    <p:sldId id="296" r:id="rId15"/>
    <p:sldId id="295" r:id="rId16"/>
    <p:sldId id="297" r:id="rId17"/>
    <p:sldId id="299" r:id="rId18"/>
    <p:sldId id="301" r:id="rId19"/>
    <p:sldId id="303" r:id="rId20"/>
    <p:sldId id="304" r:id="rId21"/>
    <p:sldId id="305" r:id="rId22"/>
    <p:sldId id="306" r:id="rId23"/>
    <p:sldId id="307" r:id="rId24"/>
    <p:sldId id="308" r:id="rId25"/>
    <p:sldId id="309" r:id="rId26"/>
    <p:sldId id="310" r:id="rId27"/>
    <p:sldId id="311" r:id="rId28"/>
    <p:sldId id="285" r:id="rId29"/>
    <p:sldId id="260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121" autoAdjust="0"/>
    <p:restoredTop sz="94660"/>
  </p:normalViewPr>
  <p:slideViewPr>
    <p:cSldViewPr>
      <p:cViewPr>
        <p:scale>
          <a:sx n="66" d="100"/>
          <a:sy n="66" d="100"/>
        </p:scale>
        <p:origin x="-1602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70A67-4E04-4D54-AAAC-4E986C4FCDA4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C7D5B-6E43-4D8D-901C-F9A625D857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B5CE-EE7C-46AC-A686-7708B6856ADB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8267-4D2D-4A19-B823-09974A4A6F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AB4C-5056-4132-817E-EB4F9B19109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E70C-8845-4E53-9B36-96646185EA3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76ED-80EF-4561-957A-472E8E52E4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28F0E-EEA6-44A9-AF0B-2622ED32F5C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51A50-2B8E-413C-964D-6F628D2B3627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91C4-A153-45D5-971C-547E9F81B12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69D6D-3DD1-4329-B86E-7FF57F831478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630-FCA0-4C28-8B63-F00FE3A12D5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0C337-72F0-4C4D-BDFF-A630314AB2B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C15FA-EB35-4522-A2BF-7E542AD8478F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Outline of today’s session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r>
              <a:rPr lang="en-US" dirty="0" smtClean="0"/>
              <a:t>Introduction</a:t>
            </a:r>
          </a:p>
          <a:p>
            <a:r>
              <a:rPr lang="en-US" sz="3600" dirty="0" smtClean="0"/>
              <a:t>Signed arithmetic</a:t>
            </a:r>
          </a:p>
          <a:p>
            <a:pPr lvl="1"/>
            <a:r>
              <a:rPr lang="en-US" sz="3000" dirty="0" smtClean="0"/>
              <a:t>Arithmetic Addition</a:t>
            </a:r>
          </a:p>
          <a:p>
            <a:pPr lvl="1"/>
            <a:r>
              <a:rPr lang="en-US" sz="3000" dirty="0" smtClean="0"/>
              <a:t>Arithmetic Subtraction</a:t>
            </a:r>
          </a:p>
          <a:p>
            <a:r>
              <a:rPr lang="en-US" dirty="0" smtClean="0"/>
              <a:t>Signed Binary Arithmetic</a:t>
            </a:r>
          </a:p>
          <a:p>
            <a:pPr lvl="1"/>
            <a:r>
              <a:rPr lang="en-US" sz="3000" dirty="0" smtClean="0"/>
              <a:t>Arithmetic Addition</a:t>
            </a:r>
          </a:p>
          <a:p>
            <a:pPr lvl="1"/>
            <a:r>
              <a:rPr lang="en-US" sz="3000" dirty="0" smtClean="0"/>
              <a:t>Arithmetic Subtraction</a:t>
            </a:r>
            <a:endParaRPr lang="en-US" dirty="0" smtClean="0"/>
          </a:p>
          <a:p>
            <a:r>
              <a:rPr lang="en-US" sz="3600" dirty="0" smtClean="0"/>
              <a:t>Problems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 algn="ctr">
              <a:buNone/>
            </a:pP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-20=11101100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-30=11100010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                      10</a:t>
            </a:r>
            <a:endParaRPr lang="en-US" sz="5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10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2643174" y="2928934"/>
            <a:ext cx="40719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Example-Signed subtraction(2’s complement)</a:t>
            </a:r>
            <a:endParaRPr lang="en-US" sz="3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 algn="ctr">
              <a:buNone/>
            </a:pP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-20=11101100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-30=11100010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                    110</a:t>
            </a:r>
            <a:endParaRPr lang="en-US" sz="5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11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2643174" y="2928934"/>
            <a:ext cx="40719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Example-Signed subtraction(2’s complement)</a:t>
            </a:r>
            <a:endParaRPr lang="en-US" sz="3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 algn="ctr">
              <a:buNone/>
            </a:pP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-20=11101100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-30=11100010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                  1110</a:t>
            </a:r>
            <a:endParaRPr lang="en-US" sz="5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12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2643174" y="2928934"/>
            <a:ext cx="40719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Example-Signed subtraction(2’s complement)</a:t>
            </a:r>
            <a:endParaRPr lang="en-US" sz="3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 algn="ctr">
              <a:buNone/>
            </a:pP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-20=11101100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-30=11100010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                01110</a:t>
            </a:r>
            <a:endParaRPr lang="en-US" sz="5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13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2643174" y="2928934"/>
            <a:ext cx="40719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Example-Signed subtraction(2’s complement)</a:t>
            </a:r>
            <a:endParaRPr lang="en-US" sz="3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					</a:t>
            </a:r>
            <a:endParaRPr lang="en-US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-20=11101100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-30=11100010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             001110</a:t>
            </a:r>
            <a:endParaRPr lang="en-US" sz="5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14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2643174" y="2928934"/>
            <a:ext cx="40719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4143372" y="928670"/>
            <a:ext cx="357190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Example-Signed subtraction(2’s complement)</a:t>
            </a:r>
            <a:endParaRPr lang="en-US" sz="3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					</a:t>
            </a:r>
            <a:endParaRPr lang="en-US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-20=11101100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-30=11100010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           1001110</a:t>
            </a:r>
            <a:endParaRPr lang="en-US" sz="5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15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2643174" y="2928934"/>
            <a:ext cx="40719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4143372" y="928670"/>
            <a:ext cx="357190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3714744" y="928670"/>
            <a:ext cx="357190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500066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Example-Signed subtraction(2’s complement)</a:t>
            </a:r>
            <a:endParaRPr lang="en-US" sz="3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					</a:t>
            </a:r>
            <a:endParaRPr lang="en-US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-20=   11101100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-30=  11100010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       1</a:t>
            </a: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11001110</a:t>
            </a:r>
          </a:p>
          <a:p>
            <a:pPr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5400" dirty="0" err="1" smtClean="0">
                <a:solidFill>
                  <a:schemeClr val="accent2">
                    <a:lumMod val="75000"/>
                  </a:schemeClr>
                </a:solidFill>
              </a:rPr>
              <a:t>DiscardCarry</a:t>
            </a:r>
            <a:endParaRPr lang="en-US" sz="54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Result: 11001110= -50</a:t>
            </a:r>
            <a:endParaRPr lang="en-US" sz="5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16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2643174" y="2928934"/>
            <a:ext cx="40719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4357686" y="928670"/>
            <a:ext cx="357190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4000496" y="928670"/>
            <a:ext cx="357190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2786050" y="3929066"/>
            <a:ext cx="40005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Bent Arrow 11"/>
          <p:cNvSpPr/>
          <p:nvPr/>
        </p:nvSpPr>
        <p:spPr>
          <a:xfrm>
            <a:off x="2214546" y="3500438"/>
            <a:ext cx="1357322" cy="571504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Example-Signed subtraction(2’s complement)</a:t>
            </a:r>
            <a:endParaRPr lang="en-US" sz="3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Example-Signed subtraction(1’s complement)</a:t>
            </a:r>
            <a:endParaRPr lang="en-US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(-20)-(+30)</a:t>
            </a:r>
            <a:r>
              <a:rPr lang="en-US" dirty="0" smtClean="0">
                <a:sym typeface="Wingdings" pitchFamily="2" charset="2"/>
              </a:rPr>
              <a:t></a:t>
            </a:r>
            <a:r>
              <a:rPr lang="en-US" dirty="0" smtClean="0"/>
              <a:t> (-20)+(-30)</a:t>
            </a:r>
          </a:p>
          <a:p>
            <a:pPr>
              <a:buNone/>
            </a:pPr>
            <a:r>
              <a:rPr lang="en-US" dirty="0" smtClean="0"/>
              <a:t>+20=00010100    </a:t>
            </a:r>
          </a:p>
          <a:p>
            <a:pPr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-20</a:t>
            </a:r>
          </a:p>
          <a:p>
            <a:pPr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=(1’s complement of +20)</a:t>
            </a:r>
          </a:p>
          <a:p>
            <a:pPr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=11101011</a:t>
            </a:r>
          </a:p>
          <a:p>
            <a:pPr>
              <a:buNone/>
            </a:pPr>
            <a:r>
              <a:rPr lang="en-US" dirty="0" smtClean="0"/>
              <a:t>+30=00011110</a:t>
            </a:r>
          </a:p>
          <a:p>
            <a:pPr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-30</a:t>
            </a:r>
          </a:p>
          <a:p>
            <a:pPr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=(1’s complement of +30)</a:t>
            </a:r>
          </a:p>
          <a:p>
            <a:pPr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=11100001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 algn="ctr">
              <a:buNone/>
            </a:pP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-20= 11101011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-30= 11100001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                         0</a:t>
            </a:r>
            <a:endParaRPr lang="en-US" sz="5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18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2643174" y="2928934"/>
            <a:ext cx="40719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Example-Signed subtraction(1’s complement)</a:t>
            </a:r>
            <a:endParaRPr lang="en-US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6000760" y="928670"/>
            <a:ext cx="285752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 algn="ctr">
              <a:buNone/>
            </a:pP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-20= 11101011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-30= 11100001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                       00</a:t>
            </a:r>
            <a:endParaRPr lang="en-US" sz="5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19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2643174" y="2928934"/>
            <a:ext cx="40719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Example-Signed subtraction(1’s complement)</a:t>
            </a:r>
            <a:endParaRPr lang="en-US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000760" y="928670"/>
            <a:ext cx="285752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5643570" y="928670"/>
            <a:ext cx="285752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  <a:t>Signed Arithmetic Addition-(same sign)</a:t>
            </a:r>
            <a:endParaRPr lang="en-US" sz="3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When adding two numbers with the </a:t>
            </a:r>
            <a:r>
              <a:rPr lang="en-US" b="1" dirty="0" smtClean="0"/>
              <a:t>same sign</a:t>
            </a:r>
            <a:r>
              <a:rPr lang="en-US" dirty="0" smtClean="0"/>
              <a:t>,</a:t>
            </a:r>
            <a:br>
              <a:rPr lang="en-US" dirty="0" smtClean="0"/>
            </a:br>
            <a:r>
              <a:rPr lang="en-US" dirty="0" smtClean="0"/>
              <a:t>     </a:t>
            </a:r>
            <a:r>
              <a:rPr lang="en-US" sz="2800" b="1" dirty="0" smtClean="0"/>
              <a:t>1. </a:t>
            </a:r>
            <a:r>
              <a:rPr lang="en-US" sz="2800" dirty="0" smtClean="0"/>
              <a:t>add the absolute values </a:t>
            </a:r>
            <a:br>
              <a:rPr lang="en-US" sz="2800" dirty="0" smtClean="0"/>
            </a:br>
            <a:r>
              <a:rPr lang="en-US" sz="2800" dirty="0" smtClean="0"/>
              <a:t>     </a:t>
            </a:r>
            <a:r>
              <a:rPr lang="en-US" sz="2800" b="1" dirty="0" smtClean="0"/>
              <a:t>2.</a:t>
            </a:r>
            <a:r>
              <a:rPr lang="en-US" sz="2800" dirty="0" smtClean="0"/>
              <a:t> write the sum (the answer) with the same sign </a:t>
            </a:r>
          </a:p>
          <a:p>
            <a:pPr>
              <a:buNone/>
            </a:pPr>
            <a:r>
              <a:rPr lang="en-US" sz="2800" dirty="0" smtClean="0"/>
              <a:t>          as the numbers.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Example: </a:t>
            </a:r>
          </a:p>
          <a:p>
            <a:pPr marL="571500" indent="-571500">
              <a:buFont typeface="+mj-lt"/>
              <a:buAutoNum type="romanLcPeriod"/>
            </a:pPr>
            <a:r>
              <a:rPr lang="en-US" dirty="0" smtClean="0"/>
              <a:t>(+4) + (+7) = +11</a:t>
            </a:r>
          </a:p>
          <a:p>
            <a:pPr marL="571500" indent="-571500">
              <a:buFont typeface="+mj-lt"/>
              <a:buAutoNum type="romanLcPeriod"/>
            </a:pPr>
            <a:r>
              <a:rPr lang="en-US" dirty="0" smtClean="0"/>
              <a:t>(-5) + (-8) = -13</a:t>
            </a:r>
          </a:p>
          <a:p>
            <a:pPr marL="571500" indent="-571500">
              <a:buFont typeface="+mj-lt"/>
              <a:buAutoNum type="romanLcPeriod"/>
            </a:pPr>
            <a:r>
              <a:rPr lang="en-US" dirty="0" smtClean="0"/>
              <a:t>(4) + (6) = 10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 algn="ctr">
              <a:buNone/>
            </a:pP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-20= 11101011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-30= 11100001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                     100</a:t>
            </a:r>
            <a:endParaRPr lang="en-US" sz="5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20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2643174" y="2928934"/>
            <a:ext cx="40719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Example-Signed subtraction(1’s complement)</a:t>
            </a:r>
            <a:endParaRPr lang="en-US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000760" y="928670"/>
            <a:ext cx="285752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5643570" y="928670"/>
            <a:ext cx="285752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 algn="ctr">
              <a:buNone/>
            </a:pP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-20= 11101011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-30= 11100001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                  1100</a:t>
            </a:r>
            <a:endParaRPr lang="en-US" sz="5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21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2643174" y="2928934"/>
            <a:ext cx="40719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Example-Signed subtraction(1’s complement)</a:t>
            </a:r>
            <a:endParaRPr lang="en-US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000760" y="928670"/>
            <a:ext cx="285752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5643570" y="928670"/>
            <a:ext cx="285752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 algn="ctr">
              <a:buNone/>
            </a:pP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-20= 11101011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-30= 11100001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                01100</a:t>
            </a:r>
            <a:endParaRPr lang="en-US" sz="5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22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2643174" y="2928934"/>
            <a:ext cx="40719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Example-Signed subtraction(1’s complement)</a:t>
            </a:r>
            <a:endParaRPr lang="en-US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000760" y="928670"/>
            <a:ext cx="285752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5643570" y="928670"/>
            <a:ext cx="285752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 algn="ctr">
              <a:buNone/>
            </a:pP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-20= 11101011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-30= 11100001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              001100</a:t>
            </a:r>
            <a:endParaRPr lang="en-US" sz="5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23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2643174" y="2928934"/>
            <a:ext cx="40719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Example-Signed subtraction(1’s complement)</a:t>
            </a:r>
            <a:endParaRPr lang="en-US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000760" y="928670"/>
            <a:ext cx="285752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5643570" y="928670"/>
            <a:ext cx="285752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 algn="ctr">
              <a:buNone/>
            </a:pP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-20= 11101011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-30= 11100001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              001100</a:t>
            </a:r>
            <a:endParaRPr lang="en-US" sz="5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24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2643174" y="2928934"/>
            <a:ext cx="40719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Example-Signed subtraction(1’s complement)</a:t>
            </a:r>
            <a:endParaRPr lang="en-US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000760" y="928670"/>
            <a:ext cx="285752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5643570" y="928670"/>
            <a:ext cx="285752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4286248" y="928670"/>
            <a:ext cx="285752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 algn="ctr">
              <a:buNone/>
            </a:pP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-20= 11101011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-30= 11100001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            1001100</a:t>
            </a:r>
            <a:endParaRPr lang="en-US" sz="5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25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2643174" y="2928934"/>
            <a:ext cx="40719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Example-Signed subtraction(1’s complement)</a:t>
            </a:r>
            <a:endParaRPr lang="en-US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000760" y="928670"/>
            <a:ext cx="285752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5643570" y="928670"/>
            <a:ext cx="285752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4214810" y="928670"/>
            <a:ext cx="285752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3857620" y="928670"/>
            <a:ext cx="285752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 algn="ctr">
              <a:buNone/>
            </a:pP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-20= 11101011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-30= 11100001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        1 11001100</a:t>
            </a:r>
          </a:p>
          <a:p>
            <a:pPr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Carry added to LSB</a:t>
            </a:r>
            <a:endParaRPr lang="en-US" sz="5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26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2643174" y="2928934"/>
            <a:ext cx="40719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Example-Signed subtraction(1’s complement)</a:t>
            </a:r>
            <a:endParaRPr lang="en-US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000760" y="928670"/>
            <a:ext cx="285752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5643570" y="928670"/>
            <a:ext cx="285752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4286248" y="928670"/>
            <a:ext cx="285752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3929058" y="928670"/>
            <a:ext cx="285752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3571868" y="928670"/>
            <a:ext cx="285752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3" name="Bent Arrow 12"/>
          <p:cNvSpPr/>
          <p:nvPr/>
        </p:nvSpPr>
        <p:spPr>
          <a:xfrm>
            <a:off x="2786050" y="3429000"/>
            <a:ext cx="785818" cy="71438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643174" y="3929066"/>
            <a:ext cx="41434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-20= 11101011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-30= 11100001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      1 11001100</a:t>
            </a:r>
          </a:p>
          <a:p>
            <a:pPr>
              <a:buNone/>
            </a:pP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Carry added to LSB                                       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</a:rPr>
              <a:t>1</a:t>
            </a:r>
          </a:p>
          <a:p>
            <a:pPr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	 			    11001101=-50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27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2643174" y="2928934"/>
            <a:ext cx="40719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Example-Signed subtraction(1’s complement)</a:t>
            </a:r>
            <a:endParaRPr lang="en-US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000760" y="928670"/>
            <a:ext cx="285752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5643570" y="928670"/>
            <a:ext cx="285752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4286248" y="928670"/>
            <a:ext cx="285752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3929058" y="928670"/>
            <a:ext cx="285752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3571868" y="928670"/>
            <a:ext cx="285752" cy="2143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43174" y="3929066"/>
            <a:ext cx="41434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571736" y="4643446"/>
            <a:ext cx="435771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Problems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Addition</a:t>
            </a:r>
          </a:p>
          <a:p>
            <a:pPr marL="1028700" lvl="1" indent="-571500">
              <a:buFont typeface="+mj-lt"/>
              <a:buAutoNum type="romanLcPeriod"/>
            </a:pPr>
            <a:r>
              <a:rPr lang="en-US" sz="3000" dirty="0" smtClean="0"/>
              <a:t>7+4</a:t>
            </a:r>
          </a:p>
          <a:p>
            <a:pPr marL="1028700" lvl="1" indent="-571500">
              <a:buFont typeface="+mj-lt"/>
              <a:buAutoNum type="romanLcPeriod"/>
            </a:pPr>
            <a:r>
              <a:rPr lang="en-US" sz="3000" dirty="0" smtClean="0"/>
              <a:t>15+(-6)</a:t>
            </a:r>
          </a:p>
          <a:p>
            <a:pPr marL="1028700" lvl="1" indent="-571500">
              <a:buFont typeface="+mj-lt"/>
              <a:buAutoNum type="romanLcPeriod"/>
            </a:pPr>
            <a:r>
              <a:rPr lang="en-US" sz="3000" dirty="0" smtClean="0"/>
              <a:t>16+(-24)</a:t>
            </a:r>
          </a:p>
          <a:p>
            <a:pPr marL="1028700" lvl="1" indent="-571500">
              <a:buFont typeface="+mj-lt"/>
              <a:buAutoNum type="romanLcPeriod"/>
            </a:pPr>
            <a:r>
              <a:rPr lang="en-US" sz="3000" dirty="0" smtClean="0"/>
              <a:t>(-5)+(-9)</a:t>
            </a:r>
          </a:p>
          <a:p>
            <a:r>
              <a:rPr lang="en-US" dirty="0" smtClean="0"/>
              <a:t>Subtraction</a:t>
            </a:r>
          </a:p>
          <a:p>
            <a:pPr marL="971550" lvl="1" indent="-571500">
              <a:buFont typeface="+mj-lt"/>
              <a:buAutoNum type="romanLcPeriod"/>
            </a:pPr>
            <a:r>
              <a:rPr lang="en-US" sz="3200" dirty="0" smtClean="0"/>
              <a:t>8-3</a:t>
            </a:r>
          </a:p>
          <a:p>
            <a:pPr marL="971550" lvl="1" indent="-571500">
              <a:buFont typeface="+mj-lt"/>
              <a:buAutoNum type="romanLcPeriod"/>
            </a:pPr>
            <a:r>
              <a:rPr lang="en-US" sz="3200" dirty="0" smtClean="0"/>
              <a:t>12-(-9)</a:t>
            </a:r>
          </a:p>
          <a:p>
            <a:pPr marL="971550" lvl="1" indent="-571500">
              <a:buFont typeface="+mj-lt"/>
              <a:buAutoNum type="romanLcPeriod"/>
            </a:pPr>
            <a:r>
              <a:rPr lang="en-US" sz="3200" dirty="0" smtClean="0"/>
              <a:t>-25-(+19)</a:t>
            </a:r>
          </a:p>
          <a:p>
            <a:pPr marL="971550" lvl="1" indent="-571500">
              <a:buFont typeface="+mj-lt"/>
              <a:buAutoNum type="romanLcPeriod"/>
            </a:pPr>
            <a:r>
              <a:rPr lang="en-US" sz="3200" dirty="0" smtClean="0"/>
              <a:t>-120-(-30)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785918" y="2357430"/>
            <a:ext cx="529170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THANK YOU</a:t>
            </a:r>
            <a:endParaRPr lang="en-US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When adding two numbers with </a:t>
            </a:r>
            <a:r>
              <a:rPr lang="en-US" b="1" dirty="0" smtClean="0"/>
              <a:t>different signs</a:t>
            </a:r>
            <a:r>
              <a:rPr lang="en-US" dirty="0" smtClean="0"/>
              <a:t>,</a:t>
            </a:r>
            <a:br>
              <a:rPr lang="en-US" dirty="0" smtClean="0"/>
            </a:br>
            <a:r>
              <a:rPr lang="en-US" dirty="0" smtClean="0"/>
              <a:t>   </a:t>
            </a:r>
            <a:r>
              <a:rPr lang="en-US" sz="2400" dirty="0" smtClean="0"/>
              <a:t> </a:t>
            </a:r>
            <a:r>
              <a:rPr lang="en-US" sz="2800" b="1" dirty="0" smtClean="0"/>
              <a:t>1.</a:t>
            </a:r>
            <a:r>
              <a:rPr lang="en-US" sz="2800" dirty="0" smtClean="0"/>
              <a:t> subtract the absolute values</a:t>
            </a:r>
            <a:br>
              <a:rPr lang="en-US" sz="2800" dirty="0" smtClean="0"/>
            </a:br>
            <a:r>
              <a:rPr lang="en-US" sz="2800" dirty="0" smtClean="0"/>
              <a:t>     </a:t>
            </a:r>
            <a:r>
              <a:rPr lang="en-US" sz="2800" b="1" dirty="0" smtClean="0"/>
              <a:t>2.</a:t>
            </a:r>
            <a:r>
              <a:rPr lang="en-US" sz="2800" dirty="0" smtClean="0"/>
              <a:t> write the difference (the answer) with the sign </a:t>
            </a:r>
          </a:p>
          <a:p>
            <a:pPr>
              <a:buNone/>
            </a:pPr>
            <a:r>
              <a:rPr lang="en-US" sz="2800" dirty="0" smtClean="0"/>
              <a:t>              of the number having the larger absolute value.</a:t>
            </a:r>
            <a:endParaRPr lang="en-US" sz="3600" dirty="0" smtClean="0"/>
          </a:p>
          <a:p>
            <a:pPr>
              <a:buNone/>
            </a:pPr>
            <a:r>
              <a:rPr lang="en-US" dirty="0" smtClean="0"/>
              <a:t>Example:</a:t>
            </a:r>
          </a:p>
          <a:p>
            <a:pPr marL="571500" indent="-571500">
              <a:buFont typeface="+mj-lt"/>
              <a:buAutoNum type="romanLcPeriod"/>
            </a:pPr>
            <a:r>
              <a:rPr lang="en-US" dirty="0" smtClean="0"/>
              <a:t>(+5) + (-8) = -3</a:t>
            </a:r>
          </a:p>
          <a:p>
            <a:pPr marL="571500" indent="-571500">
              <a:buFont typeface="+mj-lt"/>
              <a:buAutoNum type="romanLcPeriod"/>
            </a:pPr>
            <a:r>
              <a:rPr lang="en-US" dirty="0" smtClean="0"/>
              <a:t>(-10) + (+15) = +5</a:t>
            </a:r>
          </a:p>
          <a:p>
            <a:pPr marL="571500" indent="-571500">
              <a:buFont typeface="+mj-lt"/>
              <a:buAutoNum type="romanLcPeriod"/>
            </a:pPr>
            <a:r>
              <a:rPr lang="en-US" dirty="0" smtClean="0"/>
              <a:t>(-20) + 17 = -3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  <a:t>Signed Arithmetic Addition-(different sign)</a:t>
            </a:r>
            <a:endParaRPr lang="en-US" sz="36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Signed Binary Addition-Example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714488"/>
            <a:ext cx="814393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928794" y="4643446"/>
            <a:ext cx="47149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indent="-400050"/>
            <a:r>
              <a:rPr lang="en-US" sz="3200" dirty="0" smtClean="0"/>
              <a:t>Find:</a:t>
            </a:r>
          </a:p>
          <a:p>
            <a:pPr marL="400050" indent="-400050">
              <a:buFont typeface="+mj-lt"/>
              <a:buAutoNum type="romanLcPeriod"/>
            </a:pPr>
            <a:r>
              <a:rPr lang="en-US" sz="3200" dirty="0" smtClean="0"/>
              <a:t>+6  +    +13=?</a:t>
            </a:r>
          </a:p>
          <a:p>
            <a:pPr marL="400050" indent="-400050">
              <a:buFont typeface="+mj-lt"/>
              <a:buAutoNum type="romanLcPeriod"/>
            </a:pPr>
            <a:r>
              <a:rPr lang="en-US" sz="3200" dirty="0" smtClean="0"/>
              <a:t>-6  +     +13=?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Signed Arithmetic Subtraction(2’s complement)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Take two’s complement of the subtrahend and add it to the minuend</a:t>
            </a:r>
          </a:p>
          <a:p>
            <a:pPr algn="just"/>
            <a:r>
              <a:rPr lang="en-US" dirty="0" smtClean="0"/>
              <a:t>The </a:t>
            </a:r>
            <a:r>
              <a:rPr lang="en-US" b="1" dirty="0" smtClean="0"/>
              <a:t>carry</a:t>
            </a:r>
            <a:r>
              <a:rPr lang="en-US" dirty="0" smtClean="0"/>
              <a:t> out of sign bit position is </a:t>
            </a:r>
            <a:r>
              <a:rPr lang="en-US" b="1" dirty="0" smtClean="0"/>
              <a:t>discarded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The subtraction operation is changed to addition as follows: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4429132"/>
            <a:ext cx="6215106" cy="1138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Signed Arithmetic Subtraction(1’s complement)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Take one’s complement of the subtrahend and add it to the minuend</a:t>
            </a:r>
          </a:p>
          <a:p>
            <a:pPr algn="just"/>
            <a:r>
              <a:rPr lang="en-US" dirty="0" smtClean="0"/>
              <a:t>The </a:t>
            </a:r>
            <a:r>
              <a:rPr lang="en-US" b="1" dirty="0" smtClean="0"/>
              <a:t>carry</a:t>
            </a:r>
            <a:r>
              <a:rPr lang="en-US" dirty="0" smtClean="0"/>
              <a:t> out of sign bit position is </a:t>
            </a:r>
            <a:r>
              <a:rPr lang="en-US" b="1" dirty="0" smtClean="0"/>
              <a:t>added to LSB.</a:t>
            </a:r>
          </a:p>
          <a:p>
            <a:pPr algn="just"/>
            <a:r>
              <a:rPr lang="en-US" dirty="0" smtClean="0"/>
              <a:t>The subtraction operation is changed to addition as follows: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4929198"/>
            <a:ext cx="6215106" cy="1138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en-US" dirty="0" smtClean="0"/>
              <a:t>   </a:t>
            </a:r>
          </a:p>
          <a:p>
            <a:pPr algn="just">
              <a:buNone/>
            </a:pPr>
            <a:r>
              <a:rPr lang="en-US" dirty="0" smtClean="0"/>
              <a:t>   When subtracting two numbers, change the sign of the number being subtracted and then follow the rules for adding signed numbers.</a:t>
            </a:r>
            <a:br>
              <a:rPr lang="en-US" dirty="0" smtClean="0"/>
            </a:br>
            <a:r>
              <a:rPr lang="en-US" dirty="0" smtClean="0"/>
              <a:t>(Subtracting a number is adding its opposite.)</a:t>
            </a:r>
          </a:p>
          <a:p>
            <a:pPr algn="just"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Example:</a:t>
            </a:r>
          </a:p>
          <a:p>
            <a:pPr marL="571500" indent="-571500">
              <a:buFont typeface="+mj-lt"/>
              <a:buAutoNum type="romanLcPeriod"/>
            </a:pPr>
            <a:r>
              <a:rPr lang="en-US" dirty="0" smtClean="0"/>
              <a:t>8 - (-3) = 8 + (</a:t>
            </a:r>
            <a:r>
              <a:rPr lang="en-US" b="1" dirty="0" smtClean="0"/>
              <a:t>+3</a:t>
            </a:r>
            <a:r>
              <a:rPr lang="en-US" dirty="0" smtClean="0"/>
              <a:t>) = 11</a:t>
            </a:r>
          </a:p>
          <a:p>
            <a:pPr marL="571500" indent="-571500">
              <a:buFont typeface="+mj-lt"/>
              <a:buAutoNum type="romanLcPeriod"/>
            </a:pPr>
            <a:r>
              <a:rPr lang="en-US" dirty="0" smtClean="0"/>
              <a:t> -10 - (-8) = -10 + (</a:t>
            </a:r>
            <a:r>
              <a:rPr lang="en-US" b="1" dirty="0" smtClean="0"/>
              <a:t>+8</a:t>
            </a:r>
            <a:r>
              <a:rPr lang="en-US" dirty="0" smtClean="0"/>
              <a:t>) = -2</a:t>
            </a:r>
          </a:p>
          <a:p>
            <a:pPr marL="571500" indent="-571500">
              <a:buFont typeface="+mj-lt"/>
              <a:buAutoNum type="romanLcPeriod"/>
            </a:pPr>
            <a:r>
              <a:rPr lang="en-US" dirty="0" smtClean="0"/>
              <a:t>-8 - (+6) = -8 + (</a:t>
            </a:r>
            <a:r>
              <a:rPr lang="en-US" b="1" dirty="0" smtClean="0"/>
              <a:t>-6</a:t>
            </a:r>
            <a:r>
              <a:rPr lang="en-US" dirty="0" smtClean="0"/>
              <a:t>) = -14</a:t>
            </a:r>
          </a:p>
          <a:p>
            <a:pPr marL="571500" indent="-571500">
              <a:buFont typeface="+mj-lt"/>
              <a:buAutoNum type="romanLcPeriod"/>
            </a:pPr>
            <a:r>
              <a:rPr lang="en-US" dirty="0" smtClean="0"/>
              <a:t>13 - 8 = 13 + (</a:t>
            </a:r>
            <a:r>
              <a:rPr lang="en-US" b="1" dirty="0" smtClean="0"/>
              <a:t>-8)</a:t>
            </a:r>
            <a:r>
              <a:rPr lang="en-US" dirty="0" smtClean="0"/>
              <a:t> = 5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3357562"/>
            <a:ext cx="3324225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Example-Signed subtraction(2’s complement)</a:t>
            </a:r>
            <a:endParaRPr lang="en-US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(-20)-(+30)</a:t>
            </a:r>
            <a:r>
              <a:rPr lang="en-US" dirty="0" smtClean="0">
                <a:sym typeface="Wingdings" pitchFamily="2" charset="2"/>
              </a:rPr>
              <a:t>(-20)+(-30)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+20=00010100    </a:t>
            </a:r>
          </a:p>
          <a:p>
            <a:pPr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-20</a:t>
            </a:r>
          </a:p>
          <a:p>
            <a:pPr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=(2’s complement of +20)</a:t>
            </a:r>
          </a:p>
          <a:p>
            <a:pPr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=11101100</a:t>
            </a:r>
          </a:p>
          <a:p>
            <a:pPr>
              <a:buNone/>
            </a:pPr>
            <a:r>
              <a:rPr lang="en-US" dirty="0" smtClean="0"/>
              <a:t>+30=00011110</a:t>
            </a:r>
          </a:p>
          <a:p>
            <a:pPr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-30</a:t>
            </a:r>
          </a:p>
          <a:p>
            <a:pPr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=(2’s complement of +30)</a:t>
            </a:r>
          </a:p>
          <a:p>
            <a:pPr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=11100010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 algn="ctr">
              <a:buNone/>
            </a:pP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-20=11101100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-30=11100010</a:t>
            </a:r>
          </a:p>
          <a:p>
            <a:pPr algn="ctr">
              <a:buNone/>
            </a:pP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                        0</a:t>
            </a:r>
            <a:endParaRPr lang="en-US" sz="5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9</a:t>
            </a:fld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2643174" y="2928934"/>
            <a:ext cx="40719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Example-Signed subtraction(2’s complement)</a:t>
            </a:r>
            <a:endParaRPr lang="en-US" sz="3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1490</TotalTime>
  <Words>554</Words>
  <Application>Microsoft Office PowerPoint</Application>
  <PresentationFormat>On-screen Show (4:3)</PresentationFormat>
  <Paragraphs>233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Outline of today’s session</vt:lpstr>
      <vt:lpstr>Signed Arithmetic Addition-(same sign)</vt:lpstr>
      <vt:lpstr>Signed Arithmetic Addition-(different sign)</vt:lpstr>
      <vt:lpstr>Signed Binary Addition-Example</vt:lpstr>
      <vt:lpstr>Signed Arithmetic Subtraction(2’s complement)</vt:lpstr>
      <vt:lpstr>Signed Arithmetic Subtraction(1’s complement)</vt:lpstr>
      <vt:lpstr>Example</vt:lpstr>
      <vt:lpstr>Example-Signed subtraction(2’s complement)</vt:lpstr>
      <vt:lpstr>Example-Signed subtraction(2’s complement)</vt:lpstr>
      <vt:lpstr>Example-Signed subtraction(2’s complement)</vt:lpstr>
      <vt:lpstr>Example-Signed subtraction(2’s complement)</vt:lpstr>
      <vt:lpstr>Example-Signed subtraction(2’s complement)</vt:lpstr>
      <vt:lpstr>Example-Signed subtraction(2’s complement)</vt:lpstr>
      <vt:lpstr>Example-Signed subtraction(2’s complement)</vt:lpstr>
      <vt:lpstr>Example-Signed subtraction(2’s complement)</vt:lpstr>
      <vt:lpstr>Example-Signed subtraction(2’s complement)</vt:lpstr>
      <vt:lpstr>Example-Signed subtraction(1’s complement)</vt:lpstr>
      <vt:lpstr>Example-Signed subtraction(1’s complement)</vt:lpstr>
      <vt:lpstr>Example-Signed subtraction(1’s complement)</vt:lpstr>
      <vt:lpstr>Example-Signed subtraction(1’s complement)</vt:lpstr>
      <vt:lpstr>Example-Signed subtraction(1’s complement)</vt:lpstr>
      <vt:lpstr>Example-Signed subtraction(1’s complement)</vt:lpstr>
      <vt:lpstr>Example-Signed subtraction(1’s complement)</vt:lpstr>
      <vt:lpstr>Example-Signed subtraction(1’s complement)</vt:lpstr>
      <vt:lpstr>Example-Signed subtraction(1’s complement)</vt:lpstr>
      <vt:lpstr>Example-Signed subtraction(1’s complement)</vt:lpstr>
      <vt:lpstr>Example-Signed subtraction(1’s complement)</vt:lpstr>
      <vt:lpstr>Problems</vt:lpstr>
      <vt:lpstr>Slide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LAB USER</dc:creator>
  <cp:lastModifiedBy>Windows User</cp:lastModifiedBy>
  <cp:revision>244</cp:revision>
  <dcterms:created xsi:type="dcterms:W3CDTF">2020-08-17T05:02:06Z</dcterms:created>
  <dcterms:modified xsi:type="dcterms:W3CDTF">2021-01-25T06:43:26Z</dcterms:modified>
</cp:coreProperties>
</file>