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8" r:id="rId5"/>
    <p:sldId id="263" r:id="rId6"/>
    <p:sldId id="260" r:id="rId7"/>
    <p:sldId id="259" r:id="rId8"/>
    <p:sldId id="264" r:id="rId9"/>
    <p:sldId id="265" r:id="rId10"/>
    <p:sldId id="266" r:id="rId11"/>
    <p:sldId id="273" r:id="rId12"/>
    <p:sldId id="274" r:id="rId13"/>
    <p:sldId id="267" r:id="rId14"/>
    <p:sldId id="268" r:id="rId15"/>
    <p:sldId id="269" r:id="rId16"/>
    <p:sldId id="271" r:id="rId17"/>
    <p:sldId id="270" r:id="rId18"/>
    <p:sldId id="275" r:id="rId19"/>
    <p:sldId id="272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5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43E7-CD3C-50A8-ADB2-9E25B2B2C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9A9858-9428-D3AB-8751-89F62925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D74C2-56A5-299F-9065-1372F5F65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F42F-D720-42C0-96B1-3F93600FBFE4}" type="datetimeFigureOut">
              <a:rPr lang="en-IN" smtClean="0"/>
              <a:t>02-08-2023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D849D-C14D-4018-7267-C6E760FD0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DB582-F91B-D485-8AE1-0CABCED45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9DBB-C30D-41A4-91B9-FEE6406AD5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2595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2FC6B-D88E-766A-E88B-A7482CB02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6CF1AA-43CC-7B1A-6CD5-98C17E26E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78B50-5865-DEB7-C697-443868907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F42F-D720-42C0-96B1-3F93600FBFE4}" type="datetimeFigureOut">
              <a:rPr lang="en-IN" smtClean="0"/>
              <a:t>02-08-2023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1099E-BA6C-AFE7-131C-8B0BCC448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062CD-46C9-5A0F-FA0E-3DCE04A12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9DBB-C30D-41A4-91B9-FEE6406AD5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1023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EF0BF1-F57A-D72A-CE81-9909A1453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C983A2-BBAF-6521-81EE-C687DB050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CC837-9373-B3F1-15FA-8FB4EE845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F42F-D720-42C0-96B1-3F93600FBFE4}" type="datetimeFigureOut">
              <a:rPr lang="en-IN" smtClean="0"/>
              <a:t>02-08-2023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320C3-45FD-0FB4-7CEA-D431F1DCD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58127-394F-E191-F264-9734D958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9DBB-C30D-41A4-91B9-FEE6406AD5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2089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508A6-DBE1-8CEA-A501-F6CECC0A6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2FD75-49AF-1AFD-1B5B-ADDFE67B0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5CFF9-1E45-9143-01BA-46ABE983F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F42F-D720-42C0-96B1-3F93600FBFE4}" type="datetimeFigureOut">
              <a:rPr lang="en-IN" smtClean="0"/>
              <a:t>02-08-2023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5C43E-36AD-A159-D196-647D05D86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782DF-AA7A-C2C3-B84E-92BB178D0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9DBB-C30D-41A4-91B9-FEE6406AD5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6101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EB8AD-13E2-B072-CFE1-8F26A3A7D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E1ED2B-0378-F401-6D45-49172A766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356F1-F8DA-8032-0AA6-2EDF47385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F42F-D720-42C0-96B1-3F93600FBFE4}" type="datetimeFigureOut">
              <a:rPr lang="en-IN" smtClean="0"/>
              <a:t>02-08-2023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8AA26-D1F4-1DA3-9447-ECAF8631A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57A53-0BB3-21D4-9349-E6B2EE0D1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9DBB-C30D-41A4-91B9-FEE6406AD5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105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2720D-1C1A-C84A-E984-5F0938804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22B9F-60C3-AADC-273C-F1503C601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D1E281-9AAB-4DB1-67F1-342DFCA60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34BAE6-7EA4-ACC1-DC07-C715D71A8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F42F-D720-42C0-96B1-3F93600FBFE4}" type="datetimeFigureOut">
              <a:rPr lang="en-IN" smtClean="0"/>
              <a:t>02-08-2023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C0F3F6-AC46-61C0-B247-D53832B02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F812D1-4E15-44D8-DFD2-F83E023E4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9DBB-C30D-41A4-91B9-FEE6406AD5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611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B67A4-C58D-9DD1-6D5D-EA799973A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40422-5AC3-2404-BA61-C62D5BEC7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EAC7B5-F522-BBE9-FE10-6FBF55EAC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76A0B4-AEB4-C1FB-7FB9-D7B126074C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791918-357C-7AAF-2D25-1EEA354530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6F53DF-5293-4482-D445-5E8F8049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F42F-D720-42C0-96B1-3F93600FBFE4}" type="datetimeFigureOut">
              <a:rPr lang="en-IN" smtClean="0"/>
              <a:t>02-08-2023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FAA6B9-6953-5F53-DF29-5FBF21B2D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A6A3B2-DD97-DB84-D420-29D8C9F5A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9DBB-C30D-41A4-91B9-FEE6406AD5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0332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931C5-9440-C4E8-F47C-BD096E059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BAAD4C-EA60-6B35-B061-766E87045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F42F-D720-42C0-96B1-3F93600FBFE4}" type="datetimeFigureOut">
              <a:rPr lang="en-IN" smtClean="0"/>
              <a:t>02-08-2023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764CF2-C0EB-1A75-A476-525B1F6CE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9C8898-92F5-1471-8F30-870D3466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9DBB-C30D-41A4-91B9-FEE6406AD5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9784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B1BCD3-943E-B7B3-31E1-AF18C5475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F42F-D720-42C0-96B1-3F93600FBFE4}" type="datetimeFigureOut">
              <a:rPr lang="en-IN" smtClean="0"/>
              <a:t>02-08-2023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0D3CEF-103D-7953-14EC-128DEFF8F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3EA6DE-DEE3-3144-BDF7-5DDF120CC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9DBB-C30D-41A4-91B9-FEE6406AD5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7632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5E586-A5FF-91FD-158D-07144ADB2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8C36A-4266-4CE7-F6C0-33C8B9F27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6A0A2C-A09C-8D30-4BC5-23B582C79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10597-08D6-B412-8BFE-FC748A469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F42F-D720-42C0-96B1-3F93600FBFE4}" type="datetimeFigureOut">
              <a:rPr lang="en-IN" smtClean="0"/>
              <a:t>02-08-2023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5CCA5B-1D75-7C9A-BD5F-07A2E3446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A4AFD7-7B27-2BF2-7DFD-D39A04739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9DBB-C30D-41A4-91B9-FEE6406AD5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0155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F729F-A281-90B2-0CF6-ABEE8EAE3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6C1B1B-3A99-D566-E436-2BF7BAED02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77720E-7B88-B947-6D3E-4B01FF538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F8D27-DBE4-5270-9C62-3F1BBB485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DF42F-D720-42C0-96B1-3F93600FBFE4}" type="datetimeFigureOut">
              <a:rPr lang="en-IN" smtClean="0"/>
              <a:t>02-08-2023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72E0C0-A515-2478-D04B-88E96BC8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593243-5739-378A-89A8-A3A82E0D2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9DBB-C30D-41A4-91B9-FEE6406AD5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1165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AED211-7323-162A-9AB9-419C4C058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06C46-D592-2B0F-E9B2-BF4B15C04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4926A-83EE-58DD-B437-7A65B4C955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DF42F-D720-42C0-96B1-3F93600FBFE4}" type="datetimeFigureOut">
              <a:rPr lang="en-IN" smtClean="0"/>
              <a:t>02-08-2023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3C1DD-7DA4-A750-A33B-7D0F9809AC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F287C-6B35-0D78-CCD7-21188D001C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59DBB-C30D-41A4-91B9-FEE6406AD5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342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C8EDC4-3760-C12C-5DA0-6EA4EFFCD433}"/>
              </a:ext>
            </a:extLst>
          </p:cNvPr>
          <p:cNvSpPr txBox="1"/>
          <p:nvPr/>
        </p:nvSpPr>
        <p:spPr>
          <a:xfrm>
            <a:off x="892043" y="2978294"/>
            <a:ext cx="4620584" cy="11942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solidFill>
                  <a:srgbClr val="002573"/>
                </a:solidFill>
                <a:latin typeface="+mj-lt"/>
                <a:ea typeface="+mj-ea"/>
                <a:cs typeface="+mj-cs"/>
              </a:rPr>
              <a:t>HTML FORM</a:t>
            </a:r>
          </a:p>
        </p:txBody>
      </p:sp>
      <p:pic>
        <p:nvPicPr>
          <p:cNvPr id="6" name="Picture 5" descr="Technological background">
            <a:extLst>
              <a:ext uri="{FF2B5EF4-FFF2-40B4-BE49-F238E27FC236}">
                <a16:creationId xmlns:a16="http://schemas.microsoft.com/office/drawing/2014/main" id="{6C0B91A3-E352-84CD-2827-1C27FB0E13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76" r="28287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03359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EB6B41-65D4-B5CA-510A-B20F67C47EFF}"/>
              </a:ext>
            </a:extLst>
          </p:cNvPr>
          <p:cNvSpPr txBox="1"/>
          <p:nvPr/>
        </p:nvSpPr>
        <p:spPr>
          <a:xfrm flipH="1">
            <a:off x="90374" y="71805"/>
            <a:ext cx="12011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2573"/>
                </a:solidFill>
              </a:rPr>
              <a:t>The &lt;label&gt; tag is used to specify a label for an &lt;input&gt; element of a form.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4418F9-08BF-866F-DCA2-63CC119D14DB}"/>
              </a:ext>
            </a:extLst>
          </p:cNvPr>
          <p:cNvSpPr txBox="1"/>
          <p:nvPr/>
        </p:nvSpPr>
        <p:spPr>
          <a:xfrm flipH="1">
            <a:off x="90374" y="710869"/>
            <a:ext cx="12011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2573"/>
                </a:solidFill>
              </a:rPr>
              <a:t>It </a:t>
            </a:r>
            <a:r>
              <a:rPr lang="en-US" sz="2800" i="1" dirty="0">
                <a:solidFill>
                  <a:srgbClr val="FF0000"/>
                </a:solidFill>
              </a:rPr>
              <a:t>adds a label </a:t>
            </a:r>
            <a:r>
              <a:rPr lang="en-US" sz="2800" i="1" dirty="0">
                <a:solidFill>
                  <a:srgbClr val="002573"/>
                </a:solidFill>
              </a:rPr>
              <a:t>to a form control such as text, email, password, </a:t>
            </a:r>
            <a:r>
              <a:rPr lang="en-US" sz="2800" i="1" dirty="0" err="1">
                <a:solidFill>
                  <a:srgbClr val="002573"/>
                </a:solidFill>
              </a:rPr>
              <a:t>textarea</a:t>
            </a:r>
            <a:r>
              <a:rPr lang="en-US" sz="2800" i="1" dirty="0">
                <a:solidFill>
                  <a:srgbClr val="002573"/>
                </a:solidFill>
              </a:rPr>
              <a:t> etc.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070DA0-FAE1-4115-0CFD-98092A4C4788}"/>
              </a:ext>
            </a:extLst>
          </p:cNvPr>
          <p:cNvSpPr txBox="1"/>
          <p:nvPr/>
        </p:nvSpPr>
        <p:spPr>
          <a:xfrm flipH="1">
            <a:off x="90374" y="1349933"/>
            <a:ext cx="12011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2573"/>
                </a:solidFill>
              </a:rPr>
              <a:t>It toggles the control when a user clicks on a text within the &lt;label&gt; element.</a:t>
            </a:r>
          </a:p>
        </p:txBody>
      </p:sp>
    </p:spTree>
    <p:extLst>
      <p:ext uri="{BB962C8B-B14F-4D97-AF65-F5344CB8AC3E}">
        <p14:creationId xmlns:p14="http://schemas.microsoft.com/office/powerpoint/2010/main" val="225930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DB57E9-AB81-506F-ABA2-40CE84D57912}"/>
              </a:ext>
            </a:extLst>
          </p:cNvPr>
          <p:cNvSpPr txBox="1"/>
          <p:nvPr/>
        </p:nvSpPr>
        <p:spPr>
          <a:xfrm>
            <a:off x="221742" y="327398"/>
            <a:ext cx="6094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The &lt;label&gt; tag can be used in two ways: </a:t>
            </a:r>
            <a:endParaRPr lang="en-IN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6F235F-16EC-7251-BBCA-11C9772B1E55}"/>
              </a:ext>
            </a:extLst>
          </p:cNvPr>
          <p:cNvSpPr txBox="1"/>
          <p:nvPr/>
        </p:nvSpPr>
        <p:spPr>
          <a:xfrm>
            <a:off x="313182" y="1143661"/>
            <a:ext cx="118788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Firstly, use &lt;label&gt; tag by providing the &lt;input&gt; and id attribute.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The &lt;label&gt; tag needs a for attribute whose value is the same as input id</a:t>
            </a:r>
            <a:r>
              <a:rPr lang="en-US" sz="28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596A89-03D5-CFF1-2F66-D9676663D446}"/>
              </a:ext>
            </a:extLst>
          </p:cNvPr>
          <p:cNvSpPr txBox="1"/>
          <p:nvPr/>
        </p:nvSpPr>
        <p:spPr>
          <a:xfrm>
            <a:off x="404622" y="3291840"/>
            <a:ext cx="118788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Alternatively, </a:t>
            </a:r>
            <a:r>
              <a:rPr lang="en-US" sz="2800" dirty="0">
                <a:solidFill>
                  <a:srgbClr val="FF0000"/>
                </a:solidFill>
              </a:rPr>
              <a:t>…………………………………………………………</a:t>
            </a:r>
            <a:endParaRPr lang="en-IN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3E6AB3-159B-8AD9-D04C-EDF722B46AD3}"/>
              </a:ext>
            </a:extLst>
          </p:cNvPr>
          <p:cNvSpPr txBox="1"/>
          <p:nvPr/>
        </p:nvSpPr>
        <p:spPr>
          <a:xfrm>
            <a:off x="404622" y="2308080"/>
            <a:ext cx="61493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&lt;label for="</a:t>
            </a:r>
            <a:r>
              <a:rPr lang="en-US" dirty="0" err="1"/>
              <a:t>fname</a:t>
            </a:r>
            <a:r>
              <a:rPr lang="en-US" dirty="0"/>
              <a:t>"&gt;First name:&lt;/label&gt;</a:t>
            </a:r>
          </a:p>
          <a:p>
            <a:r>
              <a:rPr lang="en-US" dirty="0"/>
              <a:t>  &lt;input type="text" name="</a:t>
            </a:r>
            <a:r>
              <a:rPr lang="en-US" dirty="0" err="1"/>
              <a:t>firstname</a:t>
            </a:r>
            <a:r>
              <a:rPr lang="en-US" dirty="0"/>
              <a:t>" id="</a:t>
            </a:r>
            <a:r>
              <a:rPr lang="en-US" dirty="0" err="1"/>
              <a:t>fname</a:t>
            </a:r>
            <a:r>
              <a:rPr lang="en-US" dirty="0"/>
              <a:t>"&gt;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2223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217B623-0DB8-9BD9-7B10-2FA3A8FDEEC2}"/>
              </a:ext>
            </a:extLst>
          </p:cNvPr>
          <p:cNvSpPr txBox="1"/>
          <p:nvPr/>
        </p:nvSpPr>
        <p:spPr>
          <a:xfrm>
            <a:off x="491490" y="2492587"/>
            <a:ext cx="621334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&lt;!DOCTYPE html&gt;</a:t>
            </a:r>
          </a:p>
          <a:p>
            <a:r>
              <a:rPr lang="en-IN" dirty="0"/>
              <a:t>&lt;html&gt;</a:t>
            </a:r>
          </a:p>
          <a:p>
            <a:r>
              <a:rPr lang="en-IN" dirty="0"/>
              <a:t>&lt;body&gt;</a:t>
            </a:r>
          </a:p>
          <a:p>
            <a:r>
              <a:rPr lang="en-IN" dirty="0"/>
              <a:t>&lt;h1&gt;This is sample form &lt;/h1&gt;</a:t>
            </a:r>
          </a:p>
          <a:p>
            <a:r>
              <a:rPr lang="en-IN" dirty="0"/>
              <a:t>&lt;form&gt;</a:t>
            </a:r>
          </a:p>
          <a:p>
            <a:r>
              <a:rPr lang="en-IN" dirty="0"/>
              <a:t>    &lt;label for="cheese"&gt;Do you like cheese?&lt;/label&gt;</a:t>
            </a:r>
          </a:p>
          <a:p>
            <a:r>
              <a:rPr lang="en-IN" dirty="0"/>
              <a:t>    &lt;input type="checkbox" name="cheese" id="cheese"&gt;</a:t>
            </a:r>
          </a:p>
          <a:p>
            <a:r>
              <a:rPr lang="en-IN" dirty="0"/>
              <a:t>    &lt;</a:t>
            </a:r>
            <a:r>
              <a:rPr lang="en-IN" dirty="0" err="1"/>
              <a:t>br</a:t>
            </a:r>
            <a:r>
              <a:rPr lang="en-IN" dirty="0"/>
              <a:t>&gt;</a:t>
            </a:r>
          </a:p>
          <a:p>
            <a:r>
              <a:rPr lang="en-IN" dirty="0"/>
              <a:t>    &lt;label for="peas"&gt;Do you like peas?&lt;/label&gt;</a:t>
            </a:r>
          </a:p>
          <a:p>
            <a:r>
              <a:rPr lang="en-IN" dirty="0"/>
              <a:t>    &lt;input type="checkbox" name="peas" id="peas"&gt;</a:t>
            </a:r>
          </a:p>
          <a:p>
            <a:r>
              <a:rPr lang="en-IN" dirty="0"/>
              <a:t>&lt;/form&gt;</a:t>
            </a:r>
          </a:p>
          <a:p>
            <a:r>
              <a:rPr lang="en-IN" dirty="0"/>
              <a:t>&lt;/body&gt;</a:t>
            </a:r>
          </a:p>
          <a:p>
            <a:r>
              <a:rPr lang="en-IN" dirty="0"/>
              <a:t>&lt;/html&gt;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7DBD89-C9E0-018B-BB15-2CADCA976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922" y="2492587"/>
            <a:ext cx="3991532" cy="295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6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369FFA-B6FB-FE88-494C-D91E6A04D224}"/>
              </a:ext>
            </a:extLst>
          </p:cNvPr>
          <p:cNvSpPr txBox="1"/>
          <p:nvPr/>
        </p:nvSpPr>
        <p:spPr>
          <a:xfrm>
            <a:off x="313182" y="384477"/>
            <a:ext cx="782497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dirty="0"/>
              <a:t>&lt;!DOCTYPE html&gt;</a:t>
            </a:r>
          </a:p>
          <a:p>
            <a:r>
              <a:rPr lang="en-IN" sz="2400" dirty="0"/>
              <a:t>&lt;html&gt;</a:t>
            </a:r>
          </a:p>
          <a:p>
            <a:r>
              <a:rPr lang="en-IN" sz="2400" dirty="0"/>
              <a:t>&lt;body&gt;</a:t>
            </a:r>
          </a:p>
          <a:p>
            <a:r>
              <a:rPr lang="en-IN" sz="2400" dirty="0"/>
              <a:t>&lt;h1&gt;This is sample form &lt;/h1&gt;</a:t>
            </a:r>
          </a:p>
          <a:p>
            <a:r>
              <a:rPr lang="en-IN" sz="2400" dirty="0"/>
              <a:t>&lt;form&gt;</a:t>
            </a:r>
          </a:p>
          <a:p>
            <a:r>
              <a:rPr lang="en-IN" sz="2400" dirty="0"/>
              <a:t>  &lt;label for="</a:t>
            </a:r>
            <a:r>
              <a:rPr lang="en-IN" sz="2400" dirty="0" err="1"/>
              <a:t>fname</a:t>
            </a:r>
            <a:r>
              <a:rPr lang="en-IN" sz="2400" dirty="0"/>
              <a:t>"&gt;First name:&lt;/label&gt;</a:t>
            </a:r>
          </a:p>
          <a:p>
            <a:r>
              <a:rPr lang="en-IN" sz="2400" dirty="0"/>
              <a:t>  &lt;input type="text" name="</a:t>
            </a:r>
            <a:r>
              <a:rPr lang="en-IN" sz="2400" dirty="0" err="1"/>
              <a:t>firstname</a:t>
            </a:r>
            <a:r>
              <a:rPr lang="en-IN" sz="2400" dirty="0"/>
              <a:t>" id="</a:t>
            </a:r>
            <a:r>
              <a:rPr lang="en-IN" sz="2400" dirty="0" err="1"/>
              <a:t>fname</a:t>
            </a:r>
            <a:r>
              <a:rPr lang="en-IN" sz="2400" dirty="0"/>
              <a:t>"&gt;</a:t>
            </a:r>
          </a:p>
          <a:p>
            <a:r>
              <a:rPr lang="en-IN" sz="2400" dirty="0"/>
              <a:t>  &lt;</a:t>
            </a:r>
            <a:r>
              <a:rPr lang="en-IN" sz="2400" dirty="0" err="1"/>
              <a:t>br</a:t>
            </a:r>
            <a:r>
              <a:rPr lang="en-IN" sz="2400" dirty="0"/>
              <a:t>&gt;</a:t>
            </a:r>
          </a:p>
          <a:p>
            <a:r>
              <a:rPr lang="en-IN" sz="2400" dirty="0"/>
              <a:t>  &lt;label for="</a:t>
            </a:r>
            <a:r>
              <a:rPr lang="en-IN" sz="2400" dirty="0" err="1"/>
              <a:t>lname</a:t>
            </a:r>
            <a:r>
              <a:rPr lang="en-IN" sz="2400" dirty="0"/>
              <a:t>"&gt;Last name:&lt;/label&gt;</a:t>
            </a:r>
          </a:p>
          <a:p>
            <a:r>
              <a:rPr lang="en-IN" sz="2400" dirty="0"/>
              <a:t>  &lt;input type="text" name="</a:t>
            </a:r>
            <a:r>
              <a:rPr lang="en-IN" sz="2400" dirty="0" err="1"/>
              <a:t>lastname</a:t>
            </a:r>
            <a:r>
              <a:rPr lang="en-IN" sz="2400" dirty="0"/>
              <a:t>" id="</a:t>
            </a:r>
            <a:r>
              <a:rPr lang="en-IN" sz="2400" dirty="0" err="1"/>
              <a:t>lname</a:t>
            </a:r>
            <a:r>
              <a:rPr lang="en-IN" sz="2400" dirty="0"/>
              <a:t>"&gt;</a:t>
            </a:r>
          </a:p>
          <a:p>
            <a:r>
              <a:rPr lang="en-IN" sz="2400" dirty="0"/>
              <a:t>&lt;/form&gt;</a:t>
            </a:r>
          </a:p>
          <a:p>
            <a:r>
              <a:rPr lang="en-IN" sz="2400" dirty="0"/>
              <a:t>&lt;/body&gt;</a:t>
            </a:r>
          </a:p>
          <a:p>
            <a:r>
              <a:rPr lang="en-IN" sz="2400" dirty="0"/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3480209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369FFA-B6FB-FE88-494C-D91E6A04D224}"/>
              </a:ext>
            </a:extLst>
          </p:cNvPr>
          <p:cNvSpPr txBox="1"/>
          <p:nvPr/>
        </p:nvSpPr>
        <p:spPr>
          <a:xfrm>
            <a:off x="313182" y="384477"/>
            <a:ext cx="1083335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600" dirty="0"/>
              <a:t>&lt;form&gt;</a:t>
            </a:r>
          </a:p>
          <a:p>
            <a:r>
              <a:rPr lang="en-IN" sz="3600" dirty="0"/>
              <a:t>  &lt;label for="</a:t>
            </a:r>
            <a:r>
              <a:rPr lang="en-IN" sz="3600" dirty="0" err="1"/>
              <a:t>fname</a:t>
            </a:r>
            <a:r>
              <a:rPr lang="en-IN" sz="3600" dirty="0"/>
              <a:t>"&gt;First name:&lt;/label&gt;</a:t>
            </a:r>
          </a:p>
          <a:p>
            <a:r>
              <a:rPr lang="en-IN" sz="3600" dirty="0"/>
              <a:t>  &lt;input type="text" name="</a:t>
            </a:r>
            <a:r>
              <a:rPr lang="en-IN" sz="3600" dirty="0" err="1"/>
              <a:t>firstname</a:t>
            </a:r>
            <a:r>
              <a:rPr lang="en-IN" sz="3600" dirty="0"/>
              <a:t>" id="</a:t>
            </a:r>
            <a:r>
              <a:rPr lang="en-IN" sz="3600" dirty="0" err="1"/>
              <a:t>fname</a:t>
            </a:r>
            <a:r>
              <a:rPr lang="en-IN" sz="3600" dirty="0"/>
              <a:t>"&gt;</a:t>
            </a:r>
          </a:p>
          <a:p>
            <a:r>
              <a:rPr lang="en-IN" sz="3600" dirty="0"/>
              <a:t>  &lt;</a:t>
            </a:r>
            <a:r>
              <a:rPr lang="en-IN" sz="3600" dirty="0" err="1"/>
              <a:t>br</a:t>
            </a:r>
            <a:r>
              <a:rPr lang="en-IN" sz="3600" dirty="0"/>
              <a:t>&gt;</a:t>
            </a:r>
          </a:p>
          <a:p>
            <a:r>
              <a:rPr lang="en-IN" sz="3600" dirty="0"/>
              <a:t>  &lt;label for="</a:t>
            </a:r>
            <a:r>
              <a:rPr lang="en-IN" sz="3600" dirty="0" err="1"/>
              <a:t>lname</a:t>
            </a:r>
            <a:r>
              <a:rPr lang="en-IN" sz="3600" dirty="0"/>
              <a:t>"&gt;Last name:&lt;/label&gt;</a:t>
            </a:r>
          </a:p>
          <a:p>
            <a:r>
              <a:rPr lang="en-IN" sz="3600" dirty="0"/>
              <a:t>  &lt;input type="text" name="</a:t>
            </a:r>
            <a:r>
              <a:rPr lang="en-IN" sz="3600" dirty="0" err="1"/>
              <a:t>lastname</a:t>
            </a:r>
            <a:r>
              <a:rPr lang="en-IN" sz="3600" dirty="0"/>
              <a:t>" id="</a:t>
            </a:r>
            <a:r>
              <a:rPr lang="en-IN" sz="3600" dirty="0" err="1"/>
              <a:t>lname</a:t>
            </a:r>
            <a:r>
              <a:rPr lang="en-IN" sz="3600" dirty="0"/>
              <a:t>"&gt;</a:t>
            </a:r>
          </a:p>
          <a:p>
            <a:r>
              <a:rPr lang="en-IN" sz="3600" dirty="0"/>
              <a:t>&lt;/form&gt;</a:t>
            </a:r>
          </a:p>
        </p:txBody>
      </p:sp>
    </p:spTree>
    <p:extLst>
      <p:ext uri="{BB962C8B-B14F-4D97-AF65-F5344CB8AC3E}">
        <p14:creationId xmlns:p14="http://schemas.microsoft.com/office/powerpoint/2010/main" val="1771409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369FFA-B6FB-FE88-494C-D91E6A04D224}"/>
              </a:ext>
            </a:extLst>
          </p:cNvPr>
          <p:cNvSpPr txBox="1"/>
          <p:nvPr/>
        </p:nvSpPr>
        <p:spPr>
          <a:xfrm>
            <a:off x="313182" y="384477"/>
            <a:ext cx="1083335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600" dirty="0"/>
              <a:t>&lt;form&gt;</a:t>
            </a:r>
          </a:p>
          <a:p>
            <a:r>
              <a:rPr lang="en-IN" sz="3600" dirty="0"/>
              <a:t>  &lt;label </a:t>
            </a:r>
            <a:r>
              <a:rPr lang="en-IN" sz="3600" dirty="0">
                <a:solidFill>
                  <a:srgbClr val="FF0000"/>
                </a:solidFill>
              </a:rPr>
              <a:t>for="</a:t>
            </a:r>
            <a:r>
              <a:rPr lang="en-IN" sz="3600" dirty="0" err="1">
                <a:solidFill>
                  <a:srgbClr val="FF0000"/>
                </a:solidFill>
              </a:rPr>
              <a:t>fname</a:t>
            </a:r>
            <a:r>
              <a:rPr lang="en-IN" sz="3600" dirty="0">
                <a:solidFill>
                  <a:srgbClr val="FF0000"/>
                </a:solidFill>
              </a:rPr>
              <a:t>"</a:t>
            </a:r>
            <a:r>
              <a:rPr lang="en-IN" sz="3600" dirty="0"/>
              <a:t>&gt;First name:&lt;/label&gt;</a:t>
            </a:r>
          </a:p>
          <a:p>
            <a:r>
              <a:rPr lang="en-IN" sz="3600" dirty="0"/>
              <a:t>  &lt;input type="text" name="</a:t>
            </a:r>
            <a:r>
              <a:rPr lang="en-IN" sz="3600" dirty="0" err="1"/>
              <a:t>firstname</a:t>
            </a:r>
            <a:r>
              <a:rPr lang="en-IN" sz="3600" dirty="0"/>
              <a:t>" </a:t>
            </a:r>
            <a:r>
              <a:rPr lang="en-IN" sz="3600" dirty="0">
                <a:solidFill>
                  <a:srgbClr val="FF0000"/>
                </a:solidFill>
              </a:rPr>
              <a:t>id="</a:t>
            </a:r>
            <a:r>
              <a:rPr lang="en-IN" sz="3600" dirty="0" err="1">
                <a:solidFill>
                  <a:srgbClr val="FF0000"/>
                </a:solidFill>
              </a:rPr>
              <a:t>fname</a:t>
            </a:r>
            <a:r>
              <a:rPr lang="en-IN" sz="3600" dirty="0">
                <a:solidFill>
                  <a:srgbClr val="FF0000"/>
                </a:solidFill>
              </a:rPr>
              <a:t>"</a:t>
            </a:r>
            <a:r>
              <a:rPr lang="en-IN" sz="3600" dirty="0"/>
              <a:t>&gt;</a:t>
            </a:r>
          </a:p>
          <a:p>
            <a:r>
              <a:rPr lang="en-IN" sz="3600" dirty="0"/>
              <a:t>  &lt;</a:t>
            </a:r>
            <a:r>
              <a:rPr lang="en-IN" sz="3600" dirty="0" err="1"/>
              <a:t>br</a:t>
            </a:r>
            <a:r>
              <a:rPr lang="en-IN" sz="3600" dirty="0"/>
              <a:t>&gt;</a:t>
            </a:r>
          </a:p>
          <a:p>
            <a:r>
              <a:rPr lang="en-IN" sz="3600" dirty="0"/>
              <a:t>  &lt;label for="</a:t>
            </a:r>
            <a:r>
              <a:rPr lang="en-IN" sz="3600" dirty="0" err="1"/>
              <a:t>lname</a:t>
            </a:r>
            <a:r>
              <a:rPr lang="en-IN" sz="3600" dirty="0"/>
              <a:t>"&gt;Last name:&lt;/label&gt;</a:t>
            </a:r>
          </a:p>
          <a:p>
            <a:r>
              <a:rPr lang="en-IN" sz="3600" dirty="0"/>
              <a:t>  &lt;input type="text" name="</a:t>
            </a:r>
            <a:r>
              <a:rPr lang="en-IN" sz="3600" dirty="0" err="1"/>
              <a:t>lastname</a:t>
            </a:r>
            <a:r>
              <a:rPr lang="en-IN" sz="3600" dirty="0"/>
              <a:t>" id="</a:t>
            </a:r>
            <a:r>
              <a:rPr lang="en-IN" sz="3600" dirty="0" err="1"/>
              <a:t>lname</a:t>
            </a:r>
            <a:r>
              <a:rPr lang="en-IN" sz="3600" dirty="0"/>
              <a:t>"&gt;</a:t>
            </a:r>
          </a:p>
          <a:p>
            <a:r>
              <a:rPr lang="en-IN" sz="3600" dirty="0"/>
              <a:t>&lt;/form&gt;</a:t>
            </a:r>
          </a:p>
        </p:txBody>
      </p:sp>
    </p:spTree>
    <p:extLst>
      <p:ext uri="{BB962C8B-B14F-4D97-AF65-F5344CB8AC3E}">
        <p14:creationId xmlns:p14="http://schemas.microsoft.com/office/powerpoint/2010/main" val="3282838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369FFA-B6FB-FE88-494C-D91E6A04D224}"/>
              </a:ext>
            </a:extLst>
          </p:cNvPr>
          <p:cNvSpPr txBox="1"/>
          <p:nvPr/>
        </p:nvSpPr>
        <p:spPr>
          <a:xfrm>
            <a:off x="313182" y="384477"/>
            <a:ext cx="1083335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600" dirty="0"/>
              <a:t>&lt;form&gt;</a:t>
            </a:r>
          </a:p>
          <a:p>
            <a:r>
              <a:rPr lang="en-IN" sz="3600" dirty="0"/>
              <a:t>  &lt;label for="</a:t>
            </a:r>
            <a:r>
              <a:rPr lang="en-IN" sz="3600" dirty="0" err="1"/>
              <a:t>fname</a:t>
            </a:r>
            <a:r>
              <a:rPr lang="en-IN" sz="3600" dirty="0"/>
              <a:t>"&gt;First name:&lt;/label&gt;</a:t>
            </a:r>
          </a:p>
          <a:p>
            <a:r>
              <a:rPr lang="en-IN" sz="3600" dirty="0"/>
              <a:t>  &lt;input type="text" name="</a:t>
            </a:r>
            <a:r>
              <a:rPr lang="en-IN" sz="3600" dirty="0" err="1"/>
              <a:t>firstname</a:t>
            </a:r>
            <a:r>
              <a:rPr lang="en-IN" sz="3600" dirty="0"/>
              <a:t>" id="</a:t>
            </a:r>
            <a:r>
              <a:rPr lang="en-IN" sz="3600" dirty="0" err="1"/>
              <a:t>fname</a:t>
            </a:r>
            <a:r>
              <a:rPr lang="en-IN" sz="3600" dirty="0"/>
              <a:t>"&gt;</a:t>
            </a:r>
          </a:p>
          <a:p>
            <a:r>
              <a:rPr lang="en-IN" sz="3600" dirty="0"/>
              <a:t>  &lt;</a:t>
            </a:r>
            <a:r>
              <a:rPr lang="en-IN" sz="3600" dirty="0" err="1"/>
              <a:t>br</a:t>
            </a:r>
            <a:r>
              <a:rPr lang="en-IN" sz="3600" dirty="0"/>
              <a:t>&gt;</a:t>
            </a:r>
          </a:p>
          <a:p>
            <a:r>
              <a:rPr lang="en-IN" sz="3600" dirty="0"/>
              <a:t>  &lt;label </a:t>
            </a:r>
            <a:r>
              <a:rPr lang="en-IN" sz="3600" dirty="0">
                <a:solidFill>
                  <a:srgbClr val="FF0000"/>
                </a:solidFill>
              </a:rPr>
              <a:t>for="</a:t>
            </a:r>
            <a:r>
              <a:rPr lang="en-IN" sz="3600" dirty="0" err="1">
                <a:solidFill>
                  <a:srgbClr val="FF0000"/>
                </a:solidFill>
              </a:rPr>
              <a:t>lname</a:t>
            </a:r>
            <a:r>
              <a:rPr lang="en-IN" sz="3600" dirty="0">
                <a:solidFill>
                  <a:srgbClr val="FF0000"/>
                </a:solidFill>
              </a:rPr>
              <a:t>"</a:t>
            </a:r>
            <a:r>
              <a:rPr lang="en-IN" sz="3600" dirty="0"/>
              <a:t>&gt;Last name:&lt;/label&gt;</a:t>
            </a:r>
          </a:p>
          <a:p>
            <a:r>
              <a:rPr lang="en-IN" sz="3600" dirty="0"/>
              <a:t>  &lt;input type="text" name="</a:t>
            </a:r>
            <a:r>
              <a:rPr lang="en-IN" sz="3600" dirty="0" err="1"/>
              <a:t>lastname</a:t>
            </a:r>
            <a:r>
              <a:rPr lang="en-IN" sz="3600" dirty="0"/>
              <a:t>" </a:t>
            </a:r>
            <a:r>
              <a:rPr lang="en-IN" sz="3600" dirty="0">
                <a:solidFill>
                  <a:srgbClr val="FF0000"/>
                </a:solidFill>
              </a:rPr>
              <a:t>id="</a:t>
            </a:r>
            <a:r>
              <a:rPr lang="en-IN" sz="3600" dirty="0" err="1">
                <a:solidFill>
                  <a:srgbClr val="FF0000"/>
                </a:solidFill>
              </a:rPr>
              <a:t>lname</a:t>
            </a:r>
            <a:r>
              <a:rPr lang="en-IN" sz="3600" dirty="0">
                <a:solidFill>
                  <a:srgbClr val="FF0000"/>
                </a:solidFill>
              </a:rPr>
              <a:t>"&gt;</a:t>
            </a:r>
          </a:p>
          <a:p>
            <a:r>
              <a:rPr lang="en-IN" sz="3600" dirty="0"/>
              <a:t>&lt;/form&gt;</a:t>
            </a:r>
          </a:p>
        </p:txBody>
      </p:sp>
    </p:spTree>
    <p:extLst>
      <p:ext uri="{BB962C8B-B14F-4D97-AF65-F5344CB8AC3E}">
        <p14:creationId xmlns:p14="http://schemas.microsoft.com/office/powerpoint/2010/main" val="16394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369FFA-B6FB-FE88-494C-D91E6A04D224}"/>
              </a:ext>
            </a:extLst>
          </p:cNvPr>
          <p:cNvSpPr txBox="1"/>
          <p:nvPr/>
        </p:nvSpPr>
        <p:spPr>
          <a:xfrm>
            <a:off x="313182" y="384477"/>
            <a:ext cx="1083335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600" dirty="0"/>
              <a:t>&lt;form&gt;</a:t>
            </a:r>
          </a:p>
          <a:p>
            <a:r>
              <a:rPr lang="en-IN" sz="3600" dirty="0"/>
              <a:t>  &lt;label </a:t>
            </a:r>
            <a:r>
              <a:rPr lang="en-IN" sz="3600" dirty="0">
                <a:solidFill>
                  <a:srgbClr val="FF0000"/>
                </a:solidFill>
              </a:rPr>
              <a:t>for="</a:t>
            </a:r>
            <a:r>
              <a:rPr lang="en-IN" sz="3600" dirty="0" err="1">
                <a:solidFill>
                  <a:srgbClr val="FF0000"/>
                </a:solidFill>
              </a:rPr>
              <a:t>fname</a:t>
            </a:r>
            <a:r>
              <a:rPr lang="en-IN" sz="3600" dirty="0">
                <a:solidFill>
                  <a:srgbClr val="FF0000"/>
                </a:solidFill>
              </a:rPr>
              <a:t>"</a:t>
            </a:r>
            <a:r>
              <a:rPr lang="en-IN" sz="3600" dirty="0"/>
              <a:t>&gt;First name:&lt;/label&gt;</a:t>
            </a:r>
          </a:p>
          <a:p>
            <a:r>
              <a:rPr lang="en-IN" sz="3600" dirty="0"/>
              <a:t>  &lt;input type="text" name="</a:t>
            </a:r>
            <a:r>
              <a:rPr lang="en-IN" sz="3600" dirty="0" err="1"/>
              <a:t>firstname</a:t>
            </a:r>
            <a:r>
              <a:rPr lang="en-IN" sz="3600" dirty="0"/>
              <a:t>" </a:t>
            </a:r>
            <a:r>
              <a:rPr lang="en-IN" sz="3600" dirty="0">
                <a:solidFill>
                  <a:srgbClr val="FF0000"/>
                </a:solidFill>
              </a:rPr>
              <a:t>id="</a:t>
            </a:r>
            <a:r>
              <a:rPr lang="en-IN" sz="3600" dirty="0" err="1">
                <a:solidFill>
                  <a:srgbClr val="FF0000"/>
                </a:solidFill>
              </a:rPr>
              <a:t>fname</a:t>
            </a:r>
            <a:r>
              <a:rPr lang="en-IN" sz="3600" dirty="0">
                <a:solidFill>
                  <a:srgbClr val="FF0000"/>
                </a:solidFill>
              </a:rPr>
              <a:t>"</a:t>
            </a:r>
            <a:r>
              <a:rPr lang="en-IN" sz="3600" dirty="0"/>
              <a:t>&gt;</a:t>
            </a:r>
          </a:p>
          <a:p>
            <a:r>
              <a:rPr lang="en-IN" sz="3600" dirty="0"/>
              <a:t>  &lt;</a:t>
            </a:r>
            <a:r>
              <a:rPr lang="en-IN" sz="3600" dirty="0" err="1"/>
              <a:t>br</a:t>
            </a:r>
            <a:r>
              <a:rPr lang="en-IN" sz="3600" dirty="0"/>
              <a:t>&gt;</a:t>
            </a:r>
          </a:p>
          <a:p>
            <a:r>
              <a:rPr lang="en-IN" sz="3600" dirty="0"/>
              <a:t>  &lt;label </a:t>
            </a:r>
            <a:r>
              <a:rPr lang="en-IN" sz="3600" dirty="0">
                <a:solidFill>
                  <a:srgbClr val="FF0000"/>
                </a:solidFill>
              </a:rPr>
              <a:t>for="</a:t>
            </a:r>
            <a:r>
              <a:rPr lang="en-IN" sz="3600" dirty="0" err="1">
                <a:solidFill>
                  <a:srgbClr val="FF0000"/>
                </a:solidFill>
              </a:rPr>
              <a:t>lname</a:t>
            </a:r>
            <a:r>
              <a:rPr lang="en-IN" sz="3600" dirty="0">
                <a:solidFill>
                  <a:srgbClr val="FF0000"/>
                </a:solidFill>
              </a:rPr>
              <a:t>"</a:t>
            </a:r>
            <a:r>
              <a:rPr lang="en-IN" sz="3600" dirty="0"/>
              <a:t>&gt;Last name:&lt;/label&gt;</a:t>
            </a:r>
          </a:p>
          <a:p>
            <a:r>
              <a:rPr lang="en-IN" sz="3600" dirty="0"/>
              <a:t>  &lt;input type="text" name="</a:t>
            </a:r>
            <a:r>
              <a:rPr lang="en-IN" sz="3600" dirty="0" err="1"/>
              <a:t>lastname</a:t>
            </a:r>
            <a:r>
              <a:rPr lang="en-IN" sz="3600" dirty="0"/>
              <a:t>" </a:t>
            </a:r>
            <a:r>
              <a:rPr lang="en-IN" sz="3600" dirty="0">
                <a:solidFill>
                  <a:srgbClr val="FF0000"/>
                </a:solidFill>
              </a:rPr>
              <a:t>id="</a:t>
            </a:r>
            <a:r>
              <a:rPr lang="en-IN" sz="3600" dirty="0" err="1">
                <a:solidFill>
                  <a:srgbClr val="FF0000"/>
                </a:solidFill>
              </a:rPr>
              <a:t>lname</a:t>
            </a:r>
            <a:r>
              <a:rPr lang="en-IN" sz="3600" dirty="0">
                <a:solidFill>
                  <a:srgbClr val="FF0000"/>
                </a:solidFill>
              </a:rPr>
              <a:t>"&gt;</a:t>
            </a:r>
          </a:p>
          <a:p>
            <a:r>
              <a:rPr lang="en-IN" sz="3600" dirty="0"/>
              <a:t>&lt;/form&gt;</a:t>
            </a:r>
          </a:p>
        </p:txBody>
      </p:sp>
    </p:spTree>
    <p:extLst>
      <p:ext uri="{BB962C8B-B14F-4D97-AF65-F5344CB8AC3E}">
        <p14:creationId xmlns:p14="http://schemas.microsoft.com/office/powerpoint/2010/main" val="1948874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DB57E9-AB81-506F-ABA2-40CE84D57912}"/>
              </a:ext>
            </a:extLst>
          </p:cNvPr>
          <p:cNvSpPr txBox="1"/>
          <p:nvPr/>
        </p:nvSpPr>
        <p:spPr>
          <a:xfrm>
            <a:off x="221742" y="327398"/>
            <a:ext cx="6094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The &lt;label&gt; tag can be used in two ways: </a:t>
            </a:r>
            <a:endParaRPr lang="en-IN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6F235F-16EC-7251-BBCA-11C9772B1E55}"/>
              </a:ext>
            </a:extLst>
          </p:cNvPr>
          <p:cNvSpPr txBox="1"/>
          <p:nvPr/>
        </p:nvSpPr>
        <p:spPr>
          <a:xfrm>
            <a:off x="313182" y="1143661"/>
            <a:ext cx="118788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Firstly, use &lt;label&gt; tag by providing the &lt;input&gt; and id attribute.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The &lt;label&gt; tag needs a for attribute whose value is the same as input id</a:t>
            </a:r>
            <a:r>
              <a:rPr lang="en-US" sz="28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596A89-03D5-CFF1-2F66-D9676663D446}"/>
              </a:ext>
            </a:extLst>
          </p:cNvPr>
          <p:cNvSpPr txBox="1"/>
          <p:nvPr/>
        </p:nvSpPr>
        <p:spPr>
          <a:xfrm>
            <a:off x="404622" y="3291840"/>
            <a:ext cx="118788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Alternatively, </a:t>
            </a:r>
            <a:r>
              <a:rPr lang="en-US" sz="2800" dirty="0">
                <a:solidFill>
                  <a:srgbClr val="FF0000"/>
                </a:solidFill>
              </a:rPr>
              <a:t>…………………………………………………………</a:t>
            </a:r>
            <a:endParaRPr lang="en-IN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3E6AB3-159B-8AD9-D04C-EDF722B46AD3}"/>
              </a:ext>
            </a:extLst>
          </p:cNvPr>
          <p:cNvSpPr txBox="1"/>
          <p:nvPr/>
        </p:nvSpPr>
        <p:spPr>
          <a:xfrm>
            <a:off x="404622" y="2308080"/>
            <a:ext cx="61493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&lt;label for="</a:t>
            </a:r>
            <a:r>
              <a:rPr lang="en-US" dirty="0" err="1"/>
              <a:t>fname</a:t>
            </a:r>
            <a:r>
              <a:rPr lang="en-US" dirty="0"/>
              <a:t>"&gt;First name:&lt;/label&gt;</a:t>
            </a:r>
          </a:p>
          <a:p>
            <a:r>
              <a:rPr lang="en-US" dirty="0"/>
              <a:t>  &lt;input type="text" name="</a:t>
            </a:r>
            <a:r>
              <a:rPr lang="en-US" dirty="0" err="1"/>
              <a:t>firstname</a:t>
            </a:r>
            <a:r>
              <a:rPr lang="en-US" dirty="0"/>
              <a:t>" id="</a:t>
            </a:r>
            <a:r>
              <a:rPr lang="en-US" dirty="0" err="1"/>
              <a:t>fname</a:t>
            </a:r>
            <a:r>
              <a:rPr lang="en-US" dirty="0"/>
              <a:t>"&gt;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1691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DB57E9-AB81-506F-ABA2-40CE84D57912}"/>
              </a:ext>
            </a:extLst>
          </p:cNvPr>
          <p:cNvSpPr txBox="1"/>
          <p:nvPr/>
        </p:nvSpPr>
        <p:spPr>
          <a:xfrm>
            <a:off x="221742" y="327398"/>
            <a:ext cx="6094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The &lt;label&gt; tag can be used in two ways: </a:t>
            </a:r>
            <a:endParaRPr lang="en-IN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6F235F-16EC-7251-BBCA-11C9772B1E55}"/>
              </a:ext>
            </a:extLst>
          </p:cNvPr>
          <p:cNvSpPr txBox="1"/>
          <p:nvPr/>
        </p:nvSpPr>
        <p:spPr>
          <a:xfrm>
            <a:off x="313182" y="1143661"/>
            <a:ext cx="118788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Firstly, use &lt;label&gt; tag by providing the &lt;input&gt; and id attribute.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The &lt;label&gt; tag needs a for attribute whose value is the same as input id</a:t>
            </a:r>
            <a:r>
              <a:rPr lang="en-US" sz="28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596A89-03D5-CFF1-2F66-D9676663D446}"/>
              </a:ext>
            </a:extLst>
          </p:cNvPr>
          <p:cNvSpPr txBox="1"/>
          <p:nvPr/>
        </p:nvSpPr>
        <p:spPr>
          <a:xfrm>
            <a:off x="404622" y="3291840"/>
            <a:ext cx="118788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Alternatively, </a:t>
            </a:r>
            <a:r>
              <a:rPr lang="en-US" sz="2800" dirty="0">
                <a:solidFill>
                  <a:srgbClr val="FF0000"/>
                </a:solidFill>
              </a:rPr>
              <a:t>&lt;input&gt; tag use directly inside the &lt;label&gt; tag</a:t>
            </a:r>
            <a:r>
              <a:rPr lang="en-US" sz="2800" dirty="0"/>
              <a:t>. </a:t>
            </a:r>
          </a:p>
          <a:p>
            <a:r>
              <a:rPr lang="en-US" sz="2800" dirty="0"/>
              <a:t>In this case, the for and id attributes are not needed because the association is implicit.</a:t>
            </a:r>
            <a:endParaRPr lang="en-I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52F612-1034-5EB4-06DE-E10E985F32F9}"/>
              </a:ext>
            </a:extLst>
          </p:cNvPr>
          <p:cNvSpPr txBox="1"/>
          <p:nvPr/>
        </p:nvSpPr>
        <p:spPr>
          <a:xfrm>
            <a:off x="313182" y="4938219"/>
            <a:ext cx="83233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dirty="0"/>
              <a:t>  &lt;label&gt;First name:</a:t>
            </a:r>
          </a:p>
          <a:p>
            <a:r>
              <a:rPr lang="en-IN" sz="2400" dirty="0"/>
              <a:t>  &lt;input type="text" name="</a:t>
            </a:r>
            <a:r>
              <a:rPr lang="en-IN" sz="2400" dirty="0" err="1"/>
              <a:t>firstname</a:t>
            </a:r>
            <a:r>
              <a:rPr lang="en-IN" sz="2400" dirty="0"/>
              <a:t>" id="</a:t>
            </a:r>
            <a:r>
              <a:rPr lang="en-IN" sz="2400" dirty="0" err="1"/>
              <a:t>fname</a:t>
            </a:r>
            <a:r>
              <a:rPr lang="en-IN" sz="2400" dirty="0"/>
              <a:t>"&gt;</a:t>
            </a:r>
          </a:p>
          <a:p>
            <a:r>
              <a:rPr lang="en-IN" sz="2400" dirty="0"/>
              <a:t>  &lt;/label&gt;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3E6AB3-159B-8AD9-D04C-EDF722B46AD3}"/>
              </a:ext>
            </a:extLst>
          </p:cNvPr>
          <p:cNvSpPr txBox="1"/>
          <p:nvPr/>
        </p:nvSpPr>
        <p:spPr>
          <a:xfrm>
            <a:off x="404622" y="2308080"/>
            <a:ext cx="61493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&lt;label for="</a:t>
            </a:r>
            <a:r>
              <a:rPr lang="en-US" dirty="0" err="1"/>
              <a:t>fname</a:t>
            </a:r>
            <a:r>
              <a:rPr lang="en-US" dirty="0"/>
              <a:t>"&gt;First name:&lt;/label&gt;</a:t>
            </a:r>
          </a:p>
          <a:p>
            <a:r>
              <a:rPr lang="en-US" dirty="0"/>
              <a:t>  &lt;input type="text" name="</a:t>
            </a:r>
            <a:r>
              <a:rPr lang="en-US" dirty="0" err="1"/>
              <a:t>firstname</a:t>
            </a:r>
            <a:r>
              <a:rPr lang="en-US" dirty="0"/>
              <a:t>" id="</a:t>
            </a:r>
            <a:r>
              <a:rPr lang="en-US" dirty="0" err="1"/>
              <a:t>fname</a:t>
            </a:r>
            <a:r>
              <a:rPr lang="en-US" dirty="0"/>
              <a:t>"&gt;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6337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emium Photo | African american patient handing clipboard with completed  form to hospital receptionist standing at front desk. man attending doctor  appointment in busy private clinic with diverse patients.">
            <a:extLst>
              <a:ext uri="{FF2B5EF4-FFF2-40B4-BE49-F238E27FC236}">
                <a16:creationId xmlns:a16="http://schemas.microsoft.com/office/drawing/2014/main" id="{181FA36A-EFFF-61F6-821C-3CCE0EE10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228" y="643466"/>
            <a:ext cx="8377544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876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artoon of a person using a computer&#10;&#10;Description automatically generated">
            <a:extLst>
              <a:ext uri="{FF2B5EF4-FFF2-40B4-BE49-F238E27FC236}">
                <a16:creationId xmlns:a16="http://schemas.microsoft.com/office/drawing/2014/main" id="{30269620-D8B2-37D2-9656-F31229A8A42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13" y="2137623"/>
            <a:ext cx="3858815" cy="3098307"/>
          </a:xfrm>
          <a:prstGeom prst="rect">
            <a:avLst/>
          </a:prstGeom>
        </p:spPr>
      </p:pic>
      <p:pic>
        <p:nvPicPr>
          <p:cNvPr id="13" name="Picture 12" descr="Printable Registration Form Templates - 9+ Free PDF Documents Download">
            <a:extLst>
              <a:ext uri="{FF2B5EF4-FFF2-40B4-BE49-F238E27FC236}">
                <a16:creationId xmlns:a16="http://schemas.microsoft.com/office/drawing/2014/main" id="{C1151DD8-816F-C120-2752-18334B49A9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47" b="4907"/>
          <a:stretch/>
        </p:blipFill>
        <p:spPr bwMode="auto">
          <a:xfrm>
            <a:off x="1310122" y="2274903"/>
            <a:ext cx="2935277" cy="317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person holding a computer&#10;&#10;Description automatically generated">
            <a:extLst>
              <a:ext uri="{FF2B5EF4-FFF2-40B4-BE49-F238E27FC236}">
                <a16:creationId xmlns:a16="http://schemas.microsoft.com/office/drawing/2014/main" id="{760608A1-484E-DD02-CCE1-8C909765DB6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15410"/>
            <a:ext cx="2313676" cy="2022213"/>
          </a:xfrm>
          <a:prstGeom prst="rect">
            <a:avLst/>
          </a:prstGeom>
        </p:spPr>
      </p:pic>
      <p:pic>
        <p:nvPicPr>
          <p:cNvPr id="17" name="Picture 16" descr="A computer tower and a blue cylinder&#10;&#10;Description automatically generated">
            <a:extLst>
              <a:ext uri="{FF2B5EF4-FFF2-40B4-BE49-F238E27FC236}">
                <a16:creationId xmlns:a16="http://schemas.microsoft.com/office/drawing/2014/main" id="{D1A17DBE-748A-4E6B-376F-67092E0F83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605" y="2532355"/>
            <a:ext cx="2783204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61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DDC0D3-06A5-6210-720A-B946E6D2A165}"/>
              </a:ext>
            </a:extLst>
          </p:cNvPr>
          <p:cNvSpPr txBox="1"/>
          <p:nvPr/>
        </p:nvSpPr>
        <p:spPr>
          <a:xfrm>
            <a:off x="1524" y="336542"/>
            <a:ext cx="60944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4400" dirty="0"/>
              <a:t>Form Attributes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A2D86C-663E-9DC1-A420-E42CDEAE695A}"/>
              </a:ext>
            </a:extLst>
          </p:cNvPr>
          <p:cNvSpPr txBox="1"/>
          <p:nvPr/>
        </p:nvSpPr>
        <p:spPr>
          <a:xfrm>
            <a:off x="64008" y="1105983"/>
            <a:ext cx="121264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The HTML &lt;form&gt; element contains several attributes </a:t>
            </a:r>
            <a:r>
              <a:rPr lang="en-US" sz="2800" dirty="0">
                <a:solidFill>
                  <a:srgbClr val="FF0000"/>
                </a:solidFill>
              </a:rPr>
              <a:t>for controlling data submission</a:t>
            </a:r>
            <a:r>
              <a:rPr lang="en-US" sz="2800" dirty="0"/>
              <a:t>.</a:t>
            </a:r>
            <a:endParaRPr lang="en-IN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7A30DD-2321-8869-67A6-BB9F92255B02}"/>
              </a:ext>
            </a:extLst>
          </p:cNvPr>
          <p:cNvSpPr txBox="1"/>
          <p:nvPr/>
        </p:nvSpPr>
        <p:spPr>
          <a:xfrm>
            <a:off x="64008" y="2060090"/>
            <a:ext cx="6217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4000" b="1" i="0" dirty="0">
                <a:solidFill>
                  <a:srgbClr val="FF0000"/>
                </a:solidFill>
                <a:effectLst/>
                <a:latin typeface="euclid_circular_a"/>
              </a:rPr>
              <a:t>action</a:t>
            </a:r>
            <a:endParaRPr lang="en-IN" sz="40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48A755-F8CD-1A2D-FCD1-85A72E23203B}"/>
              </a:ext>
            </a:extLst>
          </p:cNvPr>
          <p:cNvSpPr txBox="1"/>
          <p:nvPr/>
        </p:nvSpPr>
        <p:spPr>
          <a:xfrm>
            <a:off x="137898" y="2749884"/>
            <a:ext cx="121264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The action attributes define the action to be performed when the form is submitted.</a:t>
            </a:r>
            <a:endParaRPr lang="en-IN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6CCE4A-E8CF-14B8-B7DD-4ECE59B32CB1}"/>
              </a:ext>
            </a:extLst>
          </p:cNvPr>
          <p:cNvSpPr txBox="1"/>
          <p:nvPr/>
        </p:nvSpPr>
        <p:spPr>
          <a:xfrm>
            <a:off x="137898" y="3741069"/>
            <a:ext cx="121264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It is usually the </a:t>
            </a:r>
            <a:r>
              <a:rPr lang="en-US" sz="2800" dirty="0" err="1"/>
              <a:t>url</a:t>
            </a:r>
            <a:r>
              <a:rPr lang="en-US" sz="2800" dirty="0"/>
              <a:t> for the server where the form data is to be sent.</a:t>
            </a:r>
            <a:endParaRPr lang="en-IN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C7CD55-B720-9CF9-552C-B0964CC898C3}"/>
              </a:ext>
            </a:extLst>
          </p:cNvPr>
          <p:cNvSpPr txBox="1"/>
          <p:nvPr/>
        </p:nvSpPr>
        <p:spPr>
          <a:xfrm>
            <a:off x="307109" y="4604665"/>
            <a:ext cx="626687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&lt;form </a:t>
            </a:r>
            <a:r>
              <a:rPr lang="en-IN" dirty="0">
                <a:solidFill>
                  <a:srgbClr val="FF0000"/>
                </a:solidFill>
              </a:rPr>
              <a:t>action="/login"&gt;</a:t>
            </a:r>
          </a:p>
          <a:p>
            <a:r>
              <a:rPr lang="en-IN" dirty="0"/>
              <a:t>    &lt;label for="email"&gt;Email:&lt;/label&gt;</a:t>
            </a:r>
          </a:p>
          <a:p>
            <a:r>
              <a:rPr lang="en-IN" dirty="0"/>
              <a:t>    &lt;input type="email" name="email"&gt;&lt;</a:t>
            </a:r>
            <a:r>
              <a:rPr lang="en-IN" dirty="0" err="1"/>
              <a:t>br</a:t>
            </a:r>
            <a:r>
              <a:rPr lang="en-IN" dirty="0"/>
              <a:t>&gt;&lt;</a:t>
            </a:r>
            <a:r>
              <a:rPr lang="en-IN" dirty="0" err="1"/>
              <a:t>br</a:t>
            </a:r>
            <a:r>
              <a:rPr lang="en-IN" dirty="0"/>
              <a:t>&gt;</a:t>
            </a:r>
          </a:p>
          <a:p>
            <a:r>
              <a:rPr lang="en-IN" dirty="0"/>
              <a:t>    &lt;label for="password"&gt;Password:&lt;/label&gt;</a:t>
            </a:r>
          </a:p>
          <a:p>
            <a:r>
              <a:rPr lang="en-IN" dirty="0"/>
              <a:t>    &lt;input type="password" name="password"&gt;&lt;</a:t>
            </a:r>
            <a:r>
              <a:rPr lang="en-IN" dirty="0" err="1"/>
              <a:t>br</a:t>
            </a:r>
            <a:r>
              <a:rPr lang="en-IN" dirty="0"/>
              <a:t>&gt;&lt;</a:t>
            </a:r>
            <a:r>
              <a:rPr lang="en-IN" dirty="0" err="1"/>
              <a:t>br</a:t>
            </a:r>
            <a:r>
              <a:rPr lang="en-IN" dirty="0"/>
              <a:t>&gt;</a:t>
            </a:r>
          </a:p>
          <a:p>
            <a:r>
              <a:rPr lang="en-IN" dirty="0"/>
              <a:t>    &lt;input type="submit" value="Submit"&gt;</a:t>
            </a:r>
          </a:p>
          <a:p>
            <a:r>
              <a:rPr lang="en-IN" dirty="0"/>
              <a:t>&lt;/form&gt;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48D2D6-F2AD-B25B-16A1-E80D72FF56B7}"/>
              </a:ext>
            </a:extLst>
          </p:cNvPr>
          <p:cNvSpPr txBox="1"/>
          <p:nvPr/>
        </p:nvSpPr>
        <p:spPr>
          <a:xfrm>
            <a:off x="6281928" y="4604665"/>
            <a:ext cx="494332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In the above example, when the form is submitted, the data from the form is sent to /login.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418153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CD10E6-C4F7-7806-2C73-7DF6FA6145B3}"/>
              </a:ext>
            </a:extLst>
          </p:cNvPr>
          <p:cNvSpPr txBox="1"/>
          <p:nvPr/>
        </p:nvSpPr>
        <p:spPr>
          <a:xfrm>
            <a:off x="101600" y="19864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200" b="1" i="0" dirty="0">
                <a:solidFill>
                  <a:srgbClr val="FF0000"/>
                </a:solidFill>
                <a:effectLst/>
                <a:latin typeface="euclid_circular_a"/>
              </a:rPr>
              <a:t>method</a:t>
            </a:r>
            <a:endParaRPr lang="en-IN" sz="32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A6E9DC-AD3F-9C80-4D02-0C07905BEB14}"/>
              </a:ext>
            </a:extLst>
          </p:cNvPr>
          <p:cNvSpPr txBox="1"/>
          <p:nvPr/>
        </p:nvSpPr>
        <p:spPr>
          <a:xfrm>
            <a:off x="101600" y="783418"/>
            <a:ext cx="12090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method attribute defines the HTTP method to be used when the form is submitted.</a:t>
            </a:r>
            <a:endParaRPr lang="en-IN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C2FE76-8E84-CFBE-0B9E-12564FD9451D}"/>
              </a:ext>
            </a:extLst>
          </p:cNvPr>
          <p:cNvSpPr txBox="1"/>
          <p:nvPr/>
        </p:nvSpPr>
        <p:spPr>
          <a:xfrm>
            <a:off x="101600" y="1845246"/>
            <a:ext cx="1209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There are 3 possible values for the method attribute:</a:t>
            </a:r>
            <a:endParaRPr lang="en-IN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12B43F-6378-F632-35C2-19B081080BEA}"/>
              </a:ext>
            </a:extLst>
          </p:cNvPr>
          <p:cNvSpPr txBox="1"/>
          <p:nvPr/>
        </p:nvSpPr>
        <p:spPr>
          <a:xfrm>
            <a:off x="152400" y="2750410"/>
            <a:ext cx="1209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post</a:t>
            </a:r>
            <a:r>
              <a:rPr lang="en-US" sz="2800" dirty="0"/>
              <a:t> - It is used to send data to a server to update a resource.</a:t>
            </a:r>
            <a:endParaRPr lang="en-I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E066A9-DF68-C837-DA92-6E66DE063AF1}"/>
              </a:ext>
            </a:extLst>
          </p:cNvPr>
          <p:cNvSpPr txBox="1"/>
          <p:nvPr/>
        </p:nvSpPr>
        <p:spPr>
          <a:xfrm>
            <a:off x="665018" y="3429000"/>
            <a:ext cx="115777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&lt;form method = "post"&gt;</a:t>
            </a:r>
          </a:p>
          <a:p>
            <a:r>
              <a:rPr lang="en-US" sz="2800" dirty="0">
                <a:solidFill>
                  <a:srgbClr val="FF0000"/>
                </a:solidFill>
              </a:rPr>
              <a:t>...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&lt;/form&gt;</a:t>
            </a:r>
            <a:endParaRPr lang="en-IN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A0A5B9-FB1A-3962-810B-96BB2D5AED60}"/>
              </a:ext>
            </a:extLst>
          </p:cNvPr>
          <p:cNvSpPr txBox="1"/>
          <p:nvPr/>
        </p:nvSpPr>
        <p:spPr>
          <a:xfrm>
            <a:off x="50800" y="4813995"/>
            <a:ext cx="1209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get: </a:t>
            </a:r>
            <a:r>
              <a:rPr lang="en-US" sz="2800" dirty="0"/>
              <a:t>It is used to request data from a specified resource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en-IN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9ED0ED-E9DE-5C04-ECBB-9A3AC23C00C4}"/>
              </a:ext>
            </a:extLst>
          </p:cNvPr>
          <p:cNvSpPr txBox="1"/>
          <p:nvPr/>
        </p:nvSpPr>
        <p:spPr>
          <a:xfrm>
            <a:off x="563418" y="5492585"/>
            <a:ext cx="115777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&lt;form method = “get"&gt;</a:t>
            </a:r>
          </a:p>
          <a:p>
            <a:r>
              <a:rPr lang="en-US" sz="2800" dirty="0">
                <a:solidFill>
                  <a:srgbClr val="FF0000"/>
                </a:solidFill>
              </a:rPr>
              <a:t>...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&lt;/form&gt;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58521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A8F43-37E8-8A61-B1EF-607FB92314E5}"/>
              </a:ext>
            </a:extLst>
          </p:cNvPr>
          <p:cNvSpPr txBox="1"/>
          <p:nvPr/>
        </p:nvSpPr>
        <p:spPr>
          <a:xfrm>
            <a:off x="0" y="112686"/>
            <a:ext cx="12090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dialog: </a:t>
            </a:r>
            <a:r>
              <a:rPr lang="en-US" sz="2800" dirty="0"/>
              <a:t>This method is used when the form is inside a &lt;dialog&gt; element. Using this method closes the dialog and sends a form-submit event.</a:t>
            </a:r>
            <a:endParaRPr lang="en-IN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5BA7CA-4CFA-B91D-E856-33FE8BE8A32E}"/>
              </a:ext>
            </a:extLst>
          </p:cNvPr>
          <p:cNvSpPr txBox="1"/>
          <p:nvPr/>
        </p:nvSpPr>
        <p:spPr>
          <a:xfrm>
            <a:off x="101600" y="2763522"/>
            <a:ext cx="120904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target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 err="1">
                <a:solidFill>
                  <a:srgbClr val="FF0000"/>
                </a:solidFill>
              </a:rPr>
              <a:t>enctype</a:t>
            </a:r>
            <a:endParaRPr lang="en-IN" sz="28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rgbClr val="FF0000"/>
                </a:solidFill>
              </a:rPr>
              <a:t>name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dirty="0" err="1">
                <a:solidFill>
                  <a:srgbClr val="FF0000"/>
                </a:solidFill>
              </a:rPr>
              <a:t>novalidate</a:t>
            </a:r>
            <a:endParaRPr lang="en-IN" sz="28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93170A-F3A3-039D-6B48-DC5D282C4214}"/>
              </a:ext>
            </a:extLst>
          </p:cNvPr>
          <p:cNvSpPr txBox="1"/>
          <p:nvPr/>
        </p:nvSpPr>
        <p:spPr>
          <a:xfrm>
            <a:off x="101600" y="2064320"/>
            <a:ext cx="12090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Experiment on below attributes</a:t>
            </a:r>
            <a:endParaRPr lang="en-I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88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7125C4-F01F-1DFE-2643-28788C2CA924}"/>
              </a:ext>
            </a:extLst>
          </p:cNvPr>
          <p:cNvSpPr txBox="1"/>
          <p:nvPr/>
        </p:nvSpPr>
        <p:spPr>
          <a:xfrm>
            <a:off x="1524" y="171950"/>
            <a:ext cx="60944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3200" b="0" i="0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The HTML &lt;form&gt; Elements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23CDC0-BAC4-D711-D6E9-3829DC752DD4}"/>
              </a:ext>
            </a:extLst>
          </p:cNvPr>
          <p:cNvSpPr txBox="1"/>
          <p:nvPr/>
        </p:nvSpPr>
        <p:spPr>
          <a:xfrm>
            <a:off x="388620" y="1109532"/>
            <a:ext cx="61722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Text Box Input</a:t>
            </a:r>
          </a:p>
          <a:p>
            <a:r>
              <a:rPr lang="en-US" dirty="0">
                <a:solidFill>
                  <a:srgbClr val="FF0000"/>
                </a:solidFill>
              </a:rPr>
              <a:t>Password Input</a:t>
            </a:r>
          </a:p>
          <a:p>
            <a:r>
              <a:rPr lang="en-US" dirty="0">
                <a:solidFill>
                  <a:srgbClr val="FF0000"/>
                </a:solidFill>
              </a:rPr>
              <a:t>Text Area</a:t>
            </a:r>
          </a:p>
          <a:p>
            <a:r>
              <a:rPr lang="en-US" dirty="0">
                <a:solidFill>
                  <a:srgbClr val="FF0000"/>
                </a:solidFill>
              </a:rPr>
              <a:t>Select Drop Down</a:t>
            </a:r>
          </a:p>
          <a:p>
            <a:r>
              <a:rPr lang="en-US" dirty="0">
                <a:solidFill>
                  <a:srgbClr val="FF0000"/>
                </a:solidFill>
              </a:rPr>
              <a:t>Check Box</a:t>
            </a:r>
          </a:p>
          <a:p>
            <a:r>
              <a:rPr lang="en-US" dirty="0">
                <a:solidFill>
                  <a:srgbClr val="FF0000"/>
                </a:solidFill>
              </a:rPr>
              <a:t>Radio Input</a:t>
            </a:r>
          </a:p>
          <a:p>
            <a:r>
              <a:rPr lang="en-US" dirty="0"/>
              <a:t>File Input</a:t>
            </a:r>
          </a:p>
          <a:p>
            <a:r>
              <a:rPr lang="en-US" dirty="0"/>
              <a:t>Button</a:t>
            </a:r>
          </a:p>
          <a:p>
            <a:r>
              <a:rPr lang="en-US" dirty="0"/>
              <a:t>&lt;button&gt;</a:t>
            </a:r>
          </a:p>
          <a:p>
            <a:r>
              <a:rPr lang="en-US" dirty="0"/>
              <a:t>&lt;</a:t>
            </a:r>
            <a:r>
              <a:rPr lang="en-US" dirty="0" err="1">
                <a:solidFill>
                  <a:srgbClr val="FF0000"/>
                </a:solidFill>
              </a:rPr>
              <a:t>fieldset</a:t>
            </a:r>
            <a:r>
              <a:rPr lang="en-US" dirty="0"/>
              <a:t>&gt;</a:t>
            </a:r>
          </a:p>
          <a:p>
            <a:r>
              <a:rPr lang="en-US" dirty="0"/>
              <a:t>&lt;</a:t>
            </a:r>
            <a:r>
              <a:rPr lang="en-US" dirty="0">
                <a:solidFill>
                  <a:srgbClr val="FF0000"/>
                </a:solidFill>
              </a:rPr>
              <a:t>legend</a:t>
            </a:r>
            <a:r>
              <a:rPr lang="en-US" dirty="0"/>
              <a:t>&gt;</a:t>
            </a:r>
          </a:p>
          <a:p>
            <a:r>
              <a:rPr lang="en-US" dirty="0"/>
              <a:t>&lt;</a:t>
            </a:r>
            <a:r>
              <a:rPr lang="en-US" dirty="0" err="1"/>
              <a:t>datalist</a:t>
            </a:r>
            <a:r>
              <a:rPr lang="en-US" dirty="0"/>
              <a:t>&gt;</a:t>
            </a:r>
          </a:p>
          <a:p>
            <a:r>
              <a:rPr lang="en-US" dirty="0"/>
              <a:t>&lt;</a:t>
            </a:r>
            <a:r>
              <a:rPr lang="en-US" dirty="0">
                <a:solidFill>
                  <a:srgbClr val="FF0000"/>
                </a:solidFill>
              </a:rPr>
              <a:t>output</a:t>
            </a:r>
            <a:r>
              <a:rPr lang="en-US" dirty="0"/>
              <a:t>&gt;</a:t>
            </a:r>
          </a:p>
          <a:p>
            <a:r>
              <a:rPr lang="en-US" dirty="0"/>
              <a:t>&lt;option&gt;</a:t>
            </a:r>
          </a:p>
          <a:p>
            <a:r>
              <a:rPr lang="en-US" dirty="0"/>
              <a:t>&lt;</a:t>
            </a:r>
            <a:r>
              <a:rPr lang="en-US" dirty="0" err="1">
                <a:solidFill>
                  <a:srgbClr val="FF0000"/>
                </a:solidFill>
              </a:rPr>
              <a:t>optgroup</a:t>
            </a:r>
            <a:r>
              <a:rPr lang="en-US" dirty="0"/>
              <a:t>&gt;</a:t>
            </a:r>
          </a:p>
          <a:p>
            <a:r>
              <a:rPr lang="en-IN" dirty="0"/>
              <a:t>&lt;</a:t>
            </a:r>
            <a:r>
              <a:rPr lang="en-IN" dirty="0">
                <a:solidFill>
                  <a:srgbClr val="FF0000"/>
                </a:solidFill>
              </a:rPr>
              <a:t>progress</a:t>
            </a:r>
            <a:r>
              <a:rPr lang="en-IN" dirty="0"/>
              <a:t>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7C8DE3-C930-DBA3-81F6-28F4CBABD2B1}"/>
              </a:ext>
            </a:extLst>
          </p:cNvPr>
          <p:cNvSpPr txBox="1"/>
          <p:nvPr/>
        </p:nvSpPr>
        <p:spPr>
          <a:xfrm>
            <a:off x="4649724" y="671691"/>
            <a:ext cx="61722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&lt;input type="button"&gt;</a:t>
            </a:r>
          </a:p>
          <a:p>
            <a:r>
              <a:rPr lang="en-IN" dirty="0"/>
              <a:t>&lt;input type="checkbox"&gt;</a:t>
            </a:r>
          </a:p>
          <a:p>
            <a:r>
              <a:rPr lang="en-IN" dirty="0"/>
              <a:t>&lt;input type="</a:t>
            </a:r>
            <a:r>
              <a:rPr lang="en-IN" dirty="0" err="1"/>
              <a:t>color</a:t>
            </a:r>
            <a:r>
              <a:rPr lang="en-IN" dirty="0"/>
              <a:t>"&gt;</a:t>
            </a:r>
          </a:p>
          <a:p>
            <a:r>
              <a:rPr lang="en-IN" dirty="0"/>
              <a:t>&lt;input type="date"&gt;</a:t>
            </a:r>
          </a:p>
          <a:p>
            <a:r>
              <a:rPr lang="en-IN" dirty="0"/>
              <a:t>&lt;input type="datetime-local"&gt;</a:t>
            </a:r>
          </a:p>
          <a:p>
            <a:r>
              <a:rPr lang="en-IN" dirty="0"/>
              <a:t>&lt;input type="email"&gt;</a:t>
            </a:r>
          </a:p>
          <a:p>
            <a:r>
              <a:rPr lang="en-IN" dirty="0"/>
              <a:t>&lt;input type="file"&gt;</a:t>
            </a:r>
          </a:p>
          <a:p>
            <a:r>
              <a:rPr lang="en-IN" dirty="0"/>
              <a:t>&lt;input type="hidden"&gt;</a:t>
            </a:r>
          </a:p>
          <a:p>
            <a:r>
              <a:rPr lang="en-IN" dirty="0"/>
              <a:t>&lt;input type="image"&gt;</a:t>
            </a:r>
          </a:p>
          <a:p>
            <a:r>
              <a:rPr lang="en-IN" dirty="0"/>
              <a:t>&lt;input type="month"&gt;</a:t>
            </a:r>
          </a:p>
          <a:p>
            <a:r>
              <a:rPr lang="en-IN" dirty="0"/>
              <a:t>&lt;input type="number"&gt;</a:t>
            </a:r>
          </a:p>
          <a:p>
            <a:r>
              <a:rPr lang="en-IN" dirty="0"/>
              <a:t>&lt;input type="password"&gt;</a:t>
            </a:r>
          </a:p>
          <a:p>
            <a:r>
              <a:rPr lang="en-IN" dirty="0"/>
              <a:t>&lt;input type="radio"&gt;</a:t>
            </a:r>
          </a:p>
          <a:p>
            <a:r>
              <a:rPr lang="en-IN" dirty="0"/>
              <a:t>&lt;input type="range"&gt;</a:t>
            </a:r>
          </a:p>
          <a:p>
            <a:r>
              <a:rPr lang="en-IN" dirty="0"/>
              <a:t>&lt;input type="reset"&gt;</a:t>
            </a:r>
          </a:p>
          <a:p>
            <a:r>
              <a:rPr lang="en-IN" dirty="0"/>
              <a:t>&lt;input type="search"&gt;</a:t>
            </a:r>
          </a:p>
          <a:p>
            <a:r>
              <a:rPr lang="en-IN" dirty="0"/>
              <a:t>&lt;input type="submit"&gt;</a:t>
            </a:r>
          </a:p>
          <a:p>
            <a:r>
              <a:rPr lang="en-IN" dirty="0"/>
              <a:t>&lt;input type="</a:t>
            </a:r>
            <a:r>
              <a:rPr lang="en-IN" dirty="0" err="1"/>
              <a:t>tel</a:t>
            </a:r>
            <a:r>
              <a:rPr lang="en-IN" dirty="0"/>
              <a:t>"&gt;</a:t>
            </a:r>
          </a:p>
          <a:p>
            <a:r>
              <a:rPr lang="en-IN" dirty="0"/>
              <a:t>&lt;input type="text"&gt;</a:t>
            </a:r>
          </a:p>
          <a:p>
            <a:r>
              <a:rPr lang="en-IN" dirty="0"/>
              <a:t>&lt;input type="time"&gt;</a:t>
            </a:r>
          </a:p>
          <a:p>
            <a:r>
              <a:rPr lang="en-IN" dirty="0"/>
              <a:t>&lt;input type="</a:t>
            </a:r>
            <a:r>
              <a:rPr lang="en-IN" dirty="0" err="1"/>
              <a:t>url</a:t>
            </a:r>
            <a:r>
              <a:rPr lang="en-IN" dirty="0"/>
              <a:t>"&gt;</a:t>
            </a:r>
          </a:p>
          <a:p>
            <a:r>
              <a:rPr lang="en-IN" dirty="0"/>
              <a:t>&lt;input type="week"&gt;</a:t>
            </a:r>
          </a:p>
        </p:txBody>
      </p:sp>
    </p:spTree>
    <p:extLst>
      <p:ext uri="{BB962C8B-B14F-4D97-AF65-F5344CB8AC3E}">
        <p14:creationId xmlns:p14="http://schemas.microsoft.com/office/powerpoint/2010/main" val="953169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5793A7-8A73-FBD2-8BB1-076840A17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4" y="890559"/>
            <a:ext cx="3769716" cy="4546277"/>
          </a:xfrm>
          <a:prstGeom prst="rect">
            <a:avLst/>
          </a:prstGeom>
        </p:spPr>
      </p:pic>
      <p:pic>
        <p:nvPicPr>
          <p:cNvPr id="4" name="Picture 2" descr="Printable Order Form Template (2 Options) - Freebie Finding Mom">
            <a:extLst>
              <a:ext uri="{FF2B5EF4-FFF2-40B4-BE49-F238E27FC236}">
                <a16:creationId xmlns:a16="http://schemas.microsoft.com/office/drawing/2014/main" id="{EA59E6A3-6DFF-6F17-283E-BCAA0B737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1630" y="768673"/>
            <a:ext cx="3608720" cy="467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rintable Registration Form Templates - 9+ Free PDF Documents Download">
            <a:extLst>
              <a:ext uri="{FF2B5EF4-FFF2-40B4-BE49-F238E27FC236}">
                <a16:creationId xmlns:a16="http://schemas.microsoft.com/office/drawing/2014/main" id="{36A05443-26C2-4133-594E-520DB8938F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7" b="4907"/>
          <a:stretch/>
        </p:blipFill>
        <p:spPr bwMode="auto">
          <a:xfrm>
            <a:off x="7490350" y="1012447"/>
            <a:ext cx="3974129" cy="430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0F7CF5-AD97-D7C9-5DA8-336C10BB97EF}"/>
              </a:ext>
            </a:extLst>
          </p:cNvPr>
          <p:cNvSpPr txBox="1"/>
          <p:nvPr/>
        </p:nvSpPr>
        <p:spPr>
          <a:xfrm>
            <a:off x="485721" y="0"/>
            <a:ext cx="2399539" cy="895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solidFill>
                  <a:srgbClr val="002573"/>
                </a:solidFill>
                <a:latin typeface="+mj-lt"/>
                <a:ea typeface="+mj-ea"/>
                <a:cs typeface="+mj-cs"/>
              </a:rPr>
              <a:t>FORM</a:t>
            </a:r>
          </a:p>
        </p:txBody>
      </p:sp>
    </p:spTree>
    <p:extLst>
      <p:ext uri="{BB962C8B-B14F-4D97-AF65-F5344CB8AC3E}">
        <p14:creationId xmlns:p14="http://schemas.microsoft.com/office/powerpoint/2010/main" val="4257275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94DF94-757C-63B7-D01F-6CBBD2236723}"/>
              </a:ext>
            </a:extLst>
          </p:cNvPr>
          <p:cNvSpPr txBox="1"/>
          <p:nvPr/>
        </p:nvSpPr>
        <p:spPr>
          <a:xfrm flipH="1">
            <a:off x="116740" y="115410"/>
            <a:ext cx="7198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573"/>
                </a:solidFill>
              </a:rPr>
              <a:t>What is the purpose of Form?</a:t>
            </a:r>
            <a:endParaRPr lang="en-IN" sz="4000" dirty="0">
              <a:solidFill>
                <a:srgbClr val="00257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25C46D-65A2-6122-A344-42E6BB1C9BD1}"/>
              </a:ext>
            </a:extLst>
          </p:cNvPr>
          <p:cNvSpPr txBox="1"/>
          <p:nvPr/>
        </p:nvSpPr>
        <p:spPr>
          <a:xfrm flipH="1">
            <a:off x="116740" y="1074199"/>
            <a:ext cx="7198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573"/>
                </a:solidFill>
              </a:rPr>
              <a:t>1) Collects the data from person</a:t>
            </a:r>
            <a:endParaRPr lang="en-IN" sz="4000" dirty="0">
              <a:solidFill>
                <a:srgbClr val="002573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6830E3-A55F-B3B8-5D58-48308E760528}"/>
              </a:ext>
            </a:extLst>
          </p:cNvPr>
          <p:cNvSpPr txBox="1"/>
          <p:nvPr/>
        </p:nvSpPr>
        <p:spPr>
          <a:xfrm flipH="1">
            <a:off x="116740" y="1782085"/>
            <a:ext cx="7198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573"/>
                </a:solidFill>
              </a:rPr>
              <a:t>2) Records the person details</a:t>
            </a:r>
            <a:endParaRPr lang="en-IN" sz="4000" dirty="0">
              <a:solidFill>
                <a:srgbClr val="00257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8363CC-43F0-E7EC-C4C3-1C7707B0CB94}"/>
              </a:ext>
            </a:extLst>
          </p:cNvPr>
          <p:cNvSpPr txBox="1"/>
          <p:nvPr/>
        </p:nvSpPr>
        <p:spPr>
          <a:xfrm flipH="1">
            <a:off x="116740" y="3555291"/>
            <a:ext cx="7198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573"/>
                </a:solidFill>
              </a:rPr>
              <a:t>1) Can contact person</a:t>
            </a:r>
            <a:endParaRPr lang="en-IN" sz="4000" dirty="0">
              <a:solidFill>
                <a:srgbClr val="002573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A43E2B-7FD5-9DC9-EEA3-2F0F80227EF5}"/>
              </a:ext>
            </a:extLst>
          </p:cNvPr>
          <p:cNvSpPr txBox="1"/>
          <p:nvPr/>
        </p:nvSpPr>
        <p:spPr>
          <a:xfrm flipH="1">
            <a:off x="116740" y="2767503"/>
            <a:ext cx="7198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573"/>
                </a:solidFill>
              </a:rPr>
              <a:t>Usage these Form?</a:t>
            </a:r>
            <a:endParaRPr lang="en-IN" sz="4000" dirty="0">
              <a:solidFill>
                <a:srgbClr val="00257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121649-6B6F-70FF-42E0-3DA449B21E24}"/>
              </a:ext>
            </a:extLst>
          </p:cNvPr>
          <p:cNvSpPr txBox="1"/>
          <p:nvPr/>
        </p:nvSpPr>
        <p:spPr>
          <a:xfrm flipH="1">
            <a:off x="116740" y="4334415"/>
            <a:ext cx="7198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573"/>
                </a:solidFill>
              </a:rPr>
              <a:t>2) Claims</a:t>
            </a:r>
            <a:endParaRPr lang="en-IN" sz="4000" dirty="0">
              <a:solidFill>
                <a:srgbClr val="002573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47BF48-CE28-00A1-3A95-CB79FD9C86D3}"/>
              </a:ext>
            </a:extLst>
          </p:cNvPr>
          <p:cNvSpPr txBox="1"/>
          <p:nvPr/>
        </p:nvSpPr>
        <p:spPr>
          <a:xfrm flipH="1">
            <a:off x="116740" y="5024114"/>
            <a:ext cx="7198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573"/>
                </a:solidFill>
              </a:rPr>
              <a:t>3) Analysis</a:t>
            </a:r>
            <a:endParaRPr lang="en-IN" sz="4000" dirty="0">
              <a:solidFill>
                <a:srgbClr val="0025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84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at a desk with a computer&#10;&#10;Description automatically generated">
            <a:extLst>
              <a:ext uri="{FF2B5EF4-FFF2-40B4-BE49-F238E27FC236}">
                <a16:creationId xmlns:a16="http://schemas.microsoft.com/office/drawing/2014/main" id="{BAF986A5-CE48-593B-9563-D3057E6684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06" t="39167" b="14444"/>
          <a:stretch/>
        </p:blipFill>
        <p:spPr>
          <a:xfrm>
            <a:off x="752474" y="1504950"/>
            <a:ext cx="3819525" cy="3181350"/>
          </a:xfrm>
          <a:prstGeom prst="rect">
            <a:avLst/>
          </a:prstGeom>
        </p:spPr>
      </p:pic>
      <p:pic>
        <p:nvPicPr>
          <p:cNvPr id="5" name="Picture 4" descr="A cartoon of two men shaking hands&#10;&#10;Description automatically generated">
            <a:extLst>
              <a:ext uri="{FF2B5EF4-FFF2-40B4-BE49-F238E27FC236}">
                <a16:creationId xmlns:a16="http://schemas.microsoft.com/office/drawing/2014/main" id="{DEAA4AC2-48A7-D06C-866A-9552B0BD65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3" t="12917"/>
          <a:stretch/>
        </p:blipFill>
        <p:spPr>
          <a:xfrm>
            <a:off x="3682497" y="821118"/>
            <a:ext cx="2203953" cy="433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3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94DF94-757C-63B7-D01F-6CBBD2236723}"/>
              </a:ext>
            </a:extLst>
          </p:cNvPr>
          <p:cNvSpPr txBox="1"/>
          <p:nvPr/>
        </p:nvSpPr>
        <p:spPr>
          <a:xfrm flipH="1">
            <a:off x="116740" y="115410"/>
            <a:ext cx="7198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573"/>
                </a:solidFill>
              </a:rPr>
              <a:t>What is HTML Form?</a:t>
            </a:r>
            <a:endParaRPr lang="en-IN" sz="4000" dirty="0">
              <a:solidFill>
                <a:srgbClr val="00257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25C46D-65A2-6122-A344-42E6BB1C9BD1}"/>
              </a:ext>
            </a:extLst>
          </p:cNvPr>
          <p:cNvSpPr txBox="1"/>
          <p:nvPr/>
        </p:nvSpPr>
        <p:spPr>
          <a:xfrm flipH="1">
            <a:off x="116740" y="772573"/>
            <a:ext cx="7198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573"/>
                </a:solidFill>
              </a:rPr>
              <a:t>Collects the data from user</a:t>
            </a:r>
            <a:endParaRPr lang="en-IN" sz="4000" dirty="0">
              <a:solidFill>
                <a:srgbClr val="002573"/>
              </a:solidFill>
            </a:endParaRPr>
          </a:p>
        </p:txBody>
      </p:sp>
      <p:pic>
        <p:nvPicPr>
          <p:cNvPr id="12" name="Picture 11" descr="A cartoon of a person using a computer&#10;&#10;Description automatically generated">
            <a:extLst>
              <a:ext uri="{FF2B5EF4-FFF2-40B4-BE49-F238E27FC236}">
                <a16:creationId xmlns:a16="http://schemas.microsoft.com/office/drawing/2014/main" id="{30269620-D8B2-37D2-9656-F31229A8A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13" y="2137623"/>
            <a:ext cx="3858815" cy="3098307"/>
          </a:xfrm>
          <a:prstGeom prst="rect">
            <a:avLst/>
          </a:prstGeom>
        </p:spPr>
      </p:pic>
      <p:pic>
        <p:nvPicPr>
          <p:cNvPr id="13" name="Picture 12" descr="Printable Registration Form Templates - 9+ Free PDF Documents Download">
            <a:extLst>
              <a:ext uri="{FF2B5EF4-FFF2-40B4-BE49-F238E27FC236}">
                <a16:creationId xmlns:a16="http://schemas.microsoft.com/office/drawing/2014/main" id="{C1151DD8-816F-C120-2752-18334B49A9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7" b="4907"/>
          <a:stretch/>
        </p:blipFill>
        <p:spPr bwMode="auto">
          <a:xfrm>
            <a:off x="1310122" y="2274903"/>
            <a:ext cx="2935277" cy="317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person holding a computer&#10;&#10;Description automatically generated">
            <a:extLst>
              <a:ext uri="{FF2B5EF4-FFF2-40B4-BE49-F238E27FC236}">
                <a16:creationId xmlns:a16="http://schemas.microsoft.com/office/drawing/2014/main" id="{760608A1-484E-DD02-CCE1-8C909765DB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15410"/>
            <a:ext cx="2313676" cy="2022213"/>
          </a:xfrm>
          <a:prstGeom prst="rect">
            <a:avLst/>
          </a:prstGeom>
        </p:spPr>
      </p:pic>
      <p:pic>
        <p:nvPicPr>
          <p:cNvPr id="17" name="Picture 16" descr="A computer tower and a blue cylinder&#10;&#10;Description automatically generated">
            <a:extLst>
              <a:ext uri="{FF2B5EF4-FFF2-40B4-BE49-F238E27FC236}">
                <a16:creationId xmlns:a16="http://schemas.microsoft.com/office/drawing/2014/main" id="{D1A17DBE-748A-4E6B-376F-67092E0F83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605" y="2532355"/>
            <a:ext cx="2783204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5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774F37-BE69-932A-05E1-8DE91D0B2027}"/>
              </a:ext>
            </a:extLst>
          </p:cNvPr>
          <p:cNvSpPr txBox="1"/>
          <p:nvPr/>
        </p:nvSpPr>
        <p:spPr>
          <a:xfrm flipH="1">
            <a:off x="116740" y="115410"/>
            <a:ext cx="7198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573"/>
                </a:solidFill>
              </a:rPr>
              <a:t>How to create a Form in HTML ?</a:t>
            </a:r>
            <a:endParaRPr lang="en-IN" sz="4000" dirty="0">
              <a:solidFill>
                <a:srgbClr val="00257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FCF7D4-A802-C726-F212-362663500AD6}"/>
              </a:ext>
            </a:extLst>
          </p:cNvPr>
          <p:cNvSpPr txBox="1"/>
          <p:nvPr/>
        </p:nvSpPr>
        <p:spPr>
          <a:xfrm flipH="1">
            <a:off x="180748" y="823296"/>
            <a:ext cx="120112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573"/>
                </a:solidFill>
              </a:rPr>
              <a:t>The HTML &lt;form&gt; element is used to create an HTML form for user input</a:t>
            </a:r>
            <a:endParaRPr lang="en-IN" sz="4000" dirty="0">
              <a:solidFill>
                <a:srgbClr val="002573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25EC5B-238A-25A3-82A3-B40C7DEEAD3B}"/>
              </a:ext>
            </a:extLst>
          </p:cNvPr>
          <p:cNvSpPr txBox="1"/>
          <p:nvPr/>
        </p:nvSpPr>
        <p:spPr>
          <a:xfrm flipH="1">
            <a:off x="253992" y="2500678"/>
            <a:ext cx="12011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&lt;form&gt;</a:t>
            </a:r>
            <a:endParaRPr lang="en-IN" sz="40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36859C-130E-F1AF-534F-D50C9A4B57DB}"/>
              </a:ext>
            </a:extLst>
          </p:cNvPr>
          <p:cNvSpPr txBox="1"/>
          <p:nvPr/>
        </p:nvSpPr>
        <p:spPr>
          <a:xfrm flipH="1">
            <a:off x="327883" y="3321057"/>
            <a:ext cx="12011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002573"/>
                </a:solidFill>
              </a:rPr>
              <a:t>form elements</a:t>
            </a:r>
            <a:endParaRPr lang="en-IN" sz="4000" i="1" dirty="0">
              <a:solidFill>
                <a:srgbClr val="002573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B29AED-29D0-8E0F-7C7F-6DBDCCF8C120}"/>
              </a:ext>
            </a:extLst>
          </p:cNvPr>
          <p:cNvSpPr txBox="1"/>
          <p:nvPr/>
        </p:nvSpPr>
        <p:spPr>
          <a:xfrm flipH="1">
            <a:off x="253992" y="4141436"/>
            <a:ext cx="12011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&lt;/form&gt;</a:t>
            </a:r>
            <a:endParaRPr lang="en-IN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2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298717-C0AF-3042-527A-7E441513EA19}"/>
              </a:ext>
            </a:extLst>
          </p:cNvPr>
          <p:cNvSpPr txBox="1"/>
          <p:nvPr/>
        </p:nvSpPr>
        <p:spPr>
          <a:xfrm flipH="1">
            <a:off x="90374" y="71805"/>
            <a:ext cx="12011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2573"/>
                </a:solidFill>
              </a:rPr>
              <a:t>The &lt;form&gt; element is a container for different types of </a:t>
            </a:r>
            <a:r>
              <a:rPr lang="en-US" sz="2800" i="1" dirty="0">
                <a:solidFill>
                  <a:srgbClr val="FF0000"/>
                </a:solidFill>
              </a:rPr>
              <a:t>input elements</a:t>
            </a:r>
            <a:r>
              <a:rPr lang="en-US" sz="2800" i="1" dirty="0">
                <a:solidFill>
                  <a:srgbClr val="002573"/>
                </a:solidFill>
              </a:rPr>
              <a:t>, such as: text fields, checkboxes, radio buttons, submit buttons, etc.</a:t>
            </a:r>
            <a:endParaRPr lang="en-IN" sz="2800" i="1" dirty="0">
              <a:solidFill>
                <a:srgbClr val="00257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07BD9A-A630-A916-5F21-753EECDAC708}"/>
              </a:ext>
            </a:extLst>
          </p:cNvPr>
          <p:cNvSpPr txBox="1"/>
          <p:nvPr/>
        </p:nvSpPr>
        <p:spPr>
          <a:xfrm flipH="1">
            <a:off x="90374" y="1260856"/>
            <a:ext cx="12101626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573"/>
                </a:solidFill>
              </a:rPr>
              <a:t>The </a:t>
            </a:r>
            <a:r>
              <a:rPr lang="en-US" sz="2800" b="1" dirty="0">
                <a:solidFill>
                  <a:srgbClr val="FF0000"/>
                </a:solidFill>
              </a:rPr>
              <a:t>&lt;input&gt; </a:t>
            </a:r>
            <a:r>
              <a:rPr lang="en-US" sz="2800" b="1" dirty="0">
                <a:solidFill>
                  <a:srgbClr val="002573"/>
                </a:solidFill>
              </a:rPr>
              <a:t>Element</a:t>
            </a:r>
            <a:endParaRPr lang="en-IN" sz="2800" b="1" dirty="0">
              <a:solidFill>
                <a:srgbClr val="002573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6DCC52-B34D-EE09-0135-91AB84BD2DE0}"/>
              </a:ext>
            </a:extLst>
          </p:cNvPr>
          <p:cNvSpPr txBox="1"/>
          <p:nvPr/>
        </p:nvSpPr>
        <p:spPr>
          <a:xfrm flipH="1">
            <a:off x="135561" y="2066630"/>
            <a:ext cx="12011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573"/>
                </a:solidFill>
              </a:rPr>
              <a:t>An &lt;input&gt; element can be displayed in many ways, depending on the </a:t>
            </a:r>
            <a:r>
              <a:rPr lang="en-US" sz="2800" dirty="0">
                <a:solidFill>
                  <a:srgbClr val="FF0000"/>
                </a:solidFill>
              </a:rPr>
              <a:t>type</a:t>
            </a:r>
            <a:r>
              <a:rPr lang="en-US" sz="2800" dirty="0">
                <a:solidFill>
                  <a:srgbClr val="002573"/>
                </a:solidFill>
              </a:rPr>
              <a:t> attribute.</a:t>
            </a:r>
            <a:endParaRPr lang="en-IN" sz="2800" dirty="0">
              <a:solidFill>
                <a:srgbClr val="00257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2FA5ED-AD58-DE39-057A-7A01D4D805FF}"/>
              </a:ext>
            </a:extLst>
          </p:cNvPr>
          <p:cNvSpPr txBox="1"/>
          <p:nvPr/>
        </p:nvSpPr>
        <p:spPr>
          <a:xfrm flipH="1">
            <a:off x="90374" y="3038834"/>
            <a:ext cx="12011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573"/>
                </a:solidFill>
              </a:rPr>
              <a:t>some examples:</a:t>
            </a:r>
            <a:endParaRPr lang="en-IN" sz="2800" dirty="0">
              <a:solidFill>
                <a:srgbClr val="002573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0F35C5-B054-9964-B171-0F5E4B6B61CE}"/>
              </a:ext>
            </a:extLst>
          </p:cNvPr>
          <p:cNvSpPr txBox="1"/>
          <p:nvPr/>
        </p:nvSpPr>
        <p:spPr>
          <a:xfrm flipH="1">
            <a:off x="90374" y="3798441"/>
            <a:ext cx="120112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573"/>
                </a:solidFill>
              </a:rPr>
              <a:t>&lt;input type="text"&gt; </a:t>
            </a:r>
          </a:p>
          <a:p>
            <a:r>
              <a:rPr lang="en-US" sz="2800" dirty="0">
                <a:solidFill>
                  <a:srgbClr val="002573"/>
                </a:solidFill>
              </a:rPr>
              <a:t>&lt;input type="radio"&gt; </a:t>
            </a:r>
          </a:p>
          <a:p>
            <a:r>
              <a:rPr lang="en-US" sz="2800" dirty="0">
                <a:solidFill>
                  <a:srgbClr val="002573"/>
                </a:solidFill>
              </a:rPr>
              <a:t>&lt;input type="checkbox"&gt; </a:t>
            </a:r>
          </a:p>
          <a:p>
            <a:r>
              <a:rPr lang="en-US" sz="2800" dirty="0">
                <a:solidFill>
                  <a:srgbClr val="002573"/>
                </a:solidFill>
              </a:rPr>
              <a:t>&lt;input type="submit"&gt; </a:t>
            </a:r>
          </a:p>
          <a:p>
            <a:r>
              <a:rPr lang="en-US" sz="2800" dirty="0">
                <a:solidFill>
                  <a:srgbClr val="002573"/>
                </a:solidFill>
              </a:rPr>
              <a:t>&lt;input type="button"&gt;	</a:t>
            </a:r>
            <a:endParaRPr lang="en-IN" sz="2800" dirty="0">
              <a:solidFill>
                <a:srgbClr val="0025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9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F8E590-D482-5B0F-D00D-85228650A32D}"/>
              </a:ext>
            </a:extLst>
          </p:cNvPr>
          <p:cNvSpPr txBox="1"/>
          <p:nvPr/>
        </p:nvSpPr>
        <p:spPr>
          <a:xfrm>
            <a:off x="637794" y="722805"/>
            <a:ext cx="6213348" cy="5450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dirty="0"/>
              <a:t>&lt;!DOCTYPE html&gt;</a:t>
            </a:r>
          </a:p>
          <a:p>
            <a:pPr>
              <a:lnSpc>
                <a:spcPct val="150000"/>
              </a:lnSpc>
            </a:pPr>
            <a:r>
              <a:rPr lang="en-IN" dirty="0"/>
              <a:t>&lt;html&gt;</a:t>
            </a:r>
          </a:p>
          <a:p>
            <a:pPr>
              <a:lnSpc>
                <a:spcPct val="150000"/>
              </a:lnSpc>
            </a:pPr>
            <a:r>
              <a:rPr lang="en-IN" dirty="0"/>
              <a:t>&lt;body&gt;</a:t>
            </a:r>
          </a:p>
          <a:p>
            <a:pPr>
              <a:lnSpc>
                <a:spcPct val="150000"/>
              </a:lnSpc>
            </a:pPr>
            <a:r>
              <a:rPr lang="en-IN" dirty="0"/>
              <a:t>&lt;h1&gt;This is sample form &lt;/h1&gt;</a:t>
            </a:r>
          </a:p>
          <a:p>
            <a:pPr>
              <a:lnSpc>
                <a:spcPct val="150000"/>
              </a:lnSpc>
            </a:pPr>
            <a:r>
              <a:rPr lang="en-IN" dirty="0"/>
              <a:t>&lt;form&gt;</a:t>
            </a:r>
          </a:p>
          <a:p>
            <a:pPr>
              <a:lnSpc>
                <a:spcPct val="150000"/>
              </a:lnSpc>
            </a:pPr>
            <a:r>
              <a:rPr lang="en-IN" dirty="0"/>
              <a:t>  First name:&lt;</a:t>
            </a:r>
            <a:r>
              <a:rPr lang="en-IN" dirty="0" err="1"/>
              <a:t>br</a:t>
            </a:r>
            <a:r>
              <a:rPr lang="en-IN" dirty="0"/>
              <a:t>&gt;</a:t>
            </a:r>
          </a:p>
          <a:p>
            <a:pPr>
              <a:lnSpc>
                <a:spcPct val="150000"/>
              </a:lnSpc>
            </a:pPr>
            <a:r>
              <a:rPr lang="en-IN" dirty="0"/>
              <a:t>  &lt;input type="text" name="</a:t>
            </a:r>
            <a:r>
              <a:rPr lang="en-IN" dirty="0" err="1"/>
              <a:t>firstname</a:t>
            </a:r>
            <a:r>
              <a:rPr lang="en-IN" dirty="0"/>
              <a:t>"&gt;</a:t>
            </a:r>
          </a:p>
          <a:p>
            <a:pPr>
              <a:lnSpc>
                <a:spcPct val="150000"/>
              </a:lnSpc>
            </a:pPr>
            <a:r>
              <a:rPr lang="en-IN" dirty="0"/>
              <a:t>  &lt;</a:t>
            </a:r>
            <a:r>
              <a:rPr lang="en-IN" dirty="0" err="1"/>
              <a:t>br</a:t>
            </a:r>
            <a:r>
              <a:rPr lang="en-IN" dirty="0"/>
              <a:t>&gt;</a:t>
            </a:r>
          </a:p>
          <a:p>
            <a:pPr>
              <a:lnSpc>
                <a:spcPct val="150000"/>
              </a:lnSpc>
            </a:pPr>
            <a:r>
              <a:rPr lang="en-IN" dirty="0"/>
              <a:t>  Last name:&lt;</a:t>
            </a:r>
            <a:r>
              <a:rPr lang="en-IN" dirty="0" err="1"/>
              <a:t>br</a:t>
            </a:r>
            <a:r>
              <a:rPr lang="en-IN" dirty="0"/>
              <a:t>&gt;</a:t>
            </a:r>
          </a:p>
          <a:p>
            <a:pPr>
              <a:lnSpc>
                <a:spcPct val="150000"/>
              </a:lnSpc>
            </a:pPr>
            <a:r>
              <a:rPr lang="en-IN" dirty="0"/>
              <a:t>  &lt;input type="text" name="</a:t>
            </a:r>
            <a:r>
              <a:rPr lang="en-IN" dirty="0" err="1"/>
              <a:t>lastname</a:t>
            </a:r>
            <a:r>
              <a:rPr lang="en-IN" dirty="0"/>
              <a:t>"&gt;</a:t>
            </a:r>
          </a:p>
          <a:p>
            <a:pPr>
              <a:lnSpc>
                <a:spcPct val="150000"/>
              </a:lnSpc>
            </a:pPr>
            <a:r>
              <a:rPr lang="en-IN" dirty="0"/>
              <a:t>&lt;/form&gt;</a:t>
            </a:r>
          </a:p>
          <a:p>
            <a:pPr>
              <a:lnSpc>
                <a:spcPct val="150000"/>
              </a:lnSpc>
            </a:pPr>
            <a:r>
              <a:rPr lang="en-IN" dirty="0"/>
              <a:t>&lt;/body&gt;</a:t>
            </a:r>
          </a:p>
          <a:p>
            <a:pPr>
              <a:lnSpc>
                <a:spcPct val="150000"/>
              </a:lnSpc>
            </a:pPr>
            <a:r>
              <a:rPr lang="en-IN" dirty="0"/>
              <a:t>&lt;/html&gt;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1D576F-1829-6026-35AC-F0741CEE3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569" y="400201"/>
            <a:ext cx="4029637" cy="32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3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1457</Words>
  <Application>Microsoft Office PowerPoint</Application>
  <PresentationFormat>Widescreen</PresentationFormat>
  <Paragraphs>186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euclid_circular_a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5162</dc:creator>
  <cp:lastModifiedBy>5162</cp:lastModifiedBy>
  <cp:revision>3</cp:revision>
  <dcterms:created xsi:type="dcterms:W3CDTF">2023-08-01T23:33:39Z</dcterms:created>
  <dcterms:modified xsi:type="dcterms:W3CDTF">2023-08-02T04:11:00Z</dcterms:modified>
</cp:coreProperties>
</file>