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48" r:id="rId6"/>
    <p:sldId id="349" r:id="rId7"/>
    <p:sldId id="350" r:id="rId8"/>
    <p:sldId id="357" r:id="rId9"/>
    <p:sldId id="358" r:id="rId10"/>
    <p:sldId id="351" r:id="rId11"/>
    <p:sldId id="352" r:id="rId12"/>
    <p:sldId id="353" r:id="rId13"/>
    <p:sldId id="361" r:id="rId14"/>
    <p:sldId id="362" r:id="rId15"/>
    <p:sldId id="364" r:id="rId16"/>
    <p:sldId id="363" r:id="rId17"/>
    <p:sldId id="365" r:id="rId18"/>
    <p:sldId id="366" r:id="rId19"/>
    <p:sldId id="367" r:id="rId20"/>
    <p:sldId id="370" r:id="rId21"/>
    <p:sldId id="371" r:id="rId22"/>
    <p:sldId id="368" r:id="rId23"/>
    <p:sldId id="369" r:id="rId24"/>
    <p:sldId id="372" r:id="rId25"/>
    <p:sldId id="354" r:id="rId26"/>
    <p:sldId id="355" r:id="rId27"/>
    <p:sldId id="373" r:id="rId28"/>
    <p:sldId id="359" r:id="rId29"/>
    <p:sldId id="374" r:id="rId30"/>
    <p:sldId id="375" r:id="rId31"/>
    <p:sldId id="376" r:id="rId32"/>
    <p:sldId id="377" r:id="rId33"/>
    <p:sldId id="378" r:id="rId34"/>
    <p:sldId id="379" r:id="rId35"/>
    <p:sldId id="387" r:id="rId36"/>
    <p:sldId id="380" r:id="rId37"/>
    <p:sldId id="385" r:id="rId38"/>
    <p:sldId id="381" r:id="rId39"/>
    <p:sldId id="386" r:id="rId40"/>
    <p:sldId id="384" r:id="rId41"/>
    <p:sldId id="383" r:id="rId42"/>
    <p:sldId id="27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A"/>
    <a:srgbClr val="B8BADA"/>
    <a:srgbClr val="384397"/>
    <a:srgbClr val="555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C202-F45B-4379-9D7D-58A04B833E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8A057A-63D7-452D-9C28-99E386E07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4E9126-5A90-4163-86FA-6E157E1614D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8DCEF288-D50E-481F-91AC-1FADF324D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64E76-4623-4C17-AA84-65A47D2F0E88}"/>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42584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D2CEF-C756-464B-AD9E-6A95AA25E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6B7AA6-2793-4A89-811F-EB03A3198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45B55-9801-4BA6-9DE1-4D22F276082F}"/>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0EF54393-219B-471F-A700-2C6687FA9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A811A-6F6C-462A-9A6E-9E5B9803F47B}"/>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97880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C53002-F874-4E55-BE79-BCCD3CD09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1CC6BF-E13F-4F0F-BFF1-80A833FEA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793AB-6975-446A-A4E8-B84453677AC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A0609122-9CB6-4237-A5FB-AF4BAF476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81CC2-54FC-4D65-A701-8DDADA3C29D5}"/>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69950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D701-B865-44DD-896B-A6D5471E3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0CFC3A-2C8F-4EBB-A1D0-550D1A8A4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200E2-2613-4DD1-B352-37969D44CE9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8178FD99-09D8-40FB-AC90-9295EE4A1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F43EA-DDC2-4295-BC0F-AFF96339A45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222723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D9A5-1D09-4017-BC2A-6C4C484BA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F5B2D7-B9A7-4C52-B075-0E295992BD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485AF-864D-46CC-AC23-CA29A1219C8A}"/>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D89EE6F4-D660-4ADB-9245-65E2352658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47C91-C6B3-47EE-911F-CEE48810AD0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0428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51AB2-9EB1-44EC-85E4-AF3032434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5981C-8C8F-4FC6-A2A9-B6DABB9D3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A5CE9-F0CB-4536-BEC1-E8F0E9B158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0D234D-4C2E-4235-B457-6225732C62B8}"/>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DDF124A9-1BA2-428A-90D5-5E1B601E7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DBE2BB-F17C-4B93-97C0-235A99A84C52}"/>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115081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FE99-B852-4D29-AB3D-A8FD41A1EF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AC6D5A-27E7-4B08-B412-E54A89C472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A210B5-0EDA-49AF-9C24-EA12CFDBF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28BC0-5873-4550-8550-9287B46D9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95490-2E95-4B2F-85AE-12203F3C7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EA2BFD-AF77-4A31-8482-FB113BF36740}"/>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8" name="Footer Placeholder 7">
            <a:extLst>
              <a:ext uri="{FF2B5EF4-FFF2-40B4-BE49-F238E27FC236}">
                <a16:creationId xmlns:a16="http://schemas.microsoft.com/office/drawing/2014/main" id="{E90EA46E-C91F-49EE-AA7A-EAF23BA924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EBAA6-C0BE-4DD9-A041-ABF3B5EADE0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2871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1DE6-6EC5-4087-816C-BC09C23E3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51188-5BA2-40FC-8091-63A8D5D5C649}"/>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4" name="Footer Placeholder 3">
            <a:extLst>
              <a:ext uri="{FF2B5EF4-FFF2-40B4-BE49-F238E27FC236}">
                <a16:creationId xmlns:a16="http://schemas.microsoft.com/office/drawing/2014/main" id="{0FB154DD-64D7-4E76-8CDB-EDEE1FB677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C3018-9A72-429F-9BD0-B061C0F34974}"/>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495427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46A263-0BBA-4A19-985E-3E0638D5F58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3" name="Footer Placeholder 2">
            <a:extLst>
              <a:ext uri="{FF2B5EF4-FFF2-40B4-BE49-F238E27FC236}">
                <a16:creationId xmlns:a16="http://schemas.microsoft.com/office/drawing/2014/main" id="{F78262D8-4BA8-4A47-B230-6D78DB743B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0DD7-D21F-4D3A-A76E-DA67017B979A}"/>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8082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6BA5D-4070-4876-8F47-8B30CF6EA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5AB339-3929-417F-AF56-035BFDD7F7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84ECF-0C16-4BBA-B04A-648D40EA73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25270-55B1-4F82-B13B-EA9CF274919A}"/>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53F125A2-BA75-4A03-A158-AEE71D335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948D07-E640-4249-99F8-25DE46F1E22E}"/>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348289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A673-A30B-4620-BFE3-12711D96C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231B1B-99AB-4542-98C5-1CD074E1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676131-855A-4FB2-9066-1B9F6CDBC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208FC6-C61A-4F0D-B87C-523E8DCB12B5}"/>
              </a:ext>
            </a:extLst>
          </p:cNvPr>
          <p:cNvSpPr>
            <a:spLocks noGrp="1"/>
          </p:cNvSpPr>
          <p:nvPr>
            <p:ph type="dt" sz="half" idx="10"/>
          </p:nvPr>
        </p:nvSpPr>
        <p:spPr/>
        <p:txBody>
          <a:bodyPr/>
          <a:lstStyle/>
          <a:p>
            <a:fld id="{1E889567-532E-4724-B500-E446E60373E0}" type="datetimeFigureOut">
              <a:rPr lang="en-US" smtClean="0"/>
              <a:t>10/13/2024</a:t>
            </a:fld>
            <a:endParaRPr lang="en-US"/>
          </a:p>
        </p:txBody>
      </p:sp>
      <p:sp>
        <p:nvSpPr>
          <p:cNvPr id="6" name="Footer Placeholder 5">
            <a:extLst>
              <a:ext uri="{FF2B5EF4-FFF2-40B4-BE49-F238E27FC236}">
                <a16:creationId xmlns:a16="http://schemas.microsoft.com/office/drawing/2014/main" id="{FE3C75F8-B99C-4C42-95E8-52A1449AD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E0AF8-9481-4288-AAEE-E405EB3BED80}"/>
              </a:ext>
            </a:extLst>
          </p:cNvPr>
          <p:cNvSpPr>
            <a:spLocks noGrp="1"/>
          </p:cNvSpPr>
          <p:nvPr>
            <p:ph type="sldNum" sz="quarter" idx="12"/>
          </p:nvPr>
        </p:nvSpPr>
        <p:spPr/>
        <p:txBody>
          <a:bodyPr/>
          <a:lstStyle/>
          <a:p>
            <a:fld id="{24F968EC-D516-4680-BE6D-868173A94E1B}" type="slidenum">
              <a:rPr lang="en-US" smtClean="0"/>
              <a:t>‹#›</a:t>
            </a:fld>
            <a:endParaRPr lang="en-US"/>
          </a:p>
        </p:txBody>
      </p:sp>
    </p:spTree>
    <p:extLst>
      <p:ext uri="{BB962C8B-B14F-4D97-AF65-F5344CB8AC3E}">
        <p14:creationId xmlns:p14="http://schemas.microsoft.com/office/powerpoint/2010/main" val="58074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DC5E2-C97D-4EFD-8830-1580BBAC9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978019-960A-44DD-970E-002EF0D27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0F4E8-72D3-4000-B65E-9BCEF776E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9567-532E-4724-B500-E446E60373E0}" type="datetimeFigureOut">
              <a:rPr lang="en-US" smtClean="0"/>
              <a:t>10/13/2024</a:t>
            </a:fld>
            <a:endParaRPr lang="en-US"/>
          </a:p>
        </p:txBody>
      </p:sp>
      <p:sp>
        <p:nvSpPr>
          <p:cNvPr id="5" name="Footer Placeholder 4">
            <a:extLst>
              <a:ext uri="{FF2B5EF4-FFF2-40B4-BE49-F238E27FC236}">
                <a16:creationId xmlns:a16="http://schemas.microsoft.com/office/drawing/2014/main" id="{07E6459E-C48F-4D6D-891E-08039C519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7BE852-1BDF-4B7E-8B44-568DDB0C0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68EC-D516-4680-BE6D-868173A94E1B}" type="slidenum">
              <a:rPr lang="en-US" smtClean="0"/>
              <a:t>‹#›</a:t>
            </a:fld>
            <a:endParaRPr lang="en-US"/>
          </a:p>
        </p:txBody>
      </p:sp>
    </p:spTree>
    <p:extLst>
      <p:ext uri="{BB962C8B-B14F-4D97-AF65-F5344CB8AC3E}">
        <p14:creationId xmlns:p14="http://schemas.microsoft.com/office/powerpoint/2010/main" val="2289750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ountain&#10;&#10;Description generated with very high confidence">
            <a:extLst>
              <a:ext uri="{FF2B5EF4-FFF2-40B4-BE49-F238E27FC236}">
                <a16:creationId xmlns:a16="http://schemas.microsoft.com/office/drawing/2014/main" id="{1834B4B6-757B-413F-8617-B560E7F99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727" y="1123401"/>
            <a:ext cx="8650546" cy="4865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a:extLst>
              <a:ext uri="{FF2B5EF4-FFF2-40B4-BE49-F238E27FC236}">
                <a16:creationId xmlns:a16="http://schemas.microsoft.com/office/drawing/2014/main" id="{A3EE6F1C-A67E-45D6-A6AD-21BE05011FEF}"/>
              </a:ext>
            </a:extLst>
          </p:cNvPr>
          <p:cNvSpPr/>
          <p:nvPr/>
        </p:nvSpPr>
        <p:spPr>
          <a:xfrm>
            <a:off x="4623701" y="4811269"/>
            <a:ext cx="2944588" cy="923330"/>
          </a:xfrm>
          <a:prstGeom prst="rect">
            <a:avLst/>
          </a:prstGeom>
          <a:noFill/>
        </p:spPr>
        <p:txBody>
          <a:bodyPr wrap="non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Core Java</a:t>
            </a:r>
          </a:p>
        </p:txBody>
      </p:sp>
      <p:cxnSp>
        <p:nvCxnSpPr>
          <p:cNvPr id="13" name="Straight Connector 12">
            <a:extLst>
              <a:ext uri="{FF2B5EF4-FFF2-40B4-BE49-F238E27FC236}">
                <a16:creationId xmlns:a16="http://schemas.microsoft.com/office/drawing/2014/main" id="{B57F8C97-A877-489C-A294-6A4CF5E0EEB9}"/>
              </a:ext>
            </a:extLst>
          </p:cNvPr>
          <p:cNvCxnSpPr>
            <a:cxnSpLocks/>
          </p:cNvCxnSpPr>
          <p:nvPr/>
        </p:nvCxnSpPr>
        <p:spPr>
          <a:xfrm>
            <a:off x="0" y="1123401"/>
            <a:ext cx="166977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1A2319B-21CB-40E0-B7C8-AA5821247EAB}"/>
              </a:ext>
            </a:extLst>
          </p:cNvPr>
          <p:cNvCxnSpPr>
            <a:cxnSpLocks/>
          </p:cNvCxnSpPr>
          <p:nvPr/>
        </p:nvCxnSpPr>
        <p:spPr>
          <a:xfrm>
            <a:off x="10522226" y="5989333"/>
            <a:ext cx="1669774"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278419080"/>
              </p:ext>
            </p:extLst>
          </p:nvPr>
        </p:nvGraphicFramePr>
        <p:xfrm>
          <a:off x="9017623" y="33453"/>
          <a:ext cx="3120715" cy="945270"/>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7" name="Object 6"/>
                      <p:cNvPicPr/>
                      <p:nvPr/>
                    </p:nvPicPr>
                    <p:blipFill>
                      <a:blip r:embed="rId4"/>
                      <a:stretch>
                        <a:fillRect/>
                      </a:stretch>
                    </p:blipFill>
                    <p:spPr>
                      <a:xfrm>
                        <a:off x="9017623" y="33453"/>
                        <a:ext cx="3120715" cy="945270"/>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51142" y="4623373"/>
            <a:ext cx="975419" cy="1231084"/>
          </a:xfrm>
          <a:prstGeom prst="rect">
            <a:avLst/>
          </a:prstGeom>
        </p:spPr>
      </p:pic>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91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8711039"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Private Members - Inheritance</a:t>
            </a:r>
            <a:endParaRPr lang="en-US" sz="4400" b="1" i="0" dirty="0">
              <a:solidFill>
                <a:srgbClr val="273239"/>
              </a:solidFill>
              <a:effectLst/>
              <a:latin typeface="Sitka Heading Semibold" pitchFamily="2" charset="0"/>
            </a:endParaRPr>
          </a:p>
        </p:txBody>
      </p:sp>
      <p:sp>
        <p:nvSpPr>
          <p:cNvPr id="12" name="object 2">
            <a:extLst>
              <a:ext uri="{FF2B5EF4-FFF2-40B4-BE49-F238E27FC236}">
                <a16:creationId xmlns:a16="http://schemas.microsoft.com/office/drawing/2014/main" id="{A5B15A0F-724E-4C80-8E1B-FC1FC9661281}"/>
              </a:ext>
            </a:extLst>
          </p:cNvPr>
          <p:cNvSpPr txBox="1"/>
          <p:nvPr/>
        </p:nvSpPr>
        <p:spPr>
          <a:xfrm>
            <a:off x="779489" y="1290087"/>
            <a:ext cx="10747947" cy="2143536"/>
          </a:xfrm>
          <a:prstGeom prst="rect">
            <a:avLst/>
          </a:prstGeom>
        </p:spPr>
        <p:txBody>
          <a:bodyPr vert="horz" wrap="square" lIns="0" tIns="13335" rIns="0" bIns="0" rtlCol="0">
            <a:spAutoFit/>
          </a:bodyPr>
          <a:lstStyle/>
          <a:p>
            <a:pPr marL="12065">
              <a:lnSpc>
                <a:spcPct val="100000"/>
              </a:lnSpc>
              <a:spcBef>
                <a:spcPts val="105"/>
              </a:spcBef>
              <a:tabLst>
                <a:tab pos="244475" algn="l"/>
                <a:tab pos="245110" algn="l"/>
              </a:tabLst>
            </a:pPr>
            <a:r>
              <a:rPr sz="2400" dirty="0">
                <a:latin typeface="Sitka Text" panose="02000505000000020004" pitchFamily="2" charset="0"/>
                <a:cs typeface="Arial"/>
              </a:rPr>
              <a:t>A subclass includes all of the members of its</a:t>
            </a:r>
            <a:r>
              <a:rPr sz="2400" spc="-270" dirty="0">
                <a:latin typeface="Sitka Text" panose="02000505000000020004" pitchFamily="2" charset="0"/>
                <a:cs typeface="Arial"/>
              </a:rPr>
              <a:t> </a:t>
            </a:r>
            <a:r>
              <a:rPr sz="2400" dirty="0">
                <a:latin typeface="Sitka Text" panose="02000505000000020004" pitchFamily="2" charset="0"/>
                <a:cs typeface="Arial"/>
              </a:rPr>
              <a:t>superclass</a:t>
            </a:r>
          </a:p>
          <a:p>
            <a:pPr>
              <a:lnSpc>
                <a:spcPct val="100000"/>
              </a:lnSpc>
              <a:spcBef>
                <a:spcPts val="40"/>
              </a:spcBef>
            </a:pPr>
            <a:endParaRPr sz="2400" dirty="0">
              <a:latin typeface="Sitka Text" panose="02000505000000020004" pitchFamily="2" charset="0"/>
              <a:cs typeface="Arial"/>
            </a:endParaRPr>
          </a:p>
          <a:p>
            <a:pPr marL="12700" marR="5080">
              <a:lnSpc>
                <a:spcPct val="100000"/>
              </a:lnSpc>
              <a:spcBef>
                <a:spcPts val="5"/>
              </a:spcBef>
              <a:tabLst>
                <a:tab pos="244475" algn="l"/>
                <a:tab pos="245110" algn="l"/>
              </a:tabLst>
            </a:pPr>
            <a:r>
              <a:rPr sz="2400" spc="-5" dirty="0">
                <a:latin typeface="Sitka Text" panose="02000505000000020004" pitchFamily="2" charset="0"/>
                <a:cs typeface="Arial"/>
              </a:rPr>
              <a:t>But, it </a:t>
            </a:r>
            <a:r>
              <a:rPr sz="2400" dirty="0">
                <a:latin typeface="Sitka Text" panose="02000505000000020004" pitchFamily="2" charset="0"/>
                <a:cs typeface="Arial"/>
              </a:rPr>
              <a:t>cannot directly access </a:t>
            </a:r>
            <a:r>
              <a:rPr sz="2400" spc="-5" dirty="0">
                <a:latin typeface="Sitka Text" panose="02000505000000020004" pitchFamily="2" charset="0"/>
                <a:cs typeface="Arial"/>
              </a:rPr>
              <a:t>those members </a:t>
            </a:r>
            <a:r>
              <a:rPr sz="2400" dirty="0">
                <a:latin typeface="Sitka Text" panose="02000505000000020004" pitchFamily="2" charset="0"/>
                <a:cs typeface="Arial"/>
              </a:rPr>
              <a:t>of the super class </a:t>
            </a:r>
            <a:r>
              <a:rPr sz="2400" spc="-5" dirty="0">
                <a:latin typeface="Sitka Text" panose="02000505000000020004" pitchFamily="2" charset="0"/>
                <a:cs typeface="Arial"/>
              </a:rPr>
              <a:t>that  </a:t>
            </a:r>
            <a:r>
              <a:rPr sz="2400" dirty="0">
                <a:latin typeface="Sitka Text" panose="02000505000000020004" pitchFamily="2" charset="0"/>
                <a:cs typeface="Arial"/>
              </a:rPr>
              <a:t>have been declared as</a:t>
            </a:r>
            <a:r>
              <a:rPr sz="2400" spc="-80" dirty="0">
                <a:latin typeface="Sitka Text" panose="02000505000000020004" pitchFamily="2" charset="0"/>
                <a:cs typeface="Arial"/>
              </a:rPr>
              <a:t> </a:t>
            </a:r>
            <a:r>
              <a:rPr sz="2400" b="1" spc="-5" dirty="0">
                <a:latin typeface="Sitka Text" panose="02000505000000020004" pitchFamily="2" charset="0"/>
                <a:cs typeface="Arial"/>
              </a:rPr>
              <a:t>private</a:t>
            </a:r>
            <a:r>
              <a:rPr sz="2400" spc="-5" dirty="0">
                <a:latin typeface="Sitka Text" panose="02000505000000020004" pitchFamily="2" charset="0"/>
                <a:cs typeface="Arial"/>
              </a:rPr>
              <a:t>.</a:t>
            </a:r>
            <a:endParaRPr sz="2400" dirty="0">
              <a:latin typeface="Sitka Text" panose="02000505000000020004" pitchFamily="2" charset="0"/>
              <a:cs typeface="Arial"/>
            </a:endParaRPr>
          </a:p>
          <a:p>
            <a:pPr>
              <a:lnSpc>
                <a:spcPct val="100000"/>
              </a:lnSpc>
              <a:spcBef>
                <a:spcPts val="35"/>
              </a:spcBef>
            </a:pPr>
            <a:endParaRPr sz="2400" dirty="0">
              <a:latin typeface="Sitka Text" panose="02000505000000020004" pitchFamily="2" charset="0"/>
              <a:cs typeface="Arial"/>
            </a:endParaRPr>
          </a:p>
          <a:p>
            <a:pPr marL="12065" marR="6296660">
              <a:lnSpc>
                <a:spcPts val="2160"/>
              </a:lnSpc>
            </a:pPr>
            <a:endParaRPr sz="2400" dirty="0">
              <a:latin typeface="Sitka Text" panose="02000505000000020004" pitchFamily="2" charset="0"/>
              <a:cs typeface="Courier New"/>
            </a:endParaRPr>
          </a:p>
        </p:txBody>
      </p:sp>
      <p:sp>
        <p:nvSpPr>
          <p:cNvPr id="9" name="TextBox 8">
            <a:extLst>
              <a:ext uri="{FF2B5EF4-FFF2-40B4-BE49-F238E27FC236}">
                <a16:creationId xmlns:a16="http://schemas.microsoft.com/office/drawing/2014/main" id="{3263F256-9B34-4F6B-BCC1-1C4AA1FD5C42}"/>
              </a:ext>
            </a:extLst>
          </p:cNvPr>
          <p:cNvSpPr txBox="1"/>
          <p:nvPr/>
        </p:nvSpPr>
        <p:spPr>
          <a:xfrm>
            <a:off x="6936917" y="3082272"/>
            <a:ext cx="6108492" cy="2484783"/>
          </a:xfrm>
          <a:prstGeom prst="rect">
            <a:avLst/>
          </a:prstGeom>
          <a:noFill/>
        </p:spPr>
        <p:txBody>
          <a:bodyPr wrap="square">
            <a:spAutoFit/>
          </a:bodyPr>
          <a:lstStyle/>
          <a:p>
            <a:pPr marL="243840" marR="1987550" indent="-231775">
              <a:lnSpc>
                <a:spcPct val="110000"/>
              </a:lnSpc>
              <a:spcBef>
                <a:spcPts val="100"/>
              </a:spcBef>
            </a:pPr>
            <a:r>
              <a:rPr lang="en-US" sz="2400" spc="-5" dirty="0">
                <a:latin typeface="Sitka Text" panose="02000505000000020004" pitchFamily="2" charset="0"/>
                <a:cs typeface="Courier New"/>
              </a:rPr>
              <a:t>class </a:t>
            </a:r>
            <a:r>
              <a:rPr lang="en-US" sz="2400" dirty="0">
                <a:latin typeface="Sitka Text" panose="02000505000000020004" pitchFamily="2" charset="0"/>
                <a:cs typeface="Courier New"/>
              </a:rPr>
              <a:t>B </a:t>
            </a:r>
            <a:r>
              <a:rPr lang="en-US" sz="2400" spc="-5" dirty="0">
                <a:latin typeface="Sitka Text" panose="02000505000000020004" pitchFamily="2" charset="0"/>
                <a:cs typeface="Courier New"/>
              </a:rPr>
              <a:t>extends</a:t>
            </a:r>
            <a:r>
              <a:rPr lang="en-US" sz="2400" spc="-65" dirty="0">
                <a:latin typeface="Sitka Text" panose="02000505000000020004" pitchFamily="2" charset="0"/>
                <a:cs typeface="Courier New"/>
              </a:rPr>
              <a:t> </a:t>
            </a:r>
            <a:r>
              <a:rPr lang="en-US" sz="2400" spc="-5" dirty="0">
                <a:latin typeface="Sitka Text" panose="02000505000000020004" pitchFamily="2" charset="0"/>
                <a:cs typeface="Courier New"/>
              </a:rPr>
              <a:t>A{  </a:t>
            </a:r>
          </a:p>
          <a:p>
            <a:pPr marL="243840" marR="1987550" indent="-231775">
              <a:lnSpc>
                <a:spcPct val="110000"/>
              </a:lnSpc>
              <a:spcBef>
                <a:spcPts val="100"/>
              </a:spcBef>
            </a:pPr>
            <a:r>
              <a:rPr lang="en-US" sz="2400" spc="-5" dirty="0">
                <a:latin typeface="Sitka Text" panose="02000505000000020004" pitchFamily="2" charset="0"/>
                <a:cs typeface="Courier New"/>
              </a:rPr>
              <a:t>  int</a:t>
            </a:r>
            <a:r>
              <a:rPr lang="en-US" sz="2400" spc="-15" dirty="0">
                <a:latin typeface="Sitka Text" panose="02000505000000020004" pitchFamily="2" charset="0"/>
                <a:cs typeface="Courier New"/>
              </a:rPr>
              <a:t> </a:t>
            </a:r>
            <a:r>
              <a:rPr lang="en-US" sz="2400" spc="-5" dirty="0">
                <a:latin typeface="Sitka Text" panose="02000505000000020004" pitchFamily="2" charset="0"/>
                <a:cs typeface="Courier New"/>
              </a:rPr>
              <a:t>total;</a:t>
            </a:r>
            <a:endParaRPr lang="en-US" sz="2400" dirty="0">
              <a:latin typeface="Sitka Text" panose="02000505000000020004" pitchFamily="2" charset="0"/>
              <a:cs typeface="Courier New"/>
            </a:endParaRPr>
          </a:p>
          <a:p>
            <a:pPr marL="243840">
              <a:lnSpc>
                <a:spcPct val="100000"/>
              </a:lnSpc>
              <a:spcBef>
                <a:spcPts val="240"/>
              </a:spcBef>
            </a:pPr>
            <a:r>
              <a:rPr lang="en-US" sz="2400" dirty="0">
                <a:latin typeface="Sitka Text" panose="02000505000000020004" pitchFamily="2" charset="0"/>
                <a:cs typeface="Courier New"/>
              </a:rPr>
              <a:t>void sum(</a:t>
            </a:r>
            <a:r>
              <a:rPr lang="en-US" sz="2400" spc="-20" dirty="0">
                <a:latin typeface="Sitka Text" panose="02000505000000020004" pitchFamily="2" charset="0"/>
                <a:cs typeface="Courier New"/>
              </a:rPr>
              <a:t> </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469900">
              <a:lnSpc>
                <a:spcPct val="100000"/>
              </a:lnSpc>
              <a:spcBef>
                <a:spcPts val="240"/>
              </a:spcBef>
            </a:pPr>
            <a:r>
              <a:rPr lang="en-US" sz="2400" spc="-5" dirty="0">
                <a:latin typeface="Sitka Text" panose="02000505000000020004" pitchFamily="2" charset="0"/>
                <a:cs typeface="Courier New"/>
              </a:rPr>
              <a:t>total </a:t>
            </a:r>
            <a:r>
              <a:rPr lang="en-US" sz="2400" dirty="0">
                <a:latin typeface="Sitka Text" panose="02000505000000020004" pitchFamily="2" charset="0"/>
                <a:cs typeface="Courier New"/>
              </a:rPr>
              <a:t>= </a:t>
            </a:r>
            <a:r>
              <a:rPr lang="en-US" sz="2400" spc="-5" dirty="0">
                <a:latin typeface="Sitka Text" panose="02000505000000020004" pitchFamily="2" charset="0"/>
                <a:cs typeface="Courier New"/>
              </a:rPr>
              <a:t>money </a:t>
            </a:r>
            <a:r>
              <a:rPr lang="en-US" sz="2400" dirty="0">
                <a:latin typeface="Sitka Text" panose="02000505000000020004" pitchFamily="2" charset="0"/>
                <a:cs typeface="Courier New"/>
              </a:rPr>
              <a:t>+</a:t>
            </a:r>
            <a:r>
              <a:rPr lang="en-US" sz="2400" spc="-35" dirty="0">
                <a:latin typeface="Sitka Text" panose="02000505000000020004" pitchFamily="2" charset="0"/>
                <a:cs typeface="Courier New"/>
              </a:rPr>
              <a:t> </a:t>
            </a:r>
            <a:r>
              <a:rPr lang="en-US" sz="2400" spc="-5" dirty="0" err="1">
                <a:latin typeface="Sitka Text" panose="02000505000000020004" pitchFamily="2" charset="0"/>
                <a:cs typeface="Courier New"/>
              </a:rPr>
              <a:t>pocketMoney</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243840">
              <a:lnSpc>
                <a:spcPct val="100000"/>
              </a:lnSpc>
              <a:spcBef>
                <a:spcPts val="240"/>
              </a:spcBef>
            </a:pPr>
            <a:r>
              <a:rPr lang="en-US" sz="2400" dirty="0">
                <a:latin typeface="Sitka Text" panose="02000505000000020004" pitchFamily="2" charset="0"/>
                <a:cs typeface="Courier New"/>
              </a:rPr>
              <a:t>}</a:t>
            </a:r>
          </a:p>
          <a:p>
            <a:pPr marL="12700">
              <a:lnSpc>
                <a:spcPct val="100000"/>
              </a:lnSpc>
              <a:spcBef>
                <a:spcPts val="240"/>
              </a:spcBef>
            </a:pPr>
            <a:r>
              <a:rPr lang="en-US" sz="2400" dirty="0">
                <a:latin typeface="Sitka Text" panose="02000505000000020004" pitchFamily="2" charset="0"/>
                <a:cs typeface="Courier New"/>
              </a:rPr>
              <a:t>}</a:t>
            </a:r>
          </a:p>
        </p:txBody>
      </p:sp>
      <p:sp>
        <p:nvSpPr>
          <p:cNvPr id="13" name="TextBox 12">
            <a:extLst>
              <a:ext uri="{FF2B5EF4-FFF2-40B4-BE49-F238E27FC236}">
                <a16:creationId xmlns:a16="http://schemas.microsoft.com/office/drawing/2014/main" id="{897631A6-6A22-4549-92FD-35700A42FBF1}"/>
              </a:ext>
            </a:extLst>
          </p:cNvPr>
          <p:cNvSpPr txBox="1"/>
          <p:nvPr/>
        </p:nvSpPr>
        <p:spPr>
          <a:xfrm>
            <a:off x="421927" y="2886000"/>
            <a:ext cx="6844773" cy="3416320"/>
          </a:xfrm>
          <a:prstGeom prst="rect">
            <a:avLst/>
          </a:prstGeom>
          <a:noFill/>
        </p:spPr>
        <p:txBody>
          <a:bodyPr wrap="square">
            <a:spAutoFit/>
          </a:bodyPr>
          <a:lstStyle/>
          <a:p>
            <a:r>
              <a:rPr lang="en-US" sz="2400" dirty="0">
                <a:latin typeface="Sitka Text" panose="02000505000000020004" pitchFamily="2" charset="0"/>
              </a:rPr>
              <a:t>class A{  </a:t>
            </a:r>
          </a:p>
          <a:p>
            <a:r>
              <a:rPr lang="en-US" sz="2400" dirty="0">
                <a:latin typeface="Sitka Text" panose="02000505000000020004" pitchFamily="2" charset="0"/>
              </a:rPr>
              <a:t>  int money;</a:t>
            </a:r>
          </a:p>
          <a:p>
            <a:r>
              <a:rPr lang="en-US" sz="2400" dirty="0">
                <a:latin typeface="Sitka Text" panose="02000505000000020004" pitchFamily="2" charset="0"/>
              </a:rPr>
              <a:t>  private int </a:t>
            </a:r>
            <a:r>
              <a:rPr lang="en-US" sz="2400" dirty="0" err="1">
                <a:latin typeface="Sitka Text" panose="02000505000000020004" pitchFamily="2" charset="0"/>
              </a:rPr>
              <a:t>pocketMoney</a:t>
            </a:r>
            <a:r>
              <a:rPr lang="en-US" sz="2400" dirty="0">
                <a:latin typeface="Sitka Text" panose="02000505000000020004" pitchFamily="2" charset="0"/>
              </a:rPr>
              <a:t>;</a:t>
            </a:r>
          </a:p>
          <a:p>
            <a:r>
              <a:rPr lang="en-US" sz="2400" dirty="0">
                <a:latin typeface="Sitka Text" panose="02000505000000020004" pitchFamily="2" charset="0"/>
              </a:rPr>
              <a:t>  void fill (int money, int </a:t>
            </a:r>
            <a:r>
              <a:rPr lang="en-US" sz="2400" dirty="0" err="1">
                <a:latin typeface="Sitka Text" panose="02000505000000020004" pitchFamily="2" charset="0"/>
              </a:rPr>
              <a:t>pocketMoney</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a:t>
            </a:r>
            <a:r>
              <a:rPr lang="en-US" sz="2400" dirty="0" err="1">
                <a:latin typeface="Sitka Text" panose="02000505000000020004" pitchFamily="2" charset="0"/>
              </a:rPr>
              <a:t>this.money</a:t>
            </a:r>
            <a:r>
              <a:rPr lang="en-US" sz="2400" dirty="0">
                <a:latin typeface="Sitka Text" panose="02000505000000020004" pitchFamily="2" charset="0"/>
              </a:rPr>
              <a:t> = money;  </a:t>
            </a:r>
          </a:p>
          <a:p>
            <a:r>
              <a:rPr lang="en-US" sz="2400" dirty="0">
                <a:latin typeface="Sitka Text" panose="02000505000000020004" pitchFamily="2" charset="0"/>
              </a:rPr>
              <a:t>     </a:t>
            </a:r>
            <a:r>
              <a:rPr lang="en-US" sz="2400" dirty="0" err="1">
                <a:latin typeface="Sitka Text" panose="02000505000000020004" pitchFamily="2" charset="0"/>
              </a:rPr>
              <a:t>this.pocketMoney</a:t>
            </a:r>
            <a:r>
              <a:rPr lang="en-US" sz="2400" dirty="0">
                <a:latin typeface="Sitka Text" panose="02000505000000020004" pitchFamily="2" charset="0"/>
              </a:rPr>
              <a:t> = </a:t>
            </a:r>
            <a:r>
              <a:rPr lang="en-US" sz="2400" dirty="0" err="1">
                <a:latin typeface="Sitka Text" panose="02000505000000020004" pitchFamily="2" charset="0"/>
              </a:rPr>
              <a:t>pocketMoney</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a:t>
            </a:r>
          </a:p>
        </p:txBody>
      </p:sp>
      <p:grpSp>
        <p:nvGrpSpPr>
          <p:cNvPr id="10" name="Group 9"/>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047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93" y="45878"/>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30FDED-4DFA-49A7-8A70-72517CBD8427}"/>
              </a:ext>
            </a:extLst>
          </p:cNvPr>
          <p:cNvSpPr txBox="1"/>
          <p:nvPr/>
        </p:nvSpPr>
        <p:spPr>
          <a:xfrm>
            <a:off x="435319" y="1672213"/>
            <a:ext cx="8503171" cy="4137030"/>
          </a:xfrm>
          <a:prstGeom prst="rect">
            <a:avLst/>
          </a:prstGeom>
          <a:noFill/>
        </p:spPr>
        <p:txBody>
          <a:bodyPr wrap="square">
            <a:spAutoFit/>
          </a:bodyPr>
          <a:lstStyle/>
          <a:p>
            <a:pPr marL="243840" marR="4121150" indent="-231775">
              <a:lnSpc>
                <a:spcPct val="110000"/>
              </a:lnSpc>
              <a:spcBef>
                <a:spcPts val="100"/>
              </a:spcBef>
            </a:pPr>
            <a:r>
              <a:rPr lang="en-US" sz="2000" spc="-5" dirty="0">
                <a:latin typeface="Sitka Text" panose="02000505000000020004" pitchFamily="2" charset="0"/>
                <a:cs typeface="Courier New"/>
              </a:rPr>
              <a:t>class A{  </a:t>
            </a:r>
          </a:p>
          <a:p>
            <a:pPr marL="243840" marR="4121150" indent="-231775">
              <a:lnSpc>
                <a:spcPct val="110000"/>
              </a:lnSpc>
              <a:spcBef>
                <a:spcPts val="100"/>
              </a:spcBef>
            </a:pPr>
            <a:r>
              <a:rPr lang="en-US" sz="2000" spc="-5" dirty="0">
                <a:latin typeface="Sitka Text" panose="02000505000000020004" pitchFamily="2" charset="0"/>
                <a:cs typeface="Courier New"/>
              </a:rPr>
              <a:t>  int</a:t>
            </a:r>
            <a:r>
              <a:rPr lang="en-US" sz="2000" spc="-85" dirty="0">
                <a:latin typeface="Sitka Text" panose="02000505000000020004" pitchFamily="2" charset="0"/>
                <a:cs typeface="Courier New"/>
              </a:rPr>
              <a:t> </a:t>
            </a:r>
            <a:r>
              <a:rPr lang="en-US" sz="2000" spc="-5" dirty="0">
                <a:latin typeface="Sitka Text" panose="02000505000000020004" pitchFamily="2" charset="0"/>
                <a:cs typeface="Courier New"/>
              </a:rPr>
              <a:t>money;</a:t>
            </a:r>
            <a:endParaRPr lang="en-US" sz="2000" dirty="0">
              <a:latin typeface="Sitka Text" panose="02000505000000020004" pitchFamily="2" charset="0"/>
              <a:cs typeface="Courier New"/>
            </a:endParaRPr>
          </a:p>
          <a:p>
            <a:pPr marL="243840">
              <a:lnSpc>
                <a:spcPct val="100000"/>
              </a:lnSpc>
              <a:spcBef>
                <a:spcPts val="240"/>
              </a:spcBef>
            </a:pPr>
            <a:r>
              <a:rPr lang="en-US" sz="2000" spc="-5" dirty="0">
                <a:latin typeface="Sitka Text" panose="02000505000000020004" pitchFamily="2" charset="0"/>
                <a:cs typeface="Courier New"/>
              </a:rPr>
              <a:t>private int</a:t>
            </a:r>
            <a:r>
              <a:rPr lang="en-US" sz="2000" spc="-25" dirty="0">
                <a:latin typeface="Sitka Text" panose="02000505000000020004" pitchFamily="2" charset="0"/>
                <a:cs typeface="Courier New"/>
              </a:rPr>
              <a:t> </a:t>
            </a:r>
            <a:r>
              <a:rPr lang="en-US" sz="2000" spc="-5" dirty="0" err="1">
                <a:latin typeface="Sitka Text" panose="02000505000000020004" pitchFamily="2" charset="0"/>
                <a:cs typeface="Courier New"/>
              </a:rPr>
              <a:t>pocketMoney</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243840">
              <a:lnSpc>
                <a:spcPct val="100000"/>
              </a:lnSpc>
              <a:spcBef>
                <a:spcPts val="240"/>
              </a:spcBef>
            </a:pPr>
            <a:r>
              <a:rPr lang="en-US" sz="2000" dirty="0">
                <a:latin typeface="Sitka Text" panose="02000505000000020004" pitchFamily="2" charset="0"/>
                <a:cs typeface="Courier New"/>
              </a:rPr>
              <a:t>void </a:t>
            </a:r>
            <a:r>
              <a:rPr lang="en-US" sz="2000" spc="-5" dirty="0">
                <a:latin typeface="Sitka Text" panose="02000505000000020004" pitchFamily="2" charset="0"/>
                <a:cs typeface="Courier New"/>
              </a:rPr>
              <a:t>fill(int money, </a:t>
            </a:r>
            <a:r>
              <a:rPr lang="en-US" sz="2000" dirty="0">
                <a:latin typeface="Sitka Text" panose="02000505000000020004" pitchFamily="2" charset="0"/>
                <a:cs typeface="Courier New"/>
              </a:rPr>
              <a:t>int</a:t>
            </a:r>
            <a:r>
              <a:rPr lang="en-US" sz="2000" spc="-10" dirty="0">
                <a:latin typeface="Sitka Text" panose="02000505000000020004" pitchFamily="2" charset="0"/>
                <a:cs typeface="Courier New"/>
              </a:rPr>
              <a:t> </a:t>
            </a:r>
            <a:r>
              <a:rPr lang="en-US" sz="2000" spc="-5" dirty="0" err="1">
                <a:latin typeface="Sitka Text" panose="02000505000000020004" pitchFamily="2" charset="0"/>
                <a:cs typeface="Courier New"/>
              </a:rPr>
              <a:t>pocketMoney</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243840">
              <a:lnSpc>
                <a:spcPct val="100000"/>
              </a:lnSpc>
              <a:spcBef>
                <a:spcPts val="240"/>
              </a:spcBef>
            </a:pPr>
            <a:r>
              <a:rPr lang="en-US" sz="2000" dirty="0">
                <a:latin typeface="Sitka Text" panose="02000505000000020004" pitchFamily="2" charset="0"/>
                <a:cs typeface="Courier New"/>
              </a:rPr>
              <a:t>{</a:t>
            </a:r>
          </a:p>
          <a:p>
            <a:pPr marL="469900" marR="694055">
              <a:lnSpc>
                <a:spcPct val="110000"/>
              </a:lnSpc>
            </a:pPr>
            <a:r>
              <a:rPr lang="en-US" sz="2000" spc="-5" dirty="0" err="1">
                <a:latin typeface="Sitka Text" panose="02000505000000020004" pitchFamily="2" charset="0"/>
                <a:cs typeface="Courier New"/>
              </a:rPr>
              <a:t>this.money</a:t>
            </a:r>
            <a:r>
              <a:rPr lang="en-US" sz="2000" spc="-5" dirty="0">
                <a:latin typeface="Sitka Text" panose="02000505000000020004" pitchFamily="2" charset="0"/>
                <a:cs typeface="Courier New"/>
              </a:rPr>
              <a:t> </a:t>
            </a:r>
            <a:r>
              <a:rPr lang="en-US" sz="2000" dirty="0">
                <a:latin typeface="Sitka Text" panose="02000505000000020004" pitchFamily="2" charset="0"/>
                <a:cs typeface="Courier New"/>
              </a:rPr>
              <a:t>= </a:t>
            </a:r>
            <a:r>
              <a:rPr lang="en-US" sz="2000" spc="-5" dirty="0">
                <a:latin typeface="Sitka Text" panose="02000505000000020004" pitchFamily="2" charset="0"/>
                <a:cs typeface="Courier New"/>
              </a:rPr>
              <a:t>money;  </a:t>
            </a:r>
          </a:p>
          <a:p>
            <a:pPr marL="469900" marR="694055">
              <a:lnSpc>
                <a:spcPct val="110000"/>
              </a:lnSpc>
            </a:pPr>
            <a:r>
              <a:rPr lang="en-US" sz="2000" spc="-5" dirty="0" err="1">
                <a:latin typeface="Sitka Text" panose="02000505000000020004" pitchFamily="2" charset="0"/>
                <a:cs typeface="Courier New"/>
              </a:rPr>
              <a:t>this.pocketMoney</a:t>
            </a:r>
            <a:r>
              <a:rPr lang="en-US" sz="2000" spc="-5" dirty="0">
                <a:latin typeface="Sitka Text" panose="02000505000000020004" pitchFamily="2" charset="0"/>
                <a:cs typeface="Courier New"/>
              </a:rPr>
              <a:t> </a:t>
            </a:r>
            <a:r>
              <a:rPr lang="en-US" sz="2000" dirty="0">
                <a:latin typeface="Sitka Text" panose="02000505000000020004" pitchFamily="2" charset="0"/>
                <a:cs typeface="Courier New"/>
              </a:rPr>
              <a:t>=</a:t>
            </a:r>
            <a:r>
              <a:rPr lang="en-US" sz="2000" spc="-25" dirty="0">
                <a:latin typeface="Sitka Text" panose="02000505000000020004" pitchFamily="2" charset="0"/>
                <a:cs typeface="Courier New"/>
              </a:rPr>
              <a:t> </a:t>
            </a:r>
            <a:r>
              <a:rPr lang="en-US" sz="2000" spc="-5" dirty="0" err="1">
                <a:latin typeface="Sitka Text" panose="02000505000000020004" pitchFamily="2" charset="0"/>
                <a:cs typeface="Courier New"/>
              </a:rPr>
              <a:t>pocketMoney</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243840">
              <a:lnSpc>
                <a:spcPct val="100000"/>
              </a:lnSpc>
              <a:spcBef>
                <a:spcPts val="244"/>
              </a:spcBef>
            </a:pPr>
            <a:r>
              <a:rPr lang="en-US" sz="2000" dirty="0">
                <a:latin typeface="Sitka Text" panose="02000505000000020004" pitchFamily="2" charset="0"/>
                <a:cs typeface="Courier New"/>
              </a:rPr>
              <a:t>}</a:t>
            </a:r>
          </a:p>
          <a:p>
            <a:pPr marL="469900" marR="1376680" indent="-226060">
              <a:lnSpc>
                <a:spcPct val="110000"/>
              </a:lnSpc>
            </a:pPr>
            <a:r>
              <a:rPr lang="en-US" sz="2000" spc="-5" dirty="0">
                <a:latin typeface="Sitka Text" panose="02000505000000020004" pitchFamily="2" charset="0"/>
                <a:cs typeface="Courier New"/>
              </a:rPr>
              <a:t>public int </a:t>
            </a:r>
            <a:r>
              <a:rPr lang="en-US" sz="2000" spc="-5" dirty="0" err="1">
                <a:latin typeface="Sitka Text" panose="02000505000000020004" pitchFamily="2" charset="0"/>
                <a:cs typeface="Courier New"/>
              </a:rPr>
              <a:t>getPocketMoney</a:t>
            </a:r>
            <a:r>
              <a:rPr lang="en-US" sz="2000" spc="-5" dirty="0">
                <a:latin typeface="Sitka Text" panose="02000505000000020004" pitchFamily="2" charset="0"/>
                <a:cs typeface="Courier New"/>
              </a:rPr>
              <a:t>(){  </a:t>
            </a:r>
          </a:p>
          <a:p>
            <a:pPr marL="469900" marR="1376680" indent="-226060">
              <a:lnSpc>
                <a:spcPct val="110000"/>
              </a:lnSpc>
            </a:pPr>
            <a:r>
              <a:rPr lang="en-US" sz="2000" spc="-5" dirty="0">
                <a:latin typeface="Sitka Text" panose="02000505000000020004" pitchFamily="2" charset="0"/>
                <a:cs typeface="Courier New"/>
              </a:rPr>
              <a:t>  return</a:t>
            </a:r>
            <a:r>
              <a:rPr lang="en-US" sz="2000" spc="-10" dirty="0">
                <a:latin typeface="Sitka Text" panose="02000505000000020004" pitchFamily="2" charset="0"/>
                <a:cs typeface="Courier New"/>
              </a:rPr>
              <a:t> </a:t>
            </a:r>
            <a:r>
              <a:rPr lang="en-US" sz="2000" spc="-5" dirty="0" err="1">
                <a:latin typeface="Sitka Text" panose="02000505000000020004" pitchFamily="2" charset="0"/>
                <a:cs typeface="Courier New"/>
              </a:rPr>
              <a:t>pocketMoney</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243840">
              <a:lnSpc>
                <a:spcPct val="100000"/>
              </a:lnSpc>
              <a:spcBef>
                <a:spcPts val="240"/>
              </a:spcBef>
            </a:pPr>
            <a:r>
              <a:rPr lang="en-US" sz="2000" dirty="0">
                <a:latin typeface="Sitka Text" panose="02000505000000020004" pitchFamily="2" charset="0"/>
                <a:cs typeface="Courier New"/>
              </a:rPr>
              <a:t>}</a:t>
            </a:r>
          </a:p>
          <a:p>
            <a:pPr marL="12700">
              <a:lnSpc>
                <a:spcPct val="100000"/>
              </a:lnSpc>
              <a:spcBef>
                <a:spcPts val="240"/>
              </a:spcBef>
            </a:pPr>
            <a:r>
              <a:rPr lang="en-US" sz="2000" dirty="0">
                <a:latin typeface="Sitka Text" panose="02000505000000020004" pitchFamily="2" charset="0"/>
                <a:cs typeface="Courier New"/>
              </a:rPr>
              <a:t>}</a:t>
            </a:r>
          </a:p>
        </p:txBody>
      </p:sp>
      <p:sp>
        <p:nvSpPr>
          <p:cNvPr id="12" name="TextBox 11">
            <a:extLst>
              <a:ext uri="{FF2B5EF4-FFF2-40B4-BE49-F238E27FC236}">
                <a16:creationId xmlns:a16="http://schemas.microsoft.com/office/drawing/2014/main" id="{8D41D439-DBB4-45F9-9BFE-63A34A95A6D4}"/>
              </a:ext>
            </a:extLst>
          </p:cNvPr>
          <p:cNvSpPr txBox="1"/>
          <p:nvPr/>
        </p:nvSpPr>
        <p:spPr>
          <a:xfrm>
            <a:off x="6282108" y="876992"/>
            <a:ext cx="6108492" cy="2115964"/>
          </a:xfrm>
          <a:prstGeom prst="rect">
            <a:avLst/>
          </a:prstGeom>
          <a:noFill/>
        </p:spPr>
        <p:txBody>
          <a:bodyPr wrap="square">
            <a:spAutoFit/>
          </a:bodyPr>
          <a:lstStyle/>
          <a:p>
            <a:pPr marL="243840" marR="1987550" indent="-231775">
              <a:lnSpc>
                <a:spcPct val="110000"/>
              </a:lnSpc>
              <a:spcBef>
                <a:spcPts val="100"/>
              </a:spcBef>
            </a:pPr>
            <a:r>
              <a:rPr lang="en-US" sz="2000" spc="-5" dirty="0">
                <a:latin typeface="Sitka Text" panose="02000505000000020004" pitchFamily="2" charset="0"/>
                <a:cs typeface="Courier New"/>
              </a:rPr>
              <a:t>class </a:t>
            </a:r>
            <a:r>
              <a:rPr lang="en-US" sz="2000" dirty="0">
                <a:latin typeface="Sitka Text" panose="02000505000000020004" pitchFamily="2" charset="0"/>
                <a:cs typeface="Courier New"/>
              </a:rPr>
              <a:t>B </a:t>
            </a:r>
            <a:r>
              <a:rPr lang="en-US" sz="2000" spc="-5" dirty="0">
                <a:latin typeface="Sitka Text" panose="02000505000000020004" pitchFamily="2" charset="0"/>
                <a:cs typeface="Courier New"/>
              </a:rPr>
              <a:t>extends</a:t>
            </a:r>
            <a:r>
              <a:rPr lang="en-US" sz="2000" spc="-65" dirty="0">
                <a:latin typeface="Sitka Text" panose="02000505000000020004" pitchFamily="2" charset="0"/>
                <a:cs typeface="Courier New"/>
              </a:rPr>
              <a:t> </a:t>
            </a:r>
            <a:r>
              <a:rPr lang="en-US" sz="2000" spc="-5" dirty="0">
                <a:latin typeface="Sitka Text" panose="02000505000000020004" pitchFamily="2" charset="0"/>
                <a:cs typeface="Courier New"/>
              </a:rPr>
              <a:t>A{  </a:t>
            </a:r>
          </a:p>
          <a:p>
            <a:pPr marL="243840" marR="1987550" indent="-231775">
              <a:lnSpc>
                <a:spcPct val="110000"/>
              </a:lnSpc>
              <a:spcBef>
                <a:spcPts val="100"/>
              </a:spcBef>
            </a:pPr>
            <a:r>
              <a:rPr lang="en-US" sz="2000" spc="-5" dirty="0">
                <a:latin typeface="Sitka Text" panose="02000505000000020004" pitchFamily="2" charset="0"/>
                <a:cs typeface="Courier New"/>
              </a:rPr>
              <a:t>  int</a:t>
            </a:r>
            <a:r>
              <a:rPr lang="en-US" sz="2000" spc="-15" dirty="0">
                <a:latin typeface="Sitka Text" panose="02000505000000020004" pitchFamily="2" charset="0"/>
                <a:cs typeface="Courier New"/>
              </a:rPr>
              <a:t> </a:t>
            </a:r>
            <a:r>
              <a:rPr lang="en-US" sz="2000" spc="-5" dirty="0">
                <a:latin typeface="Sitka Text" panose="02000505000000020004" pitchFamily="2" charset="0"/>
                <a:cs typeface="Courier New"/>
              </a:rPr>
              <a:t>total;</a:t>
            </a:r>
            <a:endParaRPr lang="en-US" sz="2000" dirty="0">
              <a:latin typeface="Sitka Text" panose="02000505000000020004" pitchFamily="2" charset="0"/>
              <a:cs typeface="Courier New"/>
            </a:endParaRPr>
          </a:p>
          <a:p>
            <a:pPr marL="243840">
              <a:lnSpc>
                <a:spcPct val="100000"/>
              </a:lnSpc>
              <a:spcBef>
                <a:spcPts val="240"/>
              </a:spcBef>
            </a:pPr>
            <a:r>
              <a:rPr lang="en-US" sz="2000" dirty="0">
                <a:latin typeface="Sitka Text" panose="02000505000000020004" pitchFamily="2" charset="0"/>
                <a:cs typeface="Courier New"/>
              </a:rPr>
              <a:t>void sum(</a:t>
            </a:r>
            <a:r>
              <a:rPr lang="en-US" sz="2000" spc="-20" dirty="0">
                <a:latin typeface="Sitka Text" panose="02000505000000020004" pitchFamily="2" charset="0"/>
                <a:cs typeface="Courier New"/>
              </a:rPr>
              <a:t> </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469900">
              <a:lnSpc>
                <a:spcPct val="100000"/>
              </a:lnSpc>
              <a:spcBef>
                <a:spcPts val="240"/>
              </a:spcBef>
            </a:pPr>
            <a:r>
              <a:rPr lang="en-US" sz="2000" spc="-5" dirty="0">
                <a:latin typeface="Sitka Text" panose="02000505000000020004" pitchFamily="2" charset="0"/>
                <a:cs typeface="Courier New"/>
              </a:rPr>
              <a:t>total </a:t>
            </a:r>
            <a:r>
              <a:rPr lang="en-US" sz="2000" dirty="0">
                <a:latin typeface="Sitka Text" panose="02000505000000020004" pitchFamily="2" charset="0"/>
                <a:cs typeface="Courier New"/>
              </a:rPr>
              <a:t>= </a:t>
            </a:r>
            <a:r>
              <a:rPr lang="en-US" sz="2000" spc="-5" dirty="0">
                <a:latin typeface="Sitka Text" panose="02000505000000020004" pitchFamily="2" charset="0"/>
                <a:cs typeface="Courier New"/>
              </a:rPr>
              <a:t>money </a:t>
            </a:r>
            <a:r>
              <a:rPr lang="en-US" sz="2000" dirty="0">
                <a:latin typeface="Sitka Text" panose="02000505000000020004" pitchFamily="2" charset="0"/>
                <a:cs typeface="Courier New"/>
              </a:rPr>
              <a:t>+</a:t>
            </a:r>
            <a:r>
              <a:rPr lang="en-US" sz="2000" spc="-35" dirty="0">
                <a:latin typeface="Sitka Text" panose="02000505000000020004" pitchFamily="2" charset="0"/>
                <a:cs typeface="Courier New"/>
              </a:rPr>
              <a:t> </a:t>
            </a:r>
            <a:r>
              <a:rPr lang="en-US" sz="2000" spc="-35" dirty="0" err="1">
                <a:latin typeface="Sitka Text" panose="02000505000000020004" pitchFamily="2" charset="0"/>
                <a:cs typeface="Courier New"/>
              </a:rPr>
              <a:t>getP</a:t>
            </a:r>
            <a:r>
              <a:rPr lang="en-US" sz="2000" spc="-5" dirty="0" err="1">
                <a:latin typeface="Sitka Text" panose="02000505000000020004" pitchFamily="2" charset="0"/>
                <a:cs typeface="Courier New"/>
              </a:rPr>
              <a:t>ocketMoney</a:t>
            </a:r>
            <a:r>
              <a:rPr lang="en-US" sz="2000" spc="-5" dirty="0">
                <a:latin typeface="Sitka Text" panose="02000505000000020004" pitchFamily="2" charset="0"/>
                <a:cs typeface="Courier New"/>
              </a:rPr>
              <a:t>();</a:t>
            </a:r>
            <a:endParaRPr lang="en-US" sz="2000" dirty="0">
              <a:latin typeface="Sitka Text" panose="02000505000000020004" pitchFamily="2" charset="0"/>
              <a:cs typeface="Courier New"/>
            </a:endParaRPr>
          </a:p>
          <a:p>
            <a:pPr marL="243840">
              <a:lnSpc>
                <a:spcPct val="100000"/>
              </a:lnSpc>
              <a:spcBef>
                <a:spcPts val="240"/>
              </a:spcBef>
            </a:pPr>
            <a:r>
              <a:rPr lang="en-US" sz="2000" dirty="0">
                <a:latin typeface="Sitka Text" panose="02000505000000020004" pitchFamily="2" charset="0"/>
                <a:cs typeface="Courier New"/>
              </a:rPr>
              <a:t>}</a:t>
            </a:r>
          </a:p>
          <a:p>
            <a:pPr marL="12700">
              <a:lnSpc>
                <a:spcPct val="100000"/>
              </a:lnSpc>
              <a:spcBef>
                <a:spcPts val="240"/>
              </a:spcBef>
            </a:pPr>
            <a:r>
              <a:rPr lang="en-US" sz="2000" dirty="0">
                <a:latin typeface="Sitka Text" panose="02000505000000020004" pitchFamily="2" charset="0"/>
                <a:cs typeface="Courier New"/>
              </a:rPr>
              <a:t>}</a:t>
            </a:r>
          </a:p>
        </p:txBody>
      </p:sp>
      <p:sp>
        <p:nvSpPr>
          <p:cNvPr id="13" name="TextBox 12">
            <a:extLst>
              <a:ext uri="{FF2B5EF4-FFF2-40B4-BE49-F238E27FC236}">
                <a16:creationId xmlns:a16="http://schemas.microsoft.com/office/drawing/2014/main" id="{9767F4F1-48D1-41E3-AA7C-882397E963C0}"/>
              </a:ext>
            </a:extLst>
          </p:cNvPr>
          <p:cNvSpPr txBox="1"/>
          <p:nvPr/>
        </p:nvSpPr>
        <p:spPr>
          <a:xfrm>
            <a:off x="6208379" y="3253675"/>
            <a:ext cx="6318354" cy="3170099"/>
          </a:xfrm>
          <a:prstGeom prst="rect">
            <a:avLst/>
          </a:prstGeom>
          <a:noFill/>
        </p:spPr>
        <p:txBody>
          <a:bodyPr wrap="square">
            <a:spAutoFit/>
          </a:bodyPr>
          <a:lstStyle/>
          <a:p>
            <a:r>
              <a:rPr lang="en-US" sz="2000" dirty="0">
                <a:latin typeface="Sitka Text" panose="02000505000000020004" pitchFamily="2" charset="0"/>
              </a:rPr>
              <a:t>class C</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B s1=new B();</a:t>
            </a:r>
          </a:p>
          <a:p>
            <a:r>
              <a:rPr lang="en-US" sz="2000" dirty="0">
                <a:latin typeface="Sitka Text" panose="02000505000000020004" pitchFamily="2" charset="0"/>
              </a:rPr>
              <a:t>	s1.fill(1000,500);</a:t>
            </a:r>
          </a:p>
          <a:p>
            <a:r>
              <a:rPr lang="en-US" sz="2000" dirty="0">
                <a:latin typeface="Sitka Text" panose="02000505000000020004" pitchFamily="2" charset="0"/>
              </a:rPr>
              <a:t>	s1.sum();</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(s1.total);</a:t>
            </a:r>
          </a:p>
          <a:p>
            <a:r>
              <a:rPr lang="en-US" sz="2000" dirty="0">
                <a:latin typeface="Sitka Text" panose="02000505000000020004" pitchFamily="2" charset="0"/>
              </a:rPr>
              <a:t>     }</a:t>
            </a:r>
          </a:p>
          <a:p>
            <a:r>
              <a:rPr lang="en-US" sz="2000" dirty="0">
                <a:latin typeface="Sitka Text" panose="02000505000000020004" pitchFamily="2" charset="0"/>
              </a:rPr>
              <a:t>  }</a:t>
            </a:r>
          </a:p>
        </p:txBody>
      </p:sp>
      <p:grpSp>
        <p:nvGrpSpPr>
          <p:cNvPr id="14" name="Group 13"/>
          <p:cNvGrpSpPr/>
          <p:nvPr/>
        </p:nvGrpSpPr>
        <p:grpSpPr>
          <a:xfrm>
            <a:off x="9453603" y="56385"/>
            <a:ext cx="2628980" cy="738492"/>
            <a:chOff x="9520509" y="56385"/>
            <a:chExt cx="2628980" cy="738492"/>
          </a:xfrm>
        </p:grpSpPr>
        <p:graphicFrame>
          <p:nvGraphicFramePr>
            <p:cNvPr id="15" name="Object 14"/>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7" name="Picture 16">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101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564891"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Constructors - Inheritance</a:t>
            </a:r>
            <a:endParaRPr lang="en-US" sz="4400" b="1" i="0" dirty="0">
              <a:solidFill>
                <a:srgbClr val="273239"/>
              </a:solidFill>
              <a:effectLst/>
              <a:latin typeface="Sitka Heading Semibold" pitchFamily="2" charset="0"/>
            </a:endParaRPr>
          </a:p>
        </p:txBody>
      </p:sp>
      <p:sp>
        <p:nvSpPr>
          <p:cNvPr id="9" name="TextBox 8">
            <a:extLst>
              <a:ext uri="{FF2B5EF4-FFF2-40B4-BE49-F238E27FC236}">
                <a16:creationId xmlns:a16="http://schemas.microsoft.com/office/drawing/2014/main" id="{5D090FB1-C836-4BA4-BEA4-7EE746DDE993}"/>
              </a:ext>
            </a:extLst>
          </p:cNvPr>
          <p:cNvSpPr txBox="1"/>
          <p:nvPr/>
        </p:nvSpPr>
        <p:spPr>
          <a:xfrm>
            <a:off x="588997" y="1097688"/>
            <a:ext cx="11014006" cy="5170646"/>
          </a:xfrm>
          <a:prstGeom prst="rect">
            <a:avLst/>
          </a:prstGeom>
          <a:noFill/>
        </p:spPr>
        <p:txBody>
          <a:bodyPr wrap="square">
            <a:spAutoFit/>
          </a:bodyPr>
          <a:lstStyle/>
          <a:p>
            <a:pPr marL="243840" indent="-231775">
              <a:lnSpc>
                <a:spcPct val="100000"/>
              </a:lnSpc>
              <a:spcBef>
                <a:spcPts val="1200"/>
              </a:spcBef>
              <a:spcAft>
                <a:spcPts val="600"/>
              </a:spcAft>
              <a:buChar char="•"/>
              <a:tabLst>
                <a:tab pos="243840" algn="l"/>
                <a:tab pos="244475" algn="l"/>
              </a:tabLst>
            </a:pPr>
            <a:r>
              <a:rPr lang="en-US" sz="2400" dirty="0">
                <a:latin typeface="Sitka Text" panose="02000505000000020004" pitchFamily="2" charset="0"/>
                <a:cs typeface="Arial"/>
              </a:rPr>
              <a:t>The creation and initialization of the superclass object </a:t>
            </a:r>
            <a:r>
              <a:rPr lang="en-US" sz="2400" spc="-5" dirty="0">
                <a:latin typeface="Sitka Text" panose="02000505000000020004" pitchFamily="2" charset="0"/>
                <a:cs typeface="Arial"/>
              </a:rPr>
              <a:t>is </a:t>
            </a:r>
            <a:r>
              <a:rPr lang="en-US" sz="2400" dirty="0">
                <a:latin typeface="Sitka Text" panose="02000505000000020004" pitchFamily="2" charset="0"/>
                <a:cs typeface="Arial"/>
              </a:rPr>
              <a:t>a </a:t>
            </a:r>
            <a:r>
              <a:rPr lang="en-US" sz="2400" spc="-5" dirty="0">
                <a:latin typeface="Sitka Text" panose="02000505000000020004" pitchFamily="2" charset="0"/>
                <a:cs typeface="Arial"/>
              </a:rPr>
              <a:t>prerequisite</a:t>
            </a:r>
            <a:r>
              <a:rPr lang="en-US" sz="2400" spc="114" dirty="0">
                <a:latin typeface="Sitka Text" panose="02000505000000020004" pitchFamily="2" charset="0"/>
                <a:cs typeface="Arial"/>
              </a:rPr>
              <a:t> </a:t>
            </a:r>
            <a:r>
              <a:rPr lang="en-US" sz="2400" spc="-20" dirty="0">
                <a:latin typeface="Sitka Text" panose="02000505000000020004" pitchFamily="2" charset="0"/>
                <a:cs typeface="Arial"/>
              </a:rPr>
              <a:t>to </a:t>
            </a:r>
            <a:r>
              <a:rPr lang="en-US" sz="2400" dirty="0">
                <a:latin typeface="Sitka Text" panose="02000505000000020004" pitchFamily="2" charset="0"/>
                <a:cs typeface="Arial"/>
              </a:rPr>
              <a:t>the creation of the </a:t>
            </a:r>
            <a:r>
              <a:rPr lang="en-US" sz="2400" spc="5" dirty="0">
                <a:latin typeface="Sitka Text" panose="02000505000000020004" pitchFamily="2" charset="0"/>
                <a:cs typeface="Arial"/>
              </a:rPr>
              <a:t>subclass</a:t>
            </a:r>
            <a:r>
              <a:rPr lang="en-US" sz="2400" spc="-180" dirty="0">
                <a:latin typeface="Sitka Text" panose="02000505000000020004" pitchFamily="2" charset="0"/>
                <a:cs typeface="Arial"/>
              </a:rPr>
              <a:t> </a:t>
            </a:r>
            <a:r>
              <a:rPr lang="en-US" sz="2400" dirty="0">
                <a:latin typeface="Sitka Text" panose="02000505000000020004" pitchFamily="2" charset="0"/>
                <a:cs typeface="Arial"/>
              </a:rPr>
              <a:t>object.</a:t>
            </a:r>
          </a:p>
          <a:p>
            <a:pPr marL="243840" indent="-231775">
              <a:lnSpc>
                <a:spcPct val="100000"/>
              </a:lnSpc>
              <a:spcBef>
                <a:spcPts val="1200"/>
              </a:spcBef>
              <a:spcAft>
                <a:spcPts val="600"/>
              </a:spcAft>
              <a:buChar char="•"/>
              <a:tabLst>
                <a:tab pos="243840" algn="l"/>
                <a:tab pos="244475" algn="l"/>
              </a:tabLst>
            </a:pPr>
            <a:r>
              <a:rPr lang="en-US" sz="2400" dirty="0">
                <a:latin typeface="Sitka Text" panose="02000505000000020004" pitchFamily="2" charset="0"/>
                <a:cs typeface="Arial"/>
              </a:rPr>
              <a:t>When a subclass object </a:t>
            </a:r>
            <a:r>
              <a:rPr lang="en-US" sz="2400" spc="-5" dirty="0">
                <a:latin typeface="Sitka Text" panose="02000505000000020004" pitchFamily="2" charset="0"/>
                <a:cs typeface="Arial"/>
              </a:rPr>
              <a:t>is</a:t>
            </a:r>
            <a:r>
              <a:rPr lang="en-US" sz="2400" spc="-110" dirty="0">
                <a:latin typeface="Sitka Text" panose="02000505000000020004" pitchFamily="2" charset="0"/>
                <a:cs typeface="Arial"/>
              </a:rPr>
              <a:t> </a:t>
            </a:r>
            <a:r>
              <a:rPr lang="en-US" sz="2400" dirty="0">
                <a:latin typeface="Sitka Text" panose="02000505000000020004" pitchFamily="2" charset="0"/>
                <a:cs typeface="Arial"/>
              </a:rPr>
              <a:t>created,</a:t>
            </a:r>
          </a:p>
          <a:p>
            <a:pPr marL="756285" lvl="1" indent="-287020">
              <a:lnSpc>
                <a:spcPct val="100000"/>
              </a:lnSpc>
              <a:spcBef>
                <a:spcPts val="1200"/>
              </a:spcBef>
              <a:spcAft>
                <a:spcPts val="600"/>
              </a:spcAft>
              <a:buChar char="–"/>
              <a:tabLst>
                <a:tab pos="756285" algn="l"/>
                <a:tab pos="756920" algn="l"/>
              </a:tabLst>
            </a:pPr>
            <a:r>
              <a:rPr lang="en-US" sz="2400" spc="-5" dirty="0">
                <a:latin typeface="Sitka Text" panose="02000505000000020004" pitchFamily="2" charset="0"/>
                <a:cs typeface="Arial"/>
              </a:rPr>
              <a:t>It </a:t>
            </a:r>
            <a:r>
              <a:rPr lang="en-US" sz="2400" dirty="0">
                <a:latin typeface="Sitka Text" panose="02000505000000020004" pitchFamily="2" charset="0"/>
                <a:cs typeface="Arial"/>
              </a:rPr>
              <a:t>creates the </a:t>
            </a:r>
            <a:r>
              <a:rPr lang="en-US" sz="2400" u="heavy" dirty="0">
                <a:uFill>
                  <a:solidFill>
                    <a:srgbClr val="000000"/>
                  </a:solidFill>
                </a:uFill>
                <a:latin typeface="Sitka Text" panose="02000505000000020004" pitchFamily="2" charset="0"/>
                <a:cs typeface="Arial"/>
              </a:rPr>
              <a:t>superclass</a:t>
            </a:r>
            <a:r>
              <a:rPr lang="en-US" sz="2400" u="heavy" spc="-130" dirty="0">
                <a:uFill>
                  <a:solidFill>
                    <a:srgbClr val="000000"/>
                  </a:solidFill>
                </a:uFill>
                <a:latin typeface="Sitka Text" panose="02000505000000020004" pitchFamily="2" charset="0"/>
                <a:cs typeface="Arial"/>
              </a:rPr>
              <a:t> </a:t>
            </a:r>
            <a:r>
              <a:rPr lang="en-US" sz="2400" u="heavy" dirty="0">
                <a:uFill>
                  <a:solidFill>
                    <a:srgbClr val="000000"/>
                  </a:solidFill>
                </a:uFill>
                <a:latin typeface="Sitka Text" panose="02000505000000020004" pitchFamily="2" charset="0"/>
                <a:cs typeface="Arial"/>
              </a:rPr>
              <a:t>object</a:t>
            </a:r>
            <a:endParaRPr lang="en-US" sz="2400" dirty="0">
              <a:latin typeface="Sitka Text" panose="02000505000000020004" pitchFamily="2" charset="0"/>
              <a:cs typeface="Arial"/>
            </a:endParaRPr>
          </a:p>
          <a:p>
            <a:pPr marL="756285" lvl="1" indent="-287020">
              <a:lnSpc>
                <a:spcPct val="100000"/>
              </a:lnSpc>
              <a:spcBef>
                <a:spcPts val="1200"/>
              </a:spcBef>
              <a:spcAft>
                <a:spcPts val="600"/>
              </a:spcAft>
              <a:buChar char="–"/>
              <a:tabLst>
                <a:tab pos="756285" algn="l"/>
                <a:tab pos="756920" algn="l"/>
              </a:tabLst>
            </a:pPr>
            <a:r>
              <a:rPr lang="en-US" sz="2400" dirty="0">
                <a:latin typeface="Sitka Text" panose="02000505000000020004" pitchFamily="2" charset="0"/>
                <a:cs typeface="Arial"/>
              </a:rPr>
              <a:t>Invokes the relevant superclass</a:t>
            </a:r>
            <a:r>
              <a:rPr lang="en-US" sz="2400" spc="-125" dirty="0">
                <a:latin typeface="Sitka Text" panose="02000505000000020004" pitchFamily="2" charset="0"/>
                <a:cs typeface="Arial"/>
              </a:rPr>
              <a:t> </a:t>
            </a:r>
            <a:r>
              <a:rPr lang="en-US" sz="2400" spc="-10" dirty="0">
                <a:latin typeface="Sitka Text" panose="02000505000000020004" pitchFamily="2" charset="0"/>
                <a:cs typeface="Arial"/>
              </a:rPr>
              <a:t>constructor.</a:t>
            </a:r>
            <a:endParaRPr lang="en-US" sz="2400" dirty="0">
              <a:latin typeface="Sitka Text" panose="02000505000000020004" pitchFamily="2" charset="0"/>
              <a:cs typeface="Arial"/>
            </a:endParaRPr>
          </a:p>
          <a:p>
            <a:pPr marL="1155700" marR="5080" lvl="2" indent="-228600">
              <a:lnSpc>
                <a:spcPct val="100000"/>
              </a:lnSpc>
              <a:spcBef>
                <a:spcPts val="1200"/>
              </a:spcBef>
              <a:spcAft>
                <a:spcPts val="600"/>
              </a:spcAft>
              <a:buChar char="–"/>
              <a:tabLst>
                <a:tab pos="1156335" algn="l"/>
                <a:tab pos="1730375" algn="l"/>
                <a:tab pos="2913380" algn="l"/>
                <a:tab pos="4263390" algn="l"/>
                <a:tab pos="5443220" algn="l"/>
                <a:tab pos="5944870" algn="l"/>
                <a:tab pos="6574155" algn="l"/>
                <a:tab pos="7685405" algn="l"/>
                <a:tab pos="8089265" algn="l"/>
              </a:tabLst>
            </a:pPr>
            <a:r>
              <a:rPr lang="en-US" sz="2400" dirty="0">
                <a:latin typeface="Sitka Text" panose="02000505000000020004" pitchFamily="2" charset="0"/>
                <a:cs typeface="Arial"/>
              </a:rPr>
              <a:t>The	initialized sup</a:t>
            </a:r>
            <a:r>
              <a:rPr lang="en-US" sz="2400" spc="-15" dirty="0">
                <a:latin typeface="Sitka Text" panose="02000505000000020004" pitchFamily="2" charset="0"/>
                <a:cs typeface="Arial"/>
              </a:rPr>
              <a:t>e</a:t>
            </a:r>
            <a:r>
              <a:rPr lang="en-US" sz="2400" dirty="0">
                <a:latin typeface="Sitka Text" panose="02000505000000020004" pitchFamily="2" charset="0"/>
                <a:cs typeface="Arial"/>
              </a:rPr>
              <a:t>r</a:t>
            </a:r>
            <a:r>
              <a:rPr lang="en-US" sz="2400" spc="5" dirty="0">
                <a:latin typeface="Sitka Text" panose="02000505000000020004" pitchFamily="2" charset="0"/>
                <a:cs typeface="Arial"/>
              </a:rPr>
              <a:t>c</a:t>
            </a:r>
            <a:r>
              <a:rPr lang="en-US" sz="2400" dirty="0">
                <a:latin typeface="Sitka Text" panose="02000505000000020004" pitchFamily="2" charset="0"/>
                <a:cs typeface="Arial"/>
              </a:rPr>
              <a:t>l</a:t>
            </a:r>
            <a:r>
              <a:rPr lang="en-US" sz="2400" spc="-15" dirty="0">
                <a:latin typeface="Sitka Text" panose="02000505000000020004" pitchFamily="2" charset="0"/>
                <a:cs typeface="Arial"/>
              </a:rPr>
              <a:t>a</a:t>
            </a:r>
            <a:r>
              <a:rPr lang="en-US" sz="2400" dirty="0">
                <a:latin typeface="Sitka Text" panose="02000505000000020004" pitchFamily="2" charset="0"/>
                <a:cs typeface="Arial"/>
              </a:rPr>
              <a:t>ss at</a:t>
            </a:r>
            <a:r>
              <a:rPr lang="en-US" sz="2400" spc="-10" dirty="0">
                <a:latin typeface="Sitka Text" panose="02000505000000020004" pitchFamily="2" charset="0"/>
                <a:cs typeface="Arial"/>
              </a:rPr>
              <a:t>t</a:t>
            </a:r>
            <a:r>
              <a:rPr lang="en-US" sz="2400" dirty="0">
                <a:latin typeface="Sitka Text" panose="02000505000000020004" pitchFamily="2" charset="0"/>
                <a:cs typeface="Arial"/>
              </a:rPr>
              <a:t>ri</a:t>
            </a:r>
            <a:r>
              <a:rPr lang="en-US" sz="2400" spc="-10" dirty="0">
                <a:latin typeface="Sitka Text" panose="02000505000000020004" pitchFamily="2" charset="0"/>
                <a:cs typeface="Arial"/>
              </a:rPr>
              <a:t>b</a:t>
            </a:r>
            <a:r>
              <a:rPr lang="en-US" sz="2400" dirty="0">
                <a:latin typeface="Sitka Text" panose="02000505000000020004" pitchFamily="2" charset="0"/>
                <a:cs typeface="Arial"/>
              </a:rPr>
              <a:t>ut</a:t>
            </a:r>
            <a:r>
              <a:rPr lang="en-US" sz="2400" spc="-15" dirty="0">
                <a:latin typeface="Sitka Text" panose="02000505000000020004" pitchFamily="2" charset="0"/>
                <a:cs typeface="Arial"/>
              </a:rPr>
              <a:t>e</a:t>
            </a:r>
            <a:r>
              <a:rPr lang="en-US" sz="2400" dirty="0">
                <a:latin typeface="Sitka Text" panose="02000505000000020004" pitchFamily="2" charset="0"/>
                <a:cs typeface="Arial"/>
              </a:rPr>
              <a:t>s </a:t>
            </a:r>
            <a:r>
              <a:rPr lang="en-US" sz="2400" spc="-10" dirty="0">
                <a:latin typeface="Sitka Text" panose="02000505000000020004" pitchFamily="2" charset="0"/>
                <a:cs typeface="Arial"/>
              </a:rPr>
              <a:t>ar</a:t>
            </a:r>
            <a:r>
              <a:rPr lang="en-US" sz="2400" dirty="0">
                <a:latin typeface="Sitka Text" panose="02000505000000020004" pitchFamily="2" charset="0"/>
                <a:cs typeface="Arial"/>
              </a:rPr>
              <a:t>e then inh</a:t>
            </a:r>
            <a:r>
              <a:rPr lang="en-US" sz="2400" spc="-10" dirty="0">
                <a:latin typeface="Sitka Text" panose="02000505000000020004" pitchFamily="2" charset="0"/>
                <a:cs typeface="Arial"/>
              </a:rPr>
              <a:t>e</a:t>
            </a:r>
            <a:r>
              <a:rPr lang="en-US" sz="2400" dirty="0">
                <a:latin typeface="Sitka Text" panose="02000505000000020004" pitchFamily="2" charset="0"/>
                <a:cs typeface="Arial"/>
              </a:rPr>
              <a:t>rited by t</a:t>
            </a:r>
            <a:r>
              <a:rPr lang="en-US" sz="2400" spc="-20" dirty="0">
                <a:latin typeface="Sitka Text" panose="02000505000000020004" pitchFamily="2" charset="0"/>
                <a:cs typeface="Arial"/>
              </a:rPr>
              <a:t>h</a:t>
            </a:r>
            <a:r>
              <a:rPr lang="en-US" sz="2400" dirty="0">
                <a:latin typeface="Sitka Text" panose="02000505000000020004" pitchFamily="2" charset="0"/>
                <a:cs typeface="Arial"/>
              </a:rPr>
              <a:t>e  subclass</a:t>
            </a:r>
            <a:r>
              <a:rPr lang="en-US" sz="2400" spc="-35" dirty="0">
                <a:latin typeface="Sitka Text" panose="02000505000000020004" pitchFamily="2" charset="0"/>
                <a:cs typeface="Arial"/>
              </a:rPr>
              <a:t> </a:t>
            </a:r>
            <a:r>
              <a:rPr lang="en-US" sz="2400" dirty="0">
                <a:latin typeface="Sitka Text" panose="02000505000000020004" pitchFamily="2" charset="0"/>
                <a:cs typeface="Arial"/>
              </a:rPr>
              <a:t>object</a:t>
            </a:r>
          </a:p>
          <a:p>
            <a:pPr marL="756285" lvl="1" indent="-287020">
              <a:lnSpc>
                <a:spcPct val="100000"/>
              </a:lnSpc>
              <a:spcBef>
                <a:spcPts val="1200"/>
              </a:spcBef>
              <a:spcAft>
                <a:spcPts val="600"/>
              </a:spcAft>
              <a:buChar char="–"/>
              <a:tabLst>
                <a:tab pos="756285" algn="l"/>
                <a:tab pos="756920" algn="l"/>
              </a:tabLst>
            </a:pPr>
            <a:r>
              <a:rPr lang="en-US" sz="2400" dirty="0">
                <a:latin typeface="Sitka Text" panose="02000505000000020004" pitchFamily="2" charset="0"/>
                <a:cs typeface="Arial"/>
              </a:rPr>
              <a:t>finally followed by the creation of the </a:t>
            </a:r>
            <a:r>
              <a:rPr lang="en-US" sz="2400" u="heavy" dirty="0">
                <a:uFill>
                  <a:solidFill>
                    <a:srgbClr val="000000"/>
                  </a:solidFill>
                </a:uFill>
                <a:latin typeface="Sitka Text" panose="02000505000000020004" pitchFamily="2" charset="0"/>
                <a:cs typeface="Arial"/>
              </a:rPr>
              <a:t>subclass</a:t>
            </a:r>
            <a:r>
              <a:rPr lang="en-US" sz="2400" u="heavy" spc="-145" dirty="0">
                <a:uFill>
                  <a:solidFill>
                    <a:srgbClr val="000000"/>
                  </a:solidFill>
                </a:uFill>
                <a:latin typeface="Sitka Text" panose="02000505000000020004" pitchFamily="2" charset="0"/>
                <a:cs typeface="Arial"/>
              </a:rPr>
              <a:t> </a:t>
            </a:r>
            <a:r>
              <a:rPr lang="en-US" sz="2400" u="heavy" dirty="0">
                <a:uFill>
                  <a:solidFill>
                    <a:srgbClr val="000000"/>
                  </a:solidFill>
                </a:uFill>
                <a:latin typeface="Sitka Text" panose="02000505000000020004" pitchFamily="2" charset="0"/>
                <a:cs typeface="Arial"/>
              </a:rPr>
              <a:t>object</a:t>
            </a:r>
            <a:endParaRPr lang="en-US" sz="2400" dirty="0">
              <a:latin typeface="Sitka Text" panose="02000505000000020004" pitchFamily="2" charset="0"/>
              <a:cs typeface="Arial"/>
            </a:endParaRPr>
          </a:p>
          <a:p>
            <a:pPr marL="1155700" marR="5715" lvl="2" indent="-228600">
              <a:lnSpc>
                <a:spcPct val="100000"/>
              </a:lnSpc>
              <a:spcBef>
                <a:spcPts val="1200"/>
              </a:spcBef>
              <a:spcAft>
                <a:spcPts val="600"/>
              </a:spcAft>
              <a:buChar char="–"/>
              <a:tabLst>
                <a:tab pos="1156335" algn="l"/>
              </a:tabLst>
            </a:pPr>
            <a:r>
              <a:rPr lang="en-US" sz="2400" dirty="0">
                <a:latin typeface="Sitka Text" panose="02000505000000020004" pitchFamily="2" charset="0"/>
                <a:cs typeface="Arial"/>
              </a:rPr>
              <a:t>initialization of its own </a:t>
            </a:r>
            <a:r>
              <a:rPr lang="en-US" sz="2400" spc="-5" dirty="0">
                <a:latin typeface="Sitka Text" panose="02000505000000020004" pitchFamily="2" charset="0"/>
                <a:cs typeface="Arial"/>
              </a:rPr>
              <a:t>attributes through </a:t>
            </a:r>
            <a:r>
              <a:rPr lang="en-US" sz="2400" dirty="0">
                <a:latin typeface="Sitka Text" panose="02000505000000020004" pitchFamily="2" charset="0"/>
                <a:cs typeface="Arial"/>
              </a:rPr>
              <a:t>a relevant </a:t>
            </a:r>
            <a:r>
              <a:rPr lang="en-US" sz="2400" spc="-5" dirty="0">
                <a:latin typeface="Sitka Text" panose="02000505000000020004" pitchFamily="2" charset="0"/>
                <a:cs typeface="Arial"/>
              </a:rPr>
              <a:t>constructor  </a:t>
            </a:r>
            <a:r>
              <a:rPr lang="en-US" sz="2400" dirty="0">
                <a:latin typeface="Sitka Text" panose="02000505000000020004" pitchFamily="2" charset="0"/>
                <a:cs typeface="Arial"/>
              </a:rPr>
              <a:t>subclass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5065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564891"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Constructors - Inheritance</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8647CA3D-5F34-4EAD-9672-0680CECF0B75}"/>
              </a:ext>
            </a:extLst>
          </p:cNvPr>
          <p:cNvSpPr txBox="1"/>
          <p:nvPr/>
        </p:nvSpPr>
        <p:spPr>
          <a:xfrm>
            <a:off x="294499" y="876992"/>
            <a:ext cx="8061549" cy="5940088"/>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int a;</a:t>
            </a:r>
          </a:p>
          <a:p>
            <a:r>
              <a:rPr lang="en-US" sz="2000" dirty="0">
                <a:latin typeface="Sitka Text" panose="02000505000000020004" pitchFamily="2" charset="0"/>
              </a:rPr>
              <a:t>    A()</a:t>
            </a:r>
          </a:p>
          <a:p>
            <a:r>
              <a:rPr lang="en-US" sz="2000" dirty="0">
                <a:latin typeface="Sitka Text" panose="02000505000000020004" pitchFamily="2" charset="0"/>
              </a:rPr>
              <a:t>     {</a:t>
            </a:r>
          </a:p>
          <a:p>
            <a:r>
              <a:rPr lang="en-US" sz="2000" dirty="0">
                <a:latin typeface="Sitka Text" panose="02000505000000020004" pitchFamily="2" charset="0"/>
              </a:rPr>
              <a:t>       a=10;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 Class A Constructor");</a:t>
            </a:r>
          </a:p>
          <a:p>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class B extends A</a:t>
            </a:r>
          </a:p>
          <a:p>
            <a:r>
              <a:rPr lang="en-US" sz="2000" dirty="0">
                <a:latin typeface="Sitka Text" panose="02000505000000020004" pitchFamily="2" charset="0"/>
              </a:rPr>
              <a:t>  {</a:t>
            </a:r>
          </a:p>
          <a:p>
            <a:r>
              <a:rPr lang="en-US" sz="2000" dirty="0">
                <a:latin typeface="Sitka Text" panose="02000505000000020004" pitchFamily="2" charset="0"/>
              </a:rPr>
              <a:t>    int b;</a:t>
            </a:r>
          </a:p>
          <a:p>
            <a:r>
              <a:rPr lang="en-US" sz="2000" dirty="0">
                <a:latin typeface="Sitka Text" panose="02000505000000020004" pitchFamily="2" charset="0"/>
              </a:rPr>
              <a:t>    B()</a:t>
            </a:r>
          </a:p>
          <a:p>
            <a:r>
              <a:rPr lang="en-US" sz="2000" dirty="0">
                <a:latin typeface="Sitka Text" panose="02000505000000020004" pitchFamily="2" charset="0"/>
              </a:rPr>
              <a:t>     {</a:t>
            </a:r>
          </a:p>
          <a:p>
            <a:r>
              <a:rPr lang="en-US" sz="2000" dirty="0">
                <a:latin typeface="Sitka Text" panose="02000505000000020004" pitchFamily="2" charset="0"/>
              </a:rPr>
              <a:t>       b=20;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 Class B Constructor");</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sp>
        <p:nvSpPr>
          <p:cNvPr id="14" name="TextBox 13">
            <a:extLst>
              <a:ext uri="{FF2B5EF4-FFF2-40B4-BE49-F238E27FC236}">
                <a16:creationId xmlns:a16="http://schemas.microsoft.com/office/drawing/2014/main" id="{BA7A3772-0D7B-449A-ABA5-F9179C4B9DA2}"/>
              </a:ext>
            </a:extLst>
          </p:cNvPr>
          <p:cNvSpPr txBox="1"/>
          <p:nvPr/>
        </p:nvSpPr>
        <p:spPr>
          <a:xfrm>
            <a:off x="6752430" y="3136725"/>
            <a:ext cx="6108492" cy="2554545"/>
          </a:xfrm>
          <a:prstGeom prst="rect">
            <a:avLst/>
          </a:prstGeom>
          <a:noFill/>
        </p:spPr>
        <p:txBody>
          <a:bodyPr wrap="square">
            <a:spAutoFit/>
          </a:bodyPr>
          <a:lstStyle/>
          <a:p>
            <a:r>
              <a:rPr lang="en-US" sz="2000" dirty="0">
                <a:latin typeface="Sitka Text" panose="02000505000000020004" pitchFamily="2" charset="0"/>
              </a:rPr>
              <a:t>class C</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B s1=new B();</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(s1.a +" " +s1.b);</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5" name="Picture 4" descr="to Try it Now! | Emoticon, Tri, Novelty sign">
            <a:extLst>
              <a:ext uri="{FF2B5EF4-FFF2-40B4-BE49-F238E27FC236}">
                <a16:creationId xmlns:a16="http://schemas.microsoft.com/office/drawing/2014/main" id="{60109D20-A35F-4882-8CA2-6F77DDB8B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889090"/>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1" name="Object 10"/>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915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564891"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Constructors - Inheritance</a:t>
            </a:r>
            <a:endParaRPr lang="en-US" sz="4400" b="1" i="0" dirty="0">
              <a:solidFill>
                <a:srgbClr val="273239"/>
              </a:solidFill>
              <a:effectLst/>
              <a:latin typeface="Sitka Heading Semibold" pitchFamily="2" charset="0"/>
            </a:endParaRPr>
          </a:p>
        </p:txBody>
      </p:sp>
      <p:sp>
        <p:nvSpPr>
          <p:cNvPr id="11" name="TextBox 10">
            <a:extLst>
              <a:ext uri="{FF2B5EF4-FFF2-40B4-BE49-F238E27FC236}">
                <a16:creationId xmlns:a16="http://schemas.microsoft.com/office/drawing/2014/main" id="{4A4A766B-AE5B-4FE7-B3C9-50A109F7A19C}"/>
              </a:ext>
            </a:extLst>
          </p:cNvPr>
          <p:cNvSpPr txBox="1"/>
          <p:nvPr/>
        </p:nvSpPr>
        <p:spPr>
          <a:xfrm>
            <a:off x="229233" y="1424521"/>
            <a:ext cx="6501351" cy="4093428"/>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int a;</a:t>
            </a:r>
          </a:p>
          <a:p>
            <a:r>
              <a:rPr lang="en-US" sz="2000" dirty="0">
                <a:latin typeface="Sitka Text" panose="02000505000000020004" pitchFamily="2" charset="0"/>
              </a:rPr>
              <a:t>    A()</a:t>
            </a:r>
          </a:p>
          <a:p>
            <a:r>
              <a:rPr lang="en-US" sz="2000" dirty="0">
                <a:latin typeface="Sitka Text" panose="02000505000000020004" pitchFamily="2" charset="0"/>
              </a:rPr>
              <a:t>     {</a:t>
            </a:r>
          </a:p>
          <a:p>
            <a:r>
              <a:rPr lang="en-US" sz="2000" dirty="0">
                <a:latin typeface="Sitka Text" panose="02000505000000020004" pitchFamily="2" charset="0"/>
              </a:rPr>
              <a:t>       a=10;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 Class A Constructor");</a:t>
            </a:r>
          </a:p>
          <a:p>
            <a:r>
              <a:rPr lang="en-US" sz="2000" dirty="0">
                <a:latin typeface="Sitka Text" panose="02000505000000020004" pitchFamily="2" charset="0"/>
              </a:rPr>
              <a:t>     }</a:t>
            </a:r>
          </a:p>
          <a:p>
            <a:r>
              <a:rPr lang="en-US" sz="2000" dirty="0">
                <a:latin typeface="Sitka Text" panose="02000505000000020004" pitchFamily="2" charset="0"/>
              </a:rPr>
              <a:t>    A(int </a:t>
            </a:r>
            <a:r>
              <a:rPr lang="en-US" sz="2000" dirty="0" err="1">
                <a:latin typeface="Sitka Text" panose="02000505000000020004" pitchFamily="2" charset="0"/>
              </a:rPr>
              <a:t>val</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a:t>
            </a:r>
            <a:r>
              <a:rPr lang="en-US" sz="2000" dirty="0" err="1">
                <a:latin typeface="Sitka Text" panose="02000505000000020004" pitchFamily="2" charset="0"/>
              </a:rPr>
              <a:t>val</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p>
        </p:txBody>
      </p:sp>
      <p:sp>
        <p:nvSpPr>
          <p:cNvPr id="13" name="TextBox 12">
            <a:extLst>
              <a:ext uri="{FF2B5EF4-FFF2-40B4-BE49-F238E27FC236}">
                <a16:creationId xmlns:a16="http://schemas.microsoft.com/office/drawing/2014/main" id="{66763753-42FE-466C-918C-BAC1615D4475}"/>
              </a:ext>
            </a:extLst>
          </p:cNvPr>
          <p:cNvSpPr txBox="1"/>
          <p:nvPr/>
        </p:nvSpPr>
        <p:spPr>
          <a:xfrm>
            <a:off x="6891729" y="1272027"/>
            <a:ext cx="6108492" cy="4708981"/>
          </a:xfrm>
          <a:prstGeom prst="rect">
            <a:avLst/>
          </a:prstGeom>
          <a:noFill/>
        </p:spPr>
        <p:txBody>
          <a:bodyPr wrap="square">
            <a:spAutoFit/>
          </a:bodyPr>
          <a:lstStyle/>
          <a:p>
            <a:r>
              <a:rPr lang="en-US" sz="2000" dirty="0"/>
              <a:t>class B extends A</a:t>
            </a:r>
          </a:p>
          <a:p>
            <a:r>
              <a:rPr lang="en-US" sz="2000" dirty="0"/>
              <a:t>  {</a:t>
            </a:r>
          </a:p>
          <a:p>
            <a:r>
              <a:rPr lang="en-US" sz="2000" dirty="0"/>
              <a:t>    int b;</a:t>
            </a:r>
          </a:p>
          <a:p>
            <a:r>
              <a:rPr lang="en-US" sz="2000" dirty="0"/>
              <a:t>    B()</a:t>
            </a:r>
          </a:p>
          <a:p>
            <a:r>
              <a:rPr lang="en-US" sz="2000" dirty="0"/>
              <a:t>     {</a:t>
            </a:r>
          </a:p>
          <a:p>
            <a:r>
              <a:rPr lang="en-US" sz="2000" dirty="0"/>
              <a:t>       b=20;</a:t>
            </a:r>
          </a:p>
          <a:p>
            <a:r>
              <a:rPr lang="en-US" sz="2000" dirty="0"/>
              <a:t>       </a:t>
            </a:r>
            <a:r>
              <a:rPr lang="en-US" sz="2000" dirty="0" err="1"/>
              <a:t>System.out.println</a:t>
            </a:r>
            <a:r>
              <a:rPr lang="en-US" sz="2000" dirty="0"/>
              <a:t>("in Class B Constructor");</a:t>
            </a:r>
          </a:p>
          <a:p>
            <a:r>
              <a:rPr lang="en-US" sz="2000" dirty="0"/>
              <a:t>     }</a:t>
            </a:r>
          </a:p>
          <a:p>
            <a:r>
              <a:rPr lang="en-US" sz="2000" dirty="0"/>
              <a:t>    B(int </a:t>
            </a:r>
            <a:r>
              <a:rPr lang="en-US" sz="2000" dirty="0" err="1"/>
              <a:t>val</a:t>
            </a:r>
            <a:r>
              <a:rPr lang="en-US" sz="2000" dirty="0"/>
              <a:t>)</a:t>
            </a:r>
          </a:p>
          <a:p>
            <a:r>
              <a:rPr lang="en-US" sz="2000" dirty="0"/>
              <a:t>     {</a:t>
            </a:r>
          </a:p>
          <a:p>
            <a:r>
              <a:rPr lang="en-US" sz="2000" dirty="0"/>
              <a:t>        b=</a:t>
            </a:r>
            <a:r>
              <a:rPr lang="en-US" sz="2000" dirty="0" err="1"/>
              <a:t>val</a:t>
            </a:r>
            <a:r>
              <a:rPr lang="en-US" sz="2000" dirty="0"/>
              <a:t>;</a:t>
            </a:r>
          </a:p>
          <a:p>
            <a:r>
              <a:rPr lang="en-US" sz="2000" dirty="0"/>
              <a:t>        </a:t>
            </a:r>
            <a:r>
              <a:rPr lang="en-US" sz="2000" dirty="0" err="1"/>
              <a:t>System.out.println</a:t>
            </a:r>
            <a:r>
              <a:rPr lang="en-US" sz="2000" dirty="0"/>
              <a:t>("a is " +a +" b is " +b);</a:t>
            </a:r>
          </a:p>
          <a:p>
            <a:r>
              <a:rPr lang="en-US" sz="2000" dirty="0"/>
              <a:t>	</a:t>
            </a:r>
          </a:p>
          <a:p>
            <a:r>
              <a:rPr lang="en-US" sz="2000" dirty="0"/>
              <a:t>     }</a:t>
            </a:r>
          </a:p>
          <a:p>
            <a:r>
              <a:rPr lang="en-US" sz="2000" dirty="0"/>
              <a:t>  }</a:t>
            </a:r>
          </a:p>
        </p:txBody>
      </p:sp>
      <p:sp>
        <p:nvSpPr>
          <p:cNvPr id="17" name="TextBox 16">
            <a:extLst>
              <a:ext uri="{FF2B5EF4-FFF2-40B4-BE49-F238E27FC236}">
                <a16:creationId xmlns:a16="http://schemas.microsoft.com/office/drawing/2014/main" id="{A132E424-90FA-4C74-8128-C94B61F0B582}"/>
              </a:ext>
            </a:extLst>
          </p:cNvPr>
          <p:cNvSpPr txBox="1"/>
          <p:nvPr/>
        </p:nvSpPr>
        <p:spPr>
          <a:xfrm>
            <a:off x="2760506" y="5196020"/>
            <a:ext cx="3104213" cy="461665"/>
          </a:xfrm>
          <a:prstGeom prst="rect">
            <a:avLst/>
          </a:prstGeom>
          <a:noFill/>
        </p:spPr>
        <p:txBody>
          <a:bodyPr wrap="square">
            <a:spAutoFit/>
          </a:bodyPr>
          <a:lstStyle/>
          <a:p>
            <a:r>
              <a:rPr lang="en-US" sz="2400" b="1" dirty="0">
                <a:latin typeface="Sitka Text" panose="02000505000000020004" pitchFamily="2" charset="0"/>
              </a:rPr>
              <a:t>B b2=new B(50);</a:t>
            </a: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08026" y="5194649"/>
            <a:ext cx="1113386" cy="111338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453603" y="56385"/>
            <a:ext cx="2628980" cy="738492"/>
            <a:chOff x="9520509" y="56385"/>
            <a:chExt cx="2628980" cy="738492"/>
          </a:xfrm>
        </p:grpSpPr>
        <p:graphicFrame>
          <p:nvGraphicFramePr>
            <p:cNvPr id="12" name="Object 11"/>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54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534161" cy="769441"/>
          </a:xfrm>
          <a:prstGeom prst="rect">
            <a:avLst/>
          </a:prstGeom>
          <a:noFill/>
        </p:spPr>
        <p:txBody>
          <a:bodyPr wrap="none" lIns="91440" tIns="45720" rIns="91440" bIns="45720">
            <a:spAutoFit/>
          </a:bodyPr>
          <a:lstStyle/>
          <a:p>
            <a:pPr algn="l" fontAlgn="base"/>
            <a:r>
              <a:rPr lang="en-US" sz="4400" b="1" i="0" dirty="0">
                <a:effectLst>
                  <a:outerShdw blurRad="38100" dist="38100" dir="2700000" algn="tl">
                    <a:srgbClr val="000000">
                      <a:alpha val="43137"/>
                    </a:srgbClr>
                  </a:outerShdw>
                </a:effectLst>
                <a:latin typeface="Sitka Text" panose="02000505000000020004" pitchFamily="2" charset="0"/>
              </a:rPr>
              <a:t>Super Keyword in Java</a:t>
            </a:r>
          </a:p>
        </p:txBody>
      </p:sp>
      <p:sp>
        <p:nvSpPr>
          <p:cNvPr id="9" name="TextBox 8">
            <a:extLst>
              <a:ext uri="{FF2B5EF4-FFF2-40B4-BE49-F238E27FC236}">
                <a16:creationId xmlns:a16="http://schemas.microsoft.com/office/drawing/2014/main" id="{5D090FB1-C836-4BA4-BEA4-7EE746DDE993}"/>
              </a:ext>
            </a:extLst>
          </p:cNvPr>
          <p:cNvSpPr txBox="1"/>
          <p:nvPr/>
        </p:nvSpPr>
        <p:spPr>
          <a:xfrm>
            <a:off x="588997" y="1335035"/>
            <a:ext cx="11014006" cy="4847481"/>
          </a:xfrm>
          <a:prstGeom prst="rect">
            <a:avLst/>
          </a:prstGeom>
          <a:noFill/>
        </p:spPr>
        <p:txBody>
          <a:bodyPr wrap="square">
            <a:spAutoFit/>
          </a:bodyPr>
          <a:lstStyle/>
          <a:p>
            <a:pPr marL="243840" indent="-231775">
              <a:lnSpc>
                <a:spcPct val="100000"/>
              </a:lnSpc>
              <a:spcBef>
                <a:spcPts val="1200"/>
              </a:spcBef>
              <a:spcAft>
                <a:spcPts val="600"/>
              </a:spcAft>
              <a:buChar char="•"/>
              <a:tabLst>
                <a:tab pos="243840" algn="l"/>
                <a:tab pos="244475" algn="l"/>
              </a:tabLst>
            </a:pPr>
            <a:r>
              <a:rPr lang="en-US" sz="2400" b="0" i="0" dirty="0">
                <a:effectLst/>
                <a:latin typeface="Sitka Text" panose="02000505000000020004" pitchFamily="2" charset="0"/>
              </a:rPr>
              <a:t>The</a:t>
            </a:r>
            <a:r>
              <a:rPr lang="en-US" sz="2400" b="1" i="0" dirty="0">
                <a:effectLst/>
                <a:latin typeface="Sitka Text" panose="02000505000000020004" pitchFamily="2" charset="0"/>
              </a:rPr>
              <a:t> super</a:t>
            </a:r>
            <a:r>
              <a:rPr lang="en-US" sz="2400" b="0" i="0" dirty="0">
                <a:effectLst/>
                <a:latin typeface="Sitka Text" panose="02000505000000020004" pitchFamily="2" charset="0"/>
              </a:rPr>
              <a:t> keyword in java is a reference variable that is used to refer parent class objects.  </a:t>
            </a:r>
          </a:p>
          <a:p>
            <a:pPr marL="243840" indent="-231775">
              <a:lnSpc>
                <a:spcPct val="100000"/>
              </a:lnSpc>
              <a:spcBef>
                <a:spcPts val="1200"/>
              </a:spcBef>
              <a:spcAft>
                <a:spcPts val="600"/>
              </a:spcAft>
              <a:buChar char="•"/>
              <a:tabLst>
                <a:tab pos="243840" algn="l"/>
                <a:tab pos="244475" algn="l"/>
              </a:tabLst>
            </a:pPr>
            <a:r>
              <a:rPr lang="en-US" sz="2400" b="1" i="0" dirty="0">
                <a:effectLst/>
                <a:latin typeface="Sitka Text" panose="02000505000000020004" pitchFamily="2" charset="0"/>
              </a:rPr>
              <a:t>Use of super with variables: </a:t>
            </a:r>
            <a:r>
              <a:rPr lang="en-US" sz="2400" b="0" i="0" dirty="0">
                <a:effectLst/>
                <a:latin typeface="Sitka Text" panose="02000505000000020004" pitchFamily="2" charset="0"/>
              </a:rPr>
              <a:t>This scenario occurs when a derived class and base class has same data members. In that case there is a possibility of ambiguity for the JVM. </a:t>
            </a:r>
            <a:endParaRPr lang="en-US" sz="2400" dirty="0">
              <a:latin typeface="Sitka Text" panose="02000505000000020004" pitchFamily="2" charset="0"/>
            </a:endParaRPr>
          </a:p>
          <a:p>
            <a:pPr marL="243840" indent="-231775">
              <a:lnSpc>
                <a:spcPct val="100000"/>
              </a:lnSpc>
              <a:spcBef>
                <a:spcPts val="1200"/>
              </a:spcBef>
              <a:spcAft>
                <a:spcPts val="600"/>
              </a:spcAft>
              <a:buChar char="•"/>
              <a:tabLst>
                <a:tab pos="243840" algn="l"/>
                <a:tab pos="244475" algn="l"/>
              </a:tabLst>
            </a:pPr>
            <a:r>
              <a:rPr lang="en-US" sz="2400" b="0" i="0" dirty="0">
                <a:effectLst/>
                <a:latin typeface="Sitka Text" panose="02000505000000020004" pitchFamily="2" charset="0"/>
              </a:rPr>
              <a:t> </a:t>
            </a:r>
            <a:r>
              <a:rPr lang="en-US" sz="2400" b="1" i="0" dirty="0">
                <a:effectLst/>
                <a:latin typeface="Sitka Text" panose="02000505000000020004" pitchFamily="2" charset="0"/>
              </a:rPr>
              <a:t>Use of super with constructors: </a:t>
            </a:r>
            <a:r>
              <a:rPr lang="en-US" sz="2400" b="0" i="0" dirty="0">
                <a:effectLst/>
                <a:latin typeface="Sitka Text" panose="02000505000000020004" pitchFamily="2" charset="0"/>
              </a:rPr>
              <a:t>super keyword can also be used to access the parent class constructor. One more important thing is that, ‘’super’ can call both parametric as well as non parametric constructors depending upon the situation.</a:t>
            </a:r>
          </a:p>
          <a:p>
            <a:pPr marL="243840" indent="-231775">
              <a:lnSpc>
                <a:spcPct val="100000"/>
              </a:lnSpc>
              <a:spcBef>
                <a:spcPts val="1200"/>
              </a:spcBef>
              <a:spcAft>
                <a:spcPts val="600"/>
              </a:spcAft>
              <a:buChar char="•"/>
              <a:tabLst>
                <a:tab pos="243840" algn="l"/>
                <a:tab pos="244475" algn="l"/>
              </a:tabLst>
            </a:pPr>
            <a:r>
              <a:rPr lang="en-US" sz="2400" b="1" i="0" dirty="0">
                <a:effectLst/>
                <a:latin typeface="Sitka Text" panose="02000505000000020004" pitchFamily="2" charset="0"/>
              </a:rPr>
              <a:t>Use of super with methods: </a:t>
            </a:r>
            <a:r>
              <a:rPr lang="en-US" sz="2400" b="0" i="0" dirty="0">
                <a:effectLst/>
                <a:latin typeface="Sitka Text" panose="02000505000000020004" pitchFamily="2" charset="0"/>
              </a:rPr>
              <a:t>This is used when we want to call parent class method.</a:t>
            </a: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440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1079013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Constructors - Inheritance</a:t>
            </a:r>
            <a:endParaRPr lang="en-US" sz="4400" b="1" i="0" dirty="0">
              <a:solidFill>
                <a:srgbClr val="273239"/>
              </a:solidFill>
              <a:effectLst/>
              <a:latin typeface="Sitka Heading Semibold" pitchFamily="2" charset="0"/>
            </a:endParaRPr>
          </a:p>
        </p:txBody>
      </p:sp>
      <p:sp>
        <p:nvSpPr>
          <p:cNvPr id="11" name="TextBox 10">
            <a:extLst>
              <a:ext uri="{FF2B5EF4-FFF2-40B4-BE49-F238E27FC236}">
                <a16:creationId xmlns:a16="http://schemas.microsoft.com/office/drawing/2014/main" id="{4A4A766B-AE5B-4FE7-B3C9-50A109F7A19C}"/>
              </a:ext>
            </a:extLst>
          </p:cNvPr>
          <p:cNvSpPr txBox="1"/>
          <p:nvPr/>
        </p:nvSpPr>
        <p:spPr>
          <a:xfrm>
            <a:off x="229233" y="1424521"/>
            <a:ext cx="6501351" cy="4093428"/>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int a;</a:t>
            </a:r>
          </a:p>
          <a:p>
            <a:r>
              <a:rPr lang="en-US" sz="2000" dirty="0">
                <a:latin typeface="Sitka Text" panose="02000505000000020004" pitchFamily="2" charset="0"/>
              </a:rPr>
              <a:t>    A()</a:t>
            </a:r>
          </a:p>
          <a:p>
            <a:r>
              <a:rPr lang="en-US" sz="2000" dirty="0">
                <a:latin typeface="Sitka Text" panose="02000505000000020004" pitchFamily="2" charset="0"/>
              </a:rPr>
              <a:t>     {</a:t>
            </a:r>
          </a:p>
          <a:p>
            <a:r>
              <a:rPr lang="en-US" sz="2000" dirty="0">
                <a:latin typeface="Sitka Text" panose="02000505000000020004" pitchFamily="2" charset="0"/>
              </a:rPr>
              <a:t>       a=10;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("in Class A Constructor");</a:t>
            </a:r>
          </a:p>
          <a:p>
            <a:r>
              <a:rPr lang="en-US" sz="2000" dirty="0">
                <a:latin typeface="Sitka Text" panose="02000505000000020004" pitchFamily="2" charset="0"/>
              </a:rPr>
              <a:t>     }</a:t>
            </a:r>
          </a:p>
          <a:p>
            <a:r>
              <a:rPr lang="en-US" sz="2000" dirty="0">
                <a:latin typeface="Sitka Text" panose="02000505000000020004" pitchFamily="2" charset="0"/>
              </a:rPr>
              <a:t>    A(int </a:t>
            </a:r>
            <a:r>
              <a:rPr lang="en-US" sz="2000" dirty="0" err="1">
                <a:latin typeface="Sitka Text" panose="02000505000000020004" pitchFamily="2" charset="0"/>
              </a:rPr>
              <a:t>val</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a:t>
            </a:r>
            <a:r>
              <a:rPr lang="en-US" sz="2000" dirty="0" err="1">
                <a:latin typeface="Sitka Text" panose="02000505000000020004" pitchFamily="2" charset="0"/>
              </a:rPr>
              <a:t>val</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p>
        </p:txBody>
      </p:sp>
      <p:sp>
        <p:nvSpPr>
          <p:cNvPr id="13" name="TextBox 12">
            <a:extLst>
              <a:ext uri="{FF2B5EF4-FFF2-40B4-BE49-F238E27FC236}">
                <a16:creationId xmlns:a16="http://schemas.microsoft.com/office/drawing/2014/main" id="{66763753-42FE-466C-918C-BAC1615D4475}"/>
              </a:ext>
            </a:extLst>
          </p:cNvPr>
          <p:cNvSpPr txBox="1"/>
          <p:nvPr/>
        </p:nvSpPr>
        <p:spPr>
          <a:xfrm>
            <a:off x="6891729" y="1272027"/>
            <a:ext cx="6108492" cy="5016758"/>
          </a:xfrm>
          <a:prstGeom prst="rect">
            <a:avLst/>
          </a:prstGeom>
          <a:noFill/>
        </p:spPr>
        <p:txBody>
          <a:bodyPr wrap="square">
            <a:spAutoFit/>
          </a:bodyPr>
          <a:lstStyle/>
          <a:p>
            <a:r>
              <a:rPr lang="en-US" sz="2000" dirty="0"/>
              <a:t>class B extends A</a:t>
            </a:r>
          </a:p>
          <a:p>
            <a:r>
              <a:rPr lang="en-US" sz="2000" dirty="0"/>
              <a:t>  {</a:t>
            </a:r>
          </a:p>
          <a:p>
            <a:r>
              <a:rPr lang="en-US" sz="2000" dirty="0"/>
              <a:t>    int b;</a:t>
            </a:r>
          </a:p>
          <a:p>
            <a:r>
              <a:rPr lang="en-US" sz="2000" dirty="0"/>
              <a:t>    B()</a:t>
            </a:r>
          </a:p>
          <a:p>
            <a:r>
              <a:rPr lang="en-US" sz="2000" dirty="0"/>
              <a:t>     {</a:t>
            </a:r>
          </a:p>
          <a:p>
            <a:r>
              <a:rPr lang="en-US" sz="2000" dirty="0"/>
              <a:t>       b=20;</a:t>
            </a:r>
          </a:p>
          <a:p>
            <a:r>
              <a:rPr lang="en-US" sz="2000" dirty="0"/>
              <a:t>       </a:t>
            </a:r>
            <a:r>
              <a:rPr lang="en-US" sz="2000" dirty="0" err="1"/>
              <a:t>System.out.println</a:t>
            </a:r>
            <a:r>
              <a:rPr lang="en-US" sz="2000" dirty="0"/>
              <a:t>("in Class B Constructor");</a:t>
            </a:r>
          </a:p>
          <a:p>
            <a:r>
              <a:rPr lang="en-US" sz="2000" dirty="0"/>
              <a:t>     }</a:t>
            </a:r>
          </a:p>
          <a:p>
            <a:r>
              <a:rPr lang="en-US" sz="2000" dirty="0"/>
              <a:t>    B(int </a:t>
            </a:r>
            <a:r>
              <a:rPr lang="en-US" sz="2000" dirty="0" err="1"/>
              <a:t>val</a:t>
            </a:r>
            <a:r>
              <a:rPr lang="en-US" sz="2000" dirty="0"/>
              <a:t>)</a:t>
            </a:r>
          </a:p>
          <a:p>
            <a:r>
              <a:rPr lang="en-US" sz="2000" dirty="0"/>
              <a:t>     {</a:t>
            </a:r>
          </a:p>
          <a:p>
            <a:r>
              <a:rPr lang="en-US" sz="2000" b="1" dirty="0"/>
              <a:t>        super(</a:t>
            </a:r>
            <a:r>
              <a:rPr lang="en-US" sz="2000" b="1" dirty="0" err="1"/>
              <a:t>val</a:t>
            </a:r>
            <a:r>
              <a:rPr lang="en-US" sz="2000" b="1" dirty="0"/>
              <a:t>*2);</a:t>
            </a:r>
          </a:p>
          <a:p>
            <a:r>
              <a:rPr lang="en-US" sz="2000" dirty="0"/>
              <a:t>        b=</a:t>
            </a:r>
            <a:r>
              <a:rPr lang="en-US" sz="2000" dirty="0" err="1"/>
              <a:t>val</a:t>
            </a:r>
            <a:r>
              <a:rPr lang="en-US" sz="2000" dirty="0"/>
              <a:t>;</a:t>
            </a:r>
          </a:p>
          <a:p>
            <a:r>
              <a:rPr lang="en-US" sz="2000" dirty="0"/>
              <a:t>        </a:t>
            </a:r>
            <a:r>
              <a:rPr lang="en-US" sz="2000" dirty="0" err="1"/>
              <a:t>System.out.println</a:t>
            </a:r>
            <a:r>
              <a:rPr lang="en-US" sz="2000" dirty="0"/>
              <a:t>("a is " +a +" b is " +b);</a:t>
            </a:r>
          </a:p>
          <a:p>
            <a:r>
              <a:rPr lang="en-US" sz="2000" dirty="0"/>
              <a:t>	</a:t>
            </a:r>
          </a:p>
          <a:p>
            <a:r>
              <a:rPr lang="en-US" sz="2000" dirty="0"/>
              <a:t>     }</a:t>
            </a:r>
          </a:p>
          <a:p>
            <a:r>
              <a:rPr lang="en-US" sz="2000" dirty="0"/>
              <a:t>  }</a:t>
            </a:r>
          </a:p>
        </p:txBody>
      </p:sp>
      <p:sp>
        <p:nvSpPr>
          <p:cNvPr id="17" name="TextBox 16">
            <a:extLst>
              <a:ext uri="{FF2B5EF4-FFF2-40B4-BE49-F238E27FC236}">
                <a16:creationId xmlns:a16="http://schemas.microsoft.com/office/drawing/2014/main" id="{A132E424-90FA-4C74-8128-C94B61F0B582}"/>
              </a:ext>
            </a:extLst>
          </p:cNvPr>
          <p:cNvSpPr txBox="1"/>
          <p:nvPr/>
        </p:nvSpPr>
        <p:spPr>
          <a:xfrm>
            <a:off x="2846882" y="5901457"/>
            <a:ext cx="2099872" cy="369332"/>
          </a:xfrm>
          <a:prstGeom prst="rect">
            <a:avLst/>
          </a:prstGeom>
          <a:noFill/>
        </p:spPr>
        <p:txBody>
          <a:bodyPr wrap="square">
            <a:spAutoFit/>
          </a:bodyPr>
          <a:lstStyle/>
          <a:p>
            <a:r>
              <a:rPr lang="en-US" dirty="0">
                <a:latin typeface="Sitka Text" panose="02000505000000020004" pitchFamily="2" charset="0"/>
              </a:rPr>
              <a:t>B b2=new B(50);</a:t>
            </a: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551206" y="5194649"/>
            <a:ext cx="1113386" cy="111338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453603" y="56385"/>
            <a:ext cx="2628980" cy="738492"/>
            <a:chOff x="9520509" y="56385"/>
            <a:chExt cx="2628980" cy="738492"/>
          </a:xfrm>
        </p:grpSpPr>
        <p:graphicFrame>
          <p:nvGraphicFramePr>
            <p:cNvPr id="12" name="Object 11"/>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476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1079013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Constructors - Inheritance</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743579" y="2561138"/>
            <a:ext cx="1860960" cy="18609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3ECAE34-3267-4BBA-9DA0-8C48EEB13887}"/>
              </a:ext>
            </a:extLst>
          </p:cNvPr>
          <p:cNvSpPr txBox="1"/>
          <p:nvPr/>
        </p:nvSpPr>
        <p:spPr>
          <a:xfrm>
            <a:off x="617720" y="1272027"/>
            <a:ext cx="6498236" cy="4708981"/>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A(int a)</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a:t>
            </a:r>
          </a:p>
          <a:p>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class B extends A</a:t>
            </a:r>
          </a:p>
          <a:p>
            <a:r>
              <a:rPr lang="en-US" sz="2000" dirty="0">
                <a:latin typeface="Sitka Text" panose="02000505000000020004" pitchFamily="2" charset="0"/>
              </a:rPr>
              <a:t>  {</a:t>
            </a:r>
          </a:p>
          <a:p>
            <a:r>
              <a:rPr lang="en-US" sz="2000" dirty="0">
                <a:latin typeface="Sitka Text" panose="02000505000000020004" pitchFamily="2" charset="0"/>
              </a:rPr>
              <a:t>    B(String str)</a:t>
            </a:r>
          </a:p>
          <a:p>
            <a:r>
              <a:rPr lang="en-US" sz="2000" dirty="0">
                <a:latin typeface="Sitka Text" panose="02000505000000020004" pitchFamily="2" charset="0"/>
              </a:rPr>
              <a:t>     {</a:t>
            </a:r>
          </a:p>
          <a:p>
            <a:r>
              <a:rPr lang="en-US" sz="2000" dirty="0">
                <a:latin typeface="Sitka Text" panose="02000505000000020004" pitchFamily="2" charset="0"/>
              </a:rPr>
              <a:t>	super(10);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(str);</a:t>
            </a:r>
          </a:p>
          <a:p>
            <a:r>
              <a:rPr lang="en-US" sz="2000" dirty="0">
                <a:latin typeface="Sitka Text" panose="02000505000000020004" pitchFamily="2" charset="0"/>
              </a:rPr>
              <a:t>     }</a:t>
            </a:r>
          </a:p>
          <a:p>
            <a:r>
              <a:rPr lang="en-US" sz="2000" dirty="0">
                <a:latin typeface="Sitka Text" panose="02000505000000020004" pitchFamily="2" charset="0"/>
              </a:rPr>
              <a:t>  }</a:t>
            </a:r>
          </a:p>
        </p:txBody>
      </p:sp>
      <p:sp>
        <p:nvSpPr>
          <p:cNvPr id="14" name="TextBox 13">
            <a:extLst>
              <a:ext uri="{FF2B5EF4-FFF2-40B4-BE49-F238E27FC236}">
                <a16:creationId xmlns:a16="http://schemas.microsoft.com/office/drawing/2014/main" id="{91BCEFB9-97F3-4F7E-8EB7-0AAE59C72569}"/>
              </a:ext>
            </a:extLst>
          </p:cNvPr>
          <p:cNvSpPr txBox="1"/>
          <p:nvPr/>
        </p:nvSpPr>
        <p:spPr>
          <a:xfrm>
            <a:off x="6235908" y="1937022"/>
            <a:ext cx="6071017" cy="2677656"/>
          </a:xfrm>
          <a:prstGeom prst="rect">
            <a:avLst/>
          </a:prstGeom>
          <a:noFill/>
        </p:spPr>
        <p:txBody>
          <a:bodyPr wrap="square">
            <a:spAutoFit/>
          </a:bodyPr>
          <a:lstStyle/>
          <a:p>
            <a:r>
              <a:rPr lang="en-US" sz="2400" dirty="0">
                <a:latin typeface="Sitka Text" panose="02000505000000020004" pitchFamily="2" charset="0"/>
              </a:rPr>
              <a:t>class C</a:t>
            </a:r>
          </a:p>
          <a:p>
            <a:r>
              <a:rPr lang="en-US" sz="2400" dirty="0">
                <a:latin typeface="Sitka Text" panose="02000505000000020004" pitchFamily="2" charset="0"/>
              </a:rPr>
              <a:t>  {</a:t>
            </a:r>
          </a:p>
          <a:p>
            <a:r>
              <a:rPr lang="en-US" sz="2400" dirty="0">
                <a:latin typeface="Sitka Text" panose="02000505000000020004" pitchFamily="2" charset="0"/>
              </a:rPr>
              <a:t>    public static void main(String </a:t>
            </a:r>
            <a:r>
              <a:rPr lang="en-US" sz="2400" dirty="0" err="1">
                <a:latin typeface="Sitka Text" panose="02000505000000020004" pitchFamily="2" charset="0"/>
              </a:rPr>
              <a:t>args</a:t>
            </a:r>
            <a:r>
              <a:rPr lang="en-US" sz="2400" dirty="0">
                <a:latin typeface="Sitka Text" panose="02000505000000020004" pitchFamily="2" charset="0"/>
              </a:rPr>
              <a:t>[])</a:t>
            </a:r>
          </a:p>
          <a:p>
            <a:r>
              <a:rPr lang="en-US" sz="2400" dirty="0">
                <a:latin typeface="Sitka Text" panose="02000505000000020004" pitchFamily="2" charset="0"/>
              </a:rPr>
              <a:t>     {</a:t>
            </a:r>
          </a:p>
          <a:p>
            <a:r>
              <a:rPr lang="en-US" sz="2400" dirty="0">
                <a:latin typeface="Sitka Text" panose="02000505000000020004" pitchFamily="2" charset="0"/>
              </a:rPr>
              <a:t>	B obj=new B("Hello");</a:t>
            </a:r>
          </a:p>
          <a:p>
            <a:r>
              <a:rPr lang="en-US" sz="2400" dirty="0">
                <a:latin typeface="Sitka Text" panose="02000505000000020004" pitchFamily="2" charset="0"/>
              </a:rPr>
              <a:t>     }</a:t>
            </a:r>
          </a:p>
          <a:p>
            <a:r>
              <a:rPr lang="en-US" sz="2400" dirty="0">
                <a:latin typeface="Sitka Text" panose="02000505000000020004" pitchFamily="2" charset="0"/>
              </a:rPr>
              <a:t>  }</a:t>
            </a: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303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ECAE34-3267-4BBA-9DA0-8C48EEB13887}"/>
              </a:ext>
            </a:extLst>
          </p:cNvPr>
          <p:cNvSpPr txBox="1"/>
          <p:nvPr/>
        </p:nvSpPr>
        <p:spPr>
          <a:xfrm>
            <a:off x="497798" y="1493644"/>
            <a:ext cx="6498236" cy="3785652"/>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A(int a)</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a:t>
            </a:r>
          </a:p>
          <a:p>
            <a:r>
              <a:rPr lang="en-US" sz="2000" dirty="0">
                <a:latin typeface="Sitka Text" panose="02000505000000020004" pitchFamily="2" charset="0"/>
              </a:rPr>
              <a:t>     }</a:t>
            </a:r>
          </a:p>
          <a:p>
            <a:r>
              <a:rPr lang="en-US" sz="2000" dirty="0">
                <a:latin typeface="Sitka Text" panose="02000505000000020004" pitchFamily="2" charset="0"/>
              </a:rPr>
              <a:t>   A(String str)</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(str);</a:t>
            </a:r>
          </a:p>
          <a:p>
            <a:r>
              <a:rPr lang="en-US" sz="2000" dirty="0">
                <a:latin typeface="Sitka Text" panose="02000505000000020004" pitchFamily="2" charset="0"/>
              </a:rPr>
              <a:t>     }</a:t>
            </a:r>
          </a:p>
          <a:p>
            <a:r>
              <a:rPr lang="en-US" sz="2000" dirty="0">
                <a:latin typeface="Sitka Text" panose="02000505000000020004" pitchFamily="2" charset="0"/>
              </a:rPr>
              <a:t>  }</a:t>
            </a:r>
          </a:p>
          <a:p>
            <a:endParaRPr lang="en-US" sz="2000" dirty="0">
              <a:latin typeface="Sitka Text" panose="02000505000000020004" pitchFamily="2" charset="0"/>
            </a:endParaRP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1079013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Constructors - Inheritance</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058161" y="1139272"/>
            <a:ext cx="1860960" cy="1860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1BCEFB9-97F3-4F7E-8EB7-0AAE59C72569}"/>
              </a:ext>
            </a:extLst>
          </p:cNvPr>
          <p:cNvSpPr txBox="1"/>
          <p:nvPr/>
        </p:nvSpPr>
        <p:spPr>
          <a:xfrm>
            <a:off x="6120983" y="3897246"/>
            <a:ext cx="6071017" cy="2246769"/>
          </a:xfrm>
          <a:prstGeom prst="rect">
            <a:avLst/>
          </a:prstGeom>
          <a:noFill/>
        </p:spPr>
        <p:txBody>
          <a:bodyPr wrap="square">
            <a:spAutoFit/>
          </a:bodyPr>
          <a:lstStyle/>
          <a:p>
            <a:r>
              <a:rPr lang="en-US" sz="2000" dirty="0">
                <a:latin typeface="Sitka Text" panose="02000505000000020004" pitchFamily="2" charset="0"/>
              </a:rPr>
              <a:t>class C</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B obj=new B("Hello");</a:t>
            </a:r>
          </a:p>
          <a:p>
            <a:r>
              <a:rPr lang="en-US" sz="2000" dirty="0">
                <a:latin typeface="Sitka Text" panose="02000505000000020004" pitchFamily="2" charset="0"/>
              </a:rPr>
              <a:t>     }</a:t>
            </a:r>
          </a:p>
          <a:p>
            <a:r>
              <a:rPr lang="en-US" sz="2000" dirty="0">
                <a:latin typeface="Sitka Text" panose="02000505000000020004" pitchFamily="2" charset="0"/>
              </a:rPr>
              <a:t>  }</a:t>
            </a:r>
          </a:p>
        </p:txBody>
      </p:sp>
      <p:sp>
        <p:nvSpPr>
          <p:cNvPr id="10" name="TextBox 9">
            <a:extLst>
              <a:ext uri="{FF2B5EF4-FFF2-40B4-BE49-F238E27FC236}">
                <a16:creationId xmlns:a16="http://schemas.microsoft.com/office/drawing/2014/main" id="{A954ADCB-90BD-42CA-BD5C-BC011F6433E8}"/>
              </a:ext>
            </a:extLst>
          </p:cNvPr>
          <p:cNvSpPr txBox="1"/>
          <p:nvPr/>
        </p:nvSpPr>
        <p:spPr>
          <a:xfrm>
            <a:off x="6593487" y="1068009"/>
            <a:ext cx="6220918" cy="2554545"/>
          </a:xfrm>
          <a:prstGeom prst="rect">
            <a:avLst/>
          </a:prstGeom>
          <a:noFill/>
        </p:spPr>
        <p:txBody>
          <a:bodyPr wrap="square">
            <a:spAutoFit/>
          </a:bodyPr>
          <a:lstStyle/>
          <a:p>
            <a:r>
              <a:rPr lang="en-US" sz="2000" dirty="0">
                <a:latin typeface="Sitka Text" panose="02000505000000020004" pitchFamily="2" charset="0"/>
              </a:rPr>
              <a:t>class B extends A</a:t>
            </a:r>
          </a:p>
          <a:p>
            <a:r>
              <a:rPr lang="en-US" sz="2000" dirty="0">
                <a:latin typeface="Sitka Text" panose="02000505000000020004" pitchFamily="2" charset="0"/>
              </a:rPr>
              <a:t>  {</a:t>
            </a:r>
          </a:p>
          <a:p>
            <a:r>
              <a:rPr lang="en-US" sz="2000" dirty="0">
                <a:latin typeface="Sitka Text" panose="02000505000000020004" pitchFamily="2" charset="0"/>
              </a:rPr>
              <a:t>    B(String str)</a:t>
            </a:r>
          </a:p>
          <a:p>
            <a:r>
              <a:rPr lang="en-US" sz="2000" dirty="0">
                <a:latin typeface="Sitka Text" panose="02000505000000020004" pitchFamily="2" charset="0"/>
              </a:rPr>
              <a:t>     {</a:t>
            </a:r>
          </a:p>
          <a:p>
            <a:r>
              <a:rPr lang="en-US" sz="2000" dirty="0">
                <a:latin typeface="Sitka Text" panose="02000505000000020004" pitchFamily="2" charset="0"/>
              </a:rPr>
              <a:t>	super(10);</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(str);</a:t>
            </a:r>
          </a:p>
          <a:p>
            <a:r>
              <a:rPr lang="en-US" sz="2000" dirty="0">
                <a:latin typeface="Sitka Text" panose="02000505000000020004" pitchFamily="2" charset="0"/>
              </a:rPr>
              <a:t>     }</a:t>
            </a:r>
          </a:p>
          <a:p>
            <a:r>
              <a:rPr lang="en-US" sz="2000" dirty="0">
                <a:latin typeface="Sitka Text" panose="02000505000000020004" pitchFamily="2" charset="0"/>
              </a:rPr>
              <a:t>  }</a:t>
            </a:r>
            <a:endParaRPr lang="en-US" sz="2000" dirty="0"/>
          </a:p>
        </p:txBody>
      </p:sp>
      <p:grpSp>
        <p:nvGrpSpPr>
          <p:cNvPr id="11" name="Group 10"/>
          <p:cNvGrpSpPr/>
          <p:nvPr/>
        </p:nvGrpSpPr>
        <p:grpSpPr>
          <a:xfrm>
            <a:off x="9453603" y="56385"/>
            <a:ext cx="2628980" cy="738492"/>
            <a:chOff x="9520509" y="56385"/>
            <a:chExt cx="2628980" cy="738492"/>
          </a:xfrm>
        </p:grpSpPr>
        <p:graphicFrame>
          <p:nvGraphicFramePr>
            <p:cNvPr id="13" name="Object 12"/>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713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9815508"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Variables - Inheritance</a:t>
            </a:r>
            <a:endParaRPr lang="en-US" sz="4400" b="1" i="0" dirty="0">
              <a:solidFill>
                <a:srgbClr val="273239"/>
              </a:solidFill>
              <a:effectLst/>
              <a:latin typeface="Sitka Heading Semibold" pitchFamily="2" charset="0"/>
            </a:endParaRPr>
          </a:p>
        </p:txBody>
      </p:sp>
      <p:sp>
        <p:nvSpPr>
          <p:cNvPr id="11" name="TextBox 10">
            <a:extLst>
              <a:ext uri="{FF2B5EF4-FFF2-40B4-BE49-F238E27FC236}">
                <a16:creationId xmlns:a16="http://schemas.microsoft.com/office/drawing/2014/main" id="{4A4A766B-AE5B-4FE7-B3C9-50A109F7A19C}"/>
              </a:ext>
            </a:extLst>
          </p:cNvPr>
          <p:cNvSpPr txBox="1"/>
          <p:nvPr/>
        </p:nvSpPr>
        <p:spPr>
          <a:xfrm>
            <a:off x="290779" y="1041013"/>
            <a:ext cx="6501351" cy="5324535"/>
          </a:xfrm>
          <a:prstGeom prst="rect">
            <a:avLst/>
          </a:prstGeom>
          <a:noFill/>
        </p:spPr>
        <p:txBody>
          <a:bodyPr wrap="square">
            <a:spAutoFit/>
          </a:bodyPr>
          <a:lstStyle/>
          <a:p>
            <a:r>
              <a:rPr lang="en-US" sz="2000" dirty="0">
                <a:latin typeface="Sitka Text" panose="02000505000000020004" pitchFamily="2" charset="0"/>
              </a:rPr>
              <a:t>class A</a:t>
            </a:r>
          </a:p>
          <a:p>
            <a:r>
              <a:rPr lang="en-US" sz="2000" dirty="0">
                <a:latin typeface="Sitka Text" panose="02000505000000020004" pitchFamily="2" charset="0"/>
              </a:rPr>
              <a:t>  {</a:t>
            </a:r>
          </a:p>
          <a:p>
            <a:r>
              <a:rPr lang="en-US" sz="2000" dirty="0">
                <a:latin typeface="Sitka Text" panose="02000505000000020004" pitchFamily="2" charset="0"/>
              </a:rPr>
              <a:t>      int </a:t>
            </a:r>
            <a:r>
              <a:rPr lang="en-US" sz="2000" dirty="0" err="1">
                <a:latin typeface="Sitka Text" panose="02000505000000020004" pitchFamily="2" charset="0"/>
              </a:rPr>
              <a:t>val</a:t>
            </a:r>
            <a:r>
              <a:rPr lang="en-US" sz="2000" dirty="0">
                <a:latin typeface="Sitka Text" panose="02000505000000020004" pitchFamily="2" charset="0"/>
              </a:rPr>
              <a:t>=0;</a:t>
            </a:r>
          </a:p>
          <a:p>
            <a:r>
              <a:rPr lang="en-US" sz="2000" dirty="0">
                <a:latin typeface="Sitka Text" panose="02000505000000020004" pitchFamily="2" charset="0"/>
              </a:rPr>
              <a:t>  }</a:t>
            </a:r>
          </a:p>
          <a:p>
            <a:r>
              <a:rPr lang="en-US" sz="2000" dirty="0">
                <a:latin typeface="Sitka Text" panose="02000505000000020004" pitchFamily="2" charset="0"/>
              </a:rPr>
              <a:t>class B extends A</a:t>
            </a:r>
          </a:p>
          <a:p>
            <a:r>
              <a:rPr lang="en-US" sz="2000" dirty="0">
                <a:latin typeface="Sitka Text" panose="02000505000000020004" pitchFamily="2" charset="0"/>
              </a:rPr>
              <a:t>  {</a:t>
            </a:r>
          </a:p>
          <a:p>
            <a:r>
              <a:rPr lang="en-US" sz="2000" dirty="0">
                <a:latin typeface="Sitka Text" panose="02000505000000020004" pitchFamily="2" charset="0"/>
              </a:rPr>
              <a:t>      int </a:t>
            </a:r>
            <a:r>
              <a:rPr lang="en-US" sz="2000" dirty="0" err="1">
                <a:latin typeface="Sitka Text" panose="02000505000000020004" pitchFamily="2" charset="0"/>
              </a:rPr>
              <a:t>val</a:t>
            </a:r>
            <a:r>
              <a:rPr lang="en-US" sz="2000" dirty="0">
                <a:latin typeface="Sitka Text" panose="02000505000000020004" pitchFamily="2" charset="0"/>
              </a:rPr>
              <a:t>=0;</a:t>
            </a:r>
          </a:p>
          <a:p>
            <a:r>
              <a:rPr lang="en-US" sz="2000" dirty="0">
                <a:latin typeface="Sitka Text" panose="02000505000000020004" pitchFamily="2" charset="0"/>
              </a:rPr>
              <a:t>      void set(int </a:t>
            </a:r>
            <a:r>
              <a:rPr lang="en-US" sz="2000" dirty="0" err="1">
                <a:latin typeface="Sitka Text" panose="02000505000000020004" pitchFamily="2" charset="0"/>
              </a:rPr>
              <a:t>val</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val</a:t>
            </a:r>
            <a:r>
              <a:rPr lang="en-US" sz="2000" dirty="0">
                <a:latin typeface="Sitka Text" panose="02000505000000020004" pitchFamily="2" charset="0"/>
              </a:rPr>
              <a:t>=val+10;</a:t>
            </a:r>
          </a:p>
          <a:p>
            <a:r>
              <a:rPr lang="en-US" sz="2000" dirty="0">
                <a:latin typeface="Sitka Text" panose="02000505000000020004" pitchFamily="2" charset="0"/>
              </a:rPr>
              <a:t>	</a:t>
            </a:r>
            <a:r>
              <a:rPr lang="en-US" sz="2000" dirty="0" err="1">
                <a:latin typeface="Sitka Text" panose="02000505000000020004" pitchFamily="2" charset="0"/>
              </a:rPr>
              <a:t>this.val</a:t>
            </a:r>
            <a:r>
              <a:rPr lang="en-US" sz="2000" dirty="0">
                <a:latin typeface="Sitka Text" panose="02000505000000020004" pitchFamily="2" charset="0"/>
              </a:rPr>
              <a:t>=val+20;</a:t>
            </a:r>
          </a:p>
          <a:p>
            <a:r>
              <a:rPr lang="en-US" sz="2000" dirty="0">
                <a:latin typeface="Sitka Text" panose="02000505000000020004" pitchFamily="2" charset="0"/>
              </a:rPr>
              <a:t>	</a:t>
            </a:r>
            <a:r>
              <a:rPr lang="en-US" sz="2000" dirty="0" err="1">
                <a:latin typeface="Sitka Text" panose="02000505000000020004" pitchFamily="2" charset="0"/>
              </a:rPr>
              <a:t>super.val</a:t>
            </a:r>
            <a:r>
              <a:rPr lang="en-US" sz="2000" dirty="0">
                <a:latin typeface="Sitka Text" panose="02000505000000020004" pitchFamily="2" charset="0"/>
              </a:rPr>
              <a:t>=</a:t>
            </a:r>
            <a:r>
              <a:rPr lang="en-US" sz="2000" dirty="0" err="1">
                <a:latin typeface="Sitka Text" panose="02000505000000020004" pitchFamily="2" charset="0"/>
              </a:rPr>
              <a:t>val</a:t>
            </a:r>
            <a:r>
              <a:rPr lang="en-US" sz="2000" dirty="0">
                <a:latin typeface="Sitka Text" panose="02000505000000020004" pitchFamily="2" charset="0"/>
              </a:rPr>
              <a:t>*2;</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a:t>
            </a:r>
            <a:r>
              <a:rPr lang="en-US" sz="2000" dirty="0" err="1">
                <a:latin typeface="Sitka Text" panose="02000505000000020004" pitchFamily="2" charset="0"/>
              </a:rPr>
              <a:t>arg</a:t>
            </a:r>
            <a:r>
              <a:rPr lang="en-US" sz="2000" dirty="0">
                <a:latin typeface="Sitka Text" panose="02000505000000020004" pitchFamily="2" charset="0"/>
              </a:rPr>
              <a:t> Val is"+</a:t>
            </a:r>
            <a:r>
              <a:rPr lang="en-US" sz="2000" dirty="0" err="1">
                <a:latin typeface="Sitka Text" panose="02000505000000020004" pitchFamily="2" charset="0"/>
              </a:rPr>
              <a:t>val</a:t>
            </a:r>
            <a:r>
              <a:rPr lang="en-US" sz="2000" dirty="0">
                <a:latin typeface="Sitka Text" panose="02000505000000020004" pitchFamily="2" charset="0"/>
              </a:rPr>
              <a:t> +" B </a:t>
            </a:r>
            <a:r>
              <a:rPr lang="en-US" sz="2000" dirty="0" err="1">
                <a:latin typeface="Sitka Text" panose="02000505000000020004" pitchFamily="2" charset="0"/>
              </a:rPr>
              <a:t>val</a:t>
            </a:r>
            <a:r>
              <a:rPr lang="en-US" sz="2000" dirty="0">
                <a:latin typeface="Sitka Text" panose="02000505000000020004" pitchFamily="2" charset="0"/>
              </a:rPr>
              <a:t> 	   is "+</a:t>
            </a:r>
            <a:r>
              <a:rPr lang="en-US" sz="2000" dirty="0" err="1">
                <a:latin typeface="Sitka Text" panose="02000505000000020004" pitchFamily="2" charset="0"/>
              </a:rPr>
              <a:t>this.val</a:t>
            </a:r>
            <a:r>
              <a:rPr lang="en-US" sz="2000" dirty="0">
                <a:latin typeface="Sitka Text" panose="02000505000000020004" pitchFamily="2" charset="0"/>
              </a:rPr>
              <a:t> +" A </a:t>
            </a:r>
            <a:r>
              <a:rPr lang="en-US" sz="2000" dirty="0" err="1">
                <a:latin typeface="Sitka Text" panose="02000505000000020004" pitchFamily="2" charset="0"/>
              </a:rPr>
              <a:t>val</a:t>
            </a:r>
            <a:r>
              <a:rPr lang="en-US" sz="2000" dirty="0">
                <a:latin typeface="Sitka Text" panose="02000505000000020004" pitchFamily="2" charset="0"/>
              </a:rPr>
              <a:t> is "+</a:t>
            </a:r>
            <a:r>
              <a:rPr lang="en-US" sz="2000" dirty="0" err="1">
                <a:latin typeface="Sitka Text" panose="02000505000000020004" pitchFamily="2" charset="0"/>
              </a:rPr>
              <a:t>super.val</a:t>
            </a:r>
            <a:r>
              <a:rPr lang="en-US" sz="2000" dirty="0">
                <a:latin typeface="Sitka Text" panose="02000505000000020004" pitchFamily="2" charset="0"/>
              </a:rPr>
              <a:t>);</a:t>
            </a:r>
          </a:p>
          <a:p>
            <a:endParaRPr lang="en-US" sz="2000" dirty="0">
              <a:latin typeface="Sitka Text" panose="02000505000000020004" pitchFamily="2" charset="0"/>
            </a:endParaRPr>
          </a:p>
          <a:p>
            <a:r>
              <a:rPr lang="en-US" sz="2000" dirty="0">
                <a:latin typeface="Sitka Text" panose="02000505000000020004" pitchFamily="2" charset="0"/>
              </a:rPr>
              <a:t>         }</a:t>
            </a:r>
          </a:p>
          <a:p>
            <a:r>
              <a:rPr lang="en-US" sz="2000" dirty="0">
                <a:latin typeface="Sitka Text" panose="02000505000000020004" pitchFamily="2" charset="0"/>
              </a:rPr>
              <a:t>  }</a:t>
            </a:r>
          </a:p>
        </p:txBody>
      </p:sp>
      <p:sp>
        <p:nvSpPr>
          <p:cNvPr id="13" name="TextBox 12">
            <a:extLst>
              <a:ext uri="{FF2B5EF4-FFF2-40B4-BE49-F238E27FC236}">
                <a16:creationId xmlns:a16="http://schemas.microsoft.com/office/drawing/2014/main" id="{66763753-42FE-466C-918C-BAC1615D4475}"/>
              </a:ext>
            </a:extLst>
          </p:cNvPr>
          <p:cNvSpPr txBox="1"/>
          <p:nvPr/>
        </p:nvSpPr>
        <p:spPr>
          <a:xfrm>
            <a:off x="6467724" y="1288953"/>
            <a:ext cx="5724276" cy="2554545"/>
          </a:xfrm>
          <a:prstGeom prst="rect">
            <a:avLst/>
          </a:prstGeom>
          <a:noFill/>
        </p:spPr>
        <p:txBody>
          <a:bodyPr wrap="square">
            <a:spAutoFit/>
          </a:bodyPr>
          <a:lstStyle/>
          <a:p>
            <a:r>
              <a:rPr lang="en-US" sz="2000" dirty="0">
                <a:latin typeface="Sitka Text" panose="02000505000000020004" pitchFamily="2" charset="0"/>
              </a:rPr>
              <a:t>class C</a:t>
            </a:r>
          </a:p>
          <a:p>
            <a:r>
              <a:rPr lang="en-US" sz="2000" dirty="0">
                <a:latin typeface="Sitka Text" panose="02000505000000020004" pitchFamily="2" charset="0"/>
              </a:rPr>
              <a:t>  {</a:t>
            </a:r>
          </a:p>
          <a:p>
            <a:r>
              <a:rPr lang="en-US" sz="2000" dirty="0">
                <a:latin typeface="Sitka Text" panose="02000505000000020004" pitchFamily="2" charset="0"/>
              </a:rPr>
              <a:t>      public static void main(String </a:t>
            </a:r>
            <a:r>
              <a:rPr lang="en-US" sz="2000" dirty="0" err="1">
                <a:latin typeface="Sitka Text" panose="02000505000000020004" pitchFamily="2" charset="0"/>
              </a:rPr>
              <a:t>args</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B obj=new B();</a:t>
            </a:r>
          </a:p>
          <a:p>
            <a:r>
              <a:rPr lang="en-US" sz="2000" dirty="0">
                <a:latin typeface="Sitka Text" panose="02000505000000020004" pitchFamily="2" charset="0"/>
              </a:rPr>
              <a:t>	</a:t>
            </a:r>
            <a:r>
              <a:rPr lang="en-US" sz="2000" dirty="0" err="1">
                <a:latin typeface="Sitka Text" panose="02000505000000020004" pitchFamily="2" charset="0"/>
              </a:rPr>
              <a:t>obj.set</a:t>
            </a:r>
            <a:r>
              <a:rPr lang="en-US" sz="2000" dirty="0">
                <a:latin typeface="Sitka Text" panose="02000505000000020004" pitchFamily="2" charset="0"/>
              </a:rPr>
              <a:t>(20);</a:t>
            </a:r>
          </a:p>
          <a:p>
            <a:r>
              <a:rPr lang="en-US" sz="2000" dirty="0">
                <a:latin typeface="Sitka Text" panose="02000505000000020004" pitchFamily="2" charset="0"/>
              </a:rPr>
              <a:t>        }</a:t>
            </a:r>
          </a:p>
          <a:p>
            <a:r>
              <a:rPr lang="en-US" sz="2000" dirty="0">
                <a:latin typeface="Sitka Text" panose="02000505000000020004" pitchFamily="2" charset="0"/>
              </a:rPr>
              <a:t>  }</a:t>
            </a:r>
          </a:p>
        </p:txBody>
      </p:sp>
      <p:pic>
        <p:nvPicPr>
          <p:cNvPr id="10" name="Picture 4" descr="to Try it Now! | Emoticon, Tri, Novelty sign">
            <a:extLst>
              <a:ext uri="{FF2B5EF4-FFF2-40B4-BE49-F238E27FC236}">
                <a16:creationId xmlns:a16="http://schemas.microsoft.com/office/drawing/2014/main" id="{3A86B739-D237-424B-AE9A-481BE65C1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862" y="3456170"/>
            <a:ext cx="2476500" cy="245745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453603" y="56385"/>
            <a:ext cx="2628980" cy="738492"/>
            <a:chOff x="9520509" y="56385"/>
            <a:chExt cx="2628980" cy="738492"/>
          </a:xfrm>
        </p:grpSpPr>
        <p:graphicFrame>
          <p:nvGraphicFramePr>
            <p:cNvPr id="12" name="Object 11"/>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4" name="Picture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5" name="Picture 14">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180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3117520"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529668"/>
            <a:ext cx="10616784" cy="4154984"/>
          </a:xfrm>
          <a:prstGeom prst="rect">
            <a:avLst/>
          </a:prstGeom>
          <a:noFill/>
        </p:spPr>
        <p:txBody>
          <a:bodyPr wrap="square">
            <a:spAutoFit/>
          </a:bodyPr>
          <a:lstStyle/>
          <a:p>
            <a:pPr marL="457200" marR="8890" indent="-457200">
              <a:spcBef>
                <a:spcPts val="1200"/>
              </a:spcBef>
              <a:spcAft>
                <a:spcPts val="1200"/>
              </a:spcAft>
              <a:buFont typeface="Arial" panose="020B0604020202020204" pitchFamily="34" charset="0"/>
              <a:buChar char="•"/>
              <a:tabLst>
                <a:tab pos="244475" algn="l"/>
              </a:tabLst>
            </a:pPr>
            <a:r>
              <a:rPr lang="en-US" sz="2800" dirty="0">
                <a:latin typeface="Sitka Text" panose="02000505000000020004" pitchFamily="2" charset="0"/>
              </a:rPr>
              <a:t>Inheritance in Java is a mechanism in which one object acquires all the properties and behaviors of a parent object.</a:t>
            </a:r>
          </a:p>
          <a:p>
            <a:pPr marL="457200" indent="-457200" algn="just">
              <a:spcBef>
                <a:spcPts val="1200"/>
              </a:spcBef>
              <a:spcAft>
                <a:spcPts val="1200"/>
              </a:spcAft>
              <a:buFont typeface="Arial" panose="020B0604020202020204" pitchFamily="34" charset="0"/>
              <a:buChar char="•"/>
            </a:pPr>
            <a:r>
              <a:rPr lang="en-US" sz="2800" dirty="0">
                <a:latin typeface="Sitka Text" panose="02000505000000020004" pitchFamily="2" charset="0"/>
              </a:rPr>
              <a:t>The idea behind inheritance in Java is that you can create new classes that are built upon existing classes. </a:t>
            </a:r>
          </a:p>
          <a:p>
            <a:pPr marL="457200" indent="-457200">
              <a:spcBef>
                <a:spcPts val="1200"/>
              </a:spcBef>
              <a:spcAft>
                <a:spcPts val="1200"/>
              </a:spcAft>
              <a:buFont typeface="Arial" panose="020B0604020202020204" pitchFamily="34" charset="0"/>
              <a:buChar char="•"/>
            </a:pPr>
            <a:r>
              <a:rPr lang="en-US" sz="2800" dirty="0">
                <a:latin typeface="Sitka Text" panose="02000505000000020004" pitchFamily="2" charset="0"/>
              </a:rPr>
              <a:t>When you inherit from an existing class, you can reuse methods and fields of the parent class. Moreover, you can add new methods and fields in your current class also.</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0374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9815508"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Variables - Inheritance</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307429" y="4393462"/>
            <a:ext cx="1113386" cy="11133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270C4E-7326-4107-87B3-A8EEEC704AEA}"/>
              </a:ext>
            </a:extLst>
          </p:cNvPr>
          <p:cNvSpPr txBox="1"/>
          <p:nvPr/>
        </p:nvSpPr>
        <p:spPr>
          <a:xfrm>
            <a:off x="771185" y="1137719"/>
            <a:ext cx="9582462" cy="5016758"/>
          </a:xfrm>
          <a:prstGeom prst="rect">
            <a:avLst/>
          </a:prstGeom>
          <a:noFill/>
        </p:spPr>
        <p:txBody>
          <a:bodyPr wrap="square">
            <a:spAutoFit/>
          </a:bodyPr>
          <a:lstStyle/>
          <a:p>
            <a:r>
              <a:rPr lang="en-US" sz="2000" dirty="0">
                <a:latin typeface="Sitka Text" panose="02000505000000020004" pitchFamily="2" charset="0"/>
              </a:rPr>
              <a:t>class Vehicle</a:t>
            </a:r>
          </a:p>
          <a:p>
            <a:r>
              <a:rPr lang="en-US" sz="2000" dirty="0">
                <a:latin typeface="Sitka Text" panose="02000505000000020004" pitchFamily="2" charset="0"/>
              </a:rPr>
              <a:t>{</a:t>
            </a:r>
          </a:p>
          <a:p>
            <a:r>
              <a:rPr lang="en-US" sz="2000" dirty="0">
                <a:latin typeface="Sitka Text" panose="02000505000000020004" pitchFamily="2" charset="0"/>
              </a:rPr>
              <a:t>    int </a:t>
            </a:r>
            <a:r>
              <a:rPr lang="en-US" sz="2000" dirty="0" err="1">
                <a:latin typeface="Sitka Text" panose="02000505000000020004" pitchFamily="2" charset="0"/>
              </a:rPr>
              <a:t>maxSpeed</a:t>
            </a:r>
            <a:r>
              <a:rPr lang="en-US" sz="2000" dirty="0">
                <a:latin typeface="Sitka Text" panose="02000505000000020004" pitchFamily="2" charset="0"/>
              </a:rPr>
              <a:t> = 120;</a:t>
            </a:r>
          </a:p>
          <a:p>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 sub class Car extending vehicle */</a:t>
            </a:r>
          </a:p>
          <a:p>
            <a:r>
              <a:rPr lang="en-US" sz="2000" dirty="0">
                <a:latin typeface="Sitka Text" panose="02000505000000020004" pitchFamily="2" charset="0"/>
              </a:rPr>
              <a:t>class Car extends Vehicle</a:t>
            </a:r>
          </a:p>
          <a:p>
            <a:r>
              <a:rPr lang="en-US" sz="2000" dirty="0">
                <a:latin typeface="Sitka Text" panose="02000505000000020004" pitchFamily="2" charset="0"/>
              </a:rPr>
              <a:t>{</a:t>
            </a:r>
          </a:p>
          <a:p>
            <a:r>
              <a:rPr lang="en-US" sz="2000" dirty="0">
                <a:latin typeface="Sitka Text" panose="02000505000000020004" pitchFamily="2" charset="0"/>
              </a:rPr>
              <a:t>    int </a:t>
            </a:r>
            <a:r>
              <a:rPr lang="en-US" sz="2000" dirty="0" err="1">
                <a:latin typeface="Sitka Text" panose="02000505000000020004" pitchFamily="2" charset="0"/>
              </a:rPr>
              <a:t>maxSpeed</a:t>
            </a:r>
            <a:r>
              <a:rPr lang="en-US" sz="2000" dirty="0">
                <a:latin typeface="Sitka Text" panose="02000505000000020004" pitchFamily="2" charset="0"/>
              </a:rPr>
              <a:t> = 180;</a:t>
            </a:r>
          </a:p>
          <a:p>
            <a:r>
              <a:rPr lang="en-US" sz="2000" dirty="0">
                <a:latin typeface="Sitka Text" panose="02000505000000020004" pitchFamily="2" charset="0"/>
              </a:rPr>
              <a:t>  </a:t>
            </a:r>
          </a:p>
          <a:p>
            <a:r>
              <a:rPr lang="en-US" sz="2000" dirty="0">
                <a:latin typeface="Sitka Text" panose="02000505000000020004" pitchFamily="2" charset="0"/>
              </a:rPr>
              <a:t>    void display()</a:t>
            </a:r>
          </a:p>
          <a:p>
            <a:r>
              <a:rPr lang="en-US" sz="2000" dirty="0">
                <a:latin typeface="Sitka Text" panose="02000505000000020004" pitchFamily="2" charset="0"/>
              </a:rPr>
              <a:t>    {</a:t>
            </a:r>
          </a:p>
          <a:p>
            <a:r>
              <a:rPr lang="en-US" sz="2000" dirty="0">
                <a:latin typeface="Sitka Text" panose="02000505000000020004" pitchFamily="2" charset="0"/>
              </a:rPr>
              <a:t>        /* print </a:t>
            </a:r>
            <a:r>
              <a:rPr lang="en-US" sz="2000" dirty="0" err="1">
                <a:latin typeface="Sitka Text" panose="02000505000000020004" pitchFamily="2" charset="0"/>
              </a:rPr>
              <a:t>maxSpeed</a:t>
            </a:r>
            <a:r>
              <a:rPr lang="en-US" sz="2000" dirty="0">
                <a:latin typeface="Sitka Text" panose="02000505000000020004" pitchFamily="2" charset="0"/>
              </a:rPr>
              <a:t> of base class (vehicle)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("Maximum Speed: " + </a:t>
            </a:r>
            <a:r>
              <a:rPr lang="en-US" sz="2000" dirty="0" err="1">
                <a:latin typeface="Sitka Text" panose="02000505000000020004" pitchFamily="2" charset="0"/>
              </a:rPr>
              <a:t>super.maxSpeed</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a:t>
            </a: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1" name="Picture 10">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7720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9227CB1-3EB0-4A6B-9F9E-D0E03BC37F4F}"/>
              </a:ext>
            </a:extLst>
          </p:cNvPr>
          <p:cNvSpPr txBox="1"/>
          <p:nvPr/>
        </p:nvSpPr>
        <p:spPr>
          <a:xfrm>
            <a:off x="269525" y="3018964"/>
            <a:ext cx="6108492" cy="3170099"/>
          </a:xfrm>
          <a:prstGeom prst="rect">
            <a:avLst/>
          </a:prstGeom>
          <a:noFill/>
        </p:spPr>
        <p:txBody>
          <a:bodyPr wrap="square">
            <a:spAutoFit/>
          </a:bodyPr>
          <a:lstStyle/>
          <a:p>
            <a:r>
              <a:rPr lang="en-US" sz="2000" dirty="0">
                <a:latin typeface="Sitka Text" panose="02000505000000020004" pitchFamily="2" charset="0"/>
              </a:rPr>
              <a:t>/* Base class Person */</a:t>
            </a:r>
          </a:p>
          <a:p>
            <a:r>
              <a:rPr lang="en-US" sz="2000" dirty="0">
                <a:latin typeface="Sitka Text" panose="02000505000000020004" pitchFamily="2" charset="0"/>
              </a:rPr>
              <a:t>class Person</a:t>
            </a:r>
          </a:p>
          <a:p>
            <a:r>
              <a:rPr lang="en-US" sz="2000" dirty="0">
                <a:latin typeface="Sitka Text" panose="02000505000000020004" pitchFamily="2" charset="0"/>
              </a:rPr>
              <a:t>{</a:t>
            </a:r>
          </a:p>
          <a:p>
            <a:r>
              <a:rPr lang="en-US" sz="2000" dirty="0">
                <a:latin typeface="Sitka Text" panose="02000505000000020004" pitchFamily="2" charset="0"/>
              </a:rPr>
              <a:t>    void message()</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("This is person class");</a:t>
            </a:r>
          </a:p>
          <a:p>
            <a:r>
              <a:rPr lang="en-US" sz="2000" dirty="0">
                <a:latin typeface="Sitka Text" panose="02000505000000020004" pitchFamily="2" charset="0"/>
              </a:rPr>
              <a:t>    }</a:t>
            </a:r>
          </a:p>
          <a:p>
            <a:r>
              <a:rPr lang="en-US" sz="2000" dirty="0">
                <a:latin typeface="Sitka Text" panose="02000505000000020004" pitchFamily="2" charset="0"/>
              </a:rPr>
              <a:t>}</a:t>
            </a:r>
          </a:p>
          <a:p>
            <a:r>
              <a:rPr lang="en-US" sz="2000" dirty="0">
                <a:latin typeface="Sitka Text" panose="02000505000000020004" pitchFamily="2" charset="0"/>
              </a:rPr>
              <a:t>  </a:t>
            </a:r>
          </a:p>
          <a:p>
            <a:endParaRPr lang="en-US" sz="2000" dirty="0">
              <a:latin typeface="Sitka Text" panose="02000505000000020004" pitchFamily="2" charset="0"/>
            </a:endParaRPr>
          </a:p>
        </p:txBody>
      </p:sp>
      <p:sp>
        <p:nvSpPr>
          <p:cNvPr id="13" name="TextBox 12">
            <a:extLst>
              <a:ext uri="{FF2B5EF4-FFF2-40B4-BE49-F238E27FC236}">
                <a16:creationId xmlns:a16="http://schemas.microsoft.com/office/drawing/2014/main" id="{05AC7CBD-88E7-49AE-A97A-FA8BADB5B266}"/>
              </a:ext>
            </a:extLst>
          </p:cNvPr>
          <p:cNvSpPr txBox="1"/>
          <p:nvPr/>
        </p:nvSpPr>
        <p:spPr>
          <a:xfrm>
            <a:off x="6096000" y="1704531"/>
            <a:ext cx="6096000" cy="4401205"/>
          </a:xfrm>
          <a:prstGeom prst="rect">
            <a:avLst/>
          </a:prstGeom>
          <a:noFill/>
        </p:spPr>
        <p:txBody>
          <a:bodyPr wrap="square">
            <a:spAutoFit/>
          </a:bodyPr>
          <a:lstStyle/>
          <a:p>
            <a:r>
              <a:rPr lang="en-US" sz="2000" dirty="0">
                <a:latin typeface="Sitka Text" panose="02000505000000020004" pitchFamily="2" charset="0"/>
              </a:rPr>
              <a:t>/* Subclass Student */</a:t>
            </a:r>
          </a:p>
          <a:p>
            <a:r>
              <a:rPr lang="en-US" sz="2000" dirty="0">
                <a:latin typeface="Sitka Text" panose="02000505000000020004" pitchFamily="2" charset="0"/>
              </a:rPr>
              <a:t>class Student extends Person</a:t>
            </a:r>
          </a:p>
          <a:p>
            <a:r>
              <a:rPr lang="en-US" sz="2000" dirty="0">
                <a:latin typeface="Sitka Text" panose="02000505000000020004" pitchFamily="2" charset="0"/>
              </a:rPr>
              <a:t>{</a:t>
            </a:r>
          </a:p>
          <a:p>
            <a:r>
              <a:rPr lang="en-US" sz="2000" dirty="0">
                <a:latin typeface="Sitka Text" panose="02000505000000020004" pitchFamily="2" charset="0"/>
              </a:rPr>
              <a:t>    void message()</a:t>
            </a:r>
          </a:p>
          <a:p>
            <a:r>
              <a:rPr lang="en-US" sz="2000" dirty="0">
                <a:latin typeface="Sitka Text" panose="02000505000000020004" pitchFamily="2" charset="0"/>
              </a:rPr>
              <a:t>    {</a:t>
            </a:r>
          </a:p>
          <a:p>
            <a:r>
              <a:rPr lang="en-US" sz="2000" dirty="0">
                <a:latin typeface="Sitka Text" panose="02000505000000020004" pitchFamily="2" charset="0"/>
              </a:rPr>
              <a:t>        </a:t>
            </a:r>
            <a:r>
              <a:rPr lang="en-US" sz="2000" dirty="0" err="1">
                <a:latin typeface="Sitka Text" panose="02000505000000020004" pitchFamily="2" charset="0"/>
              </a:rPr>
              <a:t>System.out.println</a:t>
            </a:r>
            <a:r>
              <a:rPr lang="en-US" sz="2000" dirty="0">
                <a:latin typeface="Sitka Text" panose="02000505000000020004" pitchFamily="2" charset="0"/>
              </a:rPr>
              <a:t>("This is student class");</a:t>
            </a:r>
          </a:p>
          <a:p>
            <a:r>
              <a:rPr lang="en-US" sz="2000" dirty="0">
                <a:latin typeface="Sitka Text" panose="02000505000000020004" pitchFamily="2" charset="0"/>
              </a:rPr>
              <a:t>    }</a:t>
            </a:r>
          </a:p>
          <a:p>
            <a:r>
              <a:rPr lang="en-US" sz="2000" dirty="0">
                <a:latin typeface="Sitka Text" panose="02000505000000020004" pitchFamily="2" charset="0"/>
              </a:rPr>
              <a:t>  </a:t>
            </a:r>
          </a:p>
          <a:p>
            <a:r>
              <a:rPr lang="en-US" sz="2000" dirty="0">
                <a:latin typeface="Sitka Text" panose="02000505000000020004" pitchFamily="2" charset="0"/>
              </a:rPr>
              <a:t>void display()</a:t>
            </a:r>
          </a:p>
          <a:p>
            <a:r>
              <a:rPr lang="en-US" sz="2000" dirty="0">
                <a:latin typeface="Sitka Text" panose="02000505000000020004" pitchFamily="2" charset="0"/>
              </a:rPr>
              <a:t>    {</a:t>
            </a:r>
          </a:p>
          <a:p>
            <a:r>
              <a:rPr lang="en-US" sz="2000" dirty="0">
                <a:latin typeface="Sitka Text" panose="02000505000000020004" pitchFamily="2" charset="0"/>
              </a:rPr>
              <a:t>        message();</a:t>
            </a:r>
          </a:p>
          <a:p>
            <a:r>
              <a:rPr lang="en-US" sz="2000" dirty="0">
                <a:latin typeface="Sitka Text" panose="02000505000000020004" pitchFamily="2" charset="0"/>
              </a:rPr>
              <a:t>       </a:t>
            </a:r>
            <a:r>
              <a:rPr lang="en-US" sz="2000" dirty="0" err="1">
                <a:latin typeface="Sitka Text" panose="02000505000000020004" pitchFamily="2" charset="0"/>
              </a:rPr>
              <a:t>super.message</a:t>
            </a:r>
            <a:r>
              <a:rPr lang="en-US" sz="2000" dirty="0">
                <a:latin typeface="Sitka Text" panose="02000505000000020004" pitchFamily="2" charset="0"/>
              </a:rPr>
              <a:t>();</a:t>
            </a:r>
          </a:p>
          <a:p>
            <a:r>
              <a:rPr lang="en-US" sz="2000" dirty="0">
                <a:latin typeface="Sitka Text" panose="02000505000000020004" pitchFamily="2" charset="0"/>
              </a:rPr>
              <a:t>    }</a:t>
            </a:r>
          </a:p>
          <a:p>
            <a:r>
              <a:rPr lang="en-US" sz="2000" dirty="0">
                <a:latin typeface="Sitka Text" panose="02000505000000020004" pitchFamily="2" charset="0"/>
              </a:rPr>
              <a:t>}</a:t>
            </a:r>
          </a:p>
        </p:txBody>
      </p:sp>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269525" y="271572"/>
            <a:ext cx="9132628"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Super with Method- Inheritance</a:t>
            </a:r>
            <a:endParaRPr lang="en-US" sz="4400" b="1" i="0" dirty="0">
              <a:solidFill>
                <a:srgbClr val="273239"/>
              </a:solidFill>
              <a:effectLst/>
              <a:latin typeface="Sitka Heading Semibold" pitchFamily="2" charset="0"/>
            </a:endParaRPr>
          </a:p>
        </p:txBody>
      </p:sp>
      <p:pic>
        <p:nvPicPr>
          <p:cNvPr id="18" name="Picture 2" descr="Question mark PNG">
            <a:extLst>
              <a:ext uri="{FF2B5EF4-FFF2-40B4-BE49-F238E27FC236}">
                <a16:creationId xmlns:a16="http://schemas.microsoft.com/office/drawing/2014/main" id="{47D64161-6599-4BA2-93E6-536FE946362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403043" y="5188736"/>
            <a:ext cx="1113386" cy="11133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270C4E-7326-4107-87B3-A8EEEC704AEA}"/>
              </a:ext>
            </a:extLst>
          </p:cNvPr>
          <p:cNvSpPr txBox="1"/>
          <p:nvPr/>
        </p:nvSpPr>
        <p:spPr>
          <a:xfrm>
            <a:off x="269525" y="1041013"/>
            <a:ext cx="5449733" cy="1569660"/>
          </a:xfrm>
          <a:prstGeom prst="rect">
            <a:avLst/>
          </a:prstGeom>
          <a:noFill/>
        </p:spPr>
        <p:txBody>
          <a:bodyPr wrap="square">
            <a:spAutoFit/>
          </a:bodyPr>
          <a:lstStyle/>
          <a:p>
            <a:r>
              <a:rPr lang="en-US" sz="2400" b="0" i="0" dirty="0">
                <a:effectLst/>
                <a:latin typeface="Sitka Text" panose="02000505000000020004" pitchFamily="2" charset="0"/>
              </a:rPr>
              <a:t>whenever a parent and child class have same named methods then to resolve ambiguity we use super keyword.</a:t>
            </a:r>
            <a:endParaRPr lang="en-US" sz="2400" dirty="0">
              <a:latin typeface="Sitka Text" panose="02000505000000020004" pitchFamily="2" charset="0"/>
            </a:endParaRPr>
          </a:p>
        </p:txBody>
      </p:sp>
      <p:grpSp>
        <p:nvGrpSpPr>
          <p:cNvPr id="11" name="Group 10"/>
          <p:cNvGrpSpPr/>
          <p:nvPr/>
        </p:nvGrpSpPr>
        <p:grpSpPr>
          <a:xfrm>
            <a:off x="9453603" y="56385"/>
            <a:ext cx="2628980" cy="738492"/>
            <a:chOff x="9520509" y="56385"/>
            <a:chExt cx="2628980" cy="738492"/>
          </a:xfrm>
        </p:grpSpPr>
        <p:graphicFrame>
          <p:nvGraphicFramePr>
            <p:cNvPr id="14" name="Object 13"/>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00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40564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Types of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pic>
        <p:nvPicPr>
          <p:cNvPr id="1026" name="Picture 2" descr="Types of inheritance in Java">
            <a:extLst>
              <a:ext uri="{FF2B5EF4-FFF2-40B4-BE49-F238E27FC236}">
                <a16:creationId xmlns:a16="http://schemas.microsoft.com/office/drawing/2014/main" id="{94060A7B-A841-4892-AB41-79C2D072A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767" y="1228366"/>
            <a:ext cx="9270043" cy="49193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6778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405647"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Types of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pic>
        <p:nvPicPr>
          <p:cNvPr id="2050" name="Picture 2" descr="Multiple inheritance in Java">
            <a:extLst>
              <a:ext uri="{FF2B5EF4-FFF2-40B4-BE49-F238E27FC236}">
                <a16:creationId xmlns:a16="http://schemas.microsoft.com/office/drawing/2014/main" id="{488D679F-747D-4AC6-98E3-CFA5E2399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293" y="1466852"/>
            <a:ext cx="8284521" cy="46501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852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983095"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Single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420495" y="1410535"/>
            <a:ext cx="6108493" cy="4524315"/>
          </a:xfrm>
          <a:prstGeom prst="rect">
            <a:avLst/>
          </a:prstGeom>
          <a:noFill/>
        </p:spPr>
        <p:txBody>
          <a:bodyPr wrap="square">
            <a:spAutoFit/>
          </a:bodyPr>
          <a:lstStyle/>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Animal{  </a:t>
            </a:r>
          </a:p>
          <a:p>
            <a:pPr algn="just"/>
            <a:r>
              <a:rPr lang="en-US" sz="2400" b="1" i="0" dirty="0">
                <a:effectLst/>
                <a:latin typeface="Sitka Text" panose="02000505000000020004" pitchFamily="2" charset="0"/>
              </a:rPr>
              <a:t>void</a:t>
            </a:r>
            <a:r>
              <a:rPr lang="en-US" sz="2400" b="0" i="0" dirty="0">
                <a:effectLst/>
                <a:latin typeface="Sitka Text" panose="02000505000000020004" pitchFamily="2" charset="0"/>
              </a:rPr>
              <a:t> eat()</a:t>
            </a:r>
          </a:p>
          <a:p>
            <a:pPr algn="just"/>
            <a:r>
              <a:rPr lang="en-US" sz="2400" b="0" i="0" dirty="0">
                <a:effectLst/>
                <a:latin typeface="Sitka Text" panose="02000505000000020004" pitchFamily="2" charset="0"/>
              </a:rPr>
              <a:t> {</a:t>
            </a:r>
          </a:p>
          <a:p>
            <a:pPr algn="just"/>
            <a:r>
              <a:rPr lang="en-US" sz="2400" dirty="0">
                <a:latin typeface="Sitka Text" panose="02000505000000020004" pitchFamily="2" charset="0"/>
              </a:rPr>
              <a:t>    </a:t>
            </a:r>
            <a:r>
              <a:rPr lang="en-US" sz="2400" b="0" i="0" dirty="0" err="1">
                <a:effectLst/>
                <a:latin typeface="Sitka Text" panose="02000505000000020004" pitchFamily="2" charset="0"/>
              </a:rPr>
              <a:t>System.out.println</a:t>
            </a:r>
            <a:r>
              <a:rPr lang="en-US" sz="2400" b="0" i="0" dirty="0">
                <a:effectLst/>
                <a:latin typeface="Sitka Text" panose="02000505000000020004" pitchFamily="2" charset="0"/>
              </a:rPr>
              <a:t>("eating...");</a:t>
            </a:r>
          </a:p>
          <a:p>
            <a:pPr algn="just"/>
            <a:r>
              <a:rPr lang="en-US" sz="2400" dirty="0">
                <a:latin typeface="Sitka Text" panose="02000505000000020004" pitchFamily="2" charset="0"/>
              </a:rPr>
              <a:t>  </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a:t>
            </a:r>
          </a:p>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Dog </a:t>
            </a:r>
            <a:r>
              <a:rPr lang="en-US" sz="2400" b="1" i="0" dirty="0">
                <a:effectLst/>
                <a:latin typeface="Sitka Text" panose="02000505000000020004" pitchFamily="2" charset="0"/>
              </a:rPr>
              <a:t>extends</a:t>
            </a:r>
            <a:r>
              <a:rPr lang="en-US" sz="2400" b="0" i="0" dirty="0">
                <a:effectLst/>
                <a:latin typeface="Sitka Text" panose="02000505000000020004" pitchFamily="2" charset="0"/>
              </a:rPr>
              <a:t> Animal{  </a:t>
            </a:r>
          </a:p>
          <a:p>
            <a:pPr algn="just"/>
            <a:r>
              <a:rPr lang="en-US" sz="2400" b="1" i="0" dirty="0">
                <a:effectLst/>
                <a:latin typeface="Sitka Text" panose="02000505000000020004" pitchFamily="2" charset="0"/>
              </a:rPr>
              <a:t>void</a:t>
            </a:r>
            <a:r>
              <a:rPr lang="en-US" sz="2400" b="0" i="0" dirty="0">
                <a:effectLst/>
                <a:latin typeface="Sitka Text" panose="02000505000000020004" pitchFamily="2" charset="0"/>
              </a:rPr>
              <a:t> bark()</a:t>
            </a:r>
          </a:p>
          <a:p>
            <a:pPr algn="just"/>
            <a:r>
              <a:rPr lang="en-US" sz="2400" dirty="0">
                <a:latin typeface="Sitka Text" panose="02000505000000020004" pitchFamily="2" charset="0"/>
              </a:rPr>
              <a:t>  </a:t>
            </a:r>
            <a:r>
              <a:rPr lang="en-US" sz="2400" b="0" i="0" dirty="0">
                <a:effectLst/>
                <a:latin typeface="Sitka Text" panose="02000505000000020004" pitchFamily="2" charset="0"/>
              </a:rPr>
              <a:t>{</a:t>
            </a:r>
          </a:p>
          <a:p>
            <a:pPr algn="just"/>
            <a:r>
              <a:rPr lang="en-US" sz="2400" dirty="0">
                <a:latin typeface="Sitka Text" panose="02000505000000020004" pitchFamily="2" charset="0"/>
              </a:rPr>
              <a:t>     </a:t>
            </a:r>
            <a:r>
              <a:rPr lang="en-US" sz="2400" b="0" i="0" dirty="0" err="1">
                <a:effectLst/>
                <a:latin typeface="Sitka Text" panose="02000505000000020004" pitchFamily="2" charset="0"/>
              </a:rPr>
              <a:t>System.out.println</a:t>
            </a:r>
            <a:r>
              <a:rPr lang="en-US" sz="2400" b="0" i="0" dirty="0">
                <a:effectLst/>
                <a:latin typeface="Sitka Text" panose="02000505000000020004" pitchFamily="2" charset="0"/>
              </a:rPr>
              <a:t>("barking...");</a:t>
            </a:r>
          </a:p>
          <a:p>
            <a:pPr algn="just"/>
            <a:r>
              <a:rPr lang="en-US" sz="2400" b="0" i="0" dirty="0">
                <a:effectLst/>
                <a:latin typeface="Sitka Text" panose="02000505000000020004" pitchFamily="2" charset="0"/>
              </a:rPr>
              <a:t>  }  </a:t>
            </a:r>
          </a:p>
          <a:p>
            <a:pPr algn="just"/>
            <a:r>
              <a:rPr lang="en-US" sz="2400" b="0" i="0" dirty="0">
                <a:effectLst/>
                <a:latin typeface="Sitka Text" panose="02000505000000020004" pitchFamily="2" charset="0"/>
              </a:rPr>
              <a:t>}  </a:t>
            </a:r>
          </a:p>
        </p:txBody>
      </p:sp>
      <p:sp>
        <p:nvSpPr>
          <p:cNvPr id="9" name="TextBox 8">
            <a:extLst>
              <a:ext uri="{FF2B5EF4-FFF2-40B4-BE49-F238E27FC236}">
                <a16:creationId xmlns:a16="http://schemas.microsoft.com/office/drawing/2014/main" id="{C4EFED2D-DF7C-43E4-88D8-AC3AB96C6B9F}"/>
              </a:ext>
            </a:extLst>
          </p:cNvPr>
          <p:cNvSpPr txBox="1"/>
          <p:nvPr/>
        </p:nvSpPr>
        <p:spPr>
          <a:xfrm>
            <a:off x="6217170" y="1652400"/>
            <a:ext cx="6108492" cy="3046988"/>
          </a:xfrm>
          <a:prstGeom prst="rect">
            <a:avLst/>
          </a:prstGeom>
          <a:noFill/>
        </p:spPr>
        <p:txBody>
          <a:bodyPr wrap="square">
            <a:spAutoFit/>
          </a:bodyPr>
          <a:lstStyle/>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a:t>
            </a:r>
            <a:r>
              <a:rPr lang="en-US" sz="2400" b="0" i="0" dirty="0" err="1">
                <a:effectLst/>
                <a:latin typeface="Sitka Text" panose="02000505000000020004" pitchFamily="2" charset="0"/>
              </a:rPr>
              <a:t>TestInheritance</a:t>
            </a:r>
            <a:r>
              <a:rPr lang="en-US" sz="2400" b="0" i="0" dirty="0">
                <a:effectLst/>
                <a:latin typeface="Sitka Text" panose="02000505000000020004" pitchFamily="2" charset="0"/>
              </a:rPr>
              <a:t>{  </a:t>
            </a:r>
          </a:p>
          <a:p>
            <a:pPr algn="just"/>
            <a:r>
              <a:rPr lang="en-US" sz="2400" b="1" i="0" dirty="0">
                <a:effectLst/>
                <a:latin typeface="Sitka Text" panose="02000505000000020004" pitchFamily="2" charset="0"/>
              </a:rPr>
              <a:t>public</a:t>
            </a:r>
            <a:r>
              <a:rPr lang="en-US" sz="2400" b="0" i="0" dirty="0">
                <a:effectLst/>
                <a:latin typeface="Sitka Text" panose="02000505000000020004" pitchFamily="2" charset="0"/>
              </a:rPr>
              <a:t> </a:t>
            </a:r>
            <a:r>
              <a:rPr lang="en-US" sz="2400" b="1" i="0" dirty="0">
                <a:effectLst/>
                <a:latin typeface="Sitka Text" panose="02000505000000020004" pitchFamily="2" charset="0"/>
              </a:rPr>
              <a:t>static</a:t>
            </a:r>
            <a:r>
              <a:rPr lang="en-US" sz="2400" b="0" i="0" dirty="0">
                <a:effectLst/>
                <a:latin typeface="Sitka Text" panose="02000505000000020004" pitchFamily="2" charset="0"/>
              </a:rPr>
              <a:t> </a:t>
            </a:r>
            <a:r>
              <a:rPr lang="en-US" sz="2400" b="1" i="0" dirty="0">
                <a:effectLst/>
                <a:latin typeface="Sitka Text" panose="02000505000000020004" pitchFamily="2" charset="0"/>
              </a:rPr>
              <a:t>void</a:t>
            </a:r>
            <a:r>
              <a:rPr lang="en-US" sz="2400" b="0" i="0" dirty="0">
                <a:effectLst/>
                <a:latin typeface="Sitka Text" panose="02000505000000020004" pitchFamily="2" charset="0"/>
              </a:rPr>
              <a:t> main(String </a:t>
            </a:r>
            <a:r>
              <a:rPr lang="en-US" sz="2400" b="0" i="0" dirty="0" err="1">
                <a:effectLst/>
                <a:latin typeface="Sitka Text" panose="02000505000000020004" pitchFamily="2" charset="0"/>
              </a:rPr>
              <a:t>args</a:t>
            </a:r>
            <a:r>
              <a:rPr lang="en-US" sz="2400" b="0" i="0" dirty="0">
                <a:effectLst/>
                <a:latin typeface="Sitka Text" panose="02000505000000020004" pitchFamily="2" charset="0"/>
              </a:rPr>
              <a:t>[])</a:t>
            </a:r>
          </a:p>
          <a:p>
            <a:pPr algn="just"/>
            <a:r>
              <a:rPr lang="en-US" sz="2400" dirty="0">
                <a:latin typeface="Sitka Text" panose="02000505000000020004" pitchFamily="2" charset="0"/>
              </a:rPr>
              <a:t>  </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Dog d=</a:t>
            </a:r>
            <a:r>
              <a:rPr lang="en-US" sz="2400" b="1" i="0" dirty="0">
                <a:effectLst/>
                <a:latin typeface="Sitka Text" panose="02000505000000020004" pitchFamily="2" charset="0"/>
              </a:rPr>
              <a:t>new</a:t>
            </a:r>
            <a:r>
              <a:rPr lang="en-US" sz="2400" b="0" i="0" dirty="0">
                <a:effectLst/>
                <a:latin typeface="Sitka Text" panose="02000505000000020004" pitchFamily="2" charset="0"/>
              </a:rPr>
              <a:t> Dog();  </a:t>
            </a:r>
          </a:p>
          <a:p>
            <a:pPr algn="just"/>
            <a:r>
              <a:rPr lang="en-US" sz="2400" b="0" i="0" dirty="0">
                <a:effectLst/>
                <a:latin typeface="Sitka Text" panose="02000505000000020004" pitchFamily="2" charset="0"/>
              </a:rPr>
              <a:t>    </a:t>
            </a:r>
            <a:r>
              <a:rPr lang="en-US" sz="2400" b="0" i="0" dirty="0" err="1">
                <a:effectLst/>
                <a:latin typeface="Sitka Text" panose="02000505000000020004" pitchFamily="2" charset="0"/>
              </a:rPr>
              <a:t>d.bark</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a:t>
            </a:r>
            <a:r>
              <a:rPr lang="en-US" sz="2400" b="0" i="0" dirty="0" err="1">
                <a:effectLst/>
                <a:latin typeface="Sitka Text" panose="02000505000000020004" pitchFamily="2" charset="0"/>
              </a:rPr>
              <a:t>d.eat</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141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8499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Multilevel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pic>
        <p:nvPicPr>
          <p:cNvPr id="7" name="Picture 2" descr="Types of inheritance in Java">
            <a:extLst>
              <a:ext uri="{FF2B5EF4-FFF2-40B4-BE49-F238E27FC236}">
                <a16:creationId xmlns:a16="http://schemas.microsoft.com/office/drawing/2014/main" id="{22F5FB9E-5598-4772-9B11-74E3472C65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16" r="47561"/>
          <a:stretch/>
        </p:blipFill>
        <p:spPr bwMode="auto">
          <a:xfrm>
            <a:off x="9770369" y="1061705"/>
            <a:ext cx="2421631" cy="491930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E8D718E-53B1-4726-9130-1FB9A9237BEE}"/>
              </a:ext>
            </a:extLst>
          </p:cNvPr>
          <p:cNvSpPr txBox="1"/>
          <p:nvPr/>
        </p:nvSpPr>
        <p:spPr>
          <a:xfrm>
            <a:off x="594659" y="1231897"/>
            <a:ext cx="9553681" cy="4649991"/>
          </a:xfrm>
          <a:prstGeom prst="rect">
            <a:avLst/>
          </a:prstGeom>
          <a:noFill/>
        </p:spPr>
        <p:txBody>
          <a:bodyPr wrap="square">
            <a:spAutoFit/>
          </a:bodyPr>
          <a:lstStyle/>
          <a:p>
            <a:pPr marL="342900" indent="-342900">
              <a:lnSpc>
                <a:spcPts val="2510"/>
              </a:lnSpc>
              <a:spcBef>
                <a:spcPts val="1200"/>
              </a:spcBef>
              <a:spcAft>
                <a:spcPts val="1200"/>
              </a:spcAft>
              <a:buFont typeface="Arial" panose="020B0604020202020204" pitchFamily="34" charset="0"/>
              <a:buChar char="•"/>
              <a:tabLst>
                <a:tab pos="1079500" algn="l"/>
              </a:tabLst>
            </a:pPr>
            <a:r>
              <a:rPr lang="en-US" sz="2400" dirty="0">
                <a:latin typeface="Sitka Text" panose="02000505000000020004" pitchFamily="2" charset="0"/>
              </a:rPr>
              <a:t>Java allows us to define multiple layers hierarchy</a:t>
            </a:r>
          </a:p>
          <a:p>
            <a:pPr marL="342900" indent="-342900">
              <a:lnSpc>
                <a:spcPts val="2510"/>
              </a:lnSpc>
              <a:spcBef>
                <a:spcPts val="1200"/>
              </a:spcBef>
              <a:spcAft>
                <a:spcPts val="1200"/>
              </a:spcAft>
              <a:buFont typeface="Arial" panose="020B0604020202020204" pitchFamily="34" charset="0"/>
              <a:buChar char="•"/>
              <a:tabLst>
                <a:tab pos="1079500" algn="l"/>
              </a:tabLst>
            </a:pPr>
            <a:r>
              <a:rPr lang="en-US" sz="2400" spc="-25" dirty="0">
                <a:latin typeface="Sitka Text" panose="02000505000000020004" pitchFamily="2" charset="0"/>
                <a:cs typeface="Arial"/>
              </a:rPr>
              <a:t>We </a:t>
            </a:r>
            <a:r>
              <a:rPr lang="en-US" sz="2400" spc="-5" dirty="0">
                <a:latin typeface="Sitka Text" panose="02000505000000020004" pitchFamily="2" charset="0"/>
                <a:cs typeface="Arial"/>
              </a:rPr>
              <a:t>can define a superclass and a subclass, with the subclass in  turn becoming a superclass for another</a:t>
            </a:r>
            <a:r>
              <a:rPr lang="en-US" sz="2400" spc="95" dirty="0">
                <a:latin typeface="Sitka Text" panose="02000505000000020004" pitchFamily="2" charset="0"/>
                <a:cs typeface="Arial"/>
              </a:rPr>
              <a:t> </a:t>
            </a:r>
            <a:r>
              <a:rPr lang="en-US" sz="2400" spc="-5" dirty="0">
                <a:latin typeface="Sitka Text" panose="02000505000000020004" pitchFamily="2" charset="0"/>
                <a:cs typeface="Arial"/>
              </a:rPr>
              <a:t>subclass</a:t>
            </a:r>
            <a:endParaRPr lang="en-US" sz="2400" dirty="0">
              <a:latin typeface="Sitka Text" panose="02000505000000020004" pitchFamily="2" charset="0"/>
              <a:cs typeface="Arial"/>
            </a:endParaRPr>
          </a:p>
          <a:p>
            <a:pPr marL="342900" indent="-342900">
              <a:lnSpc>
                <a:spcPts val="2510"/>
              </a:lnSpc>
              <a:spcBef>
                <a:spcPts val="1200"/>
              </a:spcBef>
              <a:spcAft>
                <a:spcPts val="1200"/>
              </a:spcAft>
              <a:buFont typeface="Arial" panose="020B0604020202020204" pitchFamily="34" charset="0"/>
              <a:buChar char="•"/>
              <a:tabLst>
                <a:tab pos="1079500" algn="l"/>
              </a:tabLst>
            </a:pPr>
            <a:r>
              <a:rPr lang="en-US" sz="2400" spc="-5" dirty="0">
                <a:latin typeface="Sitka Text" panose="02000505000000020004" pitchFamily="2" charset="0"/>
                <a:cs typeface="Arial"/>
              </a:rPr>
              <a:t>Consider the following</a:t>
            </a:r>
            <a:r>
              <a:rPr lang="en-US" sz="2400" spc="40" dirty="0">
                <a:latin typeface="Sitka Text" panose="02000505000000020004" pitchFamily="2" charset="0"/>
                <a:cs typeface="Arial"/>
              </a:rPr>
              <a:t> </a:t>
            </a:r>
            <a:r>
              <a:rPr lang="en-US" sz="2400" spc="-5" dirty="0">
                <a:latin typeface="Sitka Text" panose="02000505000000020004" pitchFamily="2" charset="0"/>
                <a:cs typeface="Arial"/>
              </a:rPr>
              <a:t>example</a:t>
            </a:r>
          </a:p>
          <a:p>
            <a:pPr marL="800100" lvl="2" indent="-342900">
              <a:spcBef>
                <a:spcPts val="1200"/>
              </a:spcBef>
              <a:spcAft>
                <a:spcPts val="1200"/>
              </a:spcAft>
              <a:buFont typeface="Arial" panose="020B0604020202020204" pitchFamily="34" charset="0"/>
              <a:buChar char="•"/>
              <a:tabLst>
                <a:tab pos="299085" algn="l"/>
                <a:tab pos="299720" algn="l"/>
              </a:tabLst>
            </a:pPr>
            <a:r>
              <a:rPr lang="en-US" sz="2400" spc="-5" dirty="0">
                <a:latin typeface="Sitka Text" panose="02000505000000020004" pitchFamily="2" charset="0"/>
                <a:cs typeface="Arial"/>
              </a:rPr>
              <a:t>Employee</a:t>
            </a:r>
            <a:endParaRPr lang="en-US" sz="2400" dirty="0">
              <a:latin typeface="Sitka Text" panose="02000505000000020004" pitchFamily="2" charset="0"/>
              <a:cs typeface="Arial"/>
            </a:endParaRPr>
          </a:p>
          <a:p>
            <a:pPr marL="800100" lvl="2" indent="-342900">
              <a:spcBef>
                <a:spcPts val="1200"/>
              </a:spcBef>
              <a:spcAft>
                <a:spcPts val="1200"/>
              </a:spcAft>
              <a:buFont typeface="Arial" panose="020B0604020202020204" pitchFamily="34" charset="0"/>
              <a:buChar char="•"/>
              <a:tabLst>
                <a:tab pos="299085" algn="l"/>
                <a:tab pos="299720" algn="l"/>
              </a:tabLst>
            </a:pPr>
            <a:r>
              <a:rPr lang="en-US" sz="2400" spc="-5" dirty="0">
                <a:latin typeface="Sitka Text" panose="02000505000000020004" pitchFamily="2" charset="0"/>
                <a:cs typeface="Arial"/>
              </a:rPr>
              <a:t>Manager </a:t>
            </a:r>
            <a:r>
              <a:rPr lang="en-US" sz="2400" b="1" dirty="0">
                <a:latin typeface="Sitka Text" panose="02000505000000020004" pitchFamily="2" charset="0"/>
                <a:cs typeface="Arial"/>
              </a:rPr>
              <a:t>is a</a:t>
            </a:r>
            <a:r>
              <a:rPr lang="en-US" sz="2400" b="1" spc="-45" dirty="0">
                <a:latin typeface="Sitka Text" panose="02000505000000020004" pitchFamily="2" charset="0"/>
                <a:cs typeface="Arial"/>
              </a:rPr>
              <a:t> </a:t>
            </a:r>
            <a:r>
              <a:rPr lang="en-US" sz="2400" spc="-5" dirty="0">
                <a:latin typeface="Sitka Text" panose="02000505000000020004" pitchFamily="2" charset="0"/>
                <a:cs typeface="Arial"/>
              </a:rPr>
              <a:t>Employee</a:t>
            </a:r>
            <a:endParaRPr lang="en-US" sz="2400" dirty="0">
              <a:latin typeface="Sitka Text" panose="02000505000000020004" pitchFamily="2" charset="0"/>
              <a:cs typeface="Arial"/>
            </a:endParaRPr>
          </a:p>
          <a:p>
            <a:pPr marL="800100" lvl="2" indent="-342900">
              <a:spcBef>
                <a:spcPts val="1200"/>
              </a:spcBef>
              <a:spcAft>
                <a:spcPts val="1200"/>
              </a:spcAft>
              <a:buFont typeface="Arial" panose="020B0604020202020204" pitchFamily="34" charset="0"/>
              <a:buChar char="•"/>
              <a:tabLst>
                <a:tab pos="299085" algn="l"/>
                <a:tab pos="299720" algn="l"/>
              </a:tabLst>
            </a:pPr>
            <a:r>
              <a:rPr lang="en-US" sz="2400" spc="-5" dirty="0">
                <a:latin typeface="Sitka Text" panose="02000505000000020004" pitchFamily="2" charset="0"/>
                <a:cs typeface="Arial"/>
              </a:rPr>
              <a:t>Director </a:t>
            </a:r>
            <a:r>
              <a:rPr lang="en-US" sz="2400" b="1" spc="-5" dirty="0">
                <a:latin typeface="Sitka Text" panose="02000505000000020004" pitchFamily="2" charset="0"/>
                <a:cs typeface="Arial"/>
              </a:rPr>
              <a:t>is a</a:t>
            </a:r>
            <a:r>
              <a:rPr lang="en-US" sz="2400" b="1" dirty="0">
                <a:latin typeface="Sitka Text" panose="02000505000000020004" pitchFamily="2" charset="0"/>
                <a:cs typeface="Arial"/>
              </a:rPr>
              <a:t> </a:t>
            </a:r>
            <a:r>
              <a:rPr lang="en-US" sz="2400" spc="-5" dirty="0">
                <a:latin typeface="Sitka Text" panose="02000505000000020004" pitchFamily="2" charset="0"/>
                <a:cs typeface="Arial"/>
              </a:rPr>
              <a:t>Manager</a:t>
            </a:r>
            <a:endParaRPr lang="en-US" sz="2400" dirty="0">
              <a:latin typeface="Sitka Text" panose="02000505000000020004" pitchFamily="2" charset="0"/>
              <a:cs typeface="Arial"/>
            </a:endParaRPr>
          </a:p>
          <a:p>
            <a:pPr marL="342900" indent="-342900">
              <a:lnSpc>
                <a:spcPts val="2510"/>
              </a:lnSpc>
              <a:spcBef>
                <a:spcPts val="1200"/>
              </a:spcBef>
              <a:spcAft>
                <a:spcPts val="1200"/>
              </a:spcAft>
              <a:buFont typeface="Arial" panose="020B0604020202020204" pitchFamily="34" charset="0"/>
              <a:buChar char="•"/>
              <a:tabLst>
                <a:tab pos="1079500" algn="l"/>
              </a:tabLst>
            </a:pPr>
            <a:endParaRPr lang="en-US" sz="2400" dirty="0">
              <a:latin typeface="Sitka Text" panose="02000505000000020004" pitchFamily="2" charset="0"/>
            </a:endParaRP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72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5849999"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Multilevel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504718" y="1458538"/>
            <a:ext cx="9553681" cy="4524315"/>
          </a:xfrm>
          <a:prstGeom prst="rect">
            <a:avLst/>
          </a:prstGeom>
          <a:noFill/>
        </p:spPr>
        <p:txBody>
          <a:bodyPr wrap="square">
            <a:spAutoFit/>
          </a:bodyPr>
          <a:lstStyle/>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Animal{  </a:t>
            </a:r>
          </a:p>
          <a:p>
            <a:pPr algn="just"/>
            <a:r>
              <a:rPr lang="en-US" sz="2400" b="1" i="0" dirty="0">
                <a:effectLst/>
                <a:latin typeface="Sitka Text" panose="02000505000000020004" pitchFamily="2" charset="0"/>
              </a:rPr>
              <a:t>void</a:t>
            </a:r>
            <a:r>
              <a:rPr lang="en-US" sz="2400" b="0" i="0" dirty="0">
                <a:effectLst/>
                <a:latin typeface="Sitka Text" panose="02000505000000020004" pitchFamily="2" charset="0"/>
              </a:rPr>
              <a:t> eat(){</a:t>
            </a:r>
          </a:p>
          <a:p>
            <a:pPr algn="just"/>
            <a:r>
              <a:rPr lang="en-US" sz="2400" b="0" i="0" dirty="0" err="1">
                <a:effectLst/>
                <a:latin typeface="Sitka Text" panose="02000505000000020004" pitchFamily="2" charset="0"/>
              </a:rPr>
              <a:t>System.out.println</a:t>
            </a:r>
            <a:r>
              <a:rPr lang="en-US" sz="2400" b="0" i="0" dirty="0">
                <a:effectLst/>
                <a:latin typeface="Sitka Text" panose="02000505000000020004" pitchFamily="2" charset="0"/>
              </a:rPr>
              <a:t>("eating...");}  </a:t>
            </a:r>
          </a:p>
          <a:p>
            <a:pPr algn="just"/>
            <a:r>
              <a:rPr lang="en-US" sz="2400" b="0" i="0" dirty="0">
                <a:effectLst/>
                <a:latin typeface="Sitka Text" panose="02000505000000020004" pitchFamily="2" charset="0"/>
              </a:rPr>
              <a:t>}  </a:t>
            </a:r>
          </a:p>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Dog </a:t>
            </a:r>
            <a:r>
              <a:rPr lang="en-US" sz="2400" b="1" i="0" dirty="0">
                <a:effectLst/>
                <a:latin typeface="Sitka Text" panose="02000505000000020004" pitchFamily="2" charset="0"/>
              </a:rPr>
              <a:t>extends</a:t>
            </a:r>
            <a:r>
              <a:rPr lang="en-US" sz="2400" b="0" i="0" dirty="0">
                <a:effectLst/>
                <a:latin typeface="Sitka Text" panose="02000505000000020004" pitchFamily="2" charset="0"/>
              </a:rPr>
              <a:t> Animal{  </a:t>
            </a:r>
          </a:p>
          <a:p>
            <a:pPr algn="just"/>
            <a:r>
              <a:rPr lang="en-US" sz="2400" b="1" i="0" dirty="0">
                <a:effectLst/>
                <a:latin typeface="Sitka Text" panose="02000505000000020004" pitchFamily="2" charset="0"/>
              </a:rPr>
              <a:t>void</a:t>
            </a:r>
            <a:r>
              <a:rPr lang="en-US" sz="2400" b="0" i="0" dirty="0">
                <a:effectLst/>
                <a:latin typeface="Sitka Text" panose="02000505000000020004" pitchFamily="2" charset="0"/>
              </a:rPr>
              <a:t> bark(){</a:t>
            </a:r>
          </a:p>
          <a:p>
            <a:pPr algn="just"/>
            <a:r>
              <a:rPr lang="en-US" sz="2400" b="0" i="0" dirty="0" err="1">
                <a:effectLst/>
                <a:latin typeface="Sitka Text" panose="02000505000000020004" pitchFamily="2" charset="0"/>
              </a:rPr>
              <a:t>System.out.println</a:t>
            </a:r>
            <a:r>
              <a:rPr lang="en-US" sz="2400" b="0" i="0" dirty="0">
                <a:effectLst/>
                <a:latin typeface="Sitka Text" panose="02000505000000020004" pitchFamily="2" charset="0"/>
              </a:rPr>
              <a:t>("barking...");}  </a:t>
            </a:r>
          </a:p>
          <a:p>
            <a:pPr algn="just"/>
            <a:r>
              <a:rPr lang="en-US" sz="2400" b="0" i="0" dirty="0">
                <a:effectLst/>
                <a:latin typeface="Sitka Text" panose="02000505000000020004" pitchFamily="2" charset="0"/>
              </a:rPr>
              <a:t>}  </a:t>
            </a:r>
          </a:p>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a:t>
            </a:r>
            <a:r>
              <a:rPr lang="en-US" sz="2400" b="0" i="0" dirty="0" err="1">
                <a:effectLst/>
                <a:latin typeface="Sitka Text" panose="02000505000000020004" pitchFamily="2" charset="0"/>
              </a:rPr>
              <a:t>BabyDog</a:t>
            </a:r>
            <a:r>
              <a:rPr lang="en-US" sz="2400" b="0" i="0" dirty="0">
                <a:effectLst/>
                <a:latin typeface="Sitka Text" panose="02000505000000020004" pitchFamily="2" charset="0"/>
              </a:rPr>
              <a:t> </a:t>
            </a:r>
            <a:r>
              <a:rPr lang="en-US" sz="2400" b="1" i="0" dirty="0">
                <a:effectLst/>
                <a:latin typeface="Sitka Text" panose="02000505000000020004" pitchFamily="2" charset="0"/>
              </a:rPr>
              <a:t>extends</a:t>
            </a:r>
            <a:r>
              <a:rPr lang="en-US" sz="2400" b="0" i="0" dirty="0">
                <a:effectLst/>
                <a:latin typeface="Sitka Text" panose="02000505000000020004" pitchFamily="2" charset="0"/>
              </a:rPr>
              <a:t> Dog{  </a:t>
            </a:r>
          </a:p>
          <a:p>
            <a:pPr algn="just"/>
            <a:r>
              <a:rPr lang="en-US" sz="2400" b="1" i="0" dirty="0">
                <a:effectLst/>
                <a:latin typeface="Sitka Text" panose="02000505000000020004" pitchFamily="2" charset="0"/>
              </a:rPr>
              <a:t>void</a:t>
            </a:r>
            <a:r>
              <a:rPr lang="en-US" sz="2400" b="0" i="0" dirty="0">
                <a:effectLst/>
                <a:latin typeface="Sitka Text" panose="02000505000000020004" pitchFamily="2" charset="0"/>
              </a:rPr>
              <a:t> weep(){</a:t>
            </a:r>
          </a:p>
          <a:p>
            <a:pPr algn="just"/>
            <a:r>
              <a:rPr lang="en-US" sz="2400" b="0" i="0" dirty="0" err="1">
                <a:effectLst/>
                <a:latin typeface="Sitka Text" panose="02000505000000020004" pitchFamily="2" charset="0"/>
              </a:rPr>
              <a:t>System.out.println</a:t>
            </a:r>
            <a:r>
              <a:rPr lang="en-US" sz="2400" b="0" i="0" dirty="0">
                <a:effectLst/>
                <a:latin typeface="Sitka Text" panose="02000505000000020004" pitchFamily="2" charset="0"/>
              </a:rPr>
              <a:t>("weeping...");}  </a:t>
            </a:r>
          </a:p>
          <a:p>
            <a:pPr algn="just"/>
            <a:r>
              <a:rPr lang="en-US" sz="2400" b="0" i="0" dirty="0">
                <a:effectLst/>
                <a:latin typeface="Sitka Text" panose="02000505000000020004" pitchFamily="2" charset="0"/>
              </a:rPr>
              <a:t>}  </a:t>
            </a:r>
          </a:p>
        </p:txBody>
      </p:sp>
      <p:sp>
        <p:nvSpPr>
          <p:cNvPr id="9" name="TextBox 8">
            <a:extLst>
              <a:ext uri="{FF2B5EF4-FFF2-40B4-BE49-F238E27FC236}">
                <a16:creationId xmlns:a16="http://schemas.microsoft.com/office/drawing/2014/main" id="{C29DDF8F-4912-45BE-9EC7-C7A26C898E57}"/>
              </a:ext>
            </a:extLst>
          </p:cNvPr>
          <p:cNvSpPr txBox="1"/>
          <p:nvPr/>
        </p:nvSpPr>
        <p:spPr>
          <a:xfrm>
            <a:off x="6229132" y="1742306"/>
            <a:ext cx="6108492" cy="3416320"/>
          </a:xfrm>
          <a:prstGeom prst="rect">
            <a:avLst/>
          </a:prstGeom>
          <a:noFill/>
        </p:spPr>
        <p:txBody>
          <a:bodyPr wrap="square">
            <a:spAutoFit/>
          </a:bodyPr>
          <a:lstStyle/>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TestInheritance2{  </a:t>
            </a:r>
          </a:p>
          <a:p>
            <a:pPr algn="just"/>
            <a:r>
              <a:rPr lang="en-US" sz="2400" b="1" i="0" dirty="0">
                <a:effectLst/>
                <a:latin typeface="Sitka Text" panose="02000505000000020004" pitchFamily="2" charset="0"/>
              </a:rPr>
              <a:t>public</a:t>
            </a:r>
            <a:r>
              <a:rPr lang="en-US" sz="2400" b="0" i="0" dirty="0">
                <a:effectLst/>
                <a:latin typeface="Sitka Text" panose="02000505000000020004" pitchFamily="2" charset="0"/>
              </a:rPr>
              <a:t> </a:t>
            </a:r>
            <a:r>
              <a:rPr lang="en-US" sz="2400" b="1" i="0" dirty="0">
                <a:effectLst/>
                <a:latin typeface="Sitka Text" panose="02000505000000020004" pitchFamily="2" charset="0"/>
              </a:rPr>
              <a:t>static</a:t>
            </a:r>
            <a:r>
              <a:rPr lang="en-US" sz="2400" b="0" i="0" dirty="0">
                <a:effectLst/>
                <a:latin typeface="Sitka Text" panose="02000505000000020004" pitchFamily="2" charset="0"/>
              </a:rPr>
              <a:t> </a:t>
            </a:r>
            <a:r>
              <a:rPr lang="en-US" sz="2400" b="1" i="0" dirty="0">
                <a:effectLst/>
                <a:latin typeface="Sitka Text" panose="02000505000000020004" pitchFamily="2" charset="0"/>
              </a:rPr>
              <a:t>void</a:t>
            </a:r>
            <a:r>
              <a:rPr lang="en-US" sz="2400" b="0" i="0" dirty="0">
                <a:effectLst/>
                <a:latin typeface="Sitka Text" panose="02000505000000020004" pitchFamily="2" charset="0"/>
              </a:rPr>
              <a:t> main(String </a:t>
            </a:r>
            <a:r>
              <a:rPr lang="en-US" sz="2400" b="0" i="0" dirty="0" err="1">
                <a:effectLst/>
                <a:latin typeface="Sitka Text" panose="02000505000000020004" pitchFamily="2" charset="0"/>
              </a:rPr>
              <a:t>args</a:t>
            </a:r>
            <a:r>
              <a:rPr lang="en-US" sz="2400" b="0" i="0" dirty="0">
                <a:effectLst/>
                <a:latin typeface="Sitka Text" panose="02000505000000020004" pitchFamily="2" charset="0"/>
              </a:rPr>
              <a:t>[])</a:t>
            </a:r>
          </a:p>
          <a:p>
            <a:pPr algn="just"/>
            <a:r>
              <a:rPr lang="en-US" sz="2400" b="0" i="0" dirty="0">
                <a:effectLst/>
                <a:latin typeface="Sitka Text" panose="02000505000000020004" pitchFamily="2" charset="0"/>
              </a:rPr>
              <a:t>{  </a:t>
            </a:r>
          </a:p>
          <a:p>
            <a:pPr algn="just"/>
            <a:r>
              <a:rPr lang="en-US" sz="2400" b="0" i="0" dirty="0" err="1">
                <a:effectLst/>
                <a:latin typeface="Sitka Text" panose="02000505000000020004" pitchFamily="2" charset="0"/>
              </a:rPr>
              <a:t>BabyDog</a:t>
            </a:r>
            <a:r>
              <a:rPr lang="en-US" sz="2400" b="0" i="0" dirty="0">
                <a:effectLst/>
                <a:latin typeface="Sitka Text" panose="02000505000000020004" pitchFamily="2" charset="0"/>
              </a:rPr>
              <a:t> d=</a:t>
            </a:r>
            <a:r>
              <a:rPr lang="en-US" sz="2400" b="1" i="0" dirty="0">
                <a:effectLst/>
                <a:latin typeface="Sitka Text" panose="02000505000000020004" pitchFamily="2" charset="0"/>
              </a:rPr>
              <a:t>new</a:t>
            </a:r>
            <a:r>
              <a:rPr lang="en-US" sz="2400" b="0" i="0" dirty="0">
                <a:effectLst/>
                <a:latin typeface="Sitka Text" panose="02000505000000020004" pitchFamily="2" charset="0"/>
              </a:rPr>
              <a:t> </a:t>
            </a:r>
            <a:r>
              <a:rPr lang="en-US" sz="2400" b="0" i="0" dirty="0" err="1">
                <a:effectLst/>
                <a:latin typeface="Sitka Text" panose="02000505000000020004" pitchFamily="2" charset="0"/>
              </a:rPr>
              <a:t>BabyDog</a:t>
            </a:r>
            <a:r>
              <a:rPr lang="en-US" sz="2400" b="0" i="0" dirty="0">
                <a:effectLst/>
                <a:latin typeface="Sitka Text" panose="02000505000000020004" pitchFamily="2" charset="0"/>
              </a:rPr>
              <a:t>();  </a:t>
            </a:r>
          </a:p>
          <a:p>
            <a:pPr algn="just"/>
            <a:r>
              <a:rPr lang="en-US" sz="2400" b="0" i="0" dirty="0" err="1">
                <a:effectLst/>
                <a:latin typeface="Sitka Text" panose="02000505000000020004" pitchFamily="2" charset="0"/>
              </a:rPr>
              <a:t>d.weep</a:t>
            </a:r>
            <a:r>
              <a:rPr lang="en-US" sz="2400" b="0" i="0" dirty="0">
                <a:effectLst/>
                <a:latin typeface="Sitka Text" panose="02000505000000020004" pitchFamily="2" charset="0"/>
              </a:rPr>
              <a:t>();  </a:t>
            </a:r>
          </a:p>
          <a:p>
            <a:pPr algn="just"/>
            <a:r>
              <a:rPr lang="en-US" sz="2400" b="0" i="0" dirty="0" err="1">
                <a:effectLst/>
                <a:latin typeface="Sitka Text" panose="02000505000000020004" pitchFamily="2" charset="0"/>
              </a:rPr>
              <a:t>d.bark</a:t>
            </a:r>
            <a:r>
              <a:rPr lang="en-US" sz="2400" b="0" i="0" dirty="0">
                <a:effectLst/>
                <a:latin typeface="Sitka Text" panose="02000505000000020004" pitchFamily="2" charset="0"/>
              </a:rPr>
              <a:t>();  </a:t>
            </a:r>
          </a:p>
          <a:p>
            <a:pPr algn="just"/>
            <a:r>
              <a:rPr lang="en-US" sz="2400" b="0" i="0" dirty="0" err="1">
                <a:effectLst/>
                <a:latin typeface="Sitka Text" panose="02000505000000020004" pitchFamily="2" charset="0"/>
              </a:rPr>
              <a:t>d.eat</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a:t>
            </a:r>
          </a:p>
          <a:p>
            <a:pPr algn="just"/>
            <a:r>
              <a:rPr lang="en-US" sz="2400" b="0" i="0" dirty="0">
                <a:effectLst/>
                <a:latin typeface="Sitka Text" panose="02000505000000020004" pitchFamily="2" charset="0"/>
              </a:rPr>
              <a:t>}  </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7785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Types of inheritance in Java">
            <a:extLst>
              <a:ext uri="{FF2B5EF4-FFF2-40B4-BE49-F238E27FC236}">
                <a16:creationId xmlns:a16="http://schemas.microsoft.com/office/drawing/2014/main" id="{38E9F161-49B2-4ED2-84E2-1DF5C23931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546" t="-2439" r="1219" b="2439"/>
          <a:stretch/>
        </p:blipFill>
        <p:spPr bwMode="auto">
          <a:xfrm>
            <a:off x="8098033" y="549964"/>
            <a:ext cx="4100614" cy="4919303"/>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859521" y="329464"/>
            <a:ext cx="557877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Hierarchical Inheritance</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94659" y="1231897"/>
            <a:ext cx="9553681" cy="733534"/>
          </a:xfrm>
          <a:prstGeom prst="rect">
            <a:avLst/>
          </a:prstGeom>
          <a:noFill/>
        </p:spPr>
        <p:txBody>
          <a:bodyPr wrap="square">
            <a:spAutoFit/>
          </a:bodyPr>
          <a:lstStyle/>
          <a:p>
            <a:pPr marL="342900" indent="-342900">
              <a:lnSpc>
                <a:spcPts val="2510"/>
              </a:lnSpc>
              <a:spcBef>
                <a:spcPts val="1200"/>
              </a:spcBef>
              <a:spcAft>
                <a:spcPts val="1200"/>
              </a:spcAft>
              <a:buFont typeface="Arial" panose="020B0604020202020204" pitchFamily="34" charset="0"/>
              <a:buChar char="•"/>
              <a:tabLst>
                <a:tab pos="1079500" algn="l"/>
              </a:tabLst>
            </a:pPr>
            <a:r>
              <a:rPr lang="en-US" sz="2400" b="0" i="0" dirty="0">
                <a:solidFill>
                  <a:srgbClr val="333333"/>
                </a:solidFill>
                <a:effectLst/>
                <a:latin typeface="inter-regular"/>
              </a:rPr>
              <a:t>When two or more classes inherits a single class, it is known as </a:t>
            </a:r>
            <a:r>
              <a:rPr lang="en-US" sz="2400" b="0" i="1" dirty="0">
                <a:solidFill>
                  <a:srgbClr val="333333"/>
                </a:solidFill>
                <a:effectLst/>
                <a:latin typeface="inter-regular"/>
              </a:rPr>
              <a:t>hierarchical inheritance</a:t>
            </a:r>
            <a:r>
              <a:rPr lang="en-US" sz="2400" b="0" i="0" dirty="0">
                <a:solidFill>
                  <a:srgbClr val="333333"/>
                </a:solidFill>
                <a:effectLst/>
                <a:latin typeface="inter-regular"/>
              </a:rPr>
              <a:t>.</a:t>
            </a:r>
            <a:endParaRPr lang="en-US" sz="2400" dirty="0">
              <a:latin typeface="Sitka Text" panose="02000505000000020004" pitchFamily="2" charset="0"/>
            </a:endParaRPr>
          </a:p>
        </p:txBody>
      </p:sp>
      <p:sp>
        <p:nvSpPr>
          <p:cNvPr id="9" name="TextBox 8">
            <a:extLst>
              <a:ext uri="{FF2B5EF4-FFF2-40B4-BE49-F238E27FC236}">
                <a16:creationId xmlns:a16="http://schemas.microsoft.com/office/drawing/2014/main" id="{5D16038E-431D-4CFC-91E5-B153F835828A}"/>
              </a:ext>
            </a:extLst>
          </p:cNvPr>
          <p:cNvSpPr txBox="1"/>
          <p:nvPr/>
        </p:nvSpPr>
        <p:spPr>
          <a:xfrm>
            <a:off x="594659" y="2108336"/>
            <a:ext cx="6108492" cy="3785652"/>
          </a:xfrm>
          <a:prstGeom prst="rect">
            <a:avLst/>
          </a:prstGeom>
          <a:noFill/>
        </p:spPr>
        <p:txBody>
          <a:bodyPr wrap="square">
            <a:spAutoFit/>
          </a:bodyPr>
          <a:lstStyle/>
          <a:p>
            <a:pPr algn="just"/>
            <a:r>
              <a:rPr lang="en-US" sz="2000" b="1" i="0" dirty="0">
                <a:effectLst/>
                <a:latin typeface="Sitka Text" panose="02000505000000020004" pitchFamily="2" charset="0"/>
              </a:rPr>
              <a:t>class</a:t>
            </a:r>
            <a:r>
              <a:rPr lang="en-US" sz="2000" b="0" i="0" dirty="0">
                <a:effectLst/>
                <a:latin typeface="Sitka Text" panose="02000505000000020004" pitchFamily="2" charset="0"/>
              </a:rPr>
              <a:t> Animal{  </a:t>
            </a:r>
          </a:p>
          <a:p>
            <a:pPr algn="just"/>
            <a:r>
              <a:rPr lang="en-US" sz="2000" b="1" i="0" dirty="0">
                <a:effectLst/>
                <a:latin typeface="Sitka Text" panose="02000505000000020004" pitchFamily="2" charset="0"/>
              </a:rPr>
              <a:t>void</a:t>
            </a:r>
            <a:r>
              <a:rPr lang="en-US" sz="2000" b="0" i="0" dirty="0">
                <a:effectLst/>
                <a:latin typeface="Sitka Text" panose="02000505000000020004" pitchFamily="2" charset="0"/>
              </a:rPr>
              <a:t> eat(){</a:t>
            </a:r>
          </a:p>
          <a:p>
            <a:pPr algn="just"/>
            <a:r>
              <a:rPr lang="en-US" sz="2000" b="0" i="0" dirty="0" err="1">
                <a:effectLst/>
                <a:latin typeface="Sitka Text" panose="02000505000000020004" pitchFamily="2" charset="0"/>
              </a:rPr>
              <a:t>System.out.println</a:t>
            </a:r>
            <a:r>
              <a:rPr lang="en-US" sz="2000" b="0" i="0" dirty="0">
                <a:effectLst/>
                <a:latin typeface="Sitka Text" panose="02000505000000020004" pitchFamily="2" charset="0"/>
              </a:rPr>
              <a:t>("eating...");}  </a:t>
            </a:r>
          </a:p>
          <a:p>
            <a:pPr algn="just"/>
            <a:r>
              <a:rPr lang="en-US" sz="2000" b="0" i="0" dirty="0">
                <a:effectLst/>
                <a:latin typeface="Sitka Text" panose="02000505000000020004" pitchFamily="2" charset="0"/>
              </a:rPr>
              <a:t>}  </a:t>
            </a:r>
          </a:p>
          <a:p>
            <a:pPr algn="just"/>
            <a:r>
              <a:rPr lang="en-US" sz="2000" b="1" i="0" dirty="0">
                <a:effectLst/>
                <a:latin typeface="Sitka Text" panose="02000505000000020004" pitchFamily="2" charset="0"/>
              </a:rPr>
              <a:t>class</a:t>
            </a:r>
            <a:r>
              <a:rPr lang="en-US" sz="2000" b="0" i="0" dirty="0">
                <a:effectLst/>
                <a:latin typeface="Sitka Text" panose="02000505000000020004" pitchFamily="2" charset="0"/>
              </a:rPr>
              <a:t> Dog </a:t>
            </a:r>
            <a:r>
              <a:rPr lang="en-US" sz="2000" b="1" i="0" dirty="0">
                <a:effectLst/>
                <a:latin typeface="Sitka Text" panose="02000505000000020004" pitchFamily="2" charset="0"/>
              </a:rPr>
              <a:t>extends</a:t>
            </a:r>
            <a:r>
              <a:rPr lang="en-US" sz="2000" b="0" i="0" dirty="0">
                <a:effectLst/>
                <a:latin typeface="Sitka Text" panose="02000505000000020004" pitchFamily="2" charset="0"/>
              </a:rPr>
              <a:t> Animal{  </a:t>
            </a:r>
          </a:p>
          <a:p>
            <a:pPr algn="just"/>
            <a:r>
              <a:rPr lang="en-US" sz="2000" b="1" i="0" dirty="0">
                <a:effectLst/>
                <a:latin typeface="Sitka Text" panose="02000505000000020004" pitchFamily="2" charset="0"/>
              </a:rPr>
              <a:t>void</a:t>
            </a:r>
            <a:r>
              <a:rPr lang="en-US" sz="2000" b="0" i="0" dirty="0">
                <a:effectLst/>
                <a:latin typeface="Sitka Text" panose="02000505000000020004" pitchFamily="2" charset="0"/>
              </a:rPr>
              <a:t> bark(){</a:t>
            </a:r>
          </a:p>
          <a:p>
            <a:pPr algn="just"/>
            <a:r>
              <a:rPr lang="en-US" sz="2000" b="0" i="0" dirty="0" err="1">
                <a:effectLst/>
                <a:latin typeface="Sitka Text" panose="02000505000000020004" pitchFamily="2" charset="0"/>
              </a:rPr>
              <a:t>System.out.println</a:t>
            </a:r>
            <a:r>
              <a:rPr lang="en-US" sz="2000" b="0" i="0" dirty="0">
                <a:effectLst/>
                <a:latin typeface="Sitka Text" panose="02000505000000020004" pitchFamily="2" charset="0"/>
              </a:rPr>
              <a:t>("barking...");}  </a:t>
            </a:r>
          </a:p>
          <a:p>
            <a:pPr algn="just"/>
            <a:r>
              <a:rPr lang="en-US" sz="2000" b="0" i="0" dirty="0">
                <a:effectLst/>
                <a:latin typeface="Sitka Text" panose="02000505000000020004" pitchFamily="2" charset="0"/>
              </a:rPr>
              <a:t>}  </a:t>
            </a:r>
          </a:p>
          <a:p>
            <a:pPr algn="just"/>
            <a:r>
              <a:rPr lang="en-US" sz="2000" b="1" i="0" dirty="0">
                <a:effectLst/>
                <a:latin typeface="Sitka Text" panose="02000505000000020004" pitchFamily="2" charset="0"/>
              </a:rPr>
              <a:t>class</a:t>
            </a:r>
            <a:r>
              <a:rPr lang="en-US" sz="2000" b="0" i="0" dirty="0">
                <a:effectLst/>
                <a:latin typeface="Sitka Text" panose="02000505000000020004" pitchFamily="2" charset="0"/>
              </a:rPr>
              <a:t> Cat </a:t>
            </a:r>
            <a:r>
              <a:rPr lang="en-US" sz="2000" b="1" i="0" dirty="0">
                <a:effectLst/>
                <a:latin typeface="Sitka Text" panose="02000505000000020004" pitchFamily="2" charset="0"/>
              </a:rPr>
              <a:t>extends</a:t>
            </a:r>
            <a:r>
              <a:rPr lang="en-US" sz="2000" b="0" i="0" dirty="0">
                <a:effectLst/>
                <a:latin typeface="Sitka Text" panose="02000505000000020004" pitchFamily="2" charset="0"/>
              </a:rPr>
              <a:t> Animal{  </a:t>
            </a:r>
          </a:p>
          <a:p>
            <a:pPr algn="just"/>
            <a:r>
              <a:rPr lang="en-US" sz="2000" b="1" i="0" dirty="0">
                <a:effectLst/>
                <a:latin typeface="Sitka Text" panose="02000505000000020004" pitchFamily="2" charset="0"/>
              </a:rPr>
              <a:t>void</a:t>
            </a:r>
            <a:r>
              <a:rPr lang="en-US" sz="2000" b="0" i="0" dirty="0">
                <a:effectLst/>
                <a:latin typeface="Sitka Text" panose="02000505000000020004" pitchFamily="2" charset="0"/>
              </a:rPr>
              <a:t> meow(){</a:t>
            </a:r>
          </a:p>
          <a:p>
            <a:pPr algn="just"/>
            <a:r>
              <a:rPr lang="en-US" sz="2000" b="0" i="0" dirty="0" err="1">
                <a:effectLst/>
                <a:latin typeface="Sitka Text" panose="02000505000000020004" pitchFamily="2" charset="0"/>
              </a:rPr>
              <a:t>System.out.println</a:t>
            </a:r>
            <a:r>
              <a:rPr lang="en-US" sz="2000" b="0" i="0" dirty="0">
                <a:effectLst/>
                <a:latin typeface="Sitka Text" panose="02000505000000020004" pitchFamily="2" charset="0"/>
              </a:rPr>
              <a:t>("meowing...");}  </a:t>
            </a:r>
          </a:p>
          <a:p>
            <a:pPr algn="just"/>
            <a:r>
              <a:rPr lang="en-US" sz="2000" b="0" i="0" dirty="0">
                <a:effectLst/>
                <a:latin typeface="Sitka Text" panose="02000505000000020004" pitchFamily="2" charset="0"/>
              </a:rPr>
              <a:t>}  </a:t>
            </a:r>
          </a:p>
        </p:txBody>
      </p:sp>
      <p:sp>
        <p:nvSpPr>
          <p:cNvPr id="12" name="TextBox 11">
            <a:extLst>
              <a:ext uri="{FF2B5EF4-FFF2-40B4-BE49-F238E27FC236}">
                <a16:creationId xmlns:a16="http://schemas.microsoft.com/office/drawing/2014/main" id="{A8F94C21-E3E2-498D-A668-E6D424826381}"/>
              </a:ext>
            </a:extLst>
          </p:cNvPr>
          <p:cNvSpPr txBox="1"/>
          <p:nvPr/>
        </p:nvSpPr>
        <p:spPr>
          <a:xfrm>
            <a:off x="5948131" y="3922201"/>
            <a:ext cx="6108492" cy="2246769"/>
          </a:xfrm>
          <a:prstGeom prst="rect">
            <a:avLst/>
          </a:prstGeom>
          <a:noFill/>
        </p:spPr>
        <p:txBody>
          <a:bodyPr wrap="square">
            <a:spAutoFit/>
          </a:bodyPr>
          <a:lstStyle/>
          <a:p>
            <a:pPr algn="just"/>
            <a:r>
              <a:rPr lang="en-US" sz="2000" b="1" i="0" dirty="0">
                <a:effectLst/>
                <a:latin typeface="Sitka Text" panose="02000505000000020004" pitchFamily="2" charset="0"/>
              </a:rPr>
              <a:t>class</a:t>
            </a:r>
            <a:r>
              <a:rPr lang="en-US" sz="2000" b="0" i="0" dirty="0">
                <a:effectLst/>
                <a:latin typeface="Sitka Text" panose="02000505000000020004" pitchFamily="2" charset="0"/>
              </a:rPr>
              <a:t> TestInheritance3{  </a:t>
            </a:r>
          </a:p>
          <a:p>
            <a:pPr algn="just"/>
            <a:r>
              <a:rPr lang="en-US" sz="2000" b="1" i="0" dirty="0">
                <a:effectLst/>
                <a:latin typeface="Sitka Text" panose="02000505000000020004" pitchFamily="2" charset="0"/>
              </a:rPr>
              <a:t>public</a:t>
            </a:r>
            <a:r>
              <a:rPr lang="en-US" sz="2000" b="0" i="0" dirty="0">
                <a:effectLst/>
                <a:latin typeface="Sitka Text" panose="02000505000000020004" pitchFamily="2" charset="0"/>
              </a:rPr>
              <a:t> </a:t>
            </a:r>
            <a:r>
              <a:rPr lang="en-US" sz="2000" b="1" i="0" dirty="0">
                <a:effectLst/>
                <a:latin typeface="Sitka Text" panose="02000505000000020004" pitchFamily="2" charset="0"/>
              </a:rPr>
              <a:t>static</a:t>
            </a:r>
            <a:r>
              <a:rPr lang="en-US" sz="2000" b="0" i="0" dirty="0">
                <a:effectLst/>
                <a:latin typeface="Sitka Text" panose="02000505000000020004" pitchFamily="2" charset="0"/>
              </a:rPr>
              <a:t> </a:t>
            </a:r>
            <a:r>
              <a:rPr lang="en-US" sz="2000" b="1" i="0" dirty="0">
                <a:effectLst/>
                <a:latin typeface="Sitka Text" panose="02000505000000020004" pitchFamily="2" charset="0"/>
              </a:rPr>
              <a:t>void</a:t>
            </a:r>
            <a:r>
              <a:rPr lang="en-US" sz="2000" b="0" i="0" dirty="0">
                <a:effectLst/>
                <a:latin typeface="Sitka Text" panose="02000505000000020004" pitchFamily="2" charset="0"/>
              </a:rPr>
              <a:t> main(String </a:t>
            </a:r>
            <a:r>
              <a:rPr lang="en-US" sz="2000" b="0" i="0" dirty="0" err="1">
                <a:effectLst/>
                <a:latin typeface="Sitka Text" panose="02000505000000020004" pitchFamily="2" charset="0"/>
              </a:rPr>
              <a:t>args</a:t>
            </a:r>
            <a:r>
              <a:rPr lang="en-US" sz="2000" b="0" i="0" dirty="0">
                <a:effectLst/>
                <a:latin typeface="Sitka Text" panose="02000505000000020004" pitchFamily="2" charset="0"/>
              </a:rPr>
              <a:t>[]){  </a:t>
            </a:r>
          </a:p>
          <a:p>
            <a:pPr algn="just"/>
            <a:r>
              <a:rPr lang="en-US" sz="2000" b="0" i="0" dirty="0">
                <a:effectLst/>
                <a:latin typeface="Sitka Text" panose="02000505000000020004" pitchFamily="2" charset="0"/>
              </a:rPr>
              <a:t>Cat c=</a:t>
            </a:r>
            <a:r>
              <a:rPr lang="en-US" sz="2000" b="1" i="0" dirty="0">
                <a:effectLst/>
                <a:latin typeface="Sitka Text" panose="02000505000000020004" pitchFamily="2" charset="0"/>
              </a:rPr>
              <a:t>new</a:t>
            </a:r>
            <a:r>
              <a:rPr lang="en-US" sz="2000" b="0" i="0" dirty="0">
                <a:effectLst/>
                <a:latin typeface="Sitka Text" panose="02000505000000020004" pitchFamily="2" charset="0"/>
              </a:rPr>
              <a:t> Cat();  </a:t>
            </a:r>
          </a:p>
          <a:p>
            <a:pPr algn="just"/>
            <a:r>
              <a:rPr lang="en-US" sz="2000" b="0" i="0" dirty="0" err="1">
                <a:effectLst/>
                <a:latin typeface="Sitka Text" panose="02000505000000020004" pitchFamily="2" charset="0"/>
              </a:rPr>
              <a:t>c.meow</a:t>
            </a:r>
            <a:r>
              <a:rPr lang="en-US" sz="2000" b="0" i="0" dirty="0">
                <a:effectLst/>
                <a:latin typeface="Sitka Text" panose="02000505000000020004" pitchFamily="2" charset="0"/>
              </a:rPr>
              <a:t>();  </a:t>
            </a:r>
          </a:p>
          <a:p>
            <a:pPr algn="just"/>
            <a:r>
              <a:rPr lang="en-US" sz="2000" b="0" i="0" dirty="0" err="1">
                <a:effectLst/>
                <a:latin typeface="Sitka Text" panose="02000505000000020004" pitchFamily="2" charset="0"/>
              </a:rPr>
              <a:t>c.eat</a:t>
            </a:r>
            <a:r>
              <a:rPr lang="en-US" sz="2000" b="0" i="0" dirty="0">
                <a:effectLst/>
                <a:latin typeface="Sitka Text" panose="02000505000000020004" pitchFamily="2" charset="0"/>
              </a:rPr>
              <a:t>();  </a:t>
            </a:r>
          </a:p>
          <a:p>
            <a:pPr algn="just"/>
            <a:r>
              <a:rPr lang="en-US" sz="2000" b="0" i="0" dirty="0">
                <a:effectLst/>
                <a:latin typeface="Sitka Text" panose="02000505000000020004" pitchFamily="2" charset="0"/>
              </a:rPr>
              <a:t>//</a:t>
            </a:r>
            <a:r>
              <a:rPr lang="en-US" sz="2000" b="0" i="0" dirty="0" err="1">
                <a:effectLst/>
                <a:latin typeface="Sitka Text" panose="02000505000000020004" pitchFamily="2" charset="0"/>
              </a:rPr>
              <a:t>c.bark</a:t>
            </a:r>
            <a:r>
              <a:rPr lang="en-US" sz="2000" b="0" i="0" dirty="0">
                <a:effectLst/>
                <a:latin typeface="Sitka Text" panose="02000505000000020004" pitchFamily="2" charset="0"/>
              </a:rPr>
              <a:t>();//</a:t>
            </a:r>
            <a:r>
              <a:rPr lang="en-US" sz="2000" b="0" i="0" dirty="0" err="1">
                <a:effectLst/>
                <a:latin typeface="Sitka Text" panose="02000505000000020004" pitchFamily="2" charset="0"/>
              </a:rPr>
              <a:t>C.T.Error</a:t>
            </a:r>
            <a:r>
              <a:rPr lang="en-US" sz="2000" b="0" i="0" dirty="0">
                <a:effectLst/>
                <a:latin typeface="Sitka Text" panose="02000505000000020004" pitchFamily="2" charset="0"/>
              </a:rPr>
              <a:t>  </a:t>
            </a:r>
          </a:p>
          <a:p>
            <a:pPr algn="just"/>
            <a:r>
              <a:rPr lang="en-US" sz="2000" b="0" i="0" dirty="0">
                <a:effectLst/>
                <a:latin typeface="Sitka Text" panose="02000505000000020004" pitchFamily="2" charset="0"/>
              </a:rPr>
              <a:t>}}  </a:t>
            </a:r>
          </a:p>
        </p:txBody>
      </p:sp>
      <p:grpSp>
        <p:nvGrpSpPr>
          <p:cNvPr id="10" name="Group 9"/>
          <p:cNvGrpSpPr/>
          <p:nvPr/>
        </p:nvGrpSpPr>
        <p:grpSpPr>
          <a:xfrm>
            <a:off x="9453603" y="56385"/>
            <a:ext cx="2628980" cy="738492"/>
            <a:chOff x="9520509" y="56385"/>
            <a:chExt cx="2628980" cy="738492"/>
          </a:xfrm>
        </p:grpSpPr>
        <p:graphicFrame>
          <p:nvGraphicFramePr>
            <p:cNvPr id="14" name="Object 13"/>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6292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94659" y="196021"/>
            <a:ext cx="4716356"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Multiple Inheritance</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331734"/>
            <a:ext cx="7526453" cy="3046988"/>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Sitka Text" panose="02000505000000020004" pitchFamily="2" charset="0"/>
              </a:rPr>
              <a:t>To reduce the complexity and simplify the language, multiple inheritance is not supported in java.</a:t>
            </a:r>
          </a:p>
          <a:p>
            <a:pPr marL="342900" indent="-342900" algn="just">
              <a:buFont typeface="Arial" panose="020B0604020202020204" pitchFamily="34" charset="0"/>
              <a:buChar char="•"/>
            </a:pPr>
            <a:r>
              <a:rPr lang="en-US" sz="2400" b="0" i="0" dirty="0">
                <a:solidFill>
                  <a:srgbClr val="333333"/>
                </a:solidFill>
                <a:effectLst/>
                <a:latin typeface="Sitka Text" panose="02000505000000020004" pitchFamily="2" charset="0"/>
              </a:rPr>
              <a:t>Consider a scenario where A, B, and C are three classes. The C class inherits A and B classes. </a:t>
            </a:r>
          </a:p>
          <a:p>
            <a:pPr marL="342900" indent="-342900" algn="just">
              <a:buFont typeface="Arial" panose="020B0604020202020204" pitchFamily="34" charset="0"/>
              <a:buChar char="•"/>
            </a:pPr>
            <a:r>
              <a:rPr lang="en-US" sz="2400" b="0" i="0" dirty="0">
                <a:solidFill>
                  <a:srgbClr val="333333"/>
                </a:solidFill>
                <a:effectLst/>
                <a:latin typeface="Sitka Text" panose="02000505000000020004" pitchFamily="2" charset="0"/>
              </a:rPr>
              <a:t>If A and B classes have the same method and you call it from child class object, there will be ambiguity to call the method of A or B class.</a:t>
            </a:r>
          </a:p>
        </p:txBody>
      </p:sp>
      <p:pic>
        <p:nvPicPr>
          <p:cNvPr id="1026" name="Picture 2" descr="Multiple inheritance in Java">
            <a:extLst>
              <a:ext uri="{FF2B5EF4-FFF2-40B4-BE49-F238E27FC236}">
                <a16:creationId xmlns:a16="http://schemas.microsoft.com/office/drawing/2014/main" id="{5D0915F1-88E7-4BF5-BA41-17A099BB08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126"/>
          <a:stretch/>
        </p:blipFill>
        <p:spPr bwMode="auto">
          <a:xfrm>
            <a:off x="8454735" y="1068009"/>
            <a:ext cx="3416966" cy="39243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99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52556" y="196021"/>
            <a:ext cx="4400564"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Hybrid Inheritance</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331734"/>
            <a:ext cx="6303449" cy="1200329"/>
          </a:xfrm>
          <a:prstGeom prst="rect">
            <a:avLst/>
          </a:prstGeom>
          <a:noFill/>
        </p:spPr>
        <p:txBody>
          <a:bodyPr wrap="square">
            <a:spAutoFit/>
          </a:bodyPr>
          <a:lstStyle/>
          <a:p>
            <a:pPr marL="342900" indent="-342900" algn="just">
              <a:buFont typeface="Arial" panose="020B0604020202020204" pitchFamily="34" charset="0"/>
              <a:buChar char="•"/>
            </a:pPr>
            <a:r>
              <a:rPr lang="en-US" sz="2400" b="0" i="0" dirty="0">
                <a:solidFill>
                  <a:srgbClr val="333333"/>
                </a:solidFill>
                <a:effectLst/>
                <a:latin typeface="inter-regular"/>
              </a:rPr>
              <a:t>Hybrid means consist of more than one. Hybrid inheritance is the combination of two or more types of inheritance.</a:t>
            </a:r>
            <a:endParaRPr lang="en-US" sz="2400" b="0" i="0" dirty="0">
              <a:solidFill>
                <a:srgbClr val="333333"/>
              </a:solidFill>
              <a:effectLst/>
              <a:latin typeface="Sitka Text" panose="02000505000000020004" pitchFamily="2" charset="0"/>
            </a:endParaRPr>
          </a:p>
        </p:txBody>
      </p:sp>
      <p:pic>
        <p:nvPicPr>
          <p:cNvPr id="2050" name="Picture 2" descr="Types of Inheritance in Java">
            <a:extLst>
              <a:ext uri="{FF2B5EF4-FFF2-40B4-BE49-F238E27FC236}">
                <a16:creationId xmlns:a16="http://schemas.microsoft.com/office/drawing/2014/main" id="{88AF36A3-126B-460F-9083-B57DA0CDB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122" y="1340247"/>
            <a:ext cx="4829175" cy="303847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293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3117520"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188682"/>
            <a:ext cx="10616784" cy="4847481"/>
          </a:xfrm>
          <a:prstGeom prst="rect">
            <a:avLst/>
          </a:prstGeom>
          <a:noFill/>
        </p:spPr>
        <p:txBody>
          <a:bodyPr wrap="square">
            <a:spAutoFit/>
          </a:bodyPr>
          <a:lstStyle/>
          <a:p>
            <a:pPr marL="342900" indent="-342900" algn="just">
              <a:spcBef>
                <a:spcPts val="1200"/>
              </a:spcBef>
              <a:spcAft>
                <a:spcPts val="600"/>
              </a:spcAft>
              <a:buFont typeface="Arial" panose="020B0604020202020204" pitchFamily="34" charset="0"/>
              <a:buChar char="•"/>
            </a:pPr>
            <a:r>
              <a:rPr lang="en-US" sz="2400" b="1" i="0" dirty="0">
                <a:solidFill>
                  <a:srgbClr val="000000"/>
                </a:solidFill>
                <a:effectLst/>
                <a:latin typeface="Sitka Text" panose="02000505000000020004" pitchFamily="2" charset="0"/>
              </a:rPr>
              <a:t>Class:</a:t>
            </a:r>
            <a:r>
              <a:rPr lang="en-US" sz="2400" b="0" i="0" dirty="0">
                <a:solidFill>
                  <a:srgbClr val="000000"/>
                </a:solidFill>
                <a:effectLst/>
                <a:latin typeface="Sitka Text" panose="02000505000000020004" pitchFamily="2" charset="0"/>
              </a:rPr>
              <a:t> A class is a group of objects which have common properties. It is a template or blueprint from which objects are created.</a:t>
            </a:r>
          </a:p>
          <a:p>
            <a:pPr marL="342900" indent="-342900" algn="just">
              <a:spcBef>
                <a:spcPts val="1200"/>
              </a:spcBef>
              <a:spcAft>
                <a:spcPts val="600"/>
              </a:spcAft>
              <a:buFont typeface="Arial" panose="020B0604020202020204" pitchFamily="34" charset="0"/>
              <a:buChar char="•"/>
            </a:pPr>
            <a:r>
              <a:rPr lang="en-US" sz="2400" b="1" i="0" dirty="0">
                <a:solidFill>
                  <a:srgbClr val="000000"/>
                </a:solidFill>
                <a:effectLst/>
                <a:latin typeface="Sitka Text" panose="02000505000000020004" pitchFamily="2" charset="0"/>
              </a:rPr>
              <a:t>Sub Class/Child Class:</a:t>
            </a:r>
            <a:r>
              <a:rPr lang="en-US" sz="2400" b="0" i="0" dirty="0">
                <a:solidFill>
                  <a:srgbClr val="000000"/>
                </a:solidFill>
                <a:effectLst/>
                <a:latin typeface="Sitka Text" panose="02000505000000020004" pitchFamily="2" charset="0"/>
              </a:rPr>
              <a:t> Subclass is a class which inherits the other class. It is also called a derived class, extended class, or child class.</a:t>
            </a:r>
          </a:p>
          <a:p>
            <a:pPr marL="342900" indent="-342900" algn="just">
              <a:spcBef>
                <a:spcPts val="1200"/>
              </a:spcBef>
              <a:spcAft>
                <a:spcPts val="600"/>
              </a:spcAft>
              <a:buFont typeface="Arial" panose="020B0604020202020204" pitchFamily="34" charset="0"/>
              <a:buChar char="•"/>
            </a:pPr>
            <a:r>
              <a:rPr lang="en-US" sz="2400" b="1" i="0" dirty="0">
                <a:solidFill>
                  <a:srgbClr val="000000"/>
                </a:solidFill>
                <a:effectLst/>
                <a:latin typeface="Sitka Text" panose="02000505000000020004" pitchFamily="2" charset="0"/>
              </a:rPr>
              <a:t>Super Class/Parent Class:</a:t>
            </a:r>
            <a:r>
              <a:rPr lang="en-US" sz="2400" b="0" i="0" dirty="0">
                <a:solidFill>
                  <a:srgbClr val="000000"/>
                </a:solidFill>
                <a:effectLst/>
                <a:latin typeface="Sitka Text" panose="02000505000000020004" pitchFamily="2" charset="0"/>
              </a:rPr>
              <a:t> Superclass is the class from where a subclass inherits the features. It is also called a base class or a parent class.</a:t>
            </a:r>
          </a:p>
          <a:p>
            <a:pPr marL="342900" indent="-342900" algn="just">
              <a:spcBef>
                <a:spcPts val="1200"/>
              </a:spcBef>
              <a:spcAft>
                <a:spcPts val="600"/>
              </a:spcAft>
              <a:buFont typeface="Arial" panose="020B0604020202020204" pitchFamily="34" charset="0"/>
              <a:buChar char="•"/>
            </a:pPr>
            <a:r>
              <a:rPr lang="en-US" sz="2400" b="1" i="0" dirty="0">
                <a:solidFill>
                  <a:srgbClr val="000000"/>
                </a:solidFill>
                <a:effectLst/>
                <a:latin typeface="Sitka Text" panose="02000505000000020004" pitchFamily="2" charset="0"/>
              </a:rPr>
              <a:t>Reusability:</a:t>
            </a:r>
            <a:r>
              <a:rPr lang="en-US" sz="2400" b="0" i="0" dirty="0">
                <a:solidFill>
                  <a:srgbClr val="000000"/>
                </a:solidFill>
                <a:effectLst/>
                <a:latin typeface="Sitka Text" panose="02000505000000020004" pitchFamily="2" charset="0"/>
              </a:rPr>
              <a:t> As the name specifies, reusability is a mechanism which facilitates you to reuse the fields and methods of the existing class when you create a new class. You can use the same fields and methods already defined in the previous class.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5132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331734"/>
            <a:ext cx="11190243" cy="3139386"/>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class named ‘Animal’ which includes methods like eat() and sleep().</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child class of Animal named ‘Bird’ and override the parent class methods. Add a new method named fly().</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an instance of Animal class and invoke the eat and sleep methods using this object.</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an instance of Bird class and invoke the eat, sleep and fly methods using this object.</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8408666" y="4470867"/>
            <a:ext cx="3603452" cy="14081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6929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5669594" y="4162994"/>
            <a:ext cx="2980952" cy="11648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068972"/>
            <a:ext cx="11190243" cy="3842334"/>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class called Person with a member variable name. Save it in a file called Person.java</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Person</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   private name</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rPr>
              <a:t>   public </a:t>
            </a:r>
            <a:r>
              <a:rPr lang="en-US" sz="2400" dirty="0" err="1">
                <a:solidFill>
                  <a:srgbClr val="353535"/>
                </a:solidFill>
                <a:latin typeface="Sitka Text" panose="02000505000000020004" pitchFamily="2" charset="0"/>
                <a:ea typeface="Calibri" panose="020F0502020204030204" pitchFamily="34" charset="0"/>
                <a:cs typeface="Gautami" panose="020B0502040204020203" pitchFamily="34" charset="0"/>
              </a:rPr>
              <a:t>setName</a:t>
            </a:r>
            <a:r>
              <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rPr>
              <a:t>(String name);</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   public String </a:t>
            </a:r>
            <a:r>
              <a:rPr lang="en-US" sz="2400" dirty="0" err="1">
                <a:solidFill>
                  <a:srgbClr val="353535"/>
                </a:solidFill>
                <a:effectLst/>
                <a:latin typeface="Sitka Text" panose="02000505000000020004" pitchFamily="2" charset="0"/>
                <a:ea typeface="Calibri" panose="020F0502020204030204" pitchFamily="34" charset="0"/>
                <a:cs typeface="Gautami" panose="020B0502040204020203" pitchFamily="34" charset="0"/>
              </a:rPr>
              <a:t>getName</a:t>
            </a:r>
            <a:r>
              <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rPr>
              <a:t>();</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8643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5109092" y="5534594"/>
            <a:ext cx="2980952" cy="11648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562046" y="1068972"/>
            <a:ext cx="11190243" cy="9507731"/>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Create a class called Employee who will inherit the Person class.</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other data members of the employee class are annual salary (double), the year the employee started to work, and the national insurance number which is a String. Save this in a file called Employee.java</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Employee extends Person</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private double salary</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private String </a:t>
            </a:r>
            <a:r>
              <a:rPr lang="en-US" sz="2400" b="1" dirty="0" err="1">
                <a:solidFill>
                  <a:srgbClr val="353535"/>
                </a:solidFill>
                <a:latin typeface="Sitka Text" panose="02000505000000020004" pitchFamily="2" charset="0"/>
                <a:ea typeface="Calibri" panose="020F0502020204030204" pitchFamily="34" charset="0"/>
                <a:cs typeface="Gautami" panose="020B0502040204020203" pitchFamily="34" charset="0"/>
              </a:rPr>
              <a:t>doj</a:t>
            </a:r>
            <a:endPar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private int no</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public </a:t>
            </a:r>
            <a:r>
              <a:rPr lang="en-US" sz="2400" b="1" dirty="0" err="1">
                <a:solidFill>
                  <a:srgbClr val="353535"/>
                </a:solidFill>
                <a:latin typeface="Sitka Text" panose="02000505000000020004" pitchFamily="2" charset="0"/>
                <a:ea typeface="Calibri" panose="020F0502020204030204" pitchFamily="34" charset="0"/>
                <a:cs typeface="Gautami" panose="020B0502040204020203" pitchFamily="34" charset="0"/>
              </a:rPr>
              <a:t>addSalary</a:t>
            </a: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(Salary)		     public double </a:t>
            </a:r>
            <a:r>
              <a:rPr lang="en-US" sz="2400" b="1" dirty="0" err="1">
                <a:solidFill>
                  <a:srgbClr val="353535"/>
                </a:solidFill>
                <a:latin typeface="Sitka Text" panose="02000505000000020004" pitchFamily="2" charset="0"/>
                <a:ea typeface="Calibri" panose="020F0502020204030204" pitchFamily="34" charset="0"/>
                <a:cs typeface="Gautami" panose="020B0502040204020203" pitchFamily="34" charset="0"/>
              </a:rPr>
              <a:t>getSalary</a:t>
            </a: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public </a:t>
            </a:r>
            <a:r>
              <a:rPr lang="en-US" sz="2400" b="1" dirty="0" err="1">
                <a:solidFill>
                  <a:srgbClr val="353535"/>
                </a:solidFill>
                <a:latin typeface="Sitka Text" panose="02000505000000020004" pitchFamily="2" charset="0"/>
                <a:ea typeface="Calibri" panose="020F0502020204030204" pitchFamily="34" charset="0"/>
                <a:cs typeface="Gautami" panose="020B0502040204020203" pitchFamily="34" charset="0"/>
              </a:rPr>
              <a:t>addDoj</a:t>
            </a: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(DOJ)</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  public </a:t>
            </a:r>
            <a:r>
              <a:rPr lang="en-US" sz="2400" b="1" dirty="0" err="1">
                <a:solidFill>
                  <a:srgbClr val="353535"/>
                </a:solidFill>
                <a:latin typeface="Sitka Text" panose="02000505000000020004" pitchFamily="2" charset="0"/>
                <a:ea typeface="Calibri" panose="020F0502020204030204" pitchFamily="34" charset="0"/>
                <a:cs typeface="Gautami" panose="020B0502040204020203" pitchFamily="34" charset="0"/>
              </a:rPr>
              <a:t>addNo</a:t>
            </a:r>
            <a:r>
              <a:rPr lang="en-US" sz="2400" b="1" dirty="0">
                <a:solidFill>
                  <a:srgbClr val="353535"/>
                </a:solidFill>
                <a:latin typeface="Sitka Text" panose="02000505000000020004" pitchFamily="2" charset="0"/>
                <a:ea typeface="Calibri" panose="020F0502020204030204" pitchFamily="34" charset="0"/>
                <a:cs typeface="Gautami" panose="020B0502040204020203" pitchFamily="34" charset="0"/>
              </a:rPr>
              <a:t>(no)</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353535"/>
              </a:solidFill>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Your class should have a reasonable number of constructors and accessor methods.</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Write another class called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TestEmployee</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containing a main method to fully test your class definition.</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4454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018E74C0-0757-4CB8-BD29-CE802F50B0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52" t="28057" r="6677" b="38700"/>
          <a:stretch/>
        </p:blipFill>
        <p:spPr bwMode="auto">
          <a:xfrm>
            <a:off x="5109092" y="5534594"/>
            <a:ext cx="2980952" cy="11648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1561037" y="876992"/>
            <a:ext cx="1063096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62046" y="396478"/>
            <a:ext cx="998991" cy="707886"/>
          </a:xfrm>
          <a:prstGeom prst="rect">
            <a:avLst/>
          </a:prstGeom>
          <a:noFill/>
        </p:spPr>
        <p:txBody>
          <a:bodyPr wrap="none" lIns="91440" tIns="45720" rIns="91440" bIns="45720">
            <a:spAutoFit/>
          </a:bodyPr>
          <a:lstStyle/>
          <a:p>
            <a:pPr algn="just"/>
            <a:r>
              <a:rPr lang="en-US" sz="4000" b="1" i="0" dirty="0">
                <a:effectLst>
                  <a:outerShdw blurRad="38100" dist="38100" dir="2700000" algn="tl">
                    <a:srgbClr val="000000">
                      <a:alpha val="43137"/>
                    </a:srgbClr>
                  </a:outerShdw>
                </a:effectLst>
                <a:latin typeface="Sitka Heading Semibold" pitchFamily="2" charset="0"/>
              </a:rPr>
              <a:t>DIY</a:t>
            </a:r>
          </a:p>
        </p:txBody>
      </p:sp>
      <p:sp>
        <p:nvSpPr>
          <p:cNvPr id="11" name="TextBox 10">
            <a:extLst>
              <a:ext uri="{FF2B5EF4-FFF2-40B4-BE49-F238E27FC236}">
                <a16:creationId xmlns:a16="http://schemas.microsoft.com/office/drawing/2014/main" id="{9E8D718E-53B1-4726-9130-1FB9A9237BEE}"/>
              </a:ext>
            </a:extLst>
          </p:cNvPr>
          <p:cNvSpPr txBox="1"/>
          <p:nvPr/>
        </p:nvSpPr>
        <p:spPr>
          <a:xfrm>
            <a:off x="726937" y="1143365"/>
            <a:ext cx="11190243" cy="4324902"/>
          </a:xfrm>
          <a:prstGeom prst="rect">
            <a:avLst/>
          </a:prstGeom>
          <a:noFill/>
        </p:spPr>
        <p:txBody>
          <a:bodyPr wrap="square">
            <a:spAutoFit/>
          </a:bodyPr>
          <a:lstStyle/>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HighSchool</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application has two classes: the Person superclass and the Student subclass.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Using inheritance</a:t>
            </a:r>
            <a:r>
              <a:rPr lang="en-US" sz="240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you </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will create two new classes, Teacher and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CollegeStudent</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A Teacher will be like Person but will have additional properties such as salary (the amount the teacher earns) and subject (e.g. “Computer Science”, “Chemistry”,  “English”, “Other”). </a:t>
            </a:r>
          </a:p>
          <a:p>
            <a:pPr marL="0" marR="0">
              <a:lnSpc>
                <a:spcPct val="107000"/>
              </a:lnSpc>
              <a:spcBef>
                <a:spcPts val="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The </a:t>
            </a:r>
            <a:r>
              <a:rPr lang="en-US" sz="2400" dirty="0" err="1">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CollegeStudent</a:t>
            </a:r>
            <a:r>
              <a:rPr lang="en-US" sz="2400" dirty="0">
                <a:solidFill>
                  <a:srgbClr val="353535"/>
                </a:solidFill>
                <a:effectLst/>
                <a:latin typeface="Sitka Text" panose="02000505000000020004" pitchFamily="2" charset="0"/>
                <a:ea typeface="Times New Roman" panose="02020603050405020304" pitchFamily="18" charset="0"/>
                <a:cs typeface="Consolas" panose="020B0609020204030204" pitchFamily="49" charset="0"/>
              </a:rPr>
              <a:t> class will extend the Student class by adding a year (current level in college) and major (e.g. “Electrical Engineering”, “Communications”, “Undeclared”).</a:t>
            </a:r>
            <a:endParaRPr lang="en-US" sz="2400" dirty="0">
              <a:effectLst/>
              <a:latin typeface="Sitka Text" panose="02000505000000020004" pitchFamily="2" charset="0"/>
              <a:ea typeface="Calibri" panose="020F0502020204030204" pitchFamily="34" charset="0"/>
              <a:cs typeface="Gautami" panose="020B0502040204020203" pitchFamily="34" charset="0"/>
            </a:endParaRP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237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527063" y="876992"/>
            <a:ext cx="866493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32039" y="302293"/>
            <a:ext cx="11380038" cy="707886"/>
          </a:xfrm>
          <a:prstGeom prst="rect">
            <a:avLst/>
          </a:prstGeom>
          <a:noFill/>
        </p:spPr>
        <p:txBody>
          <a:bodyPr wrap="none" lIns="91440" tIns="45720" rIns="91440" bIns="45720">
            <a:spAutoFit/>
          </a:bodyPr>
          <a:lstStyle/>
          <a:p>
            <a:pPr algn="just"/>
            <a:r>
              <a:rPr lang="en-US" sz="4000" b="1" i="0" dirty="0">
                <a:solidFill>
                  <a:srgbClr val="000000"/>
                </a:solidFill>
                <a:effectLst/>
                <a:latin typeface="Sitka Heading Semibold" pitchFamily="2" charset="0"/>
              </a:rPr>
              <a:t>Inheritance (IS-A) and Association (HAS-A) in Java</a:t>
            </a:r>
            <a:endParaRPr lang="en-US" sz="4000" b="1" i="0" dirty="0">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661404" y="2645494"/>
            <a:ext cx="7327738" cy="3662541"/>
          </a:xfrm>
          <a:prstGeom prst="rect">
            <a:avLst/>
          </a:prstGeom>
          <a:noFill/>
        </p:spPr>
        <p:txBody>
          <a:bodyPr wrap="square">
            <a:spAutoFit/>
          </a:bodyPr>
          <a:lstStyle/>
          <a:p>
            <a:pPr algn="l">
              <a:spcBef>
                <a:spcPts val="600"/>
              </a:spcBef>
              <a:spcAft>
                <a:spcPts val="600"/>
              </a:spcAft>
            </a:pPr>
            <a:r>
              <a:rPr lang="en-US" sz="2400" b="1" i="0" dirty="0">
                <a:solidFill>
                  <a:srgbClr val="303133"/>
                </a:solidFill>
                <a:effectLst/>
                <a:latin typeface="Sitka Text" panose="02000505000000020004" pitchFamily="2" charset="0"/>
              </a:rPr>
              <a:t>Inheritance (IS-A)</a:t>
            </a:r>
          </a:p>
          <a:p>
            <a:pPr marL="342900" indent="-342900" algn="l">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An IS-A relationship signifies that one object is a type of another. It is implemented using ‘extends’ and ‘implements’ keywords.</a:t>
            </a:r>
          </a:p>
          <a:p>
            <a:pPr algn="l">
              <a:spcBef>
                <a:spcPts val="600"/>
              </a:spcBef>
              <a:spcAft>
                <a:spcPts val="600"/>
              </a:spcAft>
            </a:pPr>
            <a:r>
              <a:rPr lang="en-US" sz="2400" b="1" i="0" dirty="0">
                <a:solidFill>
                  <a:srgbClr val="303133"/>
                </a:solidFill>
                <a:effectLst/>
                <a:latin typeface="Sitka Text" panose="02000505000000020004" pitchFamily="2" charset="0"/>
              </a:rPr>
              <a:t>Association (HAS-A)</a:t>
            </a:r>
          </a:p>
          <a:p>
            <a:pPr marL="342900" indent="-342900" algn="l">
              <a:spcBef>
                <a:spcPts val="600"/>
              </a:spcBef>
              <a:spcAft>
                <a:spcPts val="600"/>
              </a:spcAft>
              <a:buFont typeface="Arial" panose="020B0604020202020204" pitchFamily="34" charset="0"/>
              <a:buChar char="•"/>
            </a:pPr>
            <a:r>
              <a:rPr lang="en-US" sz="2400" b="0" i="0" dirty="0">
                <a:solidFill>
                  <a:srgbClr val="000000"/>
                </a:solidFill>
                <a:effectLst/>
                <a:latin typeface="Sitka Text" panose="02000505000000020004" pitchFamily="2" charset="0"/>
              </a:rPr>
              <a:t>A HAS-A relationship signifies that a class has a relationship with another class.</a:t>
            </a:r>
          </a:p>
          <a:p>
            <a:pPr marL="354965" indent="-342900">
              <a:spcBef>
                <a:spcPts val="600"/>
              </a:spcBef>
              <a:spcAft>
                <a:spcPts val="600"/>
              </a:spcAft>
              <a:buFont typeface="Arial" panose="020B0604020202020204" pitchFamily="34" charset="0"/>
              <a:buChar char="•"/>
              <a:tabLst>
                <a:tab pos="244475" algn="l"/>
              </a:tabLst>
            </a:pPr>
            <a:endParaRPr lang="en-US" sz="2400" dirty="0">
              <a:latin typeface="Sitka Text" panose="02000505000000020004" pitchFamily="2" charset="0"/>
              <a:cs typeface="Arial"/>
            </a:endParaRPr>
          </a:p>
        </p:txBody>
      </p:sp>
      <p:pic>
        <p:nvPicPr>
          <p:cNvPr id="6146" name="Picture 2">
            <a:extLst>
              <a:ext uri="{FF2B5EF4-FFF2-40B4-BE49-F238E27FC236}">
                <a16:creationId xmlns:a16="http://schemas.microsoft.com/office/drawing/2014/main" id="{D1E4F680-2E87-46A2-9C5A-7F8841DBF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675" y="3482259"/>
            <a:ext cx="4124325" cy="2114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3C60FA-31B5-4039-B024-8ED8C5BE1E4A}"/>
              </a:ext>
            </a:extLst>
          </p:cNvPr>
          <p:cNvSpPr txBox="1"/>
          <p:nvPr/>
        </p:nvSpPr>
        <p:spPr>
          <a:xfrm>
            <a:off x="632039" y="1387865"/>
            <a:ext cx="10640564" cy="830997"/>
          </a:xfrm>
          <a:prstGeom prst="rect">
            <a:avLst/>
          </a:prstGeom>
          <a:noFill/>
        </p:spPr>
        <p:txBody>
          <a:bodyPr wrap="square">
            <a:spAutoFit/>
          </a:bodyPr>
          <a:lstStyle/>
          <a:p>
            <a:pPr marL="354965" indent="-342900">
              <a:spcBef>
                <a:spcPts val="600"/>
              </a:spcBef>
              <a:spcAft>
                <a:spcPts val="600"/>
              </a:spcAft>
              <a:buFont typeface="Arial" panose="020B0604020202020204" pitchFamily="34" charset="0"/>
              <a:buChar char="•"/>
              <a:tabLst>
                <a:tab pos="244475" algn="l"/>
              </a:tabLst>
            </a:pPr>
            <a:r>
              <a:rPr lang="en-US" sz="2400" b="0" i="0" dirty="0">
                <a:solidFill>
                  <a:srgbClr val="000000"/>
                </a:solidFill>
                <a:effectLst/>
                <a:latin typeface="Sitka Text" panose="02000505000000020004" pitchFamily="2" charset="0"/>
              </a:rPr>
              <a:t>In object-oriented programming, objects are related to each other and use the common functionality between them. </a:t>
            </a:r>
          </a:p>
        </p:txBody>
      </p:sp>
      <p:grpSp>
        <p:nvGrpSpPr>
          <p:cNvPr id="10" name="Group 9"/>
          <p:cNvGrpSpPr/>
          <p:nvPr/>
        </p:nvGrpSpPr>
        <p:grpSpPr>
          <a:xfrm>
            <a:off x="9453603" y="56385"/>
            <a:ext cx="2628980" cy="738492"/>
            <a:chOff x="9520509" y="56385"/>
            <a:chExt cx="2628980" cy="738492"/>
          </a:xfrm>
        </p:grpSpPr>
        <p:graphicFrame>
          <p:nvGraphicFramePr>
            <p:cNvPr id="12" name="Object 11"/>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3" name="Picture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4" name="Picture 13">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7940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1386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527063" y="876992"/>
            <a:ext cx="866493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6937" y="302293"/>
            <a:ext cx="2800126" cy="707886"/>
          </a:xfrm>
          <a:prstGeom prst="rect">
            <a:avLst/>
          </a:prstGeom>
          <a:noFill/>
        </p:spPr>
        <p:txBody>
          <a:bodyPr wrap="none" lIns="91440" tIns="45720" rIns="91440" bIns="45720">
            <a:spAutoFit/>
          </a:bodyPr>
          <a:lstStyle/>
          <a:p>
            <a:pPr algn="just"/>
            <a:r>
              <a:rPr lang="en-US" sz="4000" b="1" spc="-5" dirty="0">
                <a:effectLst>
                  <a:outerShdw blurRad="38100" dist="38100" dir="2700000" algn="tl">
                    <a:srgbClr val="000000">
                      <a:alpha val="43137"/>
                    </a:srgbClr>
                  </a:outerShdw>
                </a:effectLst>
                <a:latin typeface="Sitka Heading Semibold" pitchFamily="2" charset="0"/>
                <a:cs typeface="Arial"/>
              </a:rPr>
              <a:t>Association</a:t>
            </a:r>
            <a:endParaRPr lang="en-US" sz="4000" b="1" i="0" dirty="0">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726937" y="1143365"/>
            <a:ext cx="11190243" cy="4939814"/>
          </a:xfrm>
          <a:prstGeom prst="rect">
            <a:avLst/>
          </a:prstGeom>
          <a:noFill/>
        </p:spPr>
        <p:txBody>
          <a:bodyPr wrap="square">
            <a:spAutoFit/>
          </a:bodyPr>
          <a:lstStyle/>
          <a:p>
            <a:pPr marL="243840" indent="-231775">
              <a:lnSpc>
                <a:spcPct val="100000"/>
              </a:lnSpc>
              <a:spcBef>
                <a:spcPts val="675"/>
              </a:spcBef>
              <a:buChar char="•"/>
              <a:tabLst>
                <a:tab pos="244475" algn="l"/>
              </a:tabLst>
            </a:pPr>
            <a:r>
              <a:rPr lang="en-US" sz="2400" spc="-5" dirty="0">
                <a:latin typeface="Sitka Text" panose="02000505000000020004" pitchFamily="2" charset="0"/>
                <a:cs typeface="Arial"/>
              </a:rPr>
              <a:t>Association is a relationship between </a:t>
            </a:r>
            <a:r>
              <a:rPr lang="en-US" sz="2400" dirty="0">
                <a:latin typeface="Sitka Text" panose="02000505000000020004" pitchFamily="2" charset="0"/>
                <a:cs typeface="Arial"/>
              </a:rPr>
              <a:t>two</a:t>
            </a:r>
            <a:r>
              <a:rPr lang="en-US" sz="2400" spc="125" dirty="0">
                <a:latin typeface="Sitka Text" panose="02000505000000020004" pitchFamily="2" charset="0"/>
                <a:cs typeface="Arial"/>
              </a:rPr>
              <a:t> </a:t>
            </a:r>
            <a:r>
              <a:rPr lang="en-US" sz="2400" spc="-5" dirty="0">
                <a:latin typeface="Sitka Text" panose="02000505000000020004" pitchFamily="2" charset="0"/>
                <a:cs typeface="Arial"/>
              </a:rPr>
              <a:t>objects</a:t>
            </a:r>
            <a:endParaRPr lang="en-US" sz="2400" dirty="0">
              <a:latin typeface="Sitka Text" panose="02000505000000020004" pitchFamily="2" charset="0"/>
              <a:cs typeface="Arial"/>
            </a:endParaRPr>
          </a:p>
          <a:p>
            <a:pPr marL="243840" indent="-231775">
              <a:lnSpc>
                <a:spcPct val="100000"/>
              </a:lnSpc>
              <a:spcBef>
                <a:spcPts val="580"/>
              </a:spcBef>
              <a:buChar char="•"/>
              <a:tabLst>
                <a:tab pos="244475" algn="l"/>
              </a:tabLst>
            </a:pPr>
            <a:r>
              <a:rPr lang="en-US" sz="2400" dirty="0">
                <a:latin typeface="Sitka Text" panose="02000505000000020004" pitchFamily="2" charset="0"/>
                <a:cs typeface="Arial"/>
              </a:rPr>
              <a:t>The </a:t>
            </a:r>
            <a:r>
              <a:rPr lang="en-US" sz="2400" spc="-5" dirty="0">
                <a:latin typeface="Sitka Text" panose="02000505000000020004" pitchFamily="2" charset="0"/>
                <a:cs typeface="Arial"/>
              </a:rPr>
              <a:t>association between objects could</a:t>
            </a:r>
            <a:r>
              <a:rPr lang="en-US" sz="2400" spc="70" dirty="0">
                <a:latin typeface="Sitka Text" panose="02000505000000020004" pitchFamily="2" charset="0"/>
                <a:cs typeface="Arial"/>
              </a:rPr>
              <a:t> </a:t>
            </a:r>
            <a:r>
              <a:rPr lang="en-US" sz="2400" spc="-5" dirty="0">
                <a:latin typeface="Sitka Text" panose="02000505000000020004" pitchFamily="2" charset="0"/>
                <a:cs typeface="Arial"/>
              </a:rPr>
              <a:t>be</a:t>
            </a:r>
            <a:endParaRPr lang="en-US" sz="2400" dirty="0">
              <a:latin typeface="Sitka Text" panose="02000505000000020004" pitchFamily="2" charset="0"/>
              <a:cs typeface="Arial"/>
            </a:endParaRPr>
          </a:p>
          <a:p>
            <a:pPr marL="756285" lvl="1" indent="-287655">
              <a:lnSpc>
                <a:spcPct val="100000"/>
              </a:lnSpc>
              <a:spcBef>
                <a:spcPts val="575"/>
              </a:spcBef>
              <a:buChar char="–"/>
              <a:tabLst>
                <a:tab pos="756920" algn="l"/>
              </a:tabLst>
            </a:pPr>
            <a:r>
              <a:rPr lang="en-US" sz="2400" spc="-5" dirty="0">
                <a:latin typeface="Sitka Text" panose="02000505000000020004" pitchFamily="2" charset="0"/>
                <a:cs typeface="Arial"/>
              </a:rPr>
              <a:t>one-to-one</a:t>
            </a:r>
            <a:endParaRPr lang="en-US" sz="2400" dirty="0">
              <a:latin typeface="Sitka Text" panose="02000505000000020004" pitchFamily="2" charset="0"/>
              <a:cs typeface="Arial"/>
            </a:endParaRPr>
          </a:p>
          <a:p>
            <a:pPr marL="756285" lvl="1" indent="-287655">
              <a:lnSpc>
                <a:spcPct val="100000"/>
              </a:lnSpc>
              <a:spcBef>
                <a:spcPts val="575"/>
              </a:spcBef>
              <a:buChar char="–"/>
              <a:tabLst>
                <a:tab pos="756920" algn="l"/>
              </a:tabLst>
            </a:pPr>
            <a:r>
              <a:rPr lang="en-US" sz="2400" spc="-5" dirty="0">
                <a:latin typeface="Sitka Text" panose="02000505000000020004" pitchFamily="2" charset="0"/>
                <a:cs typeface="Arial"/>
              </a:rPr>
              <a:t>one-to-many</a:t>
            </a:r>
            <a:endParaRPr lang="en-US" sz="2400" dirty="0">
              <a:latin typeface="Sitka Text" panose="02000505000000020004" pitchFamily="2" charset="0"/>
              <a:cs typeface="Arial"/>
            </a:endParaRPr>
          </a:p>
          <a:p>
            <a:pPr marL="756285" lvl="1" indent="-287655">
              <a:lnSpc>
                <a:spcPct val="100000"/>
              </a:lnSpc>
              <a:spcBef>
                <a:spcPts val="580"/>
              </a:spcBef>
              <a:buChar char="–"/>
              <a:tabLst>
                <a:tab pos="756920" algn="l"/>
              </a:tabLst>
            </a:pPr>
            <a:r>
              <a:rPr lang="en-US" sz="2400" spc="-5" dirty="0">
                <a:latin typeface="Sitka Text" panose="02000505000000020004" pitchFamily="2" charset="0"/>
                <a:cs typeface="Arial"/>
              </a:rPr>
              <a:t>many-to-one</a:t>
            </a:r>
            <a:endParaRPr lang="en-US" sz="2400" dirty="0">
              <a:latin typeface="Sitka Text" panose="02000505000000020004" pitchFamily="2" charset="0"/>
              <a:cs typeface="Arial"/>
            </a:endParaRPr>
          </a:p>
          <a:p>
            <a:pPr marL="756285" lvl="1" indent="-287655">
              <a:lnSpc>
                <a:spcPct val="100000"/>
              </a:lnSpc>
              <a:spcBef>
                <a:spcPts val="575"/>
              </a:spcBef>
              <a:buChar char="–"/>
              <a:tabLst>
                <a:tab pos="756920" algn="l"/>
              </a:tabLst>
            </a:pPr>
            <a:r>
              <a:rPr lang="en-US" sz="2400" spc="-5" dirty="0">
                <a:latin typeface="Sitka Text" panose="02000505000000020004" pitchFamily="2" charset="0"/>
                <a:cs typeface="Arial"/>
              </a:rPr>
              <a:t>many-to-many</a:t>
            </a:r>
            <a:endParaRPr lang="en-US" sz="2400" dirty="0">
              <a:latin typeface="Sitka Text" panose="02000505000000020004" pitchFamily="2" charset="0"/>
              <a:cs typeface="Arial"/>
            </a:endParaRPr>
          </a:p>
          <a:p>
            <a:pPr marL="243840" indent="-231775">
              <a:lnSpc>
                <a:spcPct val="100000"/>
              </a:lnSpc>
              <a:spcBef>
                <a:spcPts val="575"/>
              </a:spcBef>
              <a:buChar char="•"/>
              <a:tabLst>
                <a:tab pos="244475" algn="l"/>
              </a:tabLst>
            </a:pPr>
            <a:r>
              <a:rPr lang="en-US" sz="2400" spc="-30" dirty="0">
                <a:latin typeface="Sitka Text" panose="02000505000000020004" pitchFamily="2" charset="0"/>
                <a:cs typeface="Arial"/>
              </a:rPr>
              <a:t>Types </a:t>
            </a:r>
            <a:r>
              <a:rPr lang="en-US" sz="2400" dirty="0">
                <a:latin typeface="Sitka Text" panose="02000505000000020004" pitchFamily="2" charset="0"/>
                <a:cs typeface="Arial"/>
              </a:rPr>
              <a:t>of</a:t>
            </a:r>
            <a:r>
              <a:rPr lang="en-US" sz="2400" spc="-114" dirty="0">
                <a:latin typeface="Sitka Text" panose="02000505000000020004" pitchFamily="2" charset="0"/>
                <a:cs typeface="Arial"/>
              </a:rPr>
              <a:t> </a:t>
            </a:r>
            <a:r>
              <a:rPr lang="en-US" sz="2400" spc="-5" dirty="0">
                <a:latin typeface="Sitka Text" panose="02000505000000020004" pitchFamily="2" charset="0"/>
                <a:cs typeface="Arial"/>
              </a:rPr>
              <a:t>Association</a:t>
            </a:r>
            <a:endParaRPr lang="en-US" sz="2400" dirty="0">
              <a:latin typeface="Sitka Text" panose="02000505000000020004" pitchFamily="2" charset="0"/>
              <a:cs typeface="Arial"/>
            </a:endParaRPr>
          </a:p>
          <a:p>
            <a:pPr marL="756285" lvl="1" indent="-287655">
              <a:lnSpc>
                <a:spcPct val="100000"/>
              </a:lnSpc>
              <a:spcBef>
                <a:spcPts val="580"/>
              </a:spcBef>
              <a:buChar char="–"/>
              <a:tabLst>
                <a:tab pos="756920" algn="l"/>
              </a:tabLst>
            </a:pPr>
            <a:r>
              <a:rPr lang="en-US" sz="2400" spc="-5" dirty="0">
                <a:latin typeface="Sitka Text" panose="02000505000000020004" pitchFamily="2" charset="0"/>
                <a:cs typeface="Arial"/>
              </a:rPr>
              <a:t>Aggregation</a:t>
            </a:r>
            <a:endParaRPr lang="en-US" sz="2400" dirty="0">
              <a:latin typeface="Sitka Text" panose="02000505000000020004" pitchFamily="2" charset="0"/>
              <a:cs typeface="Arial"/>
            </a:endParaRPr>
          </a:p>
          <a:p>
            <a:pPr marL="756285" lvl="1" indent="-287655">
              <a:lnSpc>
                <a:spcPct val="100000"/>
              </a:lnSpc>
              <a:spcBef>
                <a:spcPts val="575"/>
              </a:spcBef>
              <a:buChar char="–"/>
              <a:tabLst>
                <a:tab pos="756920" algn="l"/>
              </a:tabLst>
            </a:pPr>
            <a:r>
              <a:rPr lang="en-US" sz="2400" spc="-5" dirty="0">
                <a:latin typeface="Sitka Text" panose="02000505000000020004" pitchFamily="2" charset="0"/>
                <a:cs typeface="Arial"/>
              </a:rPr>
              <a:t>Composition</a:t>
            </a:r>
            <a:endParaRPr lang="en-US" sz="2400" dirty="0">
              <a:latin typeface="Sitka Text" panose="02000505000000020004" pitchFamily="2" charset="0"/>
              <a:cs typeface="Arial"/>
            </a:endParaRPr>
          </a:p>
          <a:p>
            <a:pPr lvl="1">
              <a:lnSpc>
                <a:spcPct val="100000"/>
              </a:lnSpc>
              <a:spcBef>
                <a:spcPts val="10"/>
              </a:spcBef>
              <a:buFont typeface="Arial"/>
              <a:buChar char="–"/>
            </a:pPr>
            <a:endParaRPr lang="en-US" sz="2400" dirty="0">
              <a:latin typeface="Sitka Text" panose="02000505000000020004" pitchFamily="2" charset="0"/>
              <a:cs typeface="Arial"/>
            </a:endParaRPr>
          </a:p>
          <a:p>
            <a:pPr marL="243840" marR="7620" indent="-231775">
              <a:lnSpc>
                <a:spcPct val="100000"/>
              </a:lnSpc>
              <a:buFont typeface="Arial"/>
              <a:buChar char="•"/>
              <a:tabLst>
                <a:tab pos="244475" algn="l"/>
              </a:tabLst>
            </a:pPr>
            <a:r>
              <a:rPr lang="en-US" sz="2400" b="1" i="1" spc="-5" dirty="0">
                <a:latin typeface="Sitka Text" panose="02000505000000020004" pitchFamily="2" charset="0"/>
                <a:cs typeface="Arial"/>
              </a:rPr>
              <a:t>Example: </a:t>
            </a:r>
            <a:r>
              <a:rPr lang="en-US" sz="2400" dirty="0">
                <a:latin typeface="Sitka Text" panose="02000505000000020004" pitchFamily="2" charset="0"/>
                <a:cs typeface="Arial"/>
              </a:rPr>
              <a:t>A </a:t>
            </a:r>
            <a:r>
              <a:rPr lang="en-US" sz="2400" spc="-5" dirty="0">
                <a:latin typeface="Sitka Text" panose="02000505000000020004" pitchFamily="2" charset="0"/>
                <a:cs typeface="Arial"/>
              </a:rPr>
              <a:t>Student and a Faculty are having</a:t>
            </a:r>
            <a:r>
              <a:rPr lang="en-US" sz="2400" spc="-50" dirty="0">
                <a:latin typeface="Sitka Text" panose="02000505000000020004" pitchFamily="2" charset="0"/>
                <a:cs typeface="Arial"/>
              </a:rPr>
              <a:t> </a:t>
            </a:r>
            <a:r>
              <a:rPr lang="en-US" sz="2400" spc="-5" dirty="0">
                <a:latin typeface="Sitka Text" panose="02000505000000020004" pitchFamily="2" charset="0"/>
                <a:cs typeface="Arial"/>
              </a:rPr>
              <a:t>an  association</a:t>
            </a: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7090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527063" y="876992"/>
            <a:ext cx="866493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6937" y="210623"/>
            <a:ext cx="4687502" cy="707886"/>
          </a:xfrm>
          <a:prstGeom prst="rect">
            <a:avLst/>
          </a:prstGeom>
          <a:noFill/>
        </p:spPr>
        <p:txBody>
          <a:bodyPr wrap="none" lIns="91440" tIns="45720" rIns="91440" bIns="45720">
            <a:spAutoFit/>
          </a:bodyPr>
          <a:lstStyle/>
          <a:p>
            <a:pPr algn="just"/>
            <a:r>
              <a:rPr lang="en-US" sz="4000" b="1" spc="-5" dirty="0">
                <a:effectLst>
                  <a:outerShdw blurRad="38100" dist="38100" dir="2700000" algn="tl">
                    <a:srgbClr val="000000">
                      <a:alpha val="43137"/>
                    </a:srgbClr>
                  </a:outerShdw>
                </a:effectLst>
                <a:latin typeface="Sitka Heading Semibold" pitchFamily="2" charset="0"/>
                <a:cs typeface="Arial"/>
              </a:rPr>
              <a:t>Types of Association</a:t>
            </a:r>
            <a:endParaRPr lang="en-US" sz="4000" b="1" i="0" dirty="0">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716777" y="1280442"/>
            <a:ext cx="11010361" cy="4603824"/>
          </a:xfrm>
          <a:prstGeom prst="rect">
            <a:avLst/>
          </a:prstGeom>
          <a:noFill/>
        </p:spPr>
        <p:txBody>
          <a:bodyPr wrap="square">
            <a:spAutoFit/>
          </a:bodyPr>
          <a:lstStyle/>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An </a:t>
            </a:r>
            <a:r>
              <a:rPr lang="en-US" sz="2400" b="1" i="0" dirty="0">
                <a:solidFill>
                  <a:srgbClr val="000000"/>
                </a:solidFill>
                <a:effectLst/>
                <a:latin typeface="Sitka Text" panose="02000505000000020004" pitchFamily="2" charset="0"/>
              </a:rPr>
              <a:t>aggregation </a:t>
            </a:r>
            <a:r>
              <a:rPr lang="en-US" sz="2400" b="0" i="0" dirty="0">
                <a:solidFill>
                  <a:srgbClr val="000000"/>
                </a:solidFill>
                <a:effectLst/>
                <a:latin typeface="Sitka Text" panose="02000505000000020004" pitchFamily="2" charset="0"/>
              </a:rPr>
              <a:t>container class and referenced class can have an independent existence.</a:t>
            </a:r>
          </a:p>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A </a:t>
            </a:r>
            <a:r>
              <a:rPr lang="en-US" sz="2400" b="1" i="0" dirty="0">
                <a:solidFill>
                  <a:srgbClr val="000000"/>
                </a:solidFill>
                <a:effectLst/>
                <a:latin typeface="Sitka Text" panose="02000505000000020004" pitchFamily="2" charset="0"/>
              </a:rPr>
              <a:t>composition</a:t>
            </a:r>
            <a:r>
              <a:rPr lang="en-US" sz="2400" b="0" i="0" dirty="0">
                <a:solidFill>
                  <a:srgbClr val="000000"/>
                </a:solidFill>
                <a:effectLst/>
                <a:latin typeface="Sitka Text" panose="02000505000000020004" pitchFamily="2" charset="0"/>
              </a:rPr>
              <a:t> reference class cannot exist if the container class is destroyed.</a:t>
            </a:r>
          </a:p>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A car has its parts e.g., engines, wheels, music player, etc. </a:t>
            </a:r>
          </a:p>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The </a:t>
            </a:r>
            <a:r>
              <a:rPr lang="en-US" sz="2400" b="1" i="0" dirty="0">
                <a:solidFill>
                  <a:srgbClr val="000000"/>
                </a:solidFill>
                <a:effectLst/>
                <a:latin typeface="Sitka Text" panose="02000505000000020004" pitchFamily="2" charset="0"/>
              </a:rPr>
              <a:t>car cannot function without an engine </a:t>
            </a:r>
            <a:r>
              <a:rPr lang="en-US" sz="2400" b="0" i="0" dirty="0">
                <a:solidFill>
                  <a:srgbClr val="000000"/>
                </a:solidFill>
                <a:effectLst/>
                <a:latin typeface="Sitka Text" panose="02000505000000020004" pitchFamily="2" charset="0"/>
              </a:rPr>
              <a:t>a</a:t>
            </a:r>
            <a:r>
              <a:rPr lang="en-US" sz="2400" b="1" i="0" dirty="0">
                <a:solidFill>
                  <a:srgbClr val="000000"/>
                </a:solidFill>
                <a:effectLst/>
                <a:latin typeface="Sitka Text" panose="02000505000000020004" pitchFamily="2" charset="0"/>
              </a:rPr>
              <a:t>nd wheels </a:t>
            </a:r>
            <a:r>
              <a:rPr lang="en-US" sz="2400" b="0" i="0" dirty="0">
                <a:solidFill>
                  <a:srgbClr val="000000"/>
                </a:solidFill>
                <a:effectLst/>
                <a:latin typeface="Sitka Text" panose="02000505000000020004" pitchFamily="2" charset="0"/>
              </a:rPr>
              <a:t>but can function without a music player. </a:t>
            </a:r>
          </a:p>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Here the engine and car have a composition relation, and the car and music player have an aggregation relationship. </a:t>
            </a:r>
          </a:p>
          <a:p>
            <a:pPr marL="243840" indent="-231775">
              <a:lnSpc>
                <a:spcPct val="100000"/>
              </a:lnSpc>
              <a:spcBef>
                <a:spcPts val="600"/>
              </a:spcBef>
              <a:buChar char="•"/>
              <a:tabLst>
                <a:tab pos="244475" algn="l"/>
              </a:tabLst>
            </a:pPr>
            <a:r>
              <a:rPr lang="en-US" sz="2400" b="0" i="0" dirty="0">
                <a:solidFill>
                  <a:srgbClr val="000000"/>
                </a:solidFill>
                <a:effectLst/>
                <a:latin typeface="Sitka Text" panose="02000505000000020004" pitchFamily="2" charset="0"/>
              </a:rPr>
              <a:t>In the case of Aggregation, an object can exist without being part of the main object.</a:t>
            </a:r>
            <a:endParaRPr lang="en-US" sz="2400" dirty="0">
              <a:latin typeface="Sitka Text" panose="02000505000000020004" pitchFamily="2" charset="0"/>
              <a:cs typeface="Arial"/>
            </a:endParaRP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2621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527063" y="876992"/>
            <a:ext cx="866493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651276" y="302293"/>
            <a:ext cx="2951449" cy="707886"/>
          </a:xfrm>
          <a:prstGeom prst="rect">
            <a:avLst/>
          </a:prstGeom>
          <a:noFill/>
        </p:spPr>
        <p:txBody>
          <a:bodyPr wrap="none" lIns="91440" tIns="45720" rIns="91440" bIns="45720">
            <a:spAutoFit/>
          </a:bodyPr>
          <a:lstStyle/>
          <a:p>
            <a:pPr algn="just"/>
            <a:r>
              <a:rPr lang="en-US" sz="4000" b="1" dirty="0">
                <a:effectLst>
                  <a:outerShdw blurRad="38100" dist="38100" dir="2700000" algn="tl">
                    <a:srgbClr val="000000">
                      <a:alpha val="43137"/>
                    </a:srgbClr>
                  </a:outerShdw>
                </a:effectLst>
                <a:latin typeface="Sitka Heading Semibold" pitchFamily="2" charset="0"/>
                <a:cs typeface="Arial"/>
              </a:rPr>
              <a:t>Aggregation</a:t>
            </a:r>
            <a:endParaRPr lang="en-US" sz="4000" b="1" i="0" dirty="0">
              <a:effectLst>
                <a:outerShdw blurRad="38100" dist="38100" dir="2700000" algn="tl">
                  <a:srgbClr val="000000">
                    <a:alpha val="43137"/>
                  </a:srgbClr>
                </a:outerShdw>
              </a:effectLst>
              <a:latin typeface="Sitka Heading Semibold" pitchFamily="2" charset="0"/>
            </a:endParaRPr>
          </a:p>
        </p:txBody>
      </p:sp>
      <p:sp>
        <p:nvSpPr>
          <p:cNvPr id="9" name="TextBox 8">
            <a:extLst>
              <a:ext uri="{FF2B5EF4-FFF2-40B4-BE49-F238E27FC236}">
                <a16:creationId xmlns:a16="http://schemas.microsoft.com/office/drawing/2014/main" id="{DCCA6F68-A938-40D8-9E9D-B52777C9097C}"/>
              </a:ext>
            </a:extLst>
          </p:cNvPr>
          <p:cNvSpPr txBox="1"/>
          <p:nvPr/>
        </p:nvSpPr>
        <p:spPr>
          <a:xfrm>
            <a:off x="156600" y="1529875"/>
            <a:ext cx="6108492" cy="3970318"/>
          </a:xfrm>
          <a:prstGeom prst="rect">
            <a:avLst/>
          </a:prstGeom>
          <a:noFill/>
        </p:spPr>
        <p:txBody>
          <a:bodyPr wrap="square">
            <a:spAutoFit/>
          </a:bodyPr>
          <a:lstStyle/>
          <a:p>
            <a:r>
              <a:rPr lang="en-US" dirty="0">
                <a:latin typeface="Sitka Text" panose="02000505000000020004" pitchFamily="2" charset="0"/>
              </a:rPr>
              <a:t>class Address</a:t>
            </a:r>
          </a:p>
          <a:p>
            <a:r>
              <a:rPr lang="en-US" dirty="0">
                <a:latin typeface="Sitka Text" panose="02000505000000020004" pitchFamily="2" charset="0"/>
              </a:rPr>
              <a:t>{</a:t>
            </a:r>
          </a:p>
          <a:p>
            <a:r>
              <a:rPr lang="en-US" dirty="0">
                <a:latin typeface="Sitka Text" panose="02000505000000020004" pitchFamily="2" charset="0"/>
              </a:rPr>
              <a:t>   int </a:t>
            </a:r>
            <a:r>
              <a:rPr lang="en-US" dirty="0" err="1">
                <a:latin typeface="Sitka Text" panose="02000505000000020004" pitchFamily="2" charset="0"/>
              </a:rPr>
              <a:t>streetNum</a:t>
            </a:r>
            <a:r>
              <a:rPr lang="en-US" dirty="0">
                <a:latin typeface="Sitka Text" panose="02000505000000020004" pitchFamily="2" charset="0"/>
              </a:rPr>
              <a:t>;</a:t>
            </a:r>
          </a:p>
          <a:p>
            <a:r>
              <a:rPr lang="en-US" dirty="0">
                <a:latin typeface="Sitka Text" panose="02000505000000020004" pitchFamily="2" charset="0"/>
              </a:rPr>
              <a:t>   String city;</a:t>
            </a:r>
          </a:p>
          <a:p>
            <a:r>
              <a:rPr lang="en-US" dirty="0">
                <a:latin typeface="Sitka Text" panose="02000505000000020004" pitchFamily="2" charset="0"/>
              </a:rPr>
              <a:t>   String state;</a:t>
            </a:r>
          </a:p>
          <a:p>
            <a:r>
              <a:rPr lang="en-US" dirty="0">
                <a:latin typeface="Sitka Text" panose="02000505000000020004" pitchFamily="2" charset="0"/>
              </a:rPr>
              <a:t>   String country;</a:t>
            </a:r>
          </a:p>
          <a:p>
            <a:r>
              <a:rPr lang="en-US" dirty="0">
                <a:latin typeface="Sitka Text" panose="02000505000000020004" pitchFamily="2" charset="0"/>
              </a:rPr>
              <a:t>   Address(int street, String c, String </a:t>
            </a:r>
            <a:r>
              <a:rPr lang="en-US" dirty="0" err="1">
                <a:latin typeface="Sitka Text" panose="02000505000000020004" pitchFamily="2" charset="0"/>
              </a:rPr>
              <a:t>st</a:t>
            </a:r>
            <a:r>
              <a:rPr lang="en-US" dirty="0">
                <a:latin typeface="Sitka Text" panose="02000505000000020004" pitchFamily="2" charset="0"/>
              </a:rPr>
              <a:t>, String </a:t>
            </a:r>
            <a:r>
              <a:rPr lang="en-US" dirty="0" err="1">
                <a:latin typeface="Sitka Text" panose="02000505000000020004" pitchFamily="2" charset="0"/>
              </a:rPr>
              <a:t>coun</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       </a:t>
            </a:r>
            <a:r>
              <a:rPr lang="en-US" dirty="0" err="1">
                <a:latin typeface="Sitka Text" panose="02000505000000020004" pitchFamily="2" charset="0"/>
              </a:rPr>
              <a:t>this.streetNum</a:t>
            </a:r>
            <a:r>
              <a:rPr lang="en-US" dirty="0">
                <a:latin typeface="Sitka Text" panose="02000505000000020004" pitchFamily="2" charset="0"/>
              </a:rPr>
              <a:t>=street;</a:t>
            </a:r>
          </a:p>
          <a:p>
            <a:r>
              <a:rPr lang="en-US" dirty="0">
                <a:latin typeface="Sitka Text" panose="02000505000000020004" pitchFamily="2" charset="0"/>
              </a:rPr>
              <a:t>       </a:t>
            </a:r>
            <a:r>
              <a:rPr lang="en-US" dirty="0" err="1">
                <a:latin typeface="Sitka Text" panose="02000505000000020004" pitchFamily="2" charset="0"/>
              </a:rPr>
              <a:t>this.city</a:t>
            </a:r>
            <a:r>
              <a:rPr lang="en-US" dirty="0">
                <a:latin typeface="Sitka Text" panose="02000505000000020004" pitchFamily="2" charset="0"/>
              </a:rPr>
              <a:t> =c;</a:t>
            </a:r>
          </a:p>
          <a:p>
            <a:r>
              <a:rPr lang="en-US" dirty="0">
                <a:latin typeface="Sitka Text" panose="02000505000000020004" pitchFamily="2" charset="0"/>
              </a:rPr>
              <a:t>       </a:t>
            </a:r>
            <a:r>
              <a:rPr lang="en-US" dirty="0" err="1">
                <a:latin typeface="Sitka Text" panose="02000505000000020004" pitchFamily="2" charset="0"/>
              </a:rPr>
              <a:t>this.state</a:t>
            </a:r>
            <a:r>
              <a:rPr lang="en-US" dirty="0">
                <a:latin typeface="Sitka Text" panose="02000505000000020004" pitchFamily="2" charset="0"/>
              </a:rPr>
              <a:t> = </a:t>
            </a:r>
            <a:r>
              <a:rPr lang="en-US" dirty="0" err="1">
                <a:latin typeface="Sitka Text" panose="02000505000000020004" pitchFamily="2" charset="0"/>
              </a:rPr>
              <a:t>st</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this.country</a:t>
            </a:r>
            <a:r>
              <a:rPr lang="en-US" dirty="0">
                <a:latin typeface="Sitka Text" panose="02000505000000020004" pitchFamily="2" charset="0"/>
              </a:rPr>
              <a:t> = </a:t>
            </a:r>
            <a:r>
              <a:rPr lang="en-US" dirty="0" err="1">
                <a:latin typeface="Sitka Text" panose="02000505000000020004" pitchFamily="2" charset="0"/>
              </a:rPr>
              <a:t>coun</a:t>
            </a:r>
            <a:r>
              <a:rPr lang="en-US" dirty="0">
                <a:latin typeface="Sitka Text" panose="02000505000000020004" pitchFamily="2" charset="0"/>
              </a:rPr>
              <a:t>;</a:t>
            </a:r>
          </a:p>
          <a:p>
            <a:r>
              <a:rPr lang="en-US" dirty="0">
                <a:latin typeface="Sitka Text" panose="02000505000000020004" pitchFamily="2" charset="0"/>
              </a:rPr>
              <a:t>   }</a:t>
            </a:r>
          </a:p>
          <a:p>
            <a:r>
              <a:rPr lang="en-US" dirty="0">
                <a:latin typeface="Sitka Text" panose="02000505000000020004" pitchFamily="2" charset="0"/>
              </a:rPr>
              <a:t>}</a:t>
            </a:r>
          </a:p>
        </p:txBody>
      </p:sp>
      <p:sp>
        <p:nvSpPr>
          <p:cNvPr id="12" name="TextBox 11">
            <a:extLst>
              <a:ext uri="{FF2B5EF4-FFF2-40B4-BE49-F238E27FC236}">
                <a16:creationId xmlns:a16="http://schemas.microsoft.com/office/drawing/2014/main" id="{1056059B-A1A0-4811-8AA8-F5F7A01B7E34}"/>
              </a:ext>
            </a:extLst>
          </p:cNvPr>
          <p:cNvSpPr txBox="1"/>
          <p:nvPr/>
        </p:nvSpPr>
        <p:spPr>
          <a:xfrm>
            <a:off x="6265092" y="1312530"/>
            <a:ext cx="6108492" cy="3139321"/>
          </a:xfrm>
          <a:prstGeom prst="rect">
            <a:avLst/>
          </a:prstGeom>
          <a:noFill/>
        </p:spPr>
        <p:txBody>
          <a:bodyPr wrap="square">
            <a:spAutoFit/>
          </a:bodyPr>
          <a:lstStyle/>
          <a:p>
            <a:r>
              <a:rPr lang="en-US" dirty="0">
                <a:latin typeface="Sitka Text" panose="02000505000000020004" pitchFamily="2" charset="0"/>
              </a:rPr>
              <a:t>class </a:t>
            </a:r>
            <a:r>
              <a:rPr lang="en-US" dirty="0" err="1">
                <a:latin typeface="Sitka Text" panose="02000505000000020004" pitchFamily="2" charset="0"/>
              </a:rPr>
              <a:t>StudentClass</a:t>
            </a:r>
            <a:endParaRPr lang="en-US" dirty="0">
              <a:latin typeface="Sitka Text" panose="02000505000000020004" pitchFamily="2" charset="0"/>
            </a:endParaRPr>
          </a:p>
          <a:p>
            <a:r>
              <a:rPr lang="en-US" dirty="0">
                <a:latin typeface="Sitka Text" panose="02000505000000020004" pitchFamily="2" charset="0"/>
              </a:rPr>
              <a:t>{</a:t>
            </a:r>
          </a:p>
          <a:p>
            <a:r>
              <a:rPr lang="en-US" dirty="0">
                <a:latin typeface="Sitka Text" panose="02000505000000020004" pitchFamily="2" charset="0"/>
              </a:rPr>
              <a:t>   int </a:t>
            </a:r>
            <a:r>
              <a:rPr lang="en-US" dirty="0" err="1">
                <a:latin typeface="Sitka Text" panose="02000505000000020004" pitchFamily="2" charset="0"/>
              </a:rPr>
              <a:t>rollNum</a:t>
            </a:r>
            <a:r>
              <a:rPr lang="en-US" dirty="0">
                <a:latin typeface="Sitka Text" panose="02000505000000020004" pitchFamily="2" charset="0"/>
              </a:rPr>
              <a:t>;</a:t>
            </a:r>
          </a:p>
          <a:p>
            <a:r>
              <a:rPr lang="en-US" dirty="0">
                <a:latin typeface="Sitka Text" panose="02000505000000020004" pitchFamily="2" charset="0"/>
              </a:rPr>
              <a:t>   String </a:t>
            </a:r>
            <a:r>
              <a:rPr lang="en-US" dirty="0" err="1">
                <a:latin typeface="Sitka Text" panose="02000505000000020004" pitchFamily="2" charset="0"/>
              </a:rPr>
              <a:t>studentName</a:t>
            </a:r>
            <a:r>
              <a:rPr lang="en-US" dirty="0">
                <a:latin typeface="Sitka Text" panose="02000505000000020004" pitchFamily="2" charset="0"/>
              </a:rPr>
              <a:t>;</a:t>
            </a:r>
          </a:p>
          <a:p>
            <a:r>
              <a:rPr lang="en-US" dirty="0">
                <a:latin typeface="Sitka Text" panose="02000505000000020004" pitchFamily="2" charset="0"/>
              </a:rPr>
              <a:t>   //Creating HAS-A relationship with Address class</a:t>
            </a:r>
          </a:p>
          <a:p>
            <a:r>
              <a:rPr lang="en-US" dirty="0">
                <a:latin typeface="Sitka Text" panose="02000505000000020004" pitchFamily="2" charset="0"/>
              </a:rPr>
              <a:t>   Address </a:t>
            </a:r>
            <a:r>
              <a:rPr lang="en-US" dirty="0" err="1">
                <a:latin typeface="Sitka Text" panose="02000505000000020004" pitchFamily="2" charset="0"/>
              </a:rPr>
              <a:t>studentAddr</a:t>
            </a:r>
            <a:r>
              <a:rPr lang="en-US" dirty="0">
                <a:latin typeface="Sitka Text" panose="02000505000000020004" pitchFamily="2" charset="0"/>
              </a:rPr>
              <a:t>; </a:t>
            </a:r>
          </a:p>
          <a:p>
            <a:r>
              <a:rPr lang="en-US" dirty="0">
                <a:latin typeface="Sitka Text" panose="02000505000000020004" pitchFamily="2" charset="0"/>
              </a:rPr>
              <a:t>   </a:t>
            </a:r>
            <a:r>
              <a:rPr lang="en-US" dirty="0" err="1">
                <a:latin typeface="Sitka Text" panose="02000505000000020004" pitchFamily="2" charset="0"/>
              </a:rPr>
              <a:t>StudentClass</a:t>
            </a:r>
            <a:r>
              <a:rPr lang="en-US" dirty="0">
                <a:latin typeface="Sitka Text" panose="02000505000000020004" pitchFamily="2" charset="0"/>
              </a:rPr>
              <a:t>(int roll, String name, Address </a:t>
            </a:r>
            <a:r>
              <a:rPr lang="en-US" dirty="0" err="1">
                <a:latin typeface="Sitka Text" panose="02000505000000020004" pitchFamily="2" charset="0"/>
              </a:rPr>
              <a:t>addr</a:t>
            </a:r>
            <a:r>
              <a:rPr lang="en-US" dirty="0">
                <a:latin typeface="Sitka Text" panose="02000505000000020004" pitchFamily="2" charset="0"/>
              </a:rPr>
              <a:t>){</a:t>
            </a:r>
          </a:p>
          <a:p>
            <a:r>
              <a:rPr lang="en-US" dirty="0">
                <a:latin typeface="Sitka Text" panose="02000505000000020004" pitchFamily="2" charset="0"/>
              </a:rPr>
              <a:t>       </a:t>
            </a:r>
            <a:r>
              <a:rPr lang="en-US" dirty="0" err="1">
                <a:latin typeface="Sitka Text" panose="02000505000000020004" pitchFamily="2" charset="0"/>
              </a:rPr>
              <a:t>this.rollNum</a:t>
            </a:r>
            <a:r>
              <a:rPr lang="en-US" dirty="0">
                <a:latin typeface="Sitka Text" panose="02000505000000020004" pitchFamily="2" charset="0"/>
              </a:rPr>
              <a:t>=roll;</a:t>
            </a:r>
          </a:p>
          <a:p>
            <a:r>
              <a:rPr lang="en-US" dirty="0">
                <a:latin typeface="Sitka Text" panose="02000505000000020004" pitchFamily="2" charset="0"/>
              </a:rPr>
              <a:t>       </a:t>
            </a:r>
            <a:r>
              <a:rPr lang="en-US" dirty="0" err="1">
                <a:latin typeface="Sitka Text" panose="02000505000000020004" pitchFamily="2" charset="0"/>
              </a:rPr>
              <a:t>this.studentName</a:t>
            </a:r>
            <a:r>
              <a:rPr lang="en-US" dirty="0">
                <a:latin typeface="Sitka Text" panose="02000505000000020004" pitchFamily="2" charset="0"/>
              </a:rPr>
              <a:t>=name;</a:t>
            </a:r>
          </a:p>
          <a:p>
            <a:r>
              <a:rPr lang="en-US" dirty="0">
                <a:latin typeface="Sitka Text" panose="02000505000000020004" pitchFamily="2" charset="0"/>
              </a:rPr>
              <a:t>       </a:t>
            </a:r>
            <a:r>
              <a:rPr lang="en-US" dirty="0" err="1">
                <a:latin typeface="Sitka Text" panose="02000505000000020004" pitchFamily="2" charset="0"/>
              </a:rPr>
              <a:t>this.studentAddr</a:t>
            </a:r>
            <a:r>
              <a:rPr lang="en-US" dirty="0">
                <a:latin typeface="Sitka Text" panose="02000505000000020004" pitchFamily="2" charset="0"/>
              </a:rPr>
              <a:t> = </a:t>
            </a:r>
            <a:r>
              <a:rPr lang="en-US" dirty="0" err="1">
                <a:latin typeface="Sitka Text" panose="02000505000000020004" pitchFamily="2" charset="0"/>
              </a:rPr>
              <a:t>addr</a:t>
            </a:r>
            <a:r>
              <a:rPr lang="en-US" dirty="0">
                <a:latin typeface="Sitka Text" panose="02000505000000020004" pitchFamily="2" charset="0"/>
              </a:rPr>
              <a:t>;</a:t>
            </a:r>
          </a:p>
          <a:p>
            <a:r>
              <a:rPr lang="en-US" dirty="0">
                <a:latin typeface="Sitka Text" panose="02000505000000020004" pitchFamily="2" charset="0"/>
              </a:rPr>
              <a:t>   }</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11" name="Picture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2106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527063" y="876992"/>
            <a:ext cx="8664937"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44252" y="244086"/>
            <a:ext cx="4722768" cy="707886"/>
          </a:xfrm>
          <a:prstGeom prst="rect">
            <a:avLst/>
          </a:prstGeom>
          <a:noFill/>
        </p:spPr>
        <p:txBody>
          <a:bodyPr wrap="none" lIns="91440" tIns="45720" rIns="91440" bIns="45720">
            <a:spAutoFit/>
          </a:bodyPr>
          <a:lstStyle/>
          <a:p>
            <a:pPr algn="just"/>
            <a:r>
              <a:rPr lang="en-US" sz="4000" b="1" dirty="0">
                <a:effectLst>
                  <a:outerShdw blurRad="38100" dist="38100" dir="2700000" algn="tl">
                    <a:srgbClr val="000000">
                      <a:alpha val="43137"/>
                    </a:srgbClr>
                  </a:outerShdw>
                </a:effectLst>
                <a:latin typeface="Sitka Heading Semibold" pitchFamily="2" charset="0"/>
                <a:cs typeface="Arial"/>
              </a:rPr>
              <a:t>Need </a:t>
            </a:r>
            <a:r>
              <a:rPr lang="en-US" sz="4000" b="1">
                <a:effectLst>
                  <a:outerShdw blurRad="38100" dist="38100" dir="2700000" algn="tl">
                    <a:srgbClr val="000000">
                      <a:alpha val="43137"/>
                    </a:srgbClr>
                  </a:outerShdw>
                </a:effectLst>
                <a:latin typeface="Sitka Heading Semibold" pitchFamily="2" charset="0"/>
                <a:cs typeface="Arial"/>
              </a:rPr>
              <a:t>for Association</a:t>
            </a:r>
            <a:endParaRPr lang="en-US" sz="4000" b="1" i="0" dirty="0">
              <a:effectLst>
                <a:outerShdw blurRad="38100" dist="38100" dir="2700000" algn="tl">
                  <a:srgbClr val="000000">
                    <a:alpha val="43137"/>
                  </a:srgbClr>
                </a:outerShdw>
              </a:effectLst>
              <a:latin typeface="Sitka Heading Semibold" pitchFamily="2" charset="0"/>
            </a:endParaRPr>
          </a:p>
        </p:txBody>
      </p:sp>
      <p:sp>
        <p:nvSpPr>
          <p:cNvPr id="11" name="TextBox 10">
            <a:extLst>
              <a:ext uri="{FF2B5EF4-FFF2-40B4-BE49-F238E27FC236}">
                <a16:creationId xmlns:a16="http://schemas.microsoft.com/office/drawing/2014/main" id="{9E8D718E-53B1-4726-9130-1FB9A9237BEE}"/>
              </a:ext>
            </a:extLst>
          </p:cNvPr>
          <p:cNvSpPr txBox="1"/>
          <p:nvPr/>
        </p:nvSpPr>
        <p:spPr>
          <a:xfrm>
            <a:off x="651276" y="1501936"/>
            <a:ext cx="11190243" cy="3816429"/>
          </a:xfrm>
          <a:prstGeom prst="rect">
            <a:avLst/>
          </a:prstGeom>
          <a:noFill/>
        </p:spPr>
        <p:txBody>
          <a:bodyPr wrap="square">
            <a:spAutoFit/>
          </a:bodyPr>
          <a:lstStyle/>
          <a:p>
            <a:pPr marL="243840" indent="-231775">
              <a:lnSpc>
                <a:spcPct val="100000"/>
              </a:lnSpc>
              <a:spcBef>
                <a:spcPts val="600"/>
              </a:spcBef>
              <a:spcAft>
                <a:spcPts val="600"/>
              </a:spcAft>
              <a:buChar char="•"/>
              <a:tabLst>
                <a:tab pos="244475" algn="l"/>
              </a:tabLst>
            </a:pPr>
            <a:r>
              <a:rPr lang="en-US" sz="2400" spc="-5" dirty="0">
                <a:latin typeface="Sitka Text" panose="02000505000000020004" pitchFamily="2" charset="0"/>
                <a:cs typeface="Arial"/>
              </a:rPr>
              <a:t>To maintain code </a:t>
            </a:r>
            <a:r>
              <a:rPr lang="en-US" sz="2400" b="1" spc="-5" dirty="0">
                <a:latin typeface="Sitka Text" panose="02000505000000020004" pitchFamily="2" charset="0"/>
                <a:cs typeface="Arial"/>
              </a:rPr>
              <a:t>re-usability</a:t>
            </a:r>
            <a:r>
              <a:rPr lang="en-US" sz="2400" spc="-5" dirty="0">
                <a:latin typeface="Sitka Text" panose="02000505000000020004" pitchFamily="2" charset="0"/>
                <a:cs typeface="Arial"/>
              </a:rPr>
              <a:t>. </a:t>
            </a:r>
          </a:p>
          <a:p>
            <a:pPr marL="243840" indent="-231775">
              <a:lnSpc>
                <a:spcPct val="100000"/>
              </a:lnSpc>
              <a:spcBef>
                <a:spcPts val="600"/>
              </a:spcBef>
              <a:spcAft>
                <a:spcPts val="600"/>
              </a:spcAft>
              <a:buChar char="•"/>
              <a:tabLst>
                <a:tab pos="244475" algn="l"/>
              </a:tabLst>
            </a:pPr>
            <a:r>
              <a:rPr lang="en-US" sz="2400" spc="-5" dirty="0">
                <a:latin typeface="Sitka Text" panose="02000505000000020004" pitchFamily="2" charset="0"/>
                <a:cs typeface="Arial"/>
              </a:rPr>
              <a:t>Suppose there are two other classes College and Staff along with above two classes Student and Address.</a:t>
            </a:r>
          </a:p>
          <a:p>
            <a:pPr marL="243840" indent="-231775">
              <a:lnSpc>
                <a:spcPct val="100000"/>
              </a:lnSpc>
              <a:spcBef>
                <a:spcPts val="600"/>
              </a:spcBef>
              <a:spcAft>
                <a:spcPts val="600"/>
              </a:spcAft>
              <a:buChar char="•"/>
              <a:tabLst>
                <a:tab pos="244475" algn="l"/>
              </a:tabLst>
            </a:pPr>
            <a:r>
              <a:rPr lang="en-US" sz="2400" spc="-5" dirty="0">
                <a:latin typeface="Sitka Text" panose="02000505000000020004" pitchFamily="2" charset="0"/>
                <a:cs typeface="Arial"/>
              </a:rPr>
              <a:t>In order to maintain Student’s address, College Address and Staff’s address we don’t need to use the same code again and again.</a:t>
            </a:r>
          </a:p>
          <a:p>
            <a:pPr marL="243840" indent="-231775">
              <a:lnSpc>
                <a:spcPct val="100000"/>
              </a:lnSpc>
              <a:spcBef>
                <a:spcPts val="600"/>
              </a:spcBef>
              <a:spcAft>
                <a:spcPts val="600"/>
              </a:spcAft>
              <a:buChar char="•"/>
              <a:tabLst>
                <a:tab pos="244475" algn="l"/>
              </a:tabLst>
            </a:pPr>
            <a:r>
              <a:rPr lang="en-US" sz="2400" dirty="0">
                <a:latin typeface="Sitka Text" panose="02000505000000020004" pitchFamily="2" charset="0"/>
                <a:cs typeface="Arial"/>
              </a:rPr>
              <a:t>Student Has-A Address (Has-a relationship between student and address)</a:t>
            </a:r>
          </a:p>
          <a:p>
            <a:pPr marL="243840" indent="-231775">
              <a:lnSpc>
                <a:spcPct val="100000"/>
              </a:lnSpc>
              <a:spcBef>
                <a:spcPts val="600"/>
              </a:spcBef>
              <a:spcAft>
                <a:spcPts val="600"/>
              </a:spcAft>
              <a:buChar char="•"/>
              <a:tabLst>
                <a:tab pos="244475" algn="l"/>
              </a:tabLst>
            </a:pPr>
            <a:r>
              <a:rPr lang="en-US" sz="2400" dirty="0">
                <a:latin typeface="Sitka Text" panose="02000505000000020004" pitchFamily="2" charset="0"/>
                <a:cs typeface="Arial"/>
              </a:rPr>
              <a:t>College Has-A Address (Has-a relationship between college and address)</a:t>
            </a:r>
          </a:p>
          <a:p>
            <a:pPr marL="243840" indent="-231775">
              <a:lnSpc>
                <a:spcPct val="100000"/>
              </a:lnSpc>
              <a:spcBef>
                <a:spcPts val="600"/>
              </a:spcBef>
              <a:spcAft>
                <a:spcPts val="600"/>
              </a:spcAft>
              <a:buChar char="•"/>
              <a:tabLst>
                <a:tab pos="244475" algn="l"/>
              </a:tabLst>
            </a:pPr>
            <a:r>
              <a:rPr lang="en-US" sz="2400" dirty="0">
                <a:latin typeface="Sitka Text" panose="02000505000000020004" pitchFamily="2" charset="0"/>
                <a:cs typeface="Arial"/>
              </a:rPr>
              <a:t>Staff Has-A Address (Has-a relationship between staff and address)</a:t>
            </a:r>
          </a:p>
        </p:txBody>
      </p:sp>
      <p:grpSp>
        <p:nvGrpSpPr>
          <p:cNvPr id="7" name="Group 6"/>
          <p:cNvGrpSpPr/>
          <p:nvPr/>
        </p:nvGrpSpPr>
        <p:grpSpPr>
          <a:xfrm>
            <a:off x="9453603" y="56385"/>
            <a:ext cx="2628980" cy="738492"/>
            <a:chOff x="9520509" y="56385"/>
            <a:chExt cx="2628980" cy="738492"/>
          </a:xfrm>
        </p:grpSpPr>
        <p:graphicFrame>
          <p:nvGraphicFramePr>
            <p:cNvPr id="8" name="Object 7"/>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2" imgW="6412680" imgH="1942560" progId="Photoshop.Image.12">
                    <p:embed/>
                  </p:oleObj>
                </mc:Choice>
                <mc:Fallback>
                  <p:oleObj name="Image" r:id="rId2" imgW="6412680" imgH="1942560" progId="Photoshop.Image.12">
                    <p:embed/>
                    <p:pic>
                      <p:nvPicPr>
                        <p:cNvPr id="8" name="Object 7"/>
                        <p:cNvPicPr/>
                        <p:nvPr/>
                      </p:nvPicPr>
                      <p:blipFill>
                        <a:blip r:embed="rId3"/>
                        <a:stretch>
                          <a:fillRect/>
                        </a:stretch>
                      </p:blipFill>
                      <p:spPr>
                        <a:xfrm>
                          <a:off x="9746166" y="66906"/>
                          <a:ext cx="2403323" cy="727971"/>
                        </a:xfrm>
                        <a:prstGeom prst="rect">
                          <a:avLst/>
                        </a:prstGeom>
                      </p:spPr>
                    </p:pic>
                  </p:oleObj>
                </mc:Fallback>
              </mc:AlternateContent>
            </a:graphicData>
          </a:graphic>
        </p:graphicFrame>
        <p:pic>
          <p:nvPicPr>
            <p:cNvPr id="9" name="Picture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0" name="Picture 9">
            <a:extLst>
              <a:ext uri="{FF2B5EF4-FFF2-40B4-BE49-F238E27FC236}">
                <a16:creationId xmlns:a16="http://schemas.microsoft.com/office/drawing/2014/main" id="{92845AC4-578D-8980-AE06-A65036962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407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CAF5E9-2E63-4AA1-BCE0-6696D5C991BD}"/>
              </a:ext>
            </a:extLst>
          </p:cNvPr>
          <p:cNvSpPr/>
          <p:nvPr/>
        </p:nvSpPr>
        <p:spPr>
          <a:xfrm>
            <a:off x="6909701" y="2967335"/>
            <a:ext cx="3951723" cy="923330"/>
          </a:xfrm>
          <a:prstGeom prst="rect">
            <a:avLst/>
          </a:prstGeom>
          <a:noFill/>
        </p:spPr>
        <p:txBody>
          <a:bodyPr wrap="none" lIns="91440" tIns="45720" rIns="91440" bIns="45720">
            <a:spAutoFit/>
          </a:bodyPr>
          <a:lstStyle/>
          <a:p>
            <a:pPr algn="ctr"/>
            <a:r>
              <a:rPr lang="en-US" sz="5400" b="0" cap="none" spc="0">
                <a:ln w="0"/>
                <a:solidFill>
                  <a:schemeClr val="accent5">
                    <a:lumMod val="50000"/>
                  </a:schemeClr>
                </a:solidFill>
                <a:effectLst>
                  <a:outerShdw blurRad="38100" dist="38100" dir="2700000" algn="tl">
                    <a:srgbClr val="000000">
                      <a:alpha val="43137"/>
                    </a:srgbClr>
                  </a:outerShdw>
                  <a:reflection blurRad="6350" stA="53000" endA="300" endPos="35500" dir="5400000" sy="-90000" algn="bl" rotWithShape="0"/>
                </a:effectLst>
                <a:latin typeface="Sitka Heading Semibold" panose="020B0604020202020204" pitchFamily="2" charset="0"/>
              </a:rPr>
              <a:t>THANK YOU</a:t>
            </a:r>
          </a:p>
        </p:txBody>
      </p:sp>
      <p:pic>
        <p:nvPicPr>
          <p:cNvPr id="3074" name="Picture 2">
            <a:extLst>
              <a:ext uri="{FF2B5EF4-FFF2-40B4-BE49-F238E27FC236}">
                <a16:creationId xmlns:a16="http://schemas.microsoft.com/office/drawing/2014/main" id="{F26F6EC7-F803-435B-A96E-37F4A6456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8794"/>
            <a:ext cx="4470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2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841427" y="876992"/>
            <a:ext cx="835057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723907" y="329464"/>
            <a:ext cx="4998163"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Text" panose="02000505000000020004" pitchFamily="2" charset="0"/>
              </a:rPr>
              <a:t>Syntax Inheritance</a:t>
            </a:r>
            <a:endParaRPr lang="en-US" sz="2400" b="1" i="0" dirty="0">
              <a:solidFill>
                <a:srgbClr val="273239"/>
              </a:solidFill>
              <a:effectLst>
                <a:outerShdw blurRad="38100" dist="38100" dir="2700000" algn="tl">
                  <a:srgbClr val="000000">
                    <a:alpha val="43137"/>
                  </a:srgbClr>
                </a:outerShdw>
              </a:effectLst>
              <a:latin typeface="Sitka Text" panose="02000505000000020004" pitchFamily="2" charset="0"/>
            </a:endParaRPr>
          </a:p>
        </p:txBody>
      </p:sp>
      <p:sp>
        <p:nvSpPr>
          <p:cNvPr id="26" name="TextBox 25">
            <a:extLst>
              <a:ext uri="{FF2B5EF4-FFF2-40B4-BE49-F238E27FC236}">
                <a16:creationId xmlns:a16="http://schemas.microsoft.com/office/drawing/2014/main" id="{5FBAE271-D148-4742-ADD2-0A799FEB2BEE}"/>
              </a:ext>
            </a:extLst>
          </p:cNvPr>
          <p:cNvSpPr txBox="1"/>
          <p:nvPr/>
        </p:nvSpPr>
        <p:spPr>
          <a:xfrm>
            <a:off x="787608" y="1424521"/>
            <a:ext cx="10616784" cy="1815882"/>
          </a:xfrm>
          <a:prstGeom prst="rect">
            <a:avLst/>
          </a:prstGeom>
          <a:noFill/>
        </p:spPr>
        <p:txBody>
          <a:bodyPr wrap="square">
            <a:spAutoFit/>
          </a:bodyPr>
          <a:lstStyle/>
          <a:p>
            <a:pPr algn="just"/>
            <a:r>
              <a:rPr lang="en-US" sz="2800" b="1" i="0" dirty="0">
                <a:effectLst/>
                <a:latin typeface="Sitka Text" panose="02000505000000020004" pitchFamily="2" charset="0"/>
              </a:rPr>
              <a:t>class</a:t>
            </a:r>
            <a:r>
              <a:rPr lang="en-US" sz="2800" b="0" i="0" dirty="0">
                <a:effectLst/>
                <a:latin typeface="Sitka Text" panose="02000505000000020004" pitchFamily="2" charset="0"/>
              </a:rPr>
              <a:t> Subclass-name </a:t>
            </a:r>
            <a:r>
              <a:rPr lang="en-US" sz="2800" b="1" i="0" dirty="0">
                <a:effectLst/>
                <a:latin typeface="Sitka Text" panose="02000505000000020004" pitchFamily="2" charset="0"/>
              </a:rPr>
              <a:t>extends</a:t>
            </a:r>
            <a:r>
              <a:rPr lang="en-US" sz="2800" b="0" i="0" dirty="0">
                <a:effectLst/>
                <a:latin typeface="Sitka Text" panose="02000505000000020004" pitchFamily="2" charset="0"/>
              </a:rPr>
              <a:t> Superclass-name  </a:t>
            </a:r>
          </a:p>
          <a:p>
            <a:pPr algn="just"/>
            <a:r>
              <a:rPr lang="en-US" sz="2800" b="0" i="0" dirty="0">
                <a:effectLst/>
                <a:latin typeface="Sitka Text" panose="02000505000000020004" pitchFamily="2" charset="0"/>
              </a:rPr>
              <a:t>{  </a:t>
            </a:r>
          </a:p>
          <a:p>
            <a:pPr algn="just"/>
            <a:r>
              <a:rPr lang="en-US" sz="2800" b="0" i="0" dirty="0">
                <a:effectLst/>
                <a:latin typeface="Sitka Text" panose="02000505000000020004" pitchFamily="2" charset="0"/>
              </a:rPr>
              <a:t>   //methods and fields  </a:t>
            </a:r>
          </a:p>
          <a:p>
            <a:pPr algn="just"/>
            <a:r>
              <a:rPr lang="en-US" sz="2800" b="0" i="0" dirty="0">
                <a:effectLst/>
                <a:latin typeface="Sitka Text" panose="02000505000000020004" pitchFamily="2" charset="0"/>
              </a:rPr>
              <a:t>}  </a:t>
            </a:r>
          </a:p>
        </p:txBody>
      </p:sp>
      <p:pic>
        <p:nvPicPr>
          <p:cNvPr id="1026" name="Picture 2" descr="Inheritance in Java">
            <a:extLst>
              <a:ext uri="{FF2B5EF4-FFF2-40B4-BE49-F238E27FC236}">
                <a16:creationId xmlns:a16="http://schemas.microsoft.com/office/drawing/2014/main" id="{02321AA5-CDF1-443B-AC17-B62576525B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5374" y="1985429"/>
            <a:ext cx="2286000" cy="3448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1B3D76F-2B50-4717-A868-2782A446DE56}"/>
              </a:ext>
            </a:extLst>
          </p:cNvPr>
          <p:cNvSpPr txBox="1"/>
          <p:nvPr/>
        </p:nvSpPr>
        <p:spPr>
          <a:xfrm>
            <a:off x="3041754" y="3280327"/>
            <a:ext cx="6108492" cy="3046988"/>
          </a:xfrm>
          <a:prstGeom prst="rect">
            <a:avLst/>
          </a:prstGeom>
          <a:noFill/>
        </p:spPr>
        <p:txBody>
          <a:bodyPr wrap="square">
            <a:spAutoFit/>
          </a:bodyPr>
          <a:lstStyle/>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Employee</a:t>
            </a:r>
          </a:p>
          <a:p>
            <a:pPr algn="just"/>
            <a:r>
              <a:rPr lang="en-US" sz="2400" dirty="0">
                <a:latin typeface="Sitka Text" panose="02000505000000020004" pitchFamily="2" charset="0"/>
              </a:rPr>
              <a:t>  </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a:t>
            </a:r>
          </a:p>
          <a:p>
            <a:pPr algn="just"/>
            <a:endParaRPr lang="en-US" sz="2400" dirty="0">
              <a:latin typeface="Sitka Text" panose="02000505000000020004" pitchFamily="2" charset="0"/>
            </a:endParaRPr>
          </a:p>
          <a:p>
            <a:pPr algn="just"/>
            <a:r>
              <a:rPr lang="en-US" sz="2400" b="1" i="0" dirty="0">
                <a:effectLst/>
                <a:latin typeface="Sitka Text" panose="02000505000000020004" pitchFamily="2" charset="0"/>
              </a:rPr>
              <a:t>class</a:t>
            </a:r>
            <a:r>
              <a:rPr lang="en-US" sz="2400" b="0" i="0" dirty="0">
                <a:effectLst/>
                <a:latin typeface="Sitka Text" panose="02000505000000020004" pitchFamily="2" charset="0"/>
              </a:rPr>
              <a:t> Programmer </a:t>
            </a:r>
            <a:r>
              <a:rPr lang="en-US" sz="2400" b="1" i="0" dirty="0">
                <a:effectLst/>
                <a:latin typeface="Sitka Text" panose="02000505000000020004" pitchFamily="2" charset="0"/>
              </a:rPr>
              <a:t>extends</a:t>
            </a:r>
            <a:r>
              <a:rPr lang="en-US" sz="2400" b="0" i="0" dirty="0">
                <a:effectLst/>
                <a:latin typeface="Sitka Text" panose="02000505000000020004" pitchFamily="2" charset="0"/>
              </a:rPr>
              <a:t> Employee</a:t>
            </a:r>
          </a:p>
          <a:p>
            <a:pPr algn="just"/>
            <a:r>
              <a:rPr lang="en-US" sz="2400" dirty="0">
                <a:latin typeface="Sitka Text" panose="02000505000000020004" pitchFamily="2" charset="0"/>
              </a:rPr>
              <a:t>  </a:t>
            </a:r>
            <a:r>
              <a:rPr lang="en-US" sz="2400" b="0" i="0" dirty="0">
                <a:effectLst/>
                <a:latin typeface="Sitka Text" panose="02000505000000020004" pitchFamily="2" charset="0"/>
              </a:rPr>
              <a:t>{  </a:t>
            </a:r>
          </a:p>
          <a:p>
            <a:pPr algn="just"/>
            <a:r>
              <a:rPr lang="en-US" sz="2400" b="0" i="0" dirty="0">
                <a:effectLst/>
                <a:latin typeface="Sitka Text" panose="02000505000000020004" pitchFamily="2" charset="0"/>
              </a:rPr>
              <a:t>  }   </a:t>
            </a:r>
          </a:p>
          <a:p>
            <a:pPr algn="just"/>
            <a:endParaRPr lang="en-US" sz="2400" b="0" i="0" dirty="0">
              <a:effectLst/>
              <a:latin typeface="Sitka Text" panose="02000505000000020004" pitchFamily="2" charset="0"/>
            </a:endParaRPr>
          </a:p>
        </p:txBody>
      </p:sp>
      <p:grpSp>
        <p:nvGrpSpPr>
          <p:cNvPr id="9" name="Group 8"/>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294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444" y="1098905"/>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a:extLst>
              <a:ext uri="{FF2B5EF4-FFF2-40B4-BE49-F238E27FC236}">
                <a16:creationId xmlns:a16="http://schemas.microsoft.com/office/drawing/2014/main" id="{439DE74F-AB44-44B0-A19C-98727759A039}"/>
              </a:ext>
            </a:extLst>
          </p:cNvPr>
          <p:cNvSpPr txBox="1"/>
          <p:nvPr/>
        </p:nvSpPr>
        <p:spPr>
          <a:xfrm>
            <a:off x="807056" y="1115578"/>
            <a:ext cx="9146413" cy="5553443"/>
          </a:xfrm>
          <a:prstGeom prst="rect">
            <a:avLst/>
          </a:prstGeom>
        </p:spPr>
        <p:txBody>
          <a:bodyPr vert="horz" wrap="square" lIns="0" tIns="13335" rIns="0" bIns="0" rtlCol="0">
            <a:spAutoFit/>
          </a:bodyPr>
          <a:lstStyle/>
          <a:p>
            <a:pPr marL="12700">
              <a:lnSpc>
                <a:spcPct val="100000"/>
              </a:lnSpc>
              <a:spcBef>
                <a:spcPts val="105"/>
              </a:spcBef>
            </a:pPr>
            <a:r>
              <a:rPr lang="en-US" sz="2400" spc="-5" dirty="0">
                <a:latin typeface="Sitka Text" panose="02000505000000020004" pitchFamily="2" charset="0"/>
                <a:cs typeface="Courier New"/>
              </a:rPr>
              <a:t>class</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A{</a:t>
            </a:r>
            <a:endParaRPr lang="en-US" sz="2400" dirty="0">
              <a:latin typeface="Sitka Text" panose="02000505000000020004" pitchFamily="2" charset="0"/>
              <a:cs typeface="Courier New"/>
            </a:endParaRPr>
          </a:p>
          <a:p>
            <a:pPr marL="244475">
              <a:lnSpc>
                <a:spcPct val="100000"/>
              </a:lnSpc>
            </a:pPr>
            <a:r>
              <a:rPr lang="en-US" sz="2400" b="1" dirty="0">
                <a:latin typeface="Sitka Text" panose="02000505000000020004" pitchFamily="2" charset="0"/>
                <a:cs typeface="Courier New"/>
              </a:rPr>
              <a:t>int m,</a:t>
            </a:r>
            <a:r>
              <a:rPr lang="en-US" sz="2400" b="1" spc="-15" dirty="0">
                <a:latin typeface="Sitka Text" panose="02000505000000020004" pitchFamily="2" charset="0"/>
                <a:cs typeface="Courier New"/>
              </a:rPr>
              <a:t> </a:t>
            </a:r>
            <a:r>
              <a:rPr lang="en-US" sz="2400" b="1" spc="-5" dirty="0">
                <a:latin typeface="Sitka Text" panose="02000505000000020004" pitchFamily="2" charset="0"/>
                <a:cs typeface="Courier New"/>
              </a:rPr>
              <a:t>n;</a:t>
            </a:r>
            <a:endParaRPr lang="en-US" sz="2400" b="1" dirty="0">
              <a:latin typeface="Sitka Text" panose="02000505000000020004" pitchFamily="2" charset="0"/>
              <a:cs typeface="Courier New"/>
            </a:endParaRPr>
          </a:p>
          <a:p>
            <a:pPr marL="244475">
              <a:lnSpc>
                <a:spcPct val="100000"/>
              </a:lnSpc>
            </a:pPr>
            <a:r>
              <a:rPr lang="en-US" sz="2400" spc="-5" dirty="0">
                <a:latin typeface="Sitka Text" panose="02000505000000020004" pitchFamily="2" charset="0"/>
                <a:cs typeface="Courier New"/>
              </a:rPr>
              <a:t>void display1(</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469900">
              <a:lnSpc>
                <a:spcPct val="100000"/>
              </a:lnSpc>
            </a:pPr>
            <a:r>
              <a:rPr lang="en-US" sz="2400" spc="-5" dirty="0" err="1">
                <a:latin typeface="Sitka Text" panose="02000505000000020004" pitchFamily="2" charset="0"/>
                <a:cs typeface="Courier New"/>
              </a:rPr>
              <a:t>System.out.println</a:t>
            </a:r>
            <a:r>
              <a:rPr lang="en-US" sz="2400" spc="-5" dirty="0">
                <a:latin typeface="Sitka Text" panose="02000505000000020004" pitchFamily="2" charset="0"/>
                <a:cs typeface="Courier New"/>
              </a:rPr>
              <a:t>("m and </a:t>
            </a:r>
            <a:r>
              <a:rPr lang="en-US" sz="2400" dirty="0">
                <a:latin typeface="Sitka Text" panose="02000505000000020004" pitchFamily="2" charset="0"/>
                <a:cs typeface="Courier New"/>
              </a:rPr>
              <a:t>n </a:t>
            </a:r>
            <a:r>
              <a:rPr lang="en-US" sz="2400" spc="-5" dirty="0">
                <a:latin typeface="Sitka Text" panose="02000505000000020004" pitchFamily="2" charset="0"/>
                <a:cs typeface="Courier New"/>
              </a:rPr>
              <a:t>are:"+m+" "+n);</a:t>
            </a:r>
            <a:endParaRPr lang="en-US" sz="2400" dirty="0">
              <a:latin typeface="Sitka Text" panose="02000505000000020004" pitchFamily="2" charset="0"/>
              <a:cs typeface="Courier New"/>
            </a:endParaRPr>
          </a:p>
          <a:p>
            <a:pPr marL="244475">
              <a:lnSpc>
                <a:spcPct val="100000"/>
              </a:lnSpc>
            </a:pPr>
            <a:r>
              <a:rPr lang="en-US" sz="2400" dirty="0">
                <a:latin typeface="Sitka Text" panose="02000505000000020004" pitchFamily="2" charset="0"/>
                <a:cs typeface="Courier New"/>
              </a:rPr>
              <a:t>}</a:t>
            </a:r>
          </a:p>
          <a:p>
            <a:pPr marL="12700">
              <a:lnSpc>
                <a:spcPct val="100000"/>
              </a:lnSpc>
            </a:pPr>
            <a:r>
              <a:rPr lang="en-US" sz="2400" dirty="0">
                <a:latin typeface="Sitka Text" panose="02000505000000020004" pitchFamily="2" charset="0"/>
                <a:cs typeface="Courier New"/>
              </a:rPr>
              <a:t>}</a:t>
            </a:r>
          </a:p>
          <a:p>
            <a:pPr marL="244475" marR="4272280" indent="-232410">
              <a:lnSpc>
                <a:spcPct val="100000"/>
              </a:lnSpc>
            </a:pPr>
            <a:r>
              <a:rPr lang="en-US" sz="2400" spc="-5" dirty="0">
                <a:latin typeface="Sitka Text" panose="02000505000000020004" pitchFamily="2" charset="0"/>
                <a:cs typeface="Courier New"/>
              </a:rPr>
              <a:t>class </a:t>
            </a:r>
            <a:r>
              <a:rPr lang="en-US" sz="2400" dirty="0">
                <a:latin typeface="Sitka Text" panose="02000505000000020004" pitchFamily="2" charset="0"/>
                <a:cs typeface="Courier New"/>
              </a:rPr>
              <a:t>B </a:t>
            </a:r>
            <a:r>
              <a:rPr lang="en-US" sz="2400" spc="-5" dirty="0">
                <a:latin typeface="Sitka Text" panose="02000505000000020004" pitchFamily="2" charset="0"/>
                <a:cs typeface="Courier New"/>
              </a:rPr>
              <a:t>extends</a:t>
            </a:r>
            <a:r>
              <a:rPr lang="en-US" sz="2400" spc="-65" dirty="0">
                <a:latin typeface="Sitka Text" panose="02000505000000020004" pitchFamily="2" charset="0"/>
                <a:cs typeface="Courier New"/>
              </a:rPr>
              <a:t> </a:t>
            </a:r>
            <a:r>
              <a:rPr lang="en-US" sz="2400" spc="-5" dirty="0">
                <a:latin typeface="Sitka Text" panose="02000505000000020004" pitchFamily="2" charset="0"/>
                <a:cs typeface="Courier New"/>
              </a:rPr>
              <a:t>A{  </a:t>
            </a:r>
          </a:p>
          <a:p>
            <a:pPr marL="244475" marR="4272280" indent="-232410">
              <a:lnSpc>
                <a:spcPct val="100000"/>
              </a:lnSpc>
            </a:pPr>
            <a:r>
              <a:rPr lang="en-US" sz="2400" spc="-5" dirty="0">
                <a:latin typeface="Sitka Text" panose="02000505000000020004" pitchFamily="2" charset="0"/>
                <a:cs typeface="Courier New"/>
              </a:rPr>
              <a:t>   </a:t>
            </a:r>
            <a:r>
              <a:rPr lang="en-US" sz="2400" b="1" spc="-5" dirty="0">
                <a:latin typeface="Sitka Text" panose="02000505000000020004" pitchFamily="2" charset="0"/>
                <a:cs typeface="Courier New"/>
              </a:rPr>
              <a:t>int</a:t>
            </a:r>
            <a:r>
              <a:rPr lang="en-US" sz="2400" b="1" spc="-15" dirty="0">
                <a:latin typeface="Sitka Text" panose="02000505000000020004" pitchFamily="2" charset="0"/>
                <a:cs typeface="Courier New"/>
              </a:rPr>
              <a:t> </a:t>
            </a:r>
            <a:r>
              <a:rPr lang="en-US" sz="2400" b="1" spc="-5" dirty="0">
                <a:latin typeface="Sitka Text" panose="02000505000000020004" pitchFamily="2" charset="0"/>
                <a:cs typeface="Courier New"/>
              </a:rPr>
              <a:t>c;</a:t>
            </a:r>
            <a:endParaRPr lang="en-US" sz="2400" b="1" dirty="0">
              <a:latin typeface="Sitka Text" panose="02000505000000020004" pitchFamily="2" charset="0"/>
              <a:cs typeface="Courier New"/>
            </a:endParaRPr>
          </a:p>
          <a:p>
            <a:pPr marL="244475">
              <a:lnSpc>
                <a:spcPct val="100000"/>
              </a:lnSpc>
            </a:pPr>
            <a:r>
              <a:rPr lang="en-US" sz="2400" spc="-5" dirty="0">
                <a:latin typeface="Sitka Text" panose="02000505000000020004" pitchFamily="2" charset="0"/>
                <a:cs typeface="Courier New"/>
              </a:rPr>
              <a:t>void display2(</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469900">
              <a:lnSpc>
                <a:spcPct val="100000"/>
              </a:lnSpc>
            </a:pPr>
            <a:r>
              <a:rPr lang="en-US" sz="2400" spc="-5" dirty="0" err="1">
                <a:latin typeface="Sitka Text" panose="02000505000000020004" pitchFamily="2" charset="0"/>
                <a:cs typeface="Courier New"/>
              </a:rPr>
              <a:t>System.out.println</a:t>
            </a:r>
            <a:r>
              <a:rPr lang="en-US" sz="2400" spc="-5" dirty="0">
                <a:latin typeface="Sitka Text" panose="02000505000000020004" pitchFamily="2" charset="0"/>
                <a:cs typeface="Courier New"/>
              </a:rPr>
              <a:t>("c </a:t>
            </a:r>
            <a:r>
              <a:rPr lang="en-US" sz="2400" dirty="0">
                <a:latin typeface="Sitka Text" panose="02000505000000020004" pitchFamily="2" charset="0"/>
                <a:cs typeface="Courier New"/>
              </a:rPr>
              <a:t>:" +</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c);</a:t>
            </a:r>
            <a:endParaRPr lang="en-US" sz="2400" dirty="0">
              <a:latin typeface="Sitka Text" panose="02000505000000020004" pitchFamily="2" charset="0"/>
              <a:cs typeface="Courier New"/>
            </a:endParaRPr>
          </a:p>
          <a:p>
            <a:pPr marL="244475">
              <a:lnSpc>
                <a:spcPct val="100000"/>
              </a:lnSpc>
              <a:spcBef>
                <a:spcPts val="5"/>
              </a:spcBef>
            </a:pPr>
            <a:r>
              <a:rPr lang="en-US" sz="2400" dirty="0">
                <a:latin typeface="Sitka Text" panose="02000505000000020004" pitchFamily="2" charset="0"/>
                <a:cs typeface="Courier New"/>
              </a:rPr>
              <a:t>}</a:t>
            </a:r>
          </a:p>
          <a:p>
            <a:pPr marL="244475">
              <a:lnSpc>
                <a:spcPct val="100000"/>
              </a:lnSpc>
            </a:pPr>
            <a:r>
              <a:rPr lang="en-US" sz="2400" spc="-5" dirty="0">
                <a:latin typeface="Sitka Text" panose="02000505000000020004" pitchFamily="2" charset="0"/>
                <a:cs typeface="Courier New"/>
              </a:rPr>
              <a:t>void</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sum(){</a:t>
            </a:r>
            <a:endParaRPr lang="en-US" sz="2400" dirty="0">
              <a:latin typeface="Sitka Text" panose="02000505000000020004" pitchFamily="2" charset="0"/>
              <a:cs typeface="Courier New"/>
            </a:endParaRPr>
          </a:p>
          <a:p>
            <a:pPr marL="469900">
              <a:lnSpc>
                <a:spcPct val="100000"/>
              </a:lnSpc>
            </a:pPr>
            <a:r>
              <a:rPr lang="en-US" sz="2400" spc="-5" dirty="0" err="1">
                <a:latin typeface="Sitka Text" panose="02000505000000020004" pitchFamily="2" charset="0"/>
                <a:cs typeface="Courier New"/>
              </a:rPr>
              <a:t>System.out.println</a:t>
            </a:r>
            <a:r>
              <a:rPr lang="en-US" sz="2400" spc="-5" dirty="0">
                <a:latin typeface="Sitka Text" panose="02000505000000020004" pitchFamily="2" charset="0"/>
                <a:cs typeface="Courier New"/>
              </a:rPr>
              <a:t>("</a:t>
            </a:r>
            <a:r>
              <a:rPr lang="en-US" sz="2400" spc="-5" dirty="0" err="1">
                <a:latin typeface="Sitka Text" panose="02000505000000020004" pitchFamily="2" charset="0"/>
                <a:cs typeface="Courier New"/>
              </a:rPr>
              <a:t>m+n+c</a:t>
            </a:r>
            <a:r>
              <a:rPr lang="en-US" sz="2400" spc="-5" dirty="0">
                <a:latin typeface="Sitka Text" panose="02000505000000020004" pitchFamily="2" charset="0"/>
                <a:cs typeface="Courier New"/>
              </a:rPr>
              <a:t> </a:t>
            </a:r>
            <a:r>
              <a:rPr lang="en-US" sz="2400" dirty="0">
                <a:latin typeface="Sitka Text" panose="02000505000000020004" pitchFamily="2" charset="0"/>
                <a:cs typeface="Courier New"/>
              </a:rPr>
              <a:t>= " +</a:t>
            </a:r>
            <a:r>
              <a:rPr lang="en-US" sz="2400" spc="-15" dirty="0">
                <a:latin typeface="Sitka Text" panose="02000505000000020004" pitchFamily="2" charset="0"/>
                <a:cs typeface="Courier New"/>
              </a:rPr>
              <a:t> </a:t>
            </a:r>
            <a:r>
              <a:rPr lang="en-US" sz="2400" spc="-5" dirty="0">
                <a:latin typeface="Sitka Text" panose="02000505000000020004" pitchFamily="2" charset="0"/>
                <a:cs typeface="Courier New"/>
              </a:rPr>
              <a:t>(</a:t>
            </a:r>
            <a:r>
              <a:rPr lang="en-US" sz="2400" spc="-5" dirty="0" err="1">
                <a:latin typeface="Sitka Text" panose="02000505000000020004" pitchFamily="2" charset="0"/>
                <a:cs typeface="Courier New"/>
              </a:rPr>
              <a:t>m+n+c</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244475">
              <a:lnSpc>
                <a:spcPct val="100000"/>
              </a:lnSpc>
            </a:pPr>
            <a:r>
              <a:rPr lang="en-US" sz="2400" dirty="0">
                <a:latin typeface="Sitka Text" panose="02000505000000020004" pitchFamily="2" charset="0"/>
                <a:cs typeface="Courier New"/>
              </a:rPr>
              <a:t>}</a:t>
            </a:r>
          </a:p>
          <a:p>
            <a:pPr marL="12700">
              <a:lnSpc>
                <a:spcPct val="100000"/>
              </a:lnSpc>
            </a:pPr>
            <a:r>
              <a:rPr lang="en-US" sz="2400" dirty="0">
                <a:latin typeface="Sitka Text" panose="02000505000000020004" pitchFamily="2" charset="0"/>
                <a:cs typeface="Courier New"/>
              </a:rPr>
              <a:t>}</a:t>
            </a: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0407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444" y="1098905"/>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2">
            <a:extLst>
              <a:ext uri="{FF2B5EF4-FFF2-40B4-BE49-F238E27FC236}">
                <a16:creationId xmlns:a16="http://schemas.microsoft.com/office/drawing/2014/main" id="{439DE74F-AB44-44B0-A19C-98727759A039}"/>
              </a:ext>
            </a:extLst>
          </p:cNvPr>
          <p:cNvSpPr txBox="1"/>
          <p:nvPr/>
        </p:nvSpPr>
        <p:spPr>
          <a:xfrm>
            <a:off x="1014596" y="1268287"/>
            <a:ext cx="10942298" cy="4753224"/>
          </a:xfrm>
          <a:prstGeom prst="rect">
            <a:avLst/>
          </a:prstGeom>
        </p:spPr>
        <p:txBody>
          <a:bodyPr vert="horz" wrap="square" lIns="0" tIns="13335" rIns="0" bIns="0" rtlCol="0">
            <a:spAutoFit/>
          </a:bodyPr>
          <a:lstStyle/>
          <a:p>
            <a:pPr marL="12700">
              <a:lnSpc>
                <a:spcPct val="100000"/>
              </a:lnSpc>
              <a:spcBef>
                <a:spcPts val="105"/>
              </a:spcBef>
            </a:pPr>
            <a:r>
              <a:rPr lang="en-US" sz="2400" spc="-5" dirty="0">
                <a:latin typeface="Sitka Text" panose="02000505000000020004" pitchFamily="2" charset="0"/>
                <a:cs typeface="Courier New"/>
              </a:rPr>
              <a:t>class</a:t>
            </a:r>
            <a:r>
              <a:rPr lang="en-US" sz="2400" spc="-10" dirty="0">
                <a:latin typeface="Sitka Text" panose="02000505000000020004" pitchFamily="2" charset="0"/>
                <a:cs typeface="Courier New"/>
              </a:rPr>
              <a:t> </a:t>
            </a:r>
            <a:r>
              <a:rPr lang="en-US" sz="2400" spc="-5" dirty="0" err="1">
                <a:latin typeface="Sitka Text" panose="02000505000000020004" pitchFamily="2" charset="0"/>
                <a:cs typeface="Courier New"/>
              </a:rPr>
              <a:t>InheritanceDemo</a:t>
            </a:r>
            <a:r>
              <a:rPr lang="en-US" sz="2400" spc="-5" dirty="0">
                <a:latin typeface="Sitka Text" panose="02000505000000020004" pitchFamily="2" charset="0"/>
                <a:cs typeface="Courier New"/>
              </a:rPr>
              <a:t>{</a:t>
            </a:r>
            <a:endParaRPr lang="en-US" sz="2400" dirty="0">
              <a:latin typeface="Sitka Text" panose="02000505000000020004" pitchFamily="2" charset="0"/>
              <a:cs typeface="Courier New"/>
            </a:endParaRPr>
          </a:p>
          <a:p>
            <a:pPr marL="243840">
              <a:lnSpc>
                <a:spcPct val="100000"/>
              </a:lnSpc>
              <a:spcBef>
                <a:spcPts val="5"/>
              </a:spcBef>
            </a:pPr>
            <a:r>
              <a:rPr lang="en-US" sz="2400" spc="-5" dirty="0">
                <a:latin typeface="Sitka Text" panose="02000505000000020004" pitchFamily="2" charset="0"/>
                <a:cs typeface="Courier New"/>
              </a:rPr>
              <a:t>public static void main(String </a:t>
            </a:r>
            <a:r>
              <a:rPr lang="en-US" sz="2400" spc="-5" dirty="0" err="1">
                <a:latin typeface="Sitka Text" panose="02000505000000020004" pitchFamily="2" charset="0"/>
                <a:cs typeface="Courier New"/>
              </a:rPr>
              <a:t>args</a:t>
            </a:r>
            <a:r>
              <a:rPr lang="en-US" sz="2400" spc="-5" dirty="0">
                <a:latin typeface="Sitka Text" panose="02000505000000020004" pitchFamily="2" charset="0"/>
                <a:cs typeface="Courier New"/>
              </a:rPr>
              <a:t>[</a:t>
            </a:r>
            <a:r>
              <a:rPr lang="en-US" sz="2400" spc="10" dirty="0">
                <a:latin typeface="Sitka Text" panose="02000505000000020004" pitchFamily="2" charset="0"/>
                <a:cs typeface="Courier New"/>
              </a:rPr>
              <a:t> </a:t>
            </a:r>
            <a:r>
              <a:rPr lang="en-US" sz="2400" spc="-5" dirty="0">
                <a:latin typeface="Sitka Text" panose="02000505000000020004" pitchFamily="2" charset="0"/>
                <a:cs typeface="Courier New"/>
              </a:rPr>
              <a:t>])</a:t>
            </a:r>
          </a:p>
          <a:p>
            <a:pPr marL="243840">
              <a:lnSpc>
                <a:spcPct val="100000"/>
              </a:lnSpc>
              <a:spcBef>
                <a:spcPts val="5"/>
              </a:spcBef>
            </a:pPr>
            <a:r>
              <a:rPr lang="en-US" sz="2400" spc="-5" dirty="0">
                <a:latin typeface="Sitka Text" panose="02000505000000020004" pitchFamily="2" charset="0"/>
                <a:cs typeface="Courier New"/>
              </a:rPr>
              <a:t>{</a:t>
            </a:r>
          </a:p>
          <a:p>
            <a:pPr marL="469900">
              <a:lnSpc>
                <a:spcPct val="100000"/>
              </a:lnSpc>
            </a:pPr>
            <a:r>
              <a:rPr lang="en-US" sz="2400" spc="-5" dirty="0">
                <a:latin typeface="Sitka Text" panose="02000505000000020004" pitchFamily="2" charset="0"/>
                <a:cs typeface="Courier New"/>
              </a:rPr>
              <a:t>B s2=new B();</a:t>
            </a:r>
          </a:p>
          <a:p>
            <a:pPr marL="469900">
              <a:lnSpc>
                <a:spcPct val="100000"/>
              </a:lnSpc>
            </a:pPr>
            <a:r>
              <a:rPr lang="en-US" sz="2400" spc="-5" dirty="0">
                <a:latin typeface="Sitka Text" panose="02000505000000020004" pitchFamily="2" charset="0"/>
                <a:cs typeface="Courier New"/>
              </a:rPr>
              <a:t>s2.m </a:t>
            </a:r>
            <a:r>
              <a:rPr lang="en-US" sz="2400" dirty="0">
                <a:latin typeface="Sitka Text" panose="02000505000000020004" pitchFamily="2" charset="0"/>
                <a:cs typeface="Courier New"/>
              </a:rPr>
              <a:t>= </a:t>
            </a:r>
            <a:r>
              <a:rPr lang="en-US" sz="2400" spc="-5" dirty="0">
                <a:latin typeface="Sitka Text" panose="02000505000000020004" pitchFamily="2" charset="0"/>
                <a:cs typeface="Courier New"/>
              </a:rPr>
              <a:t>7; </a:t>
            </a:r>
          </a:p>
          <a:p>
            <a:pPr marL="469900">
              <a:lnSpc>
                <a:spcPct val="100000"/>
              </a:lnSpc>
            </a:pPr>
            <a:r>
              <a:rPr lang="en-US" sz="2400" spc="-5" dirty="0">
                <a:latin typeface="Sitka Text" panose="02000505000000020004" pitchFamily="2" charset="0"/>
                <a:cs typeface="Courier New"/>
              </a:rPr>
              <a:t>s2.n </a:t>
            </a:r>
            <a:r>
              <a:rPr lang="en-US" sz="2400" dirty="0">
                <a:latin typeface="Sitka Text" panose="02000505000000020004" pitchFamily="2" charset="0"/>
                <a:cs typeface="Courier New"/>
              </a:rPr>
              <a:t>= </a:t>
            </a:r>
            <a:r>
              <a:rPr lang="en-US" sz="2400" spc="-5" dirty="0">
                <a:latin typeface="Sitka Text" panose="02000505000000020004" pitchFamily="2" charset="0"/>
                <a:cs typeface="Courier New"/>
              </a:rPr>
              <a:t>8; </a:t>
            </a:r>
          </a:p>
          <a:p>
            <a:pPr marL="469900">
              <a:lnSpc>
                <a:spcPct val="100000"/>
              </a:lnSpc>
            </a:pPr>
            <a:r>
              <a:rPr lang="en-US" sz="2400" spc="-5" dirty="0">
                <a:latin typeface="Sitka Text" panose="02000505000000020004" pitchFamily="2" charset="0"/>
                <a:cs typeface="Courier New"/>
              </a:rPr>
              <a:t>s2.c </a:t>
            </a:r>
            <a:r>
              <a:rPr lang="en-US" sz="2400" dirty="0">
                <a:latin typeface="Sitka Text" panose="02000505000000020004" pitchFamily="2" charset="0"/>
                <a:cs typeface="Courier New"/>
              </a:rPr>
              <a:t>=</a:t>
            </a:r>
            <a:r>
              <a:rPr lang="en-US" sz="2400" spc="-25" dirty="0">
                <a:latin typeface="Sitka Text" panose="02000505000000020004" pitchFamily="2" charset="0"/>
                <a:cs typeface="Courier New"/>
              </a:rPr>
              <a:t> </a:t>
            </a:r>
            <a:r>
              <a:rPr lang="en-US" sz="2400" spc="-5" dirty="0">
                <a:latin typeface="Sitka Text" panose="02000505000000020004" pitchFamily="2" charset="0"/>
                <a:cs typeface="Courier New"/>
              </a:rPr>
              <a:t>9;</a:t>
            </a:r>
            <a:endParaRPr lang="en-US" sz="2400" dirty="0">
              <a:latin typeface="Sitka Text" panose="02000505000000020004" pitchFamily="2" charset="0"/>
              <a:cs typeface="Courier New"/>
            </a:endParaRPr>
          </a:p>
          <a:p>
            <a:pPr marL="469900" marR="1224280">
              <a:lnSpc>
                <a:spcPct val="100000"/>
              </a:lnSpc>
            </a:pPr>
            <a:r>
              <a:rPr lang="en-US" sz="2400" spc="-5" dirty="0">
                <a:latin typeface="Sitka Text" panose="02000505000000020004" pitchFamily="2" charset="0"/>
                <a:cs typeface="Courier New"/>
              </a:rPr>
              <a:t>s2.display1();</a:t>
            </a:r>
            <a:endParaRPr lang="en-US" sz="2400" dirty="0">
              <a:latin typeface="Sitka Text" panose="02000505000000020004" pitchFamily="2" charset="0"/>
              <a:cs typeface="Courier New"/>
            </a:endParaRPr>
          </a:p>
          <a:p>
            <a:pPr marL="469900">
              <a:lnSpc>
                <a:spcPct val="100000"/>
              </a:lnSpc>
            </a:pPr>
            <a:r>
              <a:rPr lang="en-US" sz="2400" spc="-5" dirty="0">
                <a:latin typeface="Sitka Text" panose="02000505000000020004" pitchFamily="2" charset="0"/>
                <a:cs typeface="Courier New"/>
              </a:rPr>
              <a:t>s2.display2();</a:t>
            </a:r>
            <a:endParaRPr lang="en-US" sz="2400" dirty="0">
              <a:latin typeface="Sitka Text" panose="02000505000000020004" pitchFamily="2" charset="0"/>
              <a:cs typeface="Courier New"/>
            </a:endParaRPr>
          </a:p>
          <a:p>
            <a:pPr marL="243840" marR="5080" indent="225425">
              <a:lnSpc>
                <a:spcPts val="1920"/>
              </a:lnSpc>
              <a:spcBef>
                <a:spcPts val="465"/>
              </a:spcBef>
            </a:pPr>
            <a:r>
              <a:rPr lang="en-US" sz="2400" spc="-5" dirty="0" err="1">
                <a:latin typeface="Sitka Text" panose="02000505000000020004" pitchFamily="2" charset="0"/>
                <a:cs typeface="Courier New"/>
              </a:rPr>
              <a:t>System.out.println</a:t>
            </a:r>
            <a:r>
              <a:rPr lang="en-US" sz="2400" spc="-5" dirty="0">
                <a:latin typeface="Sitka Text" panose="02000505000000020004" pitchFamily="2" charset="0"/>
                <a:cs typeface="Courier New"/>
              </a:rPr>
              <a:t>("sum of m, </a:t>
            </a:r>
            <a:r>
              <a:rPr lang="en-US" sz="2400" dirty="0">
                <a:latin typeface="Sitka Text" panose="02000505000000020004" pitchFamily="2" charset="0"/>
                <a:cs typeface="Courier New"/>
              </a:rPr>
              <a:t>n </a:t>
            </a:r>
            <a:r>
              <a:rPr lang="en-US" sz="2400" spc="-5" dirty="0">
                <a:latin typeface="Sitka Text" panose="02000505000000020004" pitchFamily="2" charset="0"/>
                <a:cs typeface="Courier New"/>
              </a:rPr>
              <a:t>and </a:t>
            </a:r>
            <a:r>
              <a:rPr lang="en-US" sz="2400" dirty="0">
                <a:latin typeface="Sitka Text" panose="02000505000000020004" pitchFamily="2" charset="0"/>
                <a:cs typeface="Courier New"/>
              </a:rPr>
              <a:t>c </a:t>
            </a:r>
            <a:r>
              <a:rPr lang="en-US" sz="2400" spc="-5" dirty="0">
                <a:latin typeface="Sitka Text" panose="02000505000000020004" pitchFamily="2" charset="0"/>
                <a:cs typeface="Courier New"/>
              </a:rPr>
              <a:t>in object </a:t>
            </a:r>
            <a:r>
              <a:rPr lang="en-US" sz="2400" dirty="0">
                <a:latin typeface="Sitka Text" panose="02000505000000020004" pitchFamily="2" charset="0"/>
                <a:cs typeface="Courier New"/>
              </a:rPr>
              <a:t>B  </a:t>
            </a:r>
            <a:r>
              <a:rPr lang="en-US" sz="2400" spc="-5" dirty="0">
                <a:latin typeface="Sitka Text" panose="02000505000000020004" pitchFamily="2" charset="0"/>
                <a:cs typeface="Courier New"/>
              </a:rPr>
              <a:t>is:");</a:t>
            </a:r>
            <a:endParaRPr lang="en-US" sz="2400" dirty="0">
              <a:latin typeface="Sitka Text" panose="02000505000000020004" pitchFamily="2" charset="0"/>
              <a:cs typeface="Courier New"/>
            </a:endParaRPr>
          </a:p>
          <a:p>
            <a:pPr marL="469900">
              <a:lnSpc>
                <a:spcPct val="100000"/>
              </a:lnSpc>
              <a:spcBef>
                <a:spcPts val="15"/>
              </a:spcBef>
            </a:pPr>
            <a:r>
              <a:rPr lang="en-US" sz="2400" spc="-5" dirty="0">
                <a:latin typeface="Sitka Text" panose="02000505000000020004" pitchFamily="2" charset="0"/>
                <a:cs typeface="Courier New"/>
              </a:rPr>
              <a:t>s2.sum();</a:t>
            </a:r>
            <a:endParaRPr lang="en-US" sz="2400" dirty="0">
              <a:latin typeface="Sitka Text" panose="02000505000000020004" pitchFamily="2" charset="0"/>
              <a:cs typeface="Courier New"/>
            </a:endParaRPr>
          </a:p>
          <a:p>
            <a:pPr marL="243840">
              <a:lnSpc>
                <a:spcPct val="100000"/>
              </a:lnSpc>
            </a:pPr>
            <a:r>
              <a:rPr lang="en-US" sz="2400" dirty="0">
                <a:latin typeface="Sitka Text" panose="02000505000000020004" pitchFamily="2" charset="0"/>
                <a:cs typeface="Courier New"/>
              </a:rPr>
              <a:t>}</a:t>
            </a:r>
          </a:p>
          <a:p>
            <a:pPr marL="12700">
              <a:lnSpc>
                <a:spcPct val="100000"/>
              </a:lnSpc>
              <a:spcBef>
                <a:spcPts val="5"/>
              </a:spcBef>
            </a:pPr>
            <a:r>
              <a:rPr lang="en-US" sz="2400" dirty="0">
                <a:latin typeface="Sitka Text" panose="02000505000000020004" pitchFamily="2" charset="0"/>
                <a:cs typeface="Courier New"/>
              </a:rPr>
              <a:t>}</a:t>
            </a:r>
          </a:p>
        </p:txBody>
      </p:sp>
      <p:grpSp>
        <p:nvGrpSpPr>
          <p:cNvPr id="8" name="Group 7"/>
          <p:cNvGrpSpPr/>
          <p:nvPr/>
        </p:nvGrpSpPr>
        <p:grpSpPr>
          <a:xfrm>
            <a:off x="9453603" y="56385"/>
            <a:ext cx="2628980" cy="738492"/>
            <a:chOff x="9520509" y="56385"/>
            <a:chExt cx="2628980" cy="738492"/>
          </a:xfrm>
        </p:grpSpPr>
        <p:graphicFrame>
          <p:nvGraphicFramePr>
            <p:cNvPr id="9" name="Object 8"/>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2" name="Picture 11">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69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sp>
        <p:nvSpPr>
          <p:cNvPr id="10" name="TextBox 9">
            <a:extLst>
              <a:ext uri="{FF2B5EF4-FFF2-40B4-BE49-F238E27FC236}">
                <a16:creationId xmlns:a16="http://schemas.microsoft.com/office/drawing/2014/main" id="{2C34959C-D663-4034-A95C-5594985B6A7F}"/>
              </a:ext>
            </a:extLst>
          </p:cNvPr>
          <p:cNvSpPr txBox="1"/>
          <p:nvPr/>
        </p:nvSpPr>
        <p:spPr>
          <a:xfrm>
            <a:off x="559935" y="1272027"/>
            <a:ext cx="9027827" cy="4708981"/>
          </a:xfrm>
          <a:prstGeom prst="rect">
            <a:avLst/>
          </a:prstGeom>
          <a:noFill/>
        </p:spPr>
        <p:txBody>
          <a:bodyPr wrap="square">
            <a:spAutoFit/>
          </a:bodyPr>
          <a:lstStyle/>
          <a:p>
            <a:pPr algn="just"/>
            <a:r>
              <a:rPr lang="en-US" sz="2000" i="0" dirty="0">
                <a:effectLst/>
                <a:latin typeface="Sitka Text" panose="02000505000000020004" pitchFamily="2" charset="0"/>
              </a:rPr>
              <a:t>class Employee</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int Salary;</a:t>
            </a:r>
          </a:p>
          <a:p>
            <a:pPr algn="just"/>
            <a:r>
              <a:rPr lang="en-US" sz="2000" dirty="0">
                <a:latin typeface="Sitka Text" panose="02000505000000020004" pitchFamily="2" charset="0"/>
              </a:rPr>
              <a:t>     Employee(){</a:t>
            </a:r>
          </a:p>
          <a:p>
            <a:pPr algn="just"/>
            <a:r>
              <a:rPr lang="en-US" sz="2000" dirty="0">
                <a:latin typeface="Sitka Text" panose="02000505000000020004" pitchFamily="2" charset="0"/>
              </a:rPr>
              <a:t>      Salary=1000;}</a:t>
            </a:r>
            <a:endParaRPr lang="en-US" sz="2000" i="0" dirty="0">
              <a:effectLst/>
              <a:latin typeface="Sitka Text" panose="02000505000000020004" pitchFamily="2" charset="0"/>
            </a:endParaRP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class Programmer extends Employee</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int bonus=0;</a:t>
            </a:r>
          </a:p>
          <a:p>
            <a:pPr algn="just"/>
            <a:r>
              <a:rPr lang="en-US" sz="2000" i="0" dirty="0">
                <a:effectLst/>
                <a:latin typeface="Sitka Text" panose="02000505000000020004" pitchFamily="2" charset="0"/>
              </a:rPr>
              <a:t>     Programmer(int </a:t>
            </a:r>
            <a:r>
              <a:rPr lang="en-US" sz="2000" i="0" dirty="0" err="1">
                <a:effectLst/>
                <a:latin typeface="Sitka Text" panose="02000505000000020004" pitchFamily="2" charset="0"/>
              </a:rPr>
              <a:t>sal,int</a:t>
            </a:r>
            <a:r>
              <a:rPr lang="en-US" sz="2000" i="0" dirty="0">
                <a:effectLst/>
                <a:latin typeface="Sitka Text" panose="02000505000000020004" pitchFamily="2" charset="0"/>
              </a:rPr>
              <a:t> bon)</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Salary = </a:t>
            </a:r>
            <a:r>
              <a:rPr lang="en-US" sz="2000" i="0" dirty="0" err="1">
                <a:effectLst/>
                <a:latin typeface="Sitka Text" panose="02000505000000020004" pitchFamily="2" charset="0"/>
              </a:rPr>
              <a:t>sal</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bonus=bon;  </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3803" y="17295"/>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5553218" y="2642406"/>
            <a:ext cx="8368892" cy="2862322"/>
          </a:xfrm>
          <a:prstGeom prst="rect">
            <a:avLst/>
          </a:prstGeom>
          <a:noFill/>
        </p:spPr>
        <p:txBody>
          <a:bodyPr wrap="square">
            <a:spAutoFit/>
          </a:bodyPr>
          <a:lstStyle/>
          <a:p>
            <a:pPr algn="just"/>
            <a:r>
              <a:rPr lang="en-US" sz="2000" i="0" dirty="0">
                <a:effectLst/>
                <a:latin typeface="Sitka Text" panose="02000505000000020004" pitchFamily="2" charset="0"/>
              </a:rPr>
              <a:t>class Main</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Programmer </a:t>
            </a:r>
            <a:r>
              <a:rPr lang="en-US" sz="2000" i="0" dirty="0" err="1">
                <a:effectLst/>
                <a:latin typeface="Sitka Text" panose="02000505000000020004" pitchFamily="2" charset="0"/>
              </a:rPr>
              <a:t>pg</a:t>
            </a:r>
            <a:r>
              <a:rPr lang="en-US" sz="2000" i="0" dirty="0">
                <a:effectLst/>
                <a:latin typeface="Sitka Text" panose="02000505000000020004" pitchFamily="2" charset="0"/>
              </a:rPr>
              <a:t>=new Programmer(2000,200);</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pg.Salary</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pg.bonus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sp>
        <p:nvSpPr>
          <p:cNvPr id="12" name="TextBox 11">
            <a:extLst>
              <a:ext uri="{FF2B5EF4-FFF2-40B4-BE49-F238E27FC236}">
                <a16:creationId xmlns:a16="http://schemas.microsoft.com/office/drawing/2014/main" id="{F9BA94E6-B6A6-4CD9-B3D6-AF59D22571D3}"/>
              </a:ext>
            </a:extLst>
          </p:cNvPr>
          <p:cNvSpPr txBox="1"/>
          <p:nvPr/>
        </p:nvSpPr>
        <p:spPr>
          <a:xfrm>
            <a:off x="6570303" y="1195393"/>
            <a:ext cx="4357527" cy="923330"/>
          </a:xfrm>
          <a:prstGeom prst="rect">
            <a:avLst/>
          </a:prstGeom>
          <a:noFill/>
        </p:spPr>
        <p:txBody>
          <a:bodyPr wrap="square">
            <a:spAutoFit/>
          </a:bodyPr>
          <a:lstStyle/>
          <a:p>
            <a:r>
              <a:rPr lang="en-US" b="0" i="0" dirty="0">
                <a:effectLst/>
                <a:latin typeface="Sitka Text" panose="02000505000000020004" pitchFamily="2" charset="0"/>
              </a:rPr>
              <a:t>Programmer object can access the field of own class as well as of Employee class i.e. code reusability.</a:t>
            </a:r>
            <a:endParaRPr lang="en-US" dirty="0">
              <a:latin typeface="Sitka Text" panose="02000505000000020004" pitchFamily="2" charset="0"/>
            </a:endParaRPr>
          </a:p>
        </p:txBody>
      </p:sp>
      <p:grpSp>
        <p:nvGrpSpPr>
          <p:cNvPr id="13" name="Group 12"/>
          <p:cNvGrpSpPr/>
          <p:nvPr/>
        </p:nvGrpSpPr>
        <p:grpSpPr>
          <a:xfrm>
            <a:off x="9453603" y="56385"/>
            <a:ext cx="2628980" cy="738492"/>
            <a:chOff x="9520509" y="56385"/>
            <a:chExt cx="2628980" cy="738492"/>
          </a:xfrm>
        </p:grpSpPr>
        <p:graphicFrame>
          <p:nvGraphicFramePr>
            <p:cNvPr id="14" name="Object 13"/>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6" name="Picture 15">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06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262" y="329464"/>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739185" y="1558189"/>
            <a:ext cx="8368892" cy="3477875"/>
          </a:xfrm>
          <a:prstGeom prst="rect">
            <a:avLst/>
          </a:prstGeom>
          <a:noFill/>
        </p:spPr>
        <p:txBody>
          <a:bodyPr wrap="square">
            <a:spAutoFit/>
          </a:bodyPr>
          <a:lstStyle/>
          <a:p>
            <a:pPr algn="just"/>
            <a:r>
              <a:rPr lang="en-US" sz="2000" i="0" dirty="0">
                <a:effectLst/>
                <a:latin typeface="Sitka Text" panose="02000505000000020004" pitchFamily="2" charset="0"/>
              </a:rPr>
              <a:t>class Main</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Programmer </a:t>
            </a:r>
            <a:r>
              <a:rPr lang="en-US" sz="2000" i="0" dirty="0" err="1">
                <a:effectLst/>
                <a:latin typeface="Sitka Text" panose="02000505000000020004" pitchFamily="2" charset="0"/>
              </a:rPr>
              <a:t>pg</a:t>
            </a:r>
            <a:r>
              <a:rPr lang="en-US" sz="2000" i="0" dirty="0">
                <a:effectLst/>
                <a:latin typeface="Sitka Text" panose="02000505000000020004" pitchFamily="2" charset="0"/>
              </a:rPr>
              <a:t>=new Programmer(2000,200);</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pg.Salary</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pg.bonus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Employee emp=new Employee();</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emp.Salary</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491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p:nvPr/>
        </p:nvCxnSpPr>
        <p:spPr>
          <a:xfrm>
            <a:off x="0" y="6308035"/>
            <a:ext cx="865054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2341400" y="876992"/>
            <a:ext cx="985060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1752403" cy="769441"/>
          </a:xfrm>
          <a:prstGeom prst="rect">
            <a:avLst/>
          </a:prstGeom>
          <a:noFill/>
        </p:spPr>
        <p:txBody>
          <a:bodyPr wrap="none" lIns="91440" tIns="45720" rIns="91440" bIns="45720">
            <a:spAutoFit/>
          </a:bodyPr>
          <a:lstStyle/>
          <a:p>
            <a:pPr algn="l" fontAlgn="base"/>
            <a:r>
              <a:rPr lang="en-US" altLang="en-US" sz="4400" b="1" dirty="0">
                <a:latin typeface="Sitka Text" panose="02000505000000020004" pitchFamily="2" charset="0"/>
              </a:rPr>
              <a:t>Try it</a:t>
            </a:r>
            <a:endParaRPr lang="en-US" sz="4400" b="1" i="0" dirty="0">
              <a:solidFill>
                <a:srgbClr val="273239"/>
              </a:solidFill>
              <a:effectLst/>
              <a:latin typeface="Sitka Heading Semibold" pitchFamily="2" charset="0"/>
            </a:endParaRPr>
          </a:p>
        </p:txBody>
      </p:sp>
      <p:pic>
        <p:nvPicPr>
          <p:cNvPr id="11" name="Picture 4" descr="to Try it Now! | Emoticon, Tri, Novelty sign">
            <a:extLst>
              <a:ext uri="{FF2B5EF4-FFF2-40B4-BE49-F238E27FC236}">
                <a16:creationId xmlns:a16="http://schemas.microsoft.com/office/drawing/2014/main" id="{D281FCF4-C9D0-4F46-AFEB-90F485654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262" y="329464"/>
            <a:ext cx="2476500" cy="2457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172BEDC-BE7B-4852-B20F-EF1744753463}"/>
              </a:ext>
            </a:extLst>
          </p:cNvPr>
          <p:cNvSpPr txBox="1"/>
          <p:nvPr/>
        </p:nvSpPr>
        <p:spPr>
          <a:xfrm>
            <a:off x="739185" y="1558189"/>
            <a:ext cx="8368892" cy="3785652"/>
          </a:xfrm>
          <a:prstGeom prst="rect">
            <a:avLst/>
          </a:prstGeom>
          <a:noFill/>
        </p:spPr>
        <p:txBody>
          <a:bodyPr wrap="square">
            <a:spAutoFit/>
          </a:bodyPr>
          <a:lstStyle/>
          <a:p>
            <a:pPr algn="just"/>
            <a:r>
              <a:rPr lang="en-US" sz="2000" i="0" dirty="0">
                <a:effectLst/>
                <a:latin typeface="Sitka Text" panose="02000505000000020004" pitchFamily="2" charset="0"/>
              </a:rPr>
              <a:t>class Main</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public static void main(String </a:t>
            </a:r>
            <a:r>
              <a:rPr lang="en-US" sz="2000" i="0" dirty="0" err="1">
                <a:effectLst/>
                <a:latin typeface="Sitka Text" panose="02000505000000020004" pitchFamily="2" charset="0"/>
              </a:rPr>
              <a:t>args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Programmer </a:t>
            </a:r>
            <a:r>
              <a:rPr lang="en-US" sz="2000" i="0" dirty="0" err="1">
                <a:effectLst/>
                <a:latin typeface="Sitka Text" panose="02000505000000020004" pitchFamily="2" charset="0"/>
              </a:rPr>
              <a:t>pg</a:t>
            </a:r>
            <a:r>
              <a:rPr lang="en-US" sz="2000" i="0" dirty="0">
                <a:effectLst/>
                <a:latin typeface="Sitka Text" panose="02000505000000020004" pitchFamily="2" charset="0"/>
              </a:rPr>
              <a:t>=new Programmer(2000,200);</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pg.Salary</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pg.bonus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Employee emp=new Employee();</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emp.Salary</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r>
              <a:rPr lang="en-US" sz="2000" i="0" dirty="0" err="1">
                <a:effectLst/>
                <a:latin typeface="Sitka Text" panose="02000505000000020004" pitchFamily="2" charset="0"/>
              </a:rPr>
              <a:t>System.out.println</a:t>
            </a:r>
            <a:r>
              <a:rPr lang="en-US" sz="2000" i="0" dirty="0">
                <a:effectLst/>
                <a:latin typeface="Sitka Text" panose="02000505000000020004" pitchFamily="2" charset="0"/>
              </a:rPr>
              <a:t>(</a:t>
            </a:r>
            <a:r>
              <a:rPr lang="en-US" sz="2000" i="0" dirty="0" err="1">
                <a:effectLst/>
                <a:latin typeface="Sitka Text" panose="02000505000000020004" pitchFamily="2" charset="0"/>
              </a:rPr>
              <a:t>emp.bonus</a:t>
            </a:r>
            <a:r>
              <a:rPr lang="en-US" sz="2000" i="0" dirty="0">
                <a:effectLst/>
                <a:latin typeface="Sitka Text" panose="02000505000000020004" pitchFamily="2" charset="0"/>
              </a:rPr>
              <a:t>);</a:t>
            </a:r>
          </a:p>
          <a:p>
            <a:pPr algn="just"/>
            <a:r>
              <a:rPr lang="en-US" sz="2000" i="0" dirty="0">
                <a:effectLst/>
                <a:latin typeface="Sitka Text" panose="02000505000000020004" pitchFamily="2" charset="0"/>
              </a:rPr>
              <a:t>      }</a:t>
            </a:r>
          </a:p>
          <a:p>
            <a:pPr algn="just"/>
            <a:r>
              <a:rPr lang="en-US" sz="2000" i="0" dirty="0">
                <a:effectLst/>
                <a:latin typeface="Sitka Text" panose="02000505000000020004" pitchFamily="2" charset="0"/>
              </a:rPr>
              <a:t>  }</a:t>
            </a:r>
          </a:p>
        </p:txBody>
      </p:sp>
      <p:grpSp>
        <p:nvGrpSpPr>
          <p:cNvPr id="8" name="Group 7"/>
          <p:cNvGrpSpPr/>
          <p:nvPr/>
        </p:nvGrpSpPr>
        <p:grpSpPr>
          <a:xfrm>
            <a:off x="9453603" y="56385"/>
            <a:ext cx="2628980" cy="738492"/>
            <a:chOff x="9520509" y="56385"/>
            <a:chExt cx="2628980" cy="738492"/>
          </a:xfrm>
        </p:grpSpPr>
        <p:graphicFrame>
          <p:nvGraphicFramePr>
            <p:cNvPr id="10" name="Object 9"/>
            <p:cNvGraphicFramePr>
              <a:graphicFrameLocks noChangeAspect="1"/>
            </p:cNvGraphicFramePr>
            <p:nvPr>
              <p:extLst>
                <p:ext uri="{D42A27DB-BD31-4B8C-83A1-F6EECF244321}">
                  <p14:modId xmlns:p14="http://schemas.microsoft.com/office/powerpoint/2010/main" val="2004075770"/>
                </p:ext>
              </p:extLst>
            </p:nvPr>
          </p:nvGraphicFramePr>
          <p:xfrm>
            <a:off x="9746166" y="66906"/>
            <a:ext cx="2403323" cy="727971"/>
          </p:xfrm>
          <a:graphic>
            <a:graphicData uri="http://schemas.openxmlformats.org/presentationml/2006/ole">
              <mc:AlternateContent xmlns:mc="http://schemas.openxmlformats.org/markup-compatibility/2006">
                <mc:Choice xmlns:v="urn:schemas-microsoft-com:vml" Requires="v">
                  <p:oleObj name="Image" r:id="rId3" imgW="6412680" imgH="1942560" progId="Photoshop.Image.12">
                    <p:embed/>
                  </p:oleObj>
                </mc:Choice>
                <mc:Fallback>
                  <p:oleObj name="Image" r:id="rId3" imgW="6412680" imgH="1942560" progId="Photoshop.Image.12">
                    <p:embed/>
                    <p:pic>
                      <p:nvPicPr>
                        <p:cNvPr id="8" name="Object 7"/>
                        <p:cNvPicPr/>
                        <p:nvPr/>
                      </p:nvPicPr>
                      <p:blipFill>
                        <a:blip r:embed="rId4"/>
                        <a:stretch>
                          <a:fillRect/>
                        </a:stretch>
                      </p:blipFill>
                      <p:spPr>
                        <a:xfrm>
                          <a:off x="9746166" y="66906"/>
                          <a:ext cx="2403323" cy="727971"/>
                        </a:xfrm>
                        <a:prstGeom prst="rect">
                          <a:avLst/>
                        </a:prstGeom>
                      </p:spPr>
                    </p:pic>
                  </p:oleObj>
                </mc:Fallback>
              </mc:AlternateContent>
            </a:graphicData>
          </a:graphic>
        </p:graphicFrame>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520509" y="56385"/>
              <a:ext cx="585126" cy="738492"/>
            </a:xfrm>
            <a:prstGeom prst="rect">
              <a:avLst/>
            </a:prstGeom>
          </p:spPr>
        </p:pic>
      </p:grpSp>
      <p:pic>
        <p:nvPicPr>
          <p:cNvPr id="13" name="Picture 12">
            <a:extLst>
              <a:ext uri="{FF2B5EF4-FFF2-40B4-BE49-F238E27FC236}">
                <a16:creationId xmlns:a16="http://schemas.microsoft.com/office/drawing/2014/main" id="{92845AC4-578D-8980-AE06-A65036962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59086"/>
            <a:ext cx="12192000" cy="31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3143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DA00FFAED0794E9D7F7C4D15F7A957" ma:contentTypeVersion="12" ma:contentTypeDescription="Create a new document." ma:contentTypeScope="" ma:versionID="a8f0e1ac7a8312d49cf205c3b7eff501">
  <xsd:schema xmlns:xsd="http://www.w3.org/2001/XMLSchema" xmlns:xs="http://www.w3.org/2001/XMLSchema" xmlns:p="http://schemas.microsoft.com/office/2006/metadata/properties" xmlns:ns2="e073f202-a0c8-468f-bcd3-98b96f0fcb46" xmlns:ns3="1e0ae068-78dd-4a0e-be70-0d8ae7669f30" targetNamespace="http://schemas.microsoft.com/office/2006/metadata/properties" ma:root="true" ma:fieldsID="4660fccb1944c74509d8013a9a514d33" ns2:_="" ns3:_="">
    <xsd:import namespace="e073f202-a0c8-468f-bcd3-98b96f0fcb46"/>
    <xsd:import namespace="1e0ae068-78dd-4a0e-be70-0d8ae7669f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3f202-a0c8-468f-bcd3-98b96f0fcb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0ae068-78dd-4a0e-be70-0d8ae7669f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1196A1-E45D-45F7-9669-1B7E3450283B}">
  <ds:schemaRefs>
    <ds:schemaRef ds:uri="http://schemas.microsoft.com/sharepoint/v3/contenttype/forms"/>
  </ds:schemaRefs>
</ds:datastoreItem>
</file>

<file path=customXml/itemProps2.xml><?xml version="1.0" encoding="utf-8"?>
<ds:datastoreItem xmlns:ds="http://schemas.openxmlformats.org/officeDocument/2006/customXml" ds:itemID="{A3F23BBE-1D84-406E-A354-828D76FC2A84}">
  <ds:schemaRefs>
    <ds:schemaRef ds:uri="1e0ae068-78dd-4a0e-be70-0d8ae7669f30"/>
    <ds:schemaRef ds:uri="e073f202-a0c8-468f-bcd3-98b96f0fcb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B66E2A-87E1-4916-B81D-D9D751B14F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2049</TotalTime>
  <Words>3143</Words>
  <Application>Microsoft Office PowerPoint</Application>
  <PresentationFormat>Widescreen</PresentationFormat>
  <Paragraphs>542</Paragraphs>
  <Slides>39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Calibri Light</vt:lpstr>
      <vt:lpstr>inter-regular</vt:lpstr>
      <vt:lpstr>Sitka Heading Semibold</vt:lpstr>
      <vt:lpstr>Sitka Text</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Sai Kiran Pasupuleti</dc:creator>
  <cp:lastModifiedBy>Dr. Sai Kiran Pasupuleti</cp:lastModifiedBy>
  <cp:revision>318</cp:revision>
  <dcterms:created xsi:type="dcterms:W3CDTF">2021-06-30T03:39:53Z</dcterms:created>
  <dcterms:modified xsi:type="dcterms:W3CDTF">2024-10-13T17:02:08Z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0x01010052DA00FFAED0794E9D7F7C4D15F7A957</vt:lpwstr>
  </property>
</Properties>
</file>