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520" r:id="rId7"/>
    <p:sldId id="490" r:id="rId8"/>
    <p:sldId id="491" r:id="rId9"/>
    <p:sldId id="492" r:id="rId10"/>
    <p:sldId id="503" r:id="rId11"/>
    <p:sldId id="504" r:id="rId12"/>
    <p:sldId id="505" r:id="rId13"/>
    <p:sldId id="506" r:id="rId14"/>
    <p:sldId id="257" r:id="rId15"/>
    <p:sldId id="259" r:id="rId16"/>
    <p:sldId id="264" r:id="rId17"/>
    <p:sldId id="265" r:id="rId18"/>
    <p:sldId id="270" r:id="rId19"/>
    <p:sldId id="258" r:id="rId20"/>
    <p:sldId id="269" r:id="rId21"/>
    <p:sldId id="266" r:id="rId22"/>
    <p:sldId id="267" r:id="rId23"/>
    <p:sldId id="508" r:id="rId24"/>
    <p:sldId id="268" r:id="rId25"/>
    <p:sldId id="271" r:id="rId26"/>
    <p:sldId id="272" r:id="rId27"/>
    <p:sldId id="509" r:id="rId28"/>
    <p:sldId id="510" r:id="rId29"/>
    <p:sldId id="511" r:id="rId30"/>
    <p:sldId id="512" r:id="rId31"/>
    <p:sldId id="513" r:id="rId32"/>
    <p:sldId id="514" r:id="rId33"/>
    <p:sldId id="515" r:id="rId34"/>
    <p:sldId id="516" r:id="rId35"/>
    <p:sldId id="517" r:id="rId36"/>
    <p:sldId id="518" r:id="rId37"/>
    <p:sldId id="519" r:id="rId38"/>
    <p:sldId id="279" r:id="rId39"/>
    <p:sldId id="486" r:id="rId40"/>
    <p:sldId id="487" r:id="rId41"/>
    <p:sldId id="273" r:id="rId42"/>
    <p:sldId id="274" r:id="rId43"/>
    <p:sldId id="275" r:id="rId44"/>
    <p:sldId id="278" r:id="rId45"/>
    <p:sldId id="276" r:id="rId46"/>
    <p:sldId id="280" r:id="rId47"/>
    <p:sldId id="2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CDF3-FB7F-C4CB-E5F6-253EEBE61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68779FD-584C-7DCF-5B82-B9CDDD6E9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AA5C31-899B-2587-A4CE-182FDDA52B26}"/>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77B117A2-A820-B7FC-2E59-C5DADC85BD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CE8A41-9732-85C1-EDF5-6A1B330F3ECF}"/>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376771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CE7C-6E4B-5202-D089-FC6E5F1C3AA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C71F7C-CB01-CCF9-A33E-28DC7608E4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1919AD-DAFB-858B-941C-3EAEF22C2495}"/>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9BCBEA99-8269-0E1D-595D-840E667A98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4F803A-37FD-BE71-7DE1-08D055523561}"/>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02260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6EC86-0454-02A7-A4BC-D56BAEFDE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E543CA-0AE6-08B8-E626-4B2B06380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030E55-A582-EC7F-B683-0F9EF1C423E9}"/>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CACFC32C-6245-1705-9C47-4F7688F709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B30833-8825-FE5A-59FA-56D7FAF9E8D6}"/>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301881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8040-5D63-4900-C4F3-1952A317D8C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FEDAC6C-8470-A2E2-3731-F74A10309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F06421-4CBA-A816-CCE3-8FE66741105E}"/>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02ABCB89-0A5A-5D05-63E7-CED0CF158F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49F5BC-D5D2-DF3F-1D83-AA0CBAC39324}"/>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86263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450C-4380-E864-401B-94754308B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E392E43-10EA-CE28-A80D-DA32669AF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0B0DE-3D5C-EB4B-C5E6-A1864FF73740}"/>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DE6951CC-CB51-F938-EC82-06B4840D1B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12014D-0904-CBEC-DB6D-341087B05EF7}"/>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06602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EBCF-D730-AE0F-E2C6-741808D9C4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0819D94-4CF6-D99B-FDE3-FF71C0508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B154FB-C45D-7DFA-F7CD-E5900E194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5A229EB-7AEB-8625-C043-727E51C1C03C}"/>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6" name="Footer Placeholder 5">
            <a:extLst>
              <a:ext uri="{FF2B5EF4-FFF2-40B4-BE49-F238E27FC236}">
                <a16:creationId xmlns:a16="http://schemas.microsoft.com/office/drawing/2014/main" id="{DB654D90-3680-AF88-6169-F1CAA2E2AE2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673C9A-52E1-64D0-DBCB-A3B303F055C3}"/>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6697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BF61-34BB-ED86-CC70-6D8374B00E9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48C5E0-5DE2-B777-9845-9BA972BD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E4911-7B74-8BE3-A9CB-E919B133C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2FE641D-2AE7-5038-891F-185A792DD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B3E94-0801-E284-100C-20977A9BD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A56287E-AF03-2A9A-1B47-21A76C20EA65}"/>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8" name="Footer Placeholder 7">
            <a:extLst>
              <a:ext uri="{FF2B5EF4-FFF2-40B4-BE49-F238E27FC236}">
                <a16:creationId xmlns:a16="http://schemas.microsoft.com/office/drawing/2014/main" id="{95CB9829-92A5-B5EF-FA8D-0368DECAA70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7681F02-9316-0A15-01AF-5743EFE1063A}"/>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372752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9675-15DD-4C17-024B-31406B51082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725B8C4-A6A7-36A7-3E2A-AE88241F9F2F}"/>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4" name="Footer Placeholder 3">
            <a:extLst>
              <a:ext uri="{FF2B5EF4-FFF2-40B4-BE49-F238E27FC236}">
                <a16:creationId xmlns:a16="http://schemas.microsoft.com/office/drawing/2014/main" id="{2B2F11E8-A756-D3CD-8A89-3060B16A7E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CF53C6-0DFB-6273-5AAF-35031F7FA37A}"/>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37748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EC82C-83F7-C145-3815-22CDB18CC2D1}"/>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3" name="Footer Placeholder 2">
            <a:extLst>
              <a:ext uri="{FF2B5EF4-FFF2-40B4-BE49-F238E27FC236}">
                <a16:creationId xmlns:a16="http://schemas.microsoft.com/office/drawing/2014/main" id="{C947FA0A-E1BA-A1B6-8337-D161D923DE4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492D279-532D-3C1B-C6D9-B297A859CA93}"/>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368428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8A4C-FA86-7EF1-27C6-812FB695A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20452A-7473-6862-F277-05720711A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8B81ED-CA18-F263-70D7-BB9280B2E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B1A54-E43B-38E2-2CFB-A13FA1FF4D88}"/>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6" name="Footer Placeholder 5">
            <a:extLst>
              <a:ext uri="{FF2B5EF4-FFF2-40B4-BE49-F238E27FC236}">
                <a16:creationId xmlns:a16="http://schemas.microsoft.com/office/drawing/2014/main" id="{2DA924EF-A266-3A70-5836-509CB6C6C93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0E196D3-A92F-50DA-2471-253E3F7EBFDD}"/>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92162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DD9F-0BD2-B3BF-A51F-0DF5D9589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92FA523-F735-D43F-602C-710B72BBD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0AAF633-9109-DBAC-2ABB-1995B85C4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51A41-BDFB-30FA-D007-CC1B90AA0A3F}"/>
              </a:ext>
            </a:extLst>
          </p:cNvPr>
          <p:cNvSpPr>
            <a:spLocks noGrp="1"/>
          </p:cNvSpPr>
          <p:nvPr>
            <p:ph type="dt" sz="half" idx="10"/>
          </p:nvPr>
        </p:nvSpPr>
        <p:spPr/>
        <p:txBody>
          <a:bodyPr/>
          <a:lstStyle/>
          <a:p>
            <a:fld id="{76A33646-98E4-4C20-B717-BBAFF5DDD666}" type="datetimeFigureOut">
              <a:rPr lang="en-IN" smtClean="0"/>
              <a:t>22-04-2025</a:t>
            </a:fld>
            <a:endParaRPr lang="en-IN"/>
          </a:p>
        </p:txBody>
      </p:sp>
      <p:sp>
        <p:nvSpPr>
          <p:cNvPr id="6" name="Footer Placeholder 5">
            <a:extLst>
              <a:ext uri="{FF2B5EF4-FFF2-40B4-BE49-F238E27FC236}">
                <a16:creationId xmlns:a16="http://schemas.microsoft.com/office/drawing/2014/main" id="{8D9BC57F-F796-43C4-4C85-659837E2B5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CF03EB-99E4-7E99-5601-883C3E82651C}"/>
              </a:ext>
            </a:extLst>
          </p:cNvPr>
          <p:cNvSpPr>
            <a:spLocks noGrp="1"/>
          </p:cNvSpPr>
          <p:nvPr>
            <p:ph type="sldNum" sz="quarter" idx="12"/>
          </p:nvPr>
        </p:nvSpPr>
        <p:spPr/>
        <p:txBody>
          <a:bodyPr/>
          <a:lstStyle/>
          <a:p>
            <a:fld id="{7D75A072-CAF1-4EDA-B011-62B516866BA9}" type="slidenum">
              <a:rPr lang="en-IN" smtClean="0"/>
              <a:t>‹#›</a:t>
            </a:fld>
            <a:endParaRPr lang="en-IN"/>
          </a:p>
        </p:txBody>
      </p:sp>
    </p:spTree>
    <p:extLst>
      <p:ext uri="{BB962C8B-B14F-4D97-AF65-F5344CB8AC3E}">
        <p14:creationId xmlns:p14="http://schemas.microsoft.com/office/powerpoint/2010/main" val="101210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E8CEB-8BFB-64A8-25C3-C46CB2BAB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C5295B-4A6D-0CCA-8C1D-768CAD7B4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3D36B6-4420-BF39-471D-9877BE8C18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33646-98E4-4C20-B717-BBAFF5DDD666}" type="datetimeFigureOut">
              <a:rPr lang="en-IN" smtClean="0"/>
              <a:t>22-04-2025</a:t>
            </a:fld>
            <a:endParaRPr lang="en-IN"/>
          </a:p>
        </p:txBody>
      </p:sp>
      <p:sp>
        <p:nvSpPr>
          <p:cNvPr id="5" name="Footer Placeholder 4">
            <a:extLst>
              <a:ext uri="{FF2B5EF4-FFF2-40B4-BE49-F238E27FC236}">
                <a16:creationId xmlns:a16="http://schemas.microsoft.com/office/drawing/2014/main" id="{68F02F01-F299-5469-B03E-F95FEBD2D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4933662-FC9B-10EF-8B9C-424857981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A072-CAF1-4EDA-B011-62B516866BA9}" type="slidenum">
              <a:rPr lang="en-IN" smtClean="0"/>
              <a:t>‹#›</a:t>
            </a:fld>
            <a:endParaRPr lang="en-IN"/>
          </a:p>
        </p:txBody>
      </p:sp>
    </p:spTree>
    <p:extLst>
      <p:ext uri="{BB962C8B-B14F-4D97-AF65-F5344CB8AC3E}">
        <p14:creationId xmlns:p14="http://schemas.microsoft.com/office/powerpoint/2010/main" val="229412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vpsiddhartha.ac.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hyperlink" Target="https://www.udemy.com/" TargetMode="External"/><Relationship Id="rId1" Type="http://schemas.openxmlformats.org/officeDocument/2006/relationships/slideLayout" Target="../slideLayouts/slideLayout2.xml"/><Relationship Id="rId5" Type="http://schemas.openxmlformats.org/officeDocument/2006/relationships/hyperlink" Target="https://www.netflix.com/in/" TargetMode="External"/><Relationship Id="rId4" Type="http://schemas.openxmlformats.org/officeDocument/2006/relationships/hyperlink" Target="https://www.youtub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pkart.com/" TargetMode="External"/><Relationship Id="rId2" Type="http://schemas.openxmlformats.org/officeDocument/2006/relationships/hyperlink" Target="https://www.amazon.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pvpsiddhartha.ac.in:44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ncryption" TargetMode="External"/><Relationship Id="rId2" Type="http://schemas.openxmlformats.org/officeDocument/2006/relationships/hyperlink" Target="https://www.techtarget.com/whatis/definition/HTTP-Hypertext-Transfer-Protocol" TargetMode="External"/><Relationship Id="rId1" Type="http://schemas.openxmlformats.org/officeDocument/2006/relationships/slideLayout" Target="../slideLayouts/slideLayout2.xml"/><Relationship Id="rId6" Type="http://schemas.openxmlformats.org/officeDocument/2006/relationships/hyperlink" Target="https://en.wikipedia.org/wiki/Internet" TargetMode="External"/><Relationship Id="rId5" Type="http://schemas.openxmlformats.org/officeDocument/2006/relationships/hyperlink" Target="https://en.wikipedia.org/wiki/Computer_network" TargetMode="External"/><Relationship Id="rId4" Type="http://schemas.openxmlformats.org/officeDocument/2006/relationships/hyperlink" Target="https://en.wikipedia.org/wiki/Secure_communicatio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eksforgeeks.org/web-browser/" TargetMode="External"/><Relationship Id="rId2" Type="http://schemas.openxmlformats.org/officeDocument/2006/relationships/hyperlink" Target="https://www.geeksforgeeks.org/world-wide-web-www/" TargetMode="External"/><Relationship Id="rId1" Type="http://schemas.openxmlformats.org/officeDocument/2006/relationships/slideLayout" Target="../slideLayouts/slideLayout2.xml"/><Relationship Id="rId4" Type="http://schemas.openxmlformats.org/officeDocument/2006/relationships/hyperlink" Target="https://www.geeksforgeeks.org/web-server-and-its-typ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eeksforgeeks.org/web-development/" TargetMode="External"/><Relationship Id="rId2" Type="http://schemas.openxmlformats.org/officeDocument/2006/relationships/hyperlink" Target="https://www.geeksforgeeks.org/web-pag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eeksforgeeks.org/what-is-the-difference-between-front-end-and-back-end-web-development/" TargetMode="External"/><Relationship Id="rId2" Type="http://schemas.openxmlformats.org/officeDocument/2006/relationships/hyperlink" Target="https://www.geeksforgeeks.org/how-to-become-a-front-end-develop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E1CE-AF81-2C80-CD60-962A040F43D5}"/>
              </a:ext>
            </a:extLst>
          </p:cNvPr>
          <p:cNvSpPr>
            <a:spLocks noGrp="1"/>
          </p:cNvSpPr>
          <p:nvPr>
            <p:ph type="ctrTitle"/>
          </p:nvPr>
        </p:nvSpPr>
        <p:spPr/>
        <p:txBody>
          <a:bodyPr>
            <a:normAutofit/>
          </a:bodyPr>
          <a:lstStyle/>
          <a:p>
            <a:r>
              <a:rPr lang="en-IN" sz="7200" dirty="0">
                <a:solidFill>
                  <a:srgbClr val="FF0000"/>
                </a:solidFill>
              </a:rPr>
              <a:t>Web Application Development</a:t>
            </a:r>
          </a:p>
        </p:txBody>
      </p:sp>
      <p:sp>
        <p:nvSpPr>
          <p:cNvPr id="3" name="Subtitle 2">
            <a:extLst>
              <a:ext uri="{FF2B5EF4-FFF2-40B4-BE49-F238E27FC236}">
                <a16:creationId xmlns:a16="http://schemas.microsoft.com/office/drawing/2014/main" id="{C0042AEB-13BB-2B02-7D95-64A0D466D34C}"/>
              </a:ext>
            </a:extLst>
          </p:cNvPr>
          <p:cNvSpPr>
            <a:spLocks noGrp="1"/>
          </p:cNvSpPr>
          <p:nvPr>
            <p:ph type="subTitle" idx="1"/>
          </p:nvPr>
        </p:nvSpPr>
        <p:spPr/>
        <p:txBody>
          <a:bodyPr/>
          <a:lstStyle/>
          <a:p>
            <a:r>
              <a:rPr lang="en-IN" dirty="0"/>
              <a:t>Value </a:t>
            </a:r>
            <a:r>
              <a:rPr lang="en-IN"/>
              <a:t>added course</a:t>
            </a:r>
            <a:endParaRPr lang="en-IN" dirty="0"/>
          </a:p>
        </p:txBody>
      </p:sp>
    </p:spTree>
    <p:extLst>
      <p:ext uri="{BB962C8B-B14F-4D97-AF65-F5344CB8AC3E}">
        <p14:creationId xmlns:p14="http://schemas.microsoft.com/office/powerpoint/2010/main" val="361976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14290"/>
            <a:ext cx="8991600" cy="6357982"/>
          </a:xfrm>
        </p:spPr>
        <p:txBody>
          <a:bodyPr>
            <a:normAutofit/>
          </a:bodyPr>
          <a:lstStyle/>
          <a:p>
            <a:r>
              <a:rPr lang="en-US" dirty="0">
                <a:solidFill>
                  <a:srgbClr val="FF0000"/>
                </a:solidFill>
                <a:latin typeface="Times New Roman" pitchFamily="18" charset="0"/>
                <a:cs typeface="Times New Roman" pitchFamily="18" charset="0"/>
              </a:rPr>
              <a:t>WWW: </a:t>
            </a:r>
            <a:r>
              <a:rPr lang="en-US" dirty="0">
                <a:latin typeface="Times New Roman" pitchFamily="18" charset="0"/>
                <a:cs typeface="Times New Roman" pitchFamily="18" charset="0"/>
              </a:rPr>
              <a:t>The World Wide Web -- also known as the web, WWW or W3 -- refers to all the public websites or pages that users can access on their local computers and other devices through the internet. These pages and documents are interconnected by means of </a:t>
            </a:r>
            <a:r>
              <a:rPr lang="en-US" dirty="0">
                <a:solidFill>
                  <a:srgbClr val="00B050"/>
                </a:solidFill>
                <a:latin typeface="Times New Roman" pitchFamily="18" charset="0"/>
                <a:cs typeface="Times New Roman" pitchFamily="18" charset="0"/>
              </a:rPr>
              <a:t>hyperlinks</a:t>
            </a:r>
            <a:r>
              <a:rPr lang="en-US" dirty="0">
                <a:latin typeface="Times New Roman" pitchFamily="18" charset="0"/>
                <a:cs typeface="Times New Roman" pitchFamily="18" charset="0"/>
              </a:rPr>
              <a:t> that users click on for information.</a:t>
            </a:r>
          </a:p>
          <a:p>
            <a:r>
              <a:rPr lang="en-US" dirty="0"/>
              <a:t>There are so many fields in which we can see the use of the World Wide Web. There are some real-life services or resources we are using. </a:t>
            </a:r>
          </a:p>
          <a:p>
            <a:r>
              <a:rPr lang="en-US" dirty="0"/>
              <a:t>10 uses of the World Wide Web are </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637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lstStyle/>
          <a:p>
            <a:r>
              <a:rPr lang="en-US" b="1" dirty="0"/>
              <a:t>Website:</a:t>
            </a:r>
            <a:r>
              <a:rPr lang="en-US" dirty="0"/>
              <a:t> On a website we put multiple web resources at web pages with a particular theme by using a single domain name, which can be accessed from anywhere. For example, </a:t>
            </a:r>
            <a:r>
              <a:rPr lang="en-US" dirty="0">
                <a:solidFill>
                  <a:srgbClr val="0070C0"/>
                </a:solidFill>
                <a:hlinkClick r:id="rId2"/>
              </a:rPr>
              <a:t>www.pvpsiddhartha.ac.in</a:t>
            </a:r>
            <a:r>
              <a:rPr lang="en-US" dirty="0"/>
              <a:t>, www.wikipedia.org, etc.</a:t>
            </a:r>
          </a:p>
          <a:p>
            <a:r>
              <a:rPr lang="en-US" b="1" dirty="0"/>
              <a:t>Email: </a:t>
            </a:r>
            <a:r>
              <a:rPr lang="en-US" dirty="0"/>
              <a:t>Email is known as electronic mail which is used to communicate with others by the message sent via the Internet. Example: gmail.com, yahoo.com. </a:t>
            </a:r>
            <a:endParaRPr lang="en-IN" dirty="0"/>
          </a:p>
        </p:txBody>
      </p:sp>
    </p:spTree>
    <p:extLst>
      <p:ext uri="{BB962C8B-B14F-4D97-AF65-F5344CB8AC3E}">
        <p14:creationId xmlns:p14="http://schemas.microsoft.com/office/powerpoint/2010/main" val="276655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a:bodyPr>
          <a:lstStyle/>
          <a:p>
            <a:r>
              <a:rPr lang="en-US" b="1" dirty="0"/>
              <a:t>Online Study Materials: </a:t>
            </a:r>
            <a:r>
              <a:rPr lang="en-US" dirty="0"/>
              <a:t>We can find study material online for learning. E.g. , </a:t>
            </a:r>
            <a:r>
              <a:rPr lang="en-US" dirty="0" err="1">
                <a:hlinkClick r:id="rId2"/>
              </a:rPr>
              <a:t>Udemy</a:t>
            </a:r>
            <a:r>
              <a:rPr lang="en-US" dirty="0"/>
              <a:t>, </a:t>
            </a:r>
            <a:r>
              <a:rPr lang="en-US" dirty="0">
                <a:hlinkClick r:id="rId3"/>
              </a:rPr>
              <a:t>Khan Academy</a:t>
            </a:r>
            <a:r>
              <a:rPr lang="en-US" dirty="0"/>
              <a:t>, etc.</a:t>
            </a:r>
            <a:br>
              <a:rPr lang="en-US" dirty="0"/>
            </a:br>
            <a:r>
              <a:rPr lang="en-US" dirty="0"/>
              <a:t> </a:t>
            </a:r>
          </a:p>
          <a:p>
            <a:r>
              <a:rPr lang="en-US" b="1" dirty="0"/>
              <a:t>Web Services: </a:t>
            </a:r>
            <a:r>
              <a:rPr lang="en-US" dirty="0"/>
              <a:t>It is a service offered by an electronic device to another electronic device.</a:t>
            </a:r>
            <a:br>
              <a:rPr lang="en-US" dirty="0"/>
            </a:br>
            <a:r>
              <a:rPr lang="en-US" dirty="0"/>
              <a:t> </a:t>
            </a:r>
          </a:p>
          <a:p>
            <a:r>
              <a:rPr lang="en-US" b="1" dirty="0"/>
              <a:t>Downloadable Video: </a:t>
            </a:r>
            <a:r>
              <a:rPr lang="en-US" dirty="0"/>
              <a:t>There are many examples  </a:t>
            </a:r>
            <a:r>
              <a:rPr lang="en-US" dirty="0" err="1">
                <a:hlinkClick r:id="rId4"/>
              </a:rPr>
              <a:t>Youtube</a:t>
            </a:r>
            <a:r>
              <a:rPr lang="en-US" dirty="0"/>
              <a:t>, Max player, </a:t>
            </a:r>
            <a:r>
              <a:rPr lang="en-US" dirty="0">
                <a:hlinkClick r:id="rId5"/>
              </a:rPr>
              <a:t>Netflix</a:t>
            </a:r>
            <a:r>
              <a:rPr lang="en-US" dirty="0"/>
              <a:t>, etc. </a:t>
            </a:r>
            <a:br>
              <a:rPr lang="en-US" dirty="0"/>
            </a:br>
            <a:r>
              <a:rPr lang="en-US" dirty="0"/>
              <a:t> </a:t>
            </a:r>
          </a:p>
          <a:p>
            <a:r>
              <a:rPr lang="en-US" b="1" dirty="0"/>
              <a:t>Online Music: </a:t>
            </a:r>
            <a:r>
              <a:rPr lang="en-US" dirty="0"/>
              <a:t>Online mp3 files are available to download and to listen to.</a:t>
            </a:r>
          </a:p>
          <a:p>
            <a:endParaRPr lang="en-IN" dirty="0"/>
          </a:p>
        </p:txBody>
      </p:sp>
    </p:spTree>
    <p:extLst>
      <p:ext uri="{BB962C8B-B14F-4D97-AF65-F5344CB8AC3E}">
        <p14:creationId xmlns:p14="http://schemas.microsoft.com/office/powerpoint/2010/main" val="162815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a:bodyPr>
          <a:lstStyle/>
          <a:p>
            <a:r>
              <a:rPr lang="en-US" b="1" dirty="0"/>
              <a:t>E-Commerce: </a:t>
            </a:r>
            <a:r>
              <a:rPr lang="en-US" dirty="0"/>
              <a:t>Online shopping is a part of our life today. E.g. </a:t>
            </a:r>
            <a:r>
              <a:rPr lang="en-US" dirty="0">
                <a:hlinkClick r:id="rId2"/>
              </a:rPr>
              <a:t>Amazon</a:t>
            </a:r>
            <a:r>
              <a:rPr lang="en-US" dirty="0"/>
              <a:t>, </a:t>
            </a:r>
            <a:r>
              <a:rPr lang="en-US" dirty="0" err="1">
                <a:hlinkClick r:id="rId3"/>
              </a:rPr>
              <a:t>Flipkart</a:t>
            </a:r>
            <a:r>
              <a:rPr lang="en-US" dirty="0"/>
              <a:t>, </a:t>
            </a:r>
            <a:r>
              <a:rPr lang="en-US" dirty="0" err="1"/>
              <a:t>Walmart</a:t>
            </a:r>
            <a:r>
              <a:rPr lang="en-US" dirty="0"/>
              <a:t>, etc. </a:t>
            </a:r>
            <a:br>
              <a:rPr lang="en-US" dirty="0"/>
            </a:br>
            <a:r>
              <a:rPr lang="en-US" dirty="0"/>
              <a:t> </a:t>
            </a:r>
          </a:p>
          <a:p>
            <a:r>
              <a:rPr lang="en-US" b="1" dirty="0"/>
              <a:t>News Sectors: </a:t>
            </a:r>
            <a:r>
              <a:rPr lang="en-US" dirty="0"/>
              <a:t>We can see many news channels working online.</a:t>
            </a:r>
            <a:br>
              <a:rPr lang="en-US" dirty="0"/>
            </a:br>
            <a:r>
              <a:rPr lang="en-US" dirty="0"/>
              <a:t> </a:t>
            </a:r>
          </a:p>
          <a:p>
            <a:r>
              <a:rPr lang="en-US" b="1" dirty="0"/>
              <a:t>Online Payment:  </a:t>
            </a:r>
            <a:r>
              <a:rPr lang="en-US" dirty="0"/>
              <a:t>Paying online is possible because of WWW and the Internet.</a:t>
            </a:r>
            <a:br>
              <a:rPr lang="en-US" dirty="0"/>
            </a:br>
            <a:r>
              <a:rPr lang="en-US" dirty="0"/>
              <a:t> </a:t>
            </a:r>
          </a:p>
          <a:p>
            <a:r>
              <a:rPr lang="en-US" b="1" dirty="0"/>
              <a:t>Online Banking: </a:t>
            </a:r>
            <a:r>
              <a:rPr lang="en-US" dirty="0"/>
              <a:t>Almost every bank provides online banking to its customers for balance check, transfer funds, receive funds within one’s bank account.</a:t>
            </a:r>
          </a:p>
          <a:p>
            <a:endParaRPr lang="en-IN" dirty="0"/>
          </a:p>
        </p:txBody>
      </p:sp>
    </p:spTree>
    <p:extLst>
      <p:ext uri="{BB962C8B-B14F-4D97-AF65-F5344CB8AC3E}">
        <p14:creationId xmlns:p14="http://schemas.microsoft.com/office/powerpoint/2010/main" val="166220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76EEF-D7B5-EF9F-D221-AE59A205715B}"/>
              </a:ext>
            </a:extLst>
          </p:cNvPr>
          <p:cNvSpPr txBox="1"/>
          <p:nvPr/>
        </p:nvSpPr>
        <p:spPr>
          <a:xfrm>
            <a:off x="4189611" y="473826"/>
            <a:ext cx="3998422" cy="1015663"/>
          </a:xfrm>
          <a:prstGeom prst="rect">
            <a:avLst/>
          </a:prstGeom>
          <a:noFill/>
        </p:spPr>
        <p:txBody>
          <a:bodyPr wrap="square" rtlCol="0">
            <a:spAutoFit/>
          </a:bodyPr>
          <a:lstStyle/>
          <a:p>
            <a:pPr algn="ctr"/>
            <a:r>
              <a:rPr lang="en-IN" sz="6000" dirty="0">
                <a:solidFill>
                  <a:srgbClr val="FF0000"/>
                </a:solidFill>
              </a:rPr>
              <a:t>WWW</a:t>
            </a:r>
          </a:p>
        </p:txBody>
      </p:sp>
      <p:pic>
        <p:nvPicPr>
          <p:cNvPr id="1026" name="Picture 2">
            <a:extLst>
              <a:ext uri="{FF2B5EF4-FFF2-40B4-BE49-F238E27FC236}">
                <a16:creationId xmlns:a16="http://schemas.microsoft.com/office/drawing/2014/main" id="{6152FBBC-602C-B7CD-E3C6-C2A48F04B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688" y="258268"/>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C22F6A-18FB-F148-9646-ACAD763D39C2}"/>
              </a:ext>
            </a:extLst>
          </p:cNvPr>
          <p:cNvSpPr txBox="1"/>
          <p:nvPr/>
        </p:nvSpPr>
        <p:spPr>
          <a:xfrm>
            <a:off x="74815" y="1316409"/>
            <a:ext cx="9750829" cy="954107"/>
          </a:xfrm>
          <a:prstGeom prst="rect">
            <a:avLst/>
          </a:prstGeom>
          <a:noFill/>
        </p:spPr>
        <p:txBody>
          <a:bodyPr wrap="square" rtlCol="0">
            <a:spAutoFit/>
          </a:bodyPr>
          <a:lstStyle/>
          <a:p>
            <a:r>
              <a:rPr lang="en-IN" sz="2800" dirty="0"/>
              <a:t>Collection of files stored on thousands of servers</a:t>
            </a:r>
          </a:p>
          <a:p>
            <a:r>
              <a:rPr lang="en-IN" sz="2800" dirty="0"/>
              <a:t> in a form of web pages.</a:t>
            </a:r>
          </a:p>
        </p:txBody>
      </p:sp>
      <p:pic>
        <p:nvPicPr>
          <p:cNvPr id="1030" name="Picture 6" descr="How to choose the best multimedia elements for your story - Poynter">
            <a:extLst>
              <a:ext uri="{FF2B5EF4-FFF2-40B4-BE49-F238E27FC236}">
                <a16:creationId xmlns:a16="http://schemas.microsoft.com/office/drawing/2014/main" id="{26810737-8BB3-283E-3604-C748002E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917" y="1793462"/>
            <a:ext cx="4846319" cy="2618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F55547-DAC6-7BC5-98E7-323EBDF0B85A}"/>
              </a:ext>
            </a:extLst>
          </p:cNvPr>
          <p:cNvSpPr txBox="1"/>
          <p:nvPr/>
        </p:nvSpPr>
        <p:spPr>
          <a:xfrm>
            <a:off x="249382" y="5336772"/>
            <a:ext cx="11178281" cy="923330"/>
          </a:xfrm>
          <a:prstGeom prst="rect">
            <a:avLst/>
          </a:prstGeom>
          <a:noFill/>
        </p:spPr>
        <p:txBody>
          <a:bodyPr wrap="square" rtlCol="0">
            <a:spAutoFit/>
          </a:bodyPr>
          <a:lstStyle/>
          <a:p>
            <a:r>
              <a:rPr lang="en-IN" dirty="0"/>
              <a:t>URL: Uniform Resource Locator: </a:t>
            </a:r>
            <a:r>
              <a:rPr lang="en-US" dirty="0"/>
              <a:t> It is the address of a resource, which can be a specific webpage or a file, on the internet. It is also </a:t>
            </a:r>
            <a:r>
              <a:rPr lang="en-US" i="1" dirty="0"/>
              <a:t>known as web address</a:t>
            </a:r>
            <a:r>
              <a:rPr lang="en-US" dirty="0"/>
              <a:t> when it is used with http. It was created in 1994 by Tim Berners-Lee. </a:t>
            </a:r>
          </a:p>
          <a:p>
            <a:r>
              <a:rPr lang="en-US" dirty="0"/>
              <a:t>URL is a specific character string that is used to access data from the World Wide Web. </a:t>
            </a:r>
            <a:endParaRPr lang="en-IN" sz="3200" dirty="0"/>
          </a:p>
        </p:txBody>
      </p:sp>
      <p:sp>
        <p:nvSpPr>
          <p:cNvPr id="6" name="TextBox 5">
            <a:extLst>
              <a:ext uri="{FF2B5EF4-FFF2-40B4-BE49-F238E27FC236}">
                <a16:creationId xmlns:a16="http://schemas.microsoft.com/office/drawing/2014/main" id="{BA2A6AF7-7706-DA8D-72E2-33DA97A78F1B}"/>
              </a:ext>
            </a:extLst>
          </p:cNvPr>
          <p:cNvSpPr txBox="1"/>
          <p:nvPr/>
        </p:nvSpPr>
        <p:spPr>
          <a:xfrm>
            <a:off x="274321" y="4380808"/>
            <a:ext cx="10956174" cy="584775"/>
          </a:xfrm>
          <a:prstGeom prst="rect">
            <a:avLst/>
          </a:prstGeom>
          <a:noFill/>
        </p:spPr>
        <p:txBody>
          <a:bodyPr wrap="square">
            <a:spAutoFit/>
          </a:bodyPr>
          <a:lstStyle/>
          <a:p>
            <a:r>
              <a:rPr lang="en-IN" sz="3200" dirty="0"/>
              <a:t>Web page: Is a kind of HTML document stored on the web server.</a:t>
            </a:r>
          </a:p>
        </p:txBody>
      </p:sp>
      <p:sp>
        <p:nvSpPr>
          <p:cNvPr id="8" name="TextBox 7">
            <a:extLst>
              <a:ext uri="{FF2B5EF4-FFF2-40B4-BE49-F238E27FC236}">
                <a16:creationId xmlns:a16="http://schemas.microsoft.com/office/drawing/2014/main" id="{B8E2B395-2938-D590-0AE1-14A4662118C4}"/>
              </a:ext>
            </a:extLst>
          </p:cNvPr>
          <p:cNvSpPr txBox="1"/>
          <p:nvPr/>
        </p:nvSpPr>
        <p:spPr>
          <a:xfrm>
            <a:off x="276403" y="4868132"/>
            <a:ext cx="10954092" cy="523220"/>
          </a:xfrm>
          <a:prstGeom prst="rect">
            <a:avLst/>
          </a:prstGeom>
          <a:noFill/>
        </p:spPr>
        <p:txBody>
          <a:bodyPr wrap="square">
            <a:spAutoFit/>
          </a:bodyPr>
          <a:lstStyle/>
          <a:p>
            <a:r>
              <a:rPr lang="en-IN" sz="2800" dirty="0"/>
              <a:t>Web site: Collection of web pages belonging to particular organization.</a:t>
            </a:r>
          </a:p>
        </p:txBody>
      </p:sp>
    </p:spTree>
    <p:extLst>
      <p:ext uri="{BB962C8B-B14F-4D97-AF65-F5344CB8AC3E}">
        <p14:creationId xmlns:p14="http://schemas.microsoft.com/office/powerpoint/2010/main" val="37047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98F9E6-910A-FE10-0C02-F5C983246ADE}"/>
              </a:ext>
            </a:extLst>
          </p:cNvPr>
          <p:cNvSpPr txBox="1"/>
          <p:nvPr/>
        </p:nvSpPr>
        <p:spPr>
          <a:xfrm>
            <a:off x="448887" y="257697"/>
            <a:ext cx="5394960" cy="646331"/>
          </a:xfrm>
          <a:prstGeom prst="rect">
            <a:avLst/>
          </a:prstGeom>
          <a:noFill/>
        </p:spPr>
        <p:txBody>
          <a:bodyPr wrap="square" rtlCol="0">
            <a:spAutoFit/>
          </a:bodyPr>
          <a:lstStyle/>
          <a:p>
            <a:r>
              <a:rPr lang="en-IN" sz="3600" dirty="0">
                <a:solidFill>
                  <a:srgbClr val="FF0000"/>
                </a:solidFill>
              </a:rPr>
              <a:t>Working of WWW:</a:t>
            </a:r>
          </a:p>
        </p:txBody>
      </p:sp>
      <p:pic>
        <p:nvPicPr>
          <p:cNvPr id="8" name="Picture 2" descr="Aalto FITech101 Courses">
            <a:extLst>
              <a:ext uri="{FF2B5EF4-FFF2-40B4-BE49-F238E27FC236}">
                <a16:creationId xmlns:a16="http://schemas.microsoft.com/office/drawing/2014/main" id="{4EEA0902-E7CF-ABE0-40C5-C3032157F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794" y="2922990"/>
            <a:ext cx="7865458" cy="3018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030826-162D-BA5E-3FCE-016D2239FBFE}"/>
              </a:ext>
            </a:extLst>
          </p:cNvPr>
          <p:cNvSpPr txBox="1"/>
          <p:nvPr/>
        </p:nvSpPr>
        <p:spPr>
          <a:xfrm>
            <a:off x="6393796" y="5892771"/>
            <a:ext cx="6611125" cy="923330"/>
          </a:xfrm>
          <a:prstGeom prst="rect">
            <a:avLst/>
          </a:prstGeom>
          <a:noFill/>
        </p:spPr>
        <p:txBody>
          <a:bodyPr wrap="square" rtlCol="0">
            <a:spAutoFit/>
          </a:bodyPr>
          <a:lstStyle/>
          <a:p>
            <a:pPr algn="ctr"/>
            <a:r>
              <a:rPr lang="en-IN" b="0" i="0" dirty="0">
                <a:solidFill>
                  <a:srgbClr val="040C28"/>
                </a:solidFill>
                <a:effectLst/>
                <a:latin typeface="Google Sans"/>
              </a:rPr>
              <a:t>Oracle, IBM Db2, Informix, </a:t>
            </a:r>
            <a:br>
              <a:rPr lang="en-IN" b="0" i="0" dirty="0">
                <a:solidFill>
                  <a:srgbClr val="040C28"/>
                </a:solidFill>
                <a:effectLst/>
                <a:latin typeface="Google Sans"/>
              </a:rPr>
            </a:br>
            <a:r>
              <a:rPr lang="en-IN" b="0" i="0" dirty="0">
                <a:solidFill>
                  <a:srgbClr val="040C28"/>
                </a:solidFill>
                <a:effectLst/>
                <a:latin typeface="Google Sans"/>
              </a:rPr>
              <a:t>and Microsoft SQL </a:t>
            </a:r>
            <a:r>
              <a:rPr lang="en-IN" b="0" i="0" dirty="0" err="1">
                <a:solidFill>
                  <a:srgbClr val="040C28"/>
                </a:solidFill>
                <a:effectLst/>
                <a:latin typeface="Google Sans"/>
              </a:rPr>
              <a:t>Server,MS</a:t>
            </a:r>
            <a:r>
              <a:rPr lang="en-IN" b="0" i="0" dirty="0">
                <a:solidFill>
                  <a:srgbClr val="040C28"/>
                </a:solidFill>
                <a:effectLst/>
                <a:latin typeface="Google Sans"/>
              </a:rPr>
              <a:t> ACCESS, </a:t>
            </a:r>
          </a:p>
          <a:p>
            <a:pPr algn="ctr"/>
            <a:r>
              <a:rPr lang="en-IN" b="0" i="0" dirty="0" err="1">
                <a:solidFill>
                  <a:srgbClr val="040C28"/>
                </a:solidFill>
                <a:effectLst/>
                <a:latin typeface="Google Sans"/>
              </a:rPr>
              <a:t>MonGO</a:t>
            </a:r>
            <a:r>
              <a:rPr lang="en-IN" dirty="0" err="1">
                <a:solidFill>
                  <a:srgbClr val="040C28"/>
                </a:solidFill>
                <a:latin typeface="Google Sans"/>
              </a:rPr>
              <a:t>DB</a:t>
            </a:r>
            <a:r>
              <a:rPr lang="en-IN" dirty="0">
                <a:solidFill>
                  <a:srgbClr val="040C28"/>
                </a:solidFill>
                <a:latin typeface="Google Sans"/>
              </a:rPr>
              <a:t> atlas etc.</a:t>
            </a:r>
            <a:endParaRPr lang="en-IN" dirty="0">
              <a:solidFill>
                <a:srgbClr val="FF0000"/>
              </a:solidFill>
            </a:endParaRPr>
          </a:p>
        </p:txBody>
      </p:sp>
      <p:sp>
        <p:nvSpPr>
          <p:cNvPr id="10" name="TextBox 9">
            <a:extLst>
              <a:ext uri="{FF2B5EF4-FFF2-40B4-BE49-F238E27FC236}">
                <a16:creationId xmlns:a16="http://schemas.microsoft.com/office/drawing/2014/main" id="{8B993855-5ED9-BCE7-8EED-369BF70D2B74}"/>
              </a:ext>
            </a:extLst>
          </p:cNvPr>
          <p:cNvSpPr txBox="1"/>
          <p:nvPr/>
        </p:nvSpPr>
        <p:spPr>
          <a:xfrm>
            <a:off x="1682230" y="6038423"/>
            <a:ext cx="2761401" cy="369332"/>
          </a:xfrm>
          <a:prstGeom prst="rect">
            <a:avLst/>
          </a:prstGeom>
          <a:noFill/>
        </p:spPr>
        <p:txBody>
          <a:bodyPr wrap="square">
            <a:spAutoFit/>
          </a:bodyPr>
          <a:lstStyle/>
          <a:p>
            <a:r>
              <a:rPr lang="en-US" sz="1800" b="0" i="0" dirty="0">
                <a:solidFill>
                  <a:srgbClr val="000000"/>
                </a:solidFill>
                <a:effectLst/>
                <a:latin typeface="Inter"/>
              </a:rPr>
              <a:t>HTML, CSS, and JavaScript, </a:t>
            </a:r>
            <a:endParaRPr lang="en-IN" dirty="0"/>
          </a:p>
        </p:txBody>
      </p:sp>
      <p:sp>
        <p:nvSpPr>
          <p:cNvPr id="11" name="TextBox 10">
            <a:extLst>
              <a:ext uri="{FF2B5EF4-FFF2-40B4-BE49-F238E27FC236}">
                <a16:creationId xmlns:a16="http://schemas.microsoft.com/office/drawing/2014/main" id="{430AC6D3-A1D1-567A-8D5B-5C59861BBE23}"/>
              </a:ext>
            </a:extLst>
          </p:cNvPr>
          <p:cNvSpPr txBox="1"/>
          <p:nvPr/>
        </p:nvSpPr>
        <p:spPr>
          <a:xfrm>
            <a:off x="4773374" y="5918487"/>
            <a:ext cx="3166015" cy="646331"/>
          </a:xfrm>
          <a:prstGeom prst="rect">
            <a:avLst/>
          </a:prstGeom>
          <a:noFill/>
        </p:spPr>
        <p:txBody>
          <a:bodyPr wrap="square">
            <a:spAutoFit/>
          </a:bodyPr>
          <a:lstStyle/>
          <a:p>
            <a:r>
              <a:rPr lang="en-IN" sz="1800" b="0" i="0" dirty="0">
                <a:solidFill>
                  <a:srgbClr val="000000"/>
                </a:solidFill>
                <a:effectLst/>
                <a:latin typeface="Inter"/>
              </a:rPr>
              <a:t>PHP, JSP, Java, Python, Node.js, </a:t>
            </a:r>
          </a:p>
          <a:p>
            <a:r>
              <a:rPr lang="en-IN" sz="1800" b="0" i="0" dirty="0">
                <a:solidFill>
                  <a:srgbClr val="000000"/>
                </a:solidFill>
                <a:effectLst/>
                <a:latin typeface="Inter"/>
              </a:rPr>
              <a:t>.NET, and Ruby on Rails</a:t>
            </a:r>
            <a:endParaRPr lang="en-IN" dirty="0"/>
          </a:p>
        </p:txBody>
      </p:sp>
      <p:sp>
        <p:nvSpPr>
          <p:cNvPr id="12" name="TextBox 11">
            <a:extLst>
              <a:ext uri="{FF2B5EF4-FFF2-40B4-BE49-F238E27FC236}">
                <a16:creationId xmlns:a16="http://schemas.microsoft.com/office/drawing/2014/main" id="{1E00B421-D635-09CD-9DED-AFE0D17B151A}"/>
              </a:ext>
            </a:extLst>
          </p:cNvPr>
          <p:cNvSpPr txBox="1"/>
          <p:nvPr/>
        </p:nvSpPr>
        <p:spPr>
          <a:xfrm>
            <a:off x="3116537" y="1693001"/>
            <a:ext cx="6263236" cy="584775"/>
          </a:xfrm>
          <a:prstGeom prst="rect">
            <a:avLst/>
          </a:prstGeom>
          <a:noFill/>
        </p:spPr>
        <p:txBody>
          <a:bodyPr wrap="square" rtlCol="0">
            <a:spAutoFit/>
          </a:bodyPr>
          <a:lstStyle/>
          <a:p>
            <a:pPr algn="ctr"/>
            <a:r>
              <a:rPr lang="en-IN" sz="3200" dirty="0">
                <a:solidFill>
                  <a:srgbClr val="92D050"/>
                </a:solidFill>
              </a:rPr>
              <a:t>3- TIER WEB ARCHITECTURE</a:t>
            </a:r>
          </a:p>
        </p:txBody>
      </p:sp>
    </p:spTree>
    <p:extLst>
      <p:ext uri="{BB962C8B-B14F-4D97-AF65-F5344CB8AC3E}">
        <p14:creationId xmlns:p14="http://schemas.microsoft.com/office/powerpoint/2010/main" val="24434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3B06E0-CF5E-BC4A-FF0E-FE7D203AF5EF}"/>
              </a:ext>
            </a:extLst>
          </p:cNvPr>
          <p:cNvSpPr/>
          <p:nvPr/>
        </p:nvSpPr>
        <p:spPr>
          <a:xfrm>
            <a:off x="955964" y="4222865"/>
            <a:ext cx="1945178" cy="9227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Client</a:t>
            </a:r>
          </a:p>
        </p:txBody>
      </p:sp>
      <p:sp>
        <p:nvSpPr>
          <p:cNvPr id="3" name="Rectangle 2">
            <a:extLst>
              <a:ext uri="{FF2B5EF4-FFF2-40B4-BE49-F238E27FC236}">
                <a16:creationId xmlns:a16="http://schemas.microsoft.com/office/drawing/2014/main" id="{DAB42CFD-A3DD-6FCD-A0AD-10F2A682EE50}"/>
              </a:ext>
            </a:extLst>
          </p:cNvPr>
          <p:cNvSpPr/>
          <p:nvPr/>
        </p:nvSpPr>
        <p:spPr>
          <a:xfrm>
            <a:off x="8091055" y="4222865"/>
            <a:ext cx="1945178" cy="92271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Web server</a:t>
            </a:r>
          </a:p>
        </p:txBody>
      </p:sp>
      <p:sp>
        <p:nvSpPr>
          <p:cNvPr id="4" name="Cylinder 3">
            <a:extLst>
              <a:ext uri="{FF2B5EF4-FFF2-40B4-BE49-F238E27FC236}">
                <a16:creationId xmlns:a16="http://schemas.microsoft.com/office/drawing/2014/main" id="{F6E564D1-3811-1E9F-97F2-67F9F347BFA0}"/>
              </a:ext>
            </a:extLst>
          </p:cNvPr>
          <p:cNvSpPr/>
          <p:nvPr/>
        </p:nvSpPr>
        <p:spPr>
          <a:xfrm>
            <a:off x="10317665" y="4727275"/>
            <a:ext cx="1130531" cy="1266201"/>
          </a:xfrm>
          <a:prstGeom prst="ca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Database server</a:t>
            </a:r>
          </a:p>
        </p:txBody>
      </p:sp>
      <p:sp>
        <p:nvSpPr>
          <p:cNvPr id="5" name="Rectangle 4">
            <a:extLst>
              <a:ext uri="{FF2B5EF4-FFF2-40B4-BE49-F238E27FC236}">
                <a16:creationId xmlns:a16="http://schemas.microsoft.com/office/drawing/2014/main" id="{1FE727B3-EDAA-7E9C-5E25-51855BF704E7}"/>
              </a:ext>
            </a:extLst>
          </p:cNvPr>
          <p:cNvSpPr/>
          <p:nvPr/>
        </p:nvSpPr>
        <p:spPr>
          <a:xfrm>
            <a:off x="4653819" y="1147314"/>
            <a:ext cx="1945178" cy="941638"/>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DNS server</a:t>
            </a:r>
          </a:p>
        </p:txBody>
      </p:sp>
      <p:sp>
        <p:nvSpPr>
          <p:cNvPr id="6" name="TextBox 5">
            <a:extLst>
              <a:ext uri="{FF2B5EF4-FFF2-40B4-BE49-F238E27FC236}">
                <a16:creationId xmlns:a16="http://schemas.microsoft.com/office/drawing/2014/main" id="{6C1D0BE5-4DD4-09EF-27A6-2AEAB2A4A8DD}"/>
              </a:ext>
            </a:extLst>
          </p:cNvPr>
          <p:cNvSpPr txBox="1"/>
          <p:nvPr/>
        </p:nvSpPr>
        <p:spPr>
          <a:xfrm>
            <a:off x="215662" y="5149973"/>
            <a:ext cx="3441939" cy="369332"/>
          </a:xfrm>
          <a:prstGeom prst="rect">
            <a:avLst/>
          </a:prstGeom>
          <a:noFill/>
        </p:spPr>
        <p:txBody>
          <a:bodyPr wrap="square" rtlCol="0">
            <a:spAutoFit/>
          </a:bodyPr>
          <a:lstStyle/>
          <a:p>
            <a:pPr algn="ctr"/>
            <a:r>
              <a:rPr lang="en-IN" dirty="0"/>
              <a:t>Www.indeed.com</a:t>
            </a:r>
          </a:p>
        </p:txBody>
      </p:sp>
      <p:cxnSp>
        <p:nvCxnSpPr>
          <p:cNvPr id="8" name="Straight Arrow Connector 7">
            <a:extLst>
              <a:ext uri="{FF2B5EF4-FFF2-40B4-BE49-F238E27FC236}">
                <a16:creationId xmlns:a16="http://schemas.microsoft.com/office/drawing/2014/main" id="{34BA1634-91B8-6984-5A5A-3750C6799E77}"/>
              </a:ext>
            </a:extLst>
          </p:cNvPr>
          <p:cNvCxnSpPr/>
          <p:nvPr/>
        </p:nvCxnSpPr>
        <p:spPr>
          <a:xfrm flipV="1">
            <a:off x="2610196" y="2152996"/>
            <a:ext cx="2601884" cy="2003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79DA47-3C5A-7104-9C7F-EEC4CC991C15}"/>
              </a:ext>
            </a:extLst>
          </p:cNvPr>
          <p:cNvSpPr txBox="1"/>
          <p:nvPr/>
        </p:nvSpPr>
        <p:spPr>
          <a:xfrm rot="19533508">
            <a:off x="2118246" y="2912389"/>
            <a:ext cx="2916905" cy="369332"/>
          </a:xfrm>
          <a:prstGeom prst="rect">
            <a:avLst/>
          </a:prstGeom>
          <a:noFill/>
        </p:spPr>
        <p:txBody>
          <a:bodyPr wrap="square" rtlCol="0">
            <a:spAutoFit/>
          </a:bodyPr>
          <a:lstStyle/>
          <a:p>
            <a:pPr algn="ctr"/>
            <a:r>
              <a:rPr lang="en-IN" dirty="0"/>
              <a:t>Www.indeed.com</a:t>
            </a:r>
          </a:p>
        </p:txBody>
      </p:sp>
      <p:cxnSp>
        <p:nvCxnSpPr>
          <p:cNvPr id="11" name="Straight Arrow Connector 10">
            <a:extLst>
              <a:ext uri="{FF2B5EF4-FFF2-40B4-BE49-F238E27FC236}">
                <a16:creationId xmlns:a16="http://schemas.microsoft.com/office/drawing/2014/main" id="{71743884-11A2-E72B-4514-830A3790CFD4}"/>
              </a:ext>
            </a:extLst>
          </p:cNvPr>
          <p:cNvCxnSpPr/>
          <p:nvPr/>
        </p:nvCxnSpPr>
        <p:spPr>
          <a:xfrm flipH="1">
            <a:off x="2901139" y="1954239"/>
            <a:ext cx="2842953" cy="2433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EBC36E-9768-96E7-69C9-970BA1066393}"/>
              </a:ext>
            </a:extLst>
          </p:cNvPr>
          <p:cNvSpPr txBox="1"/>
          <p:nvPr/>
        </p:nvSpPr>
        <p:spPr>
          <a:xfrm rot="19134973">
            <a:off x="2977223" y="3654996"/>
            <a:ext cx="2916905" cy="369332"/>
          </a:xfrm>
          <a:prstGeom prst="rect">
            <a:avLst/>
          </a:prstGeom>
          <a:noFill/>
        </p:spPr>
        <p:txBody>
          <a:bodyPr wrap="square" rtlCol="0">
            <a:spAutoFit/>
          </a:bodyPr>
          <a:lstStyle/>
          <a:p>
            <a:pPr algn="ctr"/>
            <a:r>
              <a:rPr lang="en-IN" dirty="0"/>
              <a:t>128.1.1.10</a:t>
            </a:r>
          </a:p>
        </p:txBody>
      </p:sp>
      <p:cxnSp>
        <p:nvCxnSpPr>
          <p:cNvPr id="14" name="Straight Arrow Connector 13">
            <a:extLst>
              <a:ext uri="{FF2B5EF4-FFF2-40B4-BE49-F238E27FC236}">
                <a16:creationId xmlns:a16="http://schemas.microsoft.com/office/drawing/2014/main" id="{2FC940A8-F7A0-212C-B563-36EBAFDFE507}"/>
              </a:ext>
            </a:extLst>
          </p:cNvPr>
          <p:cNvCxnSpPr/>
          <p:nvPr/>
        </p:nvCxnSpPr>
        <p:spPr>
          <a:xfrm>
            <a:off x="2901141" y="4937291"/>
            <a:ext cx="5189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7F04D8-A9D3-D14F-176B-39E420D62BDA}"/>
              </a:ext>
            </a:extLst>
          </p:cNvPr>
          <p:cNvSpPr txBox="1"/>
          <p:nvPr/>
        </p:nvSpPr>
        <p:spPr>
          <a:xfrm>
            <a:off x="4035712" y="5137429"/>
            <a:ext cx="2916905" cy="369332"/>
          </a:xfrm>
          <a:prstGeom prst="rect">
            <a:avLst/>
          </a:prstGeom>
          <a:noFill/>
        </p:spPr>
        <p:txBody>
          <a:bodyPr wrap="square" rtlCol="0">
            <a:spAutoFit/>
          </a:bodyPr>
          <a:lstStyle/>
          <a:p>
            <a:pPr algn="ctr"/>
            <a:r>
              <a:rPr lang="en-IN" dirty="0"/>
              <a:t>128.1.1.10:443</a:t>
            </a:r>
          </a:p>
        </p:txBody>
      </p:sp>
      <p:cxnSp>
        <p:nvCxnSpPr>
          <p:cNvPr id="17" name="Straight Arrow Connector 16">
            <a:extLst>
              <a:ext uri="{FF2B5EF4-FFF2-40B4-BE49-F238E27FC236}">
                <a16:creationId xmlns:a16="http://schemas.microsoft.com/office/drawing/2014/main" id="{9CE9EAC3-95C7-113B-C9F6-9A9AB3370B67}"/>
              </a:ext>
            </a:extLst>
          </p:cNvPr>
          <p:cNvCxnSpPr>
            <a:endCxn id="4" idx="1"/>
          </p:cNvCxnSpPr>
          <p:nvPr/>
        </p:nvCxnSpPr>
        <p:spPr>
          <a:xfrm>
            <a:off x="10036233" y="4397433"/>
            <a:ext cx="846698" cy="329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122DF6F-BAD0-1418-B24F-53B366C75C16}"/>
              </a:ext>
            </a:extLst>
          </p:cNvPr>
          <p:cNvCxnSpPr/>
          <p:nvPr/>
        </p:nvCxnSpPr>
        <p:spPr>
          <a:xfrm flipH="1" flipV="1">
            <a:off x="9975273" y="4765143"/>
            <a:ext cx="714894" cy="172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Image result for indeed images">
            <a:extLst>
              <a:ext uri="{FF2B5EF4-FFF2-40B4-BE49-F238E27FC236}">
                <a16:creationId xmlns:a16="http://schemas.microsoft.com/office/drawing/2014/main" id="{F0C9EC05-3C89-EAE0-7411-CAABDC551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82" y="3369583"/>
            <a:ext cx="1105621" cy="77597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88021E79-9D5A-37F3-8166-201E8BC23F64}"/>
              </a:ext>
            </a:extLst>
          </p:cNvPr>
          <p:cNvCxnSpPr>
            <a:cxnSpLocks/>
          </p:cNvCxnSpPr>
          <p:nvPr/>
        </p:nvCxnSpPr>
        <p:spPr>
          <a:xfrm flipH="1">
            <a:off x="2901141" y="4553082"/>
            <a:ext cx="5189914" cy="4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 descr="Image result for indeed images">
            <a:extLst>
              <a:ext uri="{FF2B5EF4-FFF2-40B4-BE49-F238E27FC236}">
                <a16:creationId xmlns:a16="http://schemas.microsoft.com/office/drawing/2014/main" id="{D658BF58-3862-5573-D04E-2B6AE42D4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210" y="3380388"/>
            <a:ext cx="1105621" cy="775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rnet Explorer">
            <a:extLst>
              <a:ext uri="{FF2B5EF4-FFF2-40B4-BE49-F238E27FC236}">
                <a16:creationId xmlns:a16="http://schemas.microsoft.com/office/drawing/2014/main" id="{AD1226C5-93F1-2982-92DC-18F000875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7" y="4359907"/>
            <a:ext cx="785782" cy="6486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pche webserver images">
            <a:extLst>
              <a:ext uri="{FF2B5EF4-FFF2-40B4-BE49-F238E27FC236}">
                <a16:creationId xmlns:a16="http://schemas.microsoft.com/office/drawing/2014/main" id="{79089AA9-19E8-2B72-320E-4A0822380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3171" y="3948545"/>
            <a:ext cx="1039064" cy="56634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99399F0-F6BE-A6D5-6323-2856AAA5A20B}"/>
              </a:ext>
            </a:extLst>
          </p:cNvPr>
          <p:cNvSpPr txBox="1"/>
          <p:nvPr/>
        </p:nvSpPr>
        <p:spPr>
          <a:xfrm>
            <a:off x="6091146" y="1124592"/>
            <a:ext cx="1273930" cy="646331"/>
          </a:xfrm>
          <a:prstGeom prst="rect">
            <a:avLst/>
          </a:prstGeom>
          <a:solidFill>
            <a:schemeClr val="bg1">
              <a:lumMod val="75000"/>
            </a:schemeClr>
          </a:solidFill>
        </p:spPr>
        <p:txBody>
          <a:bodyPr wrap="square">
            <a:spAutoFit/>
          </a:bodyPr>
          <a:lstStyle/>
          <a:p>
            <a:pPr algn="l"/>
            <a:r>
              <a:rPr lang="en-IN" b="0" i="0" dirty="0">
                <a:solidFill>
                  <a:srgbClr val="111111"/>
                </a:solidFill>
                <a:effectLst/>
                <a:latin typeface="-apple-system"/>
              </a:rPr>
              <a:t>Google </a:t>
            </a:r>
          </a:p>
          <a:p>
            <a:pPr algn="l"/>
            <a:r>
              <a:rPr lang="en-IN" b="0" i="0" dirty="0">
                <a:solidFill>
                  <a:srgbClr val="111111"/>
                </a:solidFill>
                <a:effectLst/>
                <a:latin typeface="-apple-system"/>
              </a:rPr>
              <a:t>Public DNS</a:t>
            </a:r>
          </a:p>
        </p:txBody>
      </p:sp>
      <p:sp>
        <p:nvSpPr>
          <p:cNvPr id="10" name="TextBox 9">
            <a:extLst>
              <a:ext uri="{FF2B5EF4-FFF2-40B4-BE49-F238E27FC236}">
                <a16:creationId xmlns:a16="http://schemas.microsoft.com/office/drawing/2014/main" id="{79DB468B-2B93-47C5-1ACF-39D47002220E}"/>
              </a:ext>
            </a:extLst>
          </p:cNvPr>
          <p:cNvSpPr txBox="1"/>
          <p:nvPr/>
        </p:nvSpPr>
        <p:spPr>
          <a:xfrm>
            <a:off x="7351138" y="830699"/>
            <a:ext cx="6097384" cy="1200329"/>
          </a:xfrm>
          <a:prstGeom prst="rect">
            <a:avLst/>
          </a:prstGeom>
          <a:noFill/>
        </p:spPr>
        <p:txBody>
          <a:bodyPr wrap="square">
            <a:spAutoFit/>
          </a:bodyPr>
          <a:lstStyle/>
          <a:p>
            <a:pPr algn="l">
              <a:buFont typeface="Arial" panose="020B0604020202020204" pitchFamily="34" charset="0"/>
              <a:buChar char="•"/>
            </a:pPr>
            <a:r>
              <a:rPr lang="en-IN" b="0" i="0" dirty="0">
                <a:solidFill>
                  <a:srgbClr val="111111"/>
                </a:solidFill>
                <a:effectLst/>
                <a:latin typeface="-apple-system"/>
              </a:rPr>
              <a:t>Control D</a:t>
            </a:r>
          </a:p>
          <a:p>
            <a:pPr algn="l">
              <a:buFont typeface="Arial" panose="020B0604020202020204" pitchFamily="34" charset="0"/>
              <a:buChar char="•"/>
            </a:pPr>
            <a:r>
              <a:rPr lang="en-IN" b="0" i="0" dirty="0">
                <a:solidFill>
                  <a:srgbClr val="111111"/>
                </a:solidFill>
                <a:effectLst/>
                <a:latin typeface="-apple-system"/>
              </a:rPr>
              <a:t>Quad9</a:t>
            </a:r>
          </a:p>
          <a:p>
            <a:pPr algn="l">
              <a:buFont typeface="Arial" panose="020B0604020202020204" pitchFamily="34" charset="0"/>
              <a:buChar char="•"/>
            </a:pPr>
            <a:r>
              <a:rPr lang="en-IN" b="0" i="0" dirty="0">
                <a:solidFill>
                  <a:srgbClr val="111111"/>
                </a:solidFill>
                <a:effectLst/>
                <a:latin typeface="-apple-system"/>
              </a:rPr>
              <a:t>OpenDNS</a:t>
            </a:r>
          </a:p>
          <a:p>
            <a:pPr algn="l">
              <a:buFont typeface="Arial" panose="020B0604020202020204" pitchFamily="34" charset="0"/>
              <a:buChar char="•"/>
            </a:pPr>
            <a:r>
              <a:rPr lang="en-IN" b="0" i="0" dirty="0">
                <a:solidFill>
                  <a:srgbClr val="111111"/>
                </a:solidFill>
                <a:effectLst/>
                <a:latin typeface="-apple-system"/>
              </a:rPr>
              <a:t>Cloudflare</a:t>
            </a:r>
          </a:p>
        </p:txBody>
      </p:sp>
    </p:spTree>
    <p:extLst>
      <p:ext uri="{BB962C8B-B14F-4D97-AF65-F5344CB8AC3E}">
        <p14:creationId xmlns:p14="http://schemas.microsoft.com/office/powerpoint/2010/main" val="262333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p:bldP spid="15" grpId="0"/>
      <p:bldP spid="3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FA211-C990-686F-6AAE-717DD8D36341}"/>
              </a:ext>
            </a:extLst>
          </p:cNvPr>
          <p:cNvSpPr/>
          <p:nvPr/>
        </p:nvSpPr>
        <p:spPr>
          <a:xfrm>
            <a:off x="955964" y="4222865"/>
            <a:ext cx="1945178" cy="9227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Client</a:t>
            </a:r>
          </a:p>
        </p:txBody>
      </p:sp>
      <p:sp>
        <p:nvSpPr>
          <p:cNvPr id="3" name="Rectangle 2">
            <a:extLst>
              <a:ext uri="{FF2B5EF4-FFF2-40B4-BE49-F238E27FC236}">
                <a16:creationId xmlns:a16="http://schemas.microsoft.com/office/drawing/2014/main" id="{6A462B24-6A01-2EC5-423F-5D658653D796}"/>
              </a:ext>
            </a:extLst>
          </p:cNvPr>
          <p:cNvSpPr/>
          <p:nvPr/>
        </p:nvSpPr>
        <p:spPr>
          <a:xfrm>
            <a:off x="8091055" y="4222865"/>
            <a:ext cx="1945178" cy="92271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Web server</a:t>
            </a:r>
          </a:p>
        </p:txBody>
      </p:sp>
      <p:sp>
        <p:nvSpPr>
          <p:cNvPr id="4" name="Cylinder 3">
            <a:extLst>
              <a:ext uri="{FF2B5EF4-FFF2-40B4-BE49-F238E27FC236}">
                <a16:creationId xmlns:a16="http://schemas.microsoft.com/office/drawing/2014/main" id="{B94A0F41-0CD2-088D-EB7B-C29B2959739C}"/>
              </a:ext>
            </a:extLst>
          </p:cNvPr>
          <p:cNvSpPr/>
          <p:nvPr/>
        </p:nvSpPr>
        <p:spPr>
          <a:xfrm>
            <a:off x="10317665" y="4727275"/>
            <a:ext cx="1130531" cy="1266201"/>
          </a:xfrm>
          <a:prstGeom prst="ca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Database server</a:t>
            </a:r>
          </a:p>
        </p:txBody>
      </p:sp>
      <p:sp>
        <p:nvSpPr>
          <p:cNvPr id="5" name="Rectangle 4">
            <a:extLst>
              <a:ext uri="{FF2B5EF4-FFF2-40B4-BE49-F238E27FC236}">
                <a16:creationId xmlns:a16="http://schemas.microsoft.com/office/drawing/2014/main" id="{75819CEB-6EF9-BEFD-8E19-3B203650A248}"/>
              </a:ext>
            </a:extLst>
          </p:cNvPr>
          <p:cNvSpPr/>
          <p:nvPr/>
        </p:nvSpPr>
        <p:spPr>
          <a:xfrm>
            <a:off x="4653819" y="1147314"/>
            <a:ext cx="1945178" cy="941638"/>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DNS server</a:t>
            </a:r>
          </a:p>
        </p:txBody>
      </p:sp>
      <p:sp>
        <p:nvSpPr>
          <p:cNvPr id="6" name="TextBox 5">
            <a:extLst>
              <a:ext uri="{FF2B5EF4-FFF2-40B4-BE49-F238E27FC236}">
                <a16:creationId xmlns:a16="http://schemas.microsoft.com/office/drawing/2014/main" id="{FA03AFFC-9097-8403-CB63-B3921E6439AA}"/>
              </a:ext>
            </a:extLst>
          </p:cNvPr>
          <p:cNvSpPr txBox="1"/>
          <p:nvPr/>
        </p:nvSpPr>
        <p:spPr>
          <a:xfrm>
            <a:off x="215662" y="5149973"/>
            <a:ext cx="3441939" cy="369332"/>
          </a:xfrm>
          <a:prstGeom prst="rect">
            <a:avLst/>
          </a:prstGeom>
          <a:noFill/>
        </p:spPr>
        <p:txBody>
          <a:bodyPr wrap="square" rtlCol="0">
            <a:spAutoFit/>
          </a:bodyPr>
          <a:lstStyle/>
          <a:p>
            <a:pPr algn="ctr"/>
            <a:r>
              <a:rPr lang="en-IN" dirty="0"/>
              <a:t>Www.indeed.com</a:t>
            </a:r>
          </a:p>
        </p:txBody>
      </p:sp>
      <p:cxnSp>
        <p:nvCxnSpPr>
          <p:cNvPr id="13" name="Straight Arrow Connector 12">
            <a:extLst>
              <a:ext uri="{FF2B5EF4-FFF2-40B4-BE49-F238E27FC236}">
                <a16:creationId xmlns:a16="http://schemas.microsoft.com/office/drawing/2014/main" id="{939E1848-49B8-1181-72E8-910D34551C99}"/>
              </a:ext>
            </a:extLst>
          </p:cNvPr>
          <p:cNvCxnSpPr>
            <a:endCxn id="4" idx="1"/>
          </p:cNvCxnSpPr>
          <p:nvPr/>
        </p:nvCxnSpPr>
        <p:spPr>
          <a:xfrm>
            <a:off x="10036233" y="4397433"/>
            <a:ext cx="846698" cy="329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978D15-F52A-5B6F-0293-3B612D1122DF}"/>
              </a:ext>
            </a:extLst>
          </p:cNvPr>
          <p:cNvCxnSpPr/>
          <p:nvPr/>
        </p:nvCxnSpPr>
        <p:spPr>
          <a:xfrm flipH="1" flipV="1">
            <a:off x="9975273" y="4765143"/>
            <a:ext cx="714894" cy="172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2" descr="Image result for indeed images">
            <a:extLst>
              <a:ext uri="{FF2B5EF4-FFF2-40B4-BE49-F238E27FC236}">
                <a16:creationId xmlns:a16="http://schemas.microsoft.com/office/drawing/2014/main" id="{3820A280-1CED-D822-EEC9-D00E5FBEF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210" y="3380388"/>
            <a:ext cx="1105621" cy="77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nternet Explorer">
            <a:extLst>
              <a:ext uri="{FF2B5EF4-FFF2-40B4-BE49-F238E27FC236}">
                <a16:creationId xmlns:a16="http://schemas.microsoft.com/office/drawing/2014/main" id="{1E758D18-2144-42BE-FE4A-FD056D902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32" y="4359907"/>
            <a:ext cx="785782" cy="648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apche webserver images">
            <a:extLst>
              <a:ext uri="{FF2B5EF4-FFF2-40B4-BE49-F238E27FC236}">
                <a16:creationId xmlns:a16="http://schemas.microsoft.com/office/drawing/2014/main" id="{9102DDCA-6183-85A9-C22D-9DF899A18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2628" y="4122594"/>
            <a:ext cx="856237" cy="46669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A742A66-28F4-629E-C809-75E6D2CBE9A5}"/>
              </a:ext>
            </a:extLst>
          </p:cNvPr>
          <p:cNvSpPr txBox="1"/>
          <p:nvPr/>
        </p:nvSpPr>
        <p:spPr>
          <a:xfrm>
            <a:off x="6091146" y="1124592"/>
            <a:ext cx="1273930" cy="646331"/>
          </a:xfrm>
          <a:prstGeom prst="rect">
            <a:avLst/>
          </a:prstGeom>
          <a:solidFill>
            <a:schemeClr val="bg1">
              <a:lumMod val="75000"/>
            </a:schemeClr>
          </a:solidFill>
        </p:spPr>
        <p:txBody>
          <a:bodyPr wrap="square">
            <a:spAutoFit/>
          </a:bodyPr>
          <a:lstStyle/>
          <a:p>
            <a:pPr algn="l"/>
            <a:r>
              <a:rPr lang="en-IN" b="0" i="0" dirty="0">
                <a:solidFill>
                  <a:srgbClr val="111111"/>
                </a:solidFill>
                <a:effectLst/>
                <a:latin typeface="-apple-system"/>
              </a:rPr>
              <a:t>Google </a:t>
            </a:r>
          </a:p>
          <a:p>
            <a:pPr algn="l"/>
            <a:r>
              <a:rPr lang="en-IN" b="0" i="0" dirty="0">
                <a:solidFill>
                  <a:srgbClr val="111111"/>
                </a:solidFill>
                <a:effectLst/>
                <a:latin typeface="-apple-system"/>
              </a:rPr>
              <a:t>Public DNS</a:t>
            </a:r>
          </a:p>
        </p:txBody>
      </p:sp>
    </p:spTree>
    <p:extLst>
      <p:ext uri="{BB962C8B-B14F-4D97-AF65-F5344CB8AC3E}">
        <p14:creationId xmlns:p14="http://schemas.microsoft.com/office/powerpoint/2010/main" val="32224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figuration">
            <a:extLst>
              <a:ext uri="{FF2B5EF4-FFF2-40B4-BE49-F238E27FC236}">
                <a16:creationId xmlns:a16="http://schemas.microsoft.com/office/drawing/2014/main" id="{74B147AA-A454-86A0-00EE-FC2D678D9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20" y="1319213"/>
            <a:ext cx="10932338" cy="443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4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1C4E302-6A81-5A1D-F0C7-4F832CE03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887" y="1670860"/>
            <a:ext cx="8246226" cy="423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0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4533D-F7B9-B4D4-17AC-43C6E6F1F607}"/>
              </a:ext>
            </a:extLst>
          </p:cNvPr>
          <p:cNvSpPr txBox="1"/>
          <p:nvPr/>
        </p:nvSpPr>
        <p:spPr>
          <a:xfrm>
            <a:off x="453154" y="202304"/>
            <a:ext cx="11738845" cy="2862322"/>
          </a:xfrm>
          <a:prstGeom prst="rect">
            <a:avLst/>
          </a:prstGeom>
          <a:noFill/>
        </p:spPr>
        <p:txBody>
          <a:bodyPr wrap="square">
            <a:spAutoFit/>
          </a:bodyPr>
          <a:lstStyle/>
          <a:p>
            <a:r>
              <a:rPr lang="en-US" sz="3600" dirty="0">
                <a:solidFill>
                  <a:srgbClr val="FF0000"/>
                </a:solidFill>
              </a:rPr>
              <a:t>Objectives</a:t>
            </a:r>
          </a:p>
          <a:p>
            <a:r>
              <a:rPr lang="en-US" sz="3200" dirty="0"/>
              <a:t>1. Understand the fundamental concepts of </a:t>
            </a:r>
            <a:r>
              <a:rPr lang="en-US" sz="3200" dirty="0">
                <a:solidFill>
                  <a:srgbClr val="00B050"/>
                </a:solidFill>
              </a:rPr>
              <a:t>web application development</a:t>
            </a:r>
            <a:r>
              <a:rPr lang="en-US" sz="3200" dirty="0"/>
              <a:t>.</a:t>
            </a:r>
          </a:p>
          <a:p>
            <a:endParaRPr lang="en-US" sz="3200" dirty="0"/>
          </a:p>
          <a:p>
            <a:r>
              <a:rPr lang="en-US" sz="2400" dirty="0"/>
              <a:t>EX: </a:t>
            </a:r>
            <a:r>
              <a:rPr lang="en-US" sz="2400" b="0" i="0" dirty="0">
                <a:solidFill>
                  <a:srgbClr val="040C28"/>
                </a:solidFill>
                <a:effectLst/>
                <a:latin typeface="Google Sans"/>
              </a:rPr>
              <a:t>online forms, shopping carts, video streaming, social media, games, and e-mail</a:t>
            </a:r>
            <a:r>
              <a:rPr lang="en-US" sz="2400" b="0" i="0" dirty="0">
                <a:solidFill>
                  <a:srgbClr val="4D5156"/>
                </a:solidFill>
                <a:effectLst/>
                <a:latin typeface="Google Sans"/>
              </a:rPr>
              <a:t>.</a:t>
            </a:r>
            <a:endParaRPr lang="en-US" sz="2400" dirty="0"/>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4AA50678-1D5A-20DE-BE7D-A8E2C2DEFD43}"/>
              </a:ext>
            </a:extLst>
          </p:cNvPr>
          <p:cNvPicPr>
            <a:picLocks noChangeAspect="1"/>
          </p:cNvPicPr>
          <p:nvPr/>
        </p:nvPicPr>
        <p:blipFill>
          <a:blip r:embed="rId2"/>
          <a:stretch>
            <a:fillRect/>
          </a:stretch>
        </p:blipFill>
        <p:spPr>
          <a:xfrm>
            <a:off x="445063" y="2791748"/>
            <a:ext cx="5022502" cy="3965104"/>
          </a:xfrm>
          <a:prstGeom prst="rect">
            <a:avLst/>
          </a:prstGeom>
        </p:spPr>
      </p:pic>
      <p:pic>
        <p:nvPicPr>
          <p:cNvPr id="1026" name="Picture 2" descr="11 Reasons to create a mobile app for your online shop - Cynoteck">
            <a:extLst>
              <a:ext uri="{FF2B5EF4-FFF2-40B4-BE49-F238E27FC236}">
                <a16:creationId xmlns:a16="http://schemas.microsoft.com/office/drawing/2014/main" id="{295D3701-0EA5-C2A3-7AC5-D69FD82FE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78" y="2791748"/>
            <a:ext cx="3478142" cy="1942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ve Video Streaming App - Social mobile UI Kit - UpLabs">
            <a:extLst>
              <a:ext uri="{FF2B5EF4-FFF2-40B4-BE49-F238E27FC236}">
                <a16:creationId xmlns:a16="http://schemas.microsoft.com/office/drawing/2014/main" id="{3251F389-FEFB-6189-B4D3-5D40E0D8F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293" y="4909002"/>
            <a:ext cx="326998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line Networking: How Social Networks Can Help Your Career - The Citadel  Today">
            <a:extLst>
              <a:ext uri="{FF2B5EF4-FFF2-40B4-BE49-F238E27FC236}">
                <a16:creationId xmlns:a16="http://schemas.microsoft.com/office/drawing/2014/main" id="{71ED6798-808B-EC27-2245-A65597980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221" y="2791748"/>
            <a:ext cx="2619375" cy="1942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l in one Game, All Games - Apps on Google Play">
            <a:extLst>
              <a:ext uri="{FF2B5EF4-FFF2-40B4-BE49-F238E27FC236}">
                <a16:creationId xmlns:a16="http://schemas.microsoft.com/office/drawing/2014/main" id="{12EEE175-F048-6F68-86BF-2DDCBCF958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1645" y="5051877"/>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8C324F-EE40-D879-0DF1-7F5BB0350BA1}"/>
              </a:ext>
            </a:extLst>
          </p:cNvPr>
          <p:cNvPicPr>
            <a:picLocks noChangeAspect="1"/>
          </p:cNvPicPr>
          <p:nvPr/>
        </p:nvPicPr>
        <p:blipFill>
          <a:blip r:embed="rId2"/>
          <a:stretch>
            <a:fillRect/>
          </a:stretch>
        </p:blipFill>
        <p:spPr>
          <a:xfrm>
            <a:off x="6095987" y="3428996"/>
            <a:ext cx="25" cy="8"/>
          </a:xfrm>
          <a:prstGeom prst="rect">
            <a:avLst/>
          </a:prstGeom>
        </p:spPr>
      </p:pic>
      <p:pic>
        <p:nvPicPr>
          <p:cNvPr id="9" name="Picture 8">
            <a:extLst>
              <a:ext uri="{FF2B5EF4-FFF2-40B4-BE49-F238E27FC236}">
                <a16:creationId xmlns:a16="http://schemas.microsoft.com/office/drawing/2014/main" id="{0C12FB21-53DE-6D49-B42E-80D3D773F5F6}"/>
              </a:ext>
            </a:extLst>
          </p:cNvPr>
          <p:cNvPicPr>
            <a:picLocks noChangeAspect="1"/>
          </p:cNvPicPr>
          <p:nvPr/>
        </p:nvPicPr>
        <p:blipFill>
          <a:blip r:embed="rId3"/>
          <a:stretch>
            <a:fillRect/>
          </a:stretch>
        </p:blipFill>
        <p:spPr>
          <a:xfrm>
            <a:off x="573578" y="922291"/>
            <a:ext cx="11272058" cy="5279004"/>
          </a:xfrm>
          <a:prstGeom prst="rect">
            <a:avLst/>
          </a:prstGeom>
        </p:spPr>
      </p:pic>
      <p:sp>
        <p:nvSpPr>
          <p:cNvPr id="10" name="TextBox 9">
            <a:extLst>
              <a:ext uri="{FF2B5EF4-FFF2-40B4-BE49-F238E27FC236}">
                <a16:creationId xmlns:a16="http://schemas.microsoft.com/office/drawing/2014/main" id="{2312BC1D-0E5E-51AE-F364-1EECA6EBC4DA}"/>
              </a:ext>
            </a:extLst>
          </p:cNvPr>
          <p:cNvSpPr txBox="1"/>
          <p:nvPr/>
        </p:nvSpPr>
        <p:spPr>
          <a:xfrm>
            <a:off x="681644" y="490451"/>
            <a:ext cx="8753301" cy="369332"/>
          </a:xfrm>
          <a:prstGeom prst="rect">
            <a:avLst/>
          </a:prstGeom>
          <a:noFill/>
        </p:spPr>
        <p:txBody>
          <a:bodyPr wrap="square" rtlCol="0">
            <a:spAutoFit/>
          </a:bodyPr>
          <a:lstStyle/>
          <a:p>
            <a:r>
              <a:rPr lang="en-IN" dirty="0"/>
              <a:t>Differences between Internet and WWW</a:t>
            </a:r>
          </a:p>
        </p:txBody>
      </p:sp>
    </p:spTree>
    <p:extLst>
      <p:ext uri="{BB962C8B-B14F-4D97-AF65-F5344CB8AC3E}">
        <p14:creationId xmlns:p14="http://schemas.microsoft.com/office/powerpoint/2010/main" val="294590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F94F2-0DCE-9D7F-FF9A-987D988D978A}"/>
              </a:ext>
            </a:extLst>
          </p:cNvPr>
          <p:cNvSpPr txBox="1"/>
          <p:nvPr/>
        </p:nvSpPr>
        <p:spPr>
          <a:xfrm>
            <a:off x="3034145" y="108066"/>
            <a:ext cx="6111932" cy="646331"/>
          </a:xfrm>
          <a:prstGeom prst="rect">
            <a:avLst/>
          </a:prstGeom>
          <a:noFill/>
        </p:spPr>
        <p:txBody>
          <a:bodyPr wrap="square">
            <a:spAutoFit/>
          </a:bodyPr>
          <a:lstStyle/>
          <a:p>
            <a:pPr algn="ctr"/>
            <a:r>
              <a:rPr lang="en-IN" sz="3600" b="0" i="0" dirty="0">
                <a:solidFill>
                  <a:srgbClr val="FF0000"/>
                </a:solidFill>
                <a:effectLst/>
                <a:latin typeface="erdana"/>
              </a:rPr>
              <a:t>URL: Uniform Resource Locator</a:t>
            </a:r>
          </a:p>
        </p:txBody>
      </p:sp>
      <p:sp>
        <p:nvSpPr>
          <p:cNvPr id="5" name="TextBox 4">
            <a:extLst>
              <a:ext uri="{FF2B5EF4-FFF2-40B4-BE49-F238E27FC236}">
                <a16:creationId xmlns:a16="http://schemas.microsoft.com/office/drawing/2014/main" id="{EC75DB5B-FCB8-B721-D4FA-E9F7D5FED2F3}"/>
              </a:ext>
            </a:extLst>
          </p:cNvPr>
          <p:cNvSpPr txBox="1"/>
          <p:nvPr/>
        </p:nvSpPr>
        <p:spPr>
          <a:xfrm>
            <a:off x="465513" y="822960"/>
            <a:ext cx="10914611" cy="6429165"/>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It is the address of a resource, which can be a specific webpage or a file, on the internet. </a:t>
            </a:r>
          </a:p>
          <a:p>
            <a:pPr marL="342900" indent="-342900" algn="just">
              <a:buFont typeface="Arial" panose="020B0604020202020204" pitchFamily="34" charset="0"/>
              <a:buChar char="•"/>
            </a:pPr>
            <a:r>
              <a:rPr lang="en-US" sz="2400" b="0" i="0" dirty="0">
                <a:solidFill>
                  <a:srgbClr val="333333"/>
                </a:solidFill>
                <a:effectLst/>
                <a:latin typeface="inter-regular"/>
              </a:rPr>
              <a:t>It is also </a:t>
            </a:r>
            <a:r>
              <a:rPr lang="en-US" sz="2400" b="0" i="1" dirty="0">
                <a:solidFill>
                  <a:srgbClr val="333333"/>
                </a:solidFill>
                <a:effectLst/>
                <a:latin typeface="inter-regular"/>
              </a:rPr>
              <a:t>known as web address</a:t>
            </a:r>
            <a:r>
              <a:rPr lang="en-US" sz="2400" b="0" i="0" dirty="0">
                <a:solidFill>
                  <a:srgbClr val="333333"/>
                </a:solidFill>
                <a:effectLst/>
                <a:latin typeface="inter-regular"/>
              </a:rPr>
              <a:t> when it is used with http. It was created in 1994 by Tim Berners-Lee.</a:t>
            </a:r>
          </a:p>
          <a:p>
            <a:pPr marL="342900" indent="-342900" algn="just">
              <a:buFont typeface="Arial" panose="020B0604020202020204" pitchFamily="34" charset="0"/>
              <a:buChar char="•"/>
            </a:pPr>
            <a:r>
              <a:rPr lang="en-US" sz="2400" b="0" i="0" dirty="0">
                <a:solidFill>
                  <a:srgbClr val="333333"/>
                </a:solidFill>
                <a:effectLst/>
                <a:latin typeface="inter-regular"/>
              </a:rPr>
              <a:t> URL is a specific character string that is used to access data from the World Wide Web</a:t>
            </a:r>
          </a:p>
          <a:p>
            <a:pPr algn="just"/>
            <a:r>
              <a:rPr lang="en-US" sz="2400" b="0" i="0" dirty="0">
                <a:solidFill>
                  <a:srgbClr val="00B0F0"/>
                </a:solidFill>
                <a:effectLst/>
                <a:latin typeface="inter-regular"/>
              </a:rPr>
              <a:t>Every URL contains the following information:</a:t>
            </a:r>
          </a:p>
          <a:p>
            <a:pPr algn="just">
              <a:buFont typeface="Arial" panose="020B0604020202020204" pitchFamily="34" charset="0"/>
              <a:buChar char="•"/>
            </a:pPr>
            <a:r>
              <a:rPr lang="en-US" sz="2400" b="0" i="0" dirty="0">
                <a:solidFill>
                  <a:srgbClr val="000000"/>
                </a:solidFill>
                <a:effectLst/>
                <a:latin typeface="inter-regular"/>
              </a:rPr>
              <a:t>The scheme name or protocol.</a:t>
            </a:r>
          </a:p>
          <a:p>
            <a:pPr algn="just">
              <a:buFont typeface="Arial" panose="020B0604020202020204" pitchFamily="34" charset="0"/>
              <a:buChar char="•"/>
            </a:pPr>
            <a:r>
              <a:rPr lang="en-US" sz="2400" b="0" i="0" dirty="0">
                <a:solidFill>
                  <a:srgbClr val="000000"/>
                </a:solidFill>
                <a:effectLst/>
                <a:latin typeface="inter-regular"/>
              </a:rPr>
              <a:t>A colon, two slashes. </a:t>
            </a:r>
          </a:p>
          <a:p>
            <a:pPr algn="just">
              <a:buFont typeface="Arial" panose="020B0604020202020204" pitchFamily="34" charset="0"/>
              <a:buChar char="•"/>
            </a:pPr>
            <a:r>
              <a:rPr lang="en-US" sz="2400" b="0" i="0" dirty="0">
                <a:solidFill>
                  <a:srgbClr val="000000"/>
                </a:solidFill>
                <a:effectLst/>
                <a:latin typeface="inter-regular"/>
              </a:rPr>
              <a:t>A host, normally called a domain name but sometimes as a literal IP address.</a:t>
            </a:r>
          </a:p>
          <a:p>
            <a:pPr algn="just">
              <a:buFont typeface="Arial" panose="020B0604020202020204" pitchFamily="34" charset="0"/>
              <a:buChar char="•"/>
            </a:pPr>
            <a:r>
              <a:rPr lang="en-US" sz="2400" b="0" i="0" dirty="0">
                <a:solidFill>
                  <a:srgbClr val="000000"/>
                </a:solidFill>
                <a:effectLst/>
                <a:latin typeface="inter-regular"/>
              </a:rPr>
              <a:t>A colon followed by a port number. </a:t>
            </a:r>
            <a:r>
              <a:rPr lang="en-IN" sz="2400" b="0" i="0" dirty="0">
                <a:solidFill>
                  <a:srgbClr val="212529"/>
                </a:solidFill>
                <a:effectLst/>
                <a:latin typeface="system-ui"/>
              </a:rPr>
              <a:t>(optional). Port80 default port number for webserver</a:t>
            </a:r>
            <a:endParaRPr lang="en-US" sz="2400" b="0" i="0" dirty="0">
              <a:solidFill>
                <a:srgbClr val="000000"/>
              </a:solidFill>
              <a:effectLst/>
              <a:latin typeface="inter-regular"/>
            </a:endParaRPr>
          </a:p>
          <a:p>
            <a:pPr algn="just"/>
            <a:r>
              <a:rPr lang="en-US" sz="2400" b="0" i="0" dirty="0">
                <a:solidFill>
                  <a:srgbClr val="333333"/>
                </a:solidFill>
                <a:effectLst/>
                <a:latin typeface="inter-regular"/>
              </a:rPr>
              <a:t>       </a:t>
            </a:r>
            <a:r>
              <a:rPr lang="en-US" sz="2400" b="0" i="0" dirty="0">
                <a:solidFill>
                  <a:schemeClr val="accent6">
                    <a:lumMod val="75000"/>
                  </a:schemeClr>
                </a:solidFill>
                <a:effectLst/>
                <a:latin typeface="inter-regular"/>
              </a:rPr>
              <a:t>EX: </a:t>
            </a:r>
            <a:r>
              <a:rPr lang="en-US" sz="2400" dirty="0">
                <a:solidFill>
                  <a:schemeClr val="accent6">
                    <a:lumMod val="75000"/>
                  </a:schemeClr>
                </a:solidFill>
                <a:latin typeface="inter-regular"/>
              </a:rPr>
              <a:t>http://www.pvpsiddhartha.ac.in/full-form</a:t>
            </a:r>
            <a:endParaRPr lang="en-US" sz="2400" b="0" i="0" dirty="0">
              <a:solidFill>
                <a:schemeClr val="accent6">
                  <a:lumMod val="75000"/>
                </a:schemeClr>
              </a:solidFill>
              <a:effectLst/>
              <a:latin typeface="inter-regular"/>
            </a:endParaRPr>
          </a:p>
          <a:p>
            <a:pPr algn="just">
              <a:buFont typeface="Arial" panose="020B0604020202020204" pitchFamily="34" charset="0"/>
              <a:buChar char="•"/>
            </a:pPr>
            <a:r>
              <a:rPr lang="en-US" sz="2400" b="1" i="0" dirty="0">
                <a:solidFill>
                  <a:srgbClr val="000000"/>
                </a:solidFill>
                <a:effectLst/>
                <a:latin typeface="inter-bold"/>
              </a:rPr>
              <a:t>protocol</a:t>
            </a:r>
            <a:r>
              <a:rPr lang="en-US" sz="2400" b="0" i="0" dirty="0">
                <a:solidFill>
                  <a:srgbClr val="000000"/>
                </a:solidFill>
                <a:effectLst/>
                <a:latin typeface="inter-regular"/>
              </a:rPr>
              <a:t>: </a:t>
            </a:r>
            <a:r>
              <a:rPr lang="en-IN" sz="2400" b="0" i="0" dirty="0">
                <a:solidFill>
                  <a:srgbClr val="212529"/>
                </a:solidFill>
                <a:effectLst/>
                <a:latin typeface="system-ui"/>
              </a:rPr>
              <a:t>http:// or https:// </a:t>
            </a:r>
            <a:r>
              <a:rPr lang="en-IN" sz="2400" b="1" i="0" dirty="0">
                <a:solidFill>
                  <a:srgbClr val="212529"/>
                </a:solidFill>
                <a:effectLst/>
                <a:latin typeface="system-ui"/>
              </a:rPr>
              <a:t>hypertext text protocol secure (HTTPS), FTP, Gopher</a:t>
            </a:r>
            <a:endParaRPr lang="en-US" sz="2400" b="0" i="0" dirty="0">
              <a:solidFill>
                <a:srgbClr val="000000"/>
              </a:solidFill>
              <a:effectLst/>
              <a:latin typeface="inter-regular"/>
            </a:endParaRPr>
          </a:p>
          <a:p>
            <a:pPr algn="just">
              <a:buFont typeface="Arial" panose="020B0604020202020204" pitchFamily="34" charset="0"/>
              <a:buChar char="•"/>
            </a:pPr>
            <a:r>
              <a:rPr lang="en-US" sz="2400" b="1" i="0" dirty="0">
                <a:solidFill>
                  <a:srgbClr val="000000"/>
                </a:solidFill>
                <a:effectLst/>
                <a:latin typeface="inter-bold"/>
              </a:rPr>
              <a:t>host or domain</a:t>
            </a:r>
            <a:r>
              <a:rPr lang="en-US" sz="2400" b="0" i="0" dirty="0">
                <a:solidFill>
                  <a:srgbClr val="000000"/>
                </a:solidFill>
                <a:effectLst/>
                <a:latin typeface="inter-regular"/>
              </a:rPr>
              <a:t>: </a:t>
            </a:r>
            <a:r>
              <a:rPr lang="en-US" sz="2400" b="0" i="0" dirty="0">
                <a:solidFill>
                  <a:schemeClr val="accent6">
                    <a:lumMod val="75000"/>
                  </a:schemeClr>
                </a:solidFill>
                <a:effectLst/>
                <a:latin typeface="inter-regular"/>
                <a:hlinkClick r:id="rId2"/>
              </a:rPr>
              <a:t>www.pvpsiddhartha.ac.in</a:t>
            </a:r>
            <a:endParaRPr lang="en-US" sz="2400" b="0" i="0" dirty="0">
              <a:solidFill>
                <a:srgbClr val="000000"/>
              </a:solidFill>
              <a:effectLst/>
              <a:latin typeface="inter-regular"/>
            </a:endParaRPr>
          </a:p>
          <a:p>
            <a:pPr algn="just">
              <a:buFont typeface="Arial" panose="020B0604020202020204" pitchFamily="34" charset="0"/>
              <a:buChar char="•"/>
            </a:pPr>
            <a:r>
              <a:rPr lang="en-US" sz="2400" b="1" i="0" dirty="0">
                <a:solidFill>
                  <a:srgbClr val="000000"/>
                </a:solidFill>
                <a:effectLst/>
                <a:latin typeface="inter-bold"/>
              </a:rPr>
              <a:t>Path of the resource</a:t>
            </a:r>
            <a:r>
              <a:rPr lang="en-US" sz="2400" b="0" i="0" dirty="0">
                <a:solidFill>
                  <a:srgbClr val="000000"/>
                </a:solidFill>
                <a:effectLst/>
                <a:latin typeface="inter-regular"/>
              </a:rPr>
              <a:t>: File or location on the webserver.    /full-form</a:t>
            </a:r>
          </a:p>
          <a:p>
            <a:pPr algn="just"/>
            <a:endParaRPr lang="en-US" sz="2400" b="0" i="0" dirty="0">
              <a:solidFill>
                <a:schemeClr val="accent6">
                  <a:lumMod val="75000"/>
                </a:schemeClr>
              </a:solidFill>
              <a:effectLst/>
              <a:latin typeface="inter-regular"/>
            </a:endParaRPr>
          </a:p>
        </p:txBody>
      </p:sp>
      <p:sp>
        <p:nvSpPr>
          <p:cNvPr id="6" name="Rectangle 1">
            <a:extLst>
              <a:ext uri="{FF2B5EF4-FFF2-40B4-BE49-F238E27FC236}">
                <a16:creationId xmlns:a16="http://schemas.microsoft.com/office/drawing/2014/main" id="{54982F14-1A09-A3A0-B4EF-60265BD6E078}"/>
              </a:ext>
            </a:extLst>
          </p:cNvPr>
          <p:cNvSpPr>
            <a:spLocks noChangeArrowheads="1"/>
          </p:cNvSpPr>
          <p:nvPr/>
        </p:nvSpPr>
        <p:spPr bwMode="auto">
          <a:xfrm>
            <a:off x="3165310" y="432630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529"/>
                </a:solidFill>
                <a:effectLst/>
                <a:latin typeface="system-ui"/>
              </a:rPr>
              <a:t> (</a:t>
            </a:r>
            <a:r>
              <a:rPr kumimoji="0" lang="en-US" altLang="en-US" b="0" i="0" u="none" strike="noStrike" cap="none" normalizeH="0" baseline="0" dirty="0">
                <a:ln>
                  <a:noFill/>
                </a:ln>
                <a:solidFill>
                  <a:srgbClr val="D63384"/>
                </a:solidFill>
                <a:effectLst/>
                <a:latin typeface="var(--bs-font-monospace)"/>
              </a:rPr>
              <a:t>://</a:t>
            </a:r>
            <a:r>
              <a:rPr kumimoji="0" lang="en-US" altLang="en-US" sz="1200" b="0" i="0" u="none" strike="noStrike" cap="none" normalizeH="0" baseline="0" dirty="0">
                <a:ln>
                  <a:noFill/>
                </a:ln>
                <a:solidFill>
                  <a:srgbClr val="212529"/>
                </a:solidFill>
                <a:effectLst/>
                <a:latin typeface="system-ui"/>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108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43029-AE49-DC72-325C-9DA0EB2476C8}"/>
              </a:ext>
            </a:extLst>
          </p:cNvPr>
          <p:cNvSpPr txBox="1"/>
          <p:nvPr/>
        </p:nvSpPr>
        <p:spPr>
          <a:xfrm>
            <a:off x="332511" y="3640975"/>
            <a:ext cx="5453148" cy="646331"/>
          </a:xfrm>
          <a:prstGeom prst="rect">
            <a:avLst/>
          </a:prstGeom>
          <a:noFill/>
        </p:spPr>
        <p:txBody>
          <a:bodyPr wrap="square">
            <a:spAutoFit/>
          </a:bodyPr>
          <a:lstStyle/>
          <a:p>
            <a:r>
              <a:rPr lang="en-US" b="0" i="0" dirty="0">
                <a:solidFill>
                  <a:srgbClr val="333333"/>
                </a:solidFill>
                <a:effectLst/>
                <a:latin typeface="inter-regular"/>
              </a:rPr>
              <a:t>if the path in the URL is incorrect, </a:t>
            </a:r>
          </a:p>
          <a:p>
            <a:r>
              <a:rPr lang="en-US" b="0" i="0" dirty="0">
                <a:solidFill>
                  <a:srgbClr val="333333"/>
                </a:solidFill>
                <a:effectLst/>
                <a:latin typeface="inter-regular"/>
              </a:rPr>
              <a:t>the browser may display a</a:t>
            </a:r>
            <a:endParaRPr lang="en-IN" dirty="0"/>
          </a:p>
        </p:txBody>
      </p:sp>
      <p:sp>
        <p:nvSpPr>
          <p:cNvPr id="5" name="TextBox 4">
            <a:extLst>
              <a:ext uri="{FF2B5EF4-FFF2-40B4-BE49-F238E27FC236}">
                <a16:creationId xmlns:a16="http://schemas.microsoft.com/office/drawing/2014/main" id="{D642CBE8-F661-FCB3-4342-6DF97C163575}"/>
              </a:ext>
            </a:extLst>
          </p:cNvPr>
          <p:cNvSpPr txBox="1"/>
          <p:nvPr/>
        </p:nvSpPr>
        <p:spPr>
          <a:xfrm>
            <a:off x="438499" y="667391"/>
            <a:ext cx="6097384" cy="584775"/>
          </a:xfrm>
          <a:prstGeom prst="rect">
            <a:avLst/>
          </a:prstGeom>
          <a:noFill/>
        </p:spPr>
        <p:txBody>
          <a:bodyPr wrap="square">
            <a:spAutoFit/>
          </a:bodyPr>
          <a:lstStyle/>
          <a:p>
            <a:r>
              <a:rPr lang="en-US" sz="3200" b="0" i="0" dirty="0">
                <a:solidFill>
                  <a:schemeClr val="accent6">
                    <a:lumMod val="75000"/>
                  </a:schemeClr>
                </a:solidFill>
                <a:effectLst/>
                <a:latin typeface="inter-regular"/>
              </a:rPr>
              <a:t>Server not found“ :  </a:t>
            </a:r>
            <a:endParaRPr lang="en-IN" sz="3200" dirty="0">
              <a:solidFill>
                <a:schemeClr val="accent6">
                  <a:lumMod val="75000"/>
                </a:schemeClr>
              </a:solidFill>
            </a:endParaRPr>
          </a:p>
        </p:txBody>
      </p:sp>
      <p:sp>
        <p:nvSpPr>
          <p:cNvPr id="7" name="TextBox 6">
            <a:extLst>
              <a:ext uri="{FF2B5EF4-FFF2-40B4-BE49-F238E27FC236}">
                <a16:creationId xmlns:a16="http://schemas.microsoft.com/office/drawing/2014/main" id="{6FDE60F1-346E-6C63-638D-B939D5FC68CB}"/>
              </a:ext>
            </a:extLst>
          </p:cNvPr>
          <p:cNvSpPr txBox="1"/>
          <p:nvPr/>
        </p:nvSpPr>
        <p:spPr>
          <a:xfrm>
            <a:off x="347058" y="1551356"/>
            <a:ext cx="4798520" cy="646331"/>
          </a:xfrm>
          <a:prstGeom prst="rect">
            <a:avLst/>
          </a:prstGeom>
          <a:noFill/>
        </p:spPr>
        <p:txBody>
          <a:bodyPr wrap="square">
            <a:spAutoFit/>
          </a:bodyPr>
          <a:lstStyle/>
          <a:p>
            <a:r>
              <a:rPr lang="en-US" b="0" i="0" dirty="0">
                <a:solidFill>
                  <a:srgbClr val="333333"/>
                </a:solidFill>
                <a:effectLst/>
                <a:latin typeface="inter-regular"/>
              </a:rPr>
              <a:t>If the URL does not contain a valid server, a browser may display a "Server not found" error </a:t>
            </a:r>
            <a:endParaRPr lang="en-IN" dirty="0"/>
          </a:p>
        </p:txBody>
      </p:sp>
      <p:sp>
        <p:nvSpPr>
          <p:cNvPr id="9" name="TextBox 8">
            <a:extLst>
              <a:ext uri="{FF2B5EF4-FFF2-40B4-BE49-F238E27FC236}">
                <a16:creationId xmlns:a16="http://schemas.microsoft.com/office/drawing/2014/main" id="{7AD085B1-CE6B-C8AE-7658-A09D9A2B8BA1}"/>
              </a:ext>
            </a:extLst>
          </p:cNvPr>
          <p:cNvSpPr txBox="1"/>
          <p:nvPr/>
        </p:nvSpPr>
        <p:spPr>
          <a:xfrm>
            <a:off x="538252" y="2670756"/>
            <a:ext cx="6097384" cy="646331"/>
          </a:xfrm>
          <a:prstGeom prst="rect">
            <a:avLst/>
          </a:prstGeom>
          <a:noFill/>
        </p:spPr>
        <p:txBody>
          <a:bodyPr wrap="square">
            <a:spAutoFit/>
          </a:bodyPr>
          <a:lstStyle/>
          <a:p>
            <a:r>
              <a:rPr lang="en-US" sz="3600" b="0" i="0" dirty="0">
                <a:solidFill>
                  <a:schemeClr val="accent6">
                    <a:lumMod val="75000"/>
                  </a:schemeClr>
                </a:solidFill>
                <a:effectLst/>
                <a:latin typeface="inter-regular"/>
              </a:rPr>
              <a:t>"404 error".</a:t>
            </a:r>
            <a:endParaRPr lang="en-IN" sz="3600" dirty="0">
              <a:solidFill>
                <a:schemeClr val="accent6">
                  <a:lumMod val="75000"/>
                </a:schemeClr>
              </a:solidFill>
            </a:endParaRPr>
          </a:p>
        </p:txBody>
      </p:sp>
      <p:pic>
        <p:nvPicPr>
          <p:cNvPr id="11" name="Picture 10">
            <a:extLst>
              <a:ext uri="{FF2B5EF4-FFF2-40B4-BE49-F238E27FC236}">
                <a16:creationId xmlns:a16="http://schemas.microsoft.com/office/drawing/2014/main" id="{9609845A-4478-3AED-9E40-3A87F1704652}"/>
              </a:ext>
            </a:extLst>
          </p:cNvPr>
          <p:cNvPicPr>
            <a:picLocks noChangeAspect="1"/>
          </p:cNvPicPr>
          <p:nvPr/>
        </p:nvPicPr>
        <p:blipFill>
          <a:blip r:embed="rId2"/>
          <a:stretch>
            <a:fillRect/>
          </a:stretch>
        </p:blipFill>
        <p:spPr>
          <a:xfrm>
            <a:off x="5005303" y="246697"/>
            <a:ext cx="6105525" cy="4352925"/>
          </a:xfrm>
          <a:prstGeom prst="rect">
            <a:avLst/>
          </a:prstGeom>
        </p:spPr>
      </p:pic>
    </p:spTree>
    <p:extLst>
      <p:ext uri="{BB962C8B-B14F-4D97-AF65-F5344CB8AC3E}">
        <p14:creationId xmlns:p14="http://schemas.microsoft.com/office/powerpoint/2010/main" val="1198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596" y="285728"/>
            <a:ext cx="8258204" cy="6343672"/>
          </a:xfrm>
        </p:spPr>
        <p:txBody>
          <a:bodyPr/>
          <a:lstStyle/>
          <a:p>
            <a:r>
              <a:rPr lang="en-US" dirty="0">
                <a:latin typeface="Times New Roman" pitchFamily="18" charset="0"/>
                <a:cs typeface="Times New Roman" pitchFamily="18" charset="0"/>
              </a:rPr>
              <a:t>Domain name is a combination of IP address(4 bytes) and Port id or Service id (4 digits).</a:t>
            </a:r>
          </a:p>
          <a:p>
            <a:r>
              <a:rPr lang="en-US" dirty="0">
                <a:latin typeface="Times New Roman" pitchFamily="18" charset="0"/>
                <a:cs typeface="Times New Roman" pitchFamily="18" charset="0"/>
              </a:rPr>
              <a:t>Note:</a:t>
            </a:r>
          </a:p>
          <a:p>
            <a:pPr>
              <a:buNone/>
            </a:pPr>
            <a:r>
              <a:rPr lang="en-US" dirty="0">
                <a:latin typeface="Times New Roman" pitchFamily="18" charset="0"/>
                <a:cs typeface="Times New Roman" pitchFamily="18" charset="0"/>
              </a:rPr>
              <a:t>		Apache Tomcat Web Server default port </a:t>
            </a:r>
          </a:p>
          <a:p>
            <a:pPr>
              <a:buNone/>
            </a:pPr>
            <a:r>
              <a:rPr lang="en-US" dirty="0">
                <a:latin typeface="Times New Roman" pitchFamily="18" charset="0"/>
                <a:cs typeface="Times New Roman" pitchFamily="18" charset="0"/>
              </a:rPr>
              <a:t>	number is 8080. Even Oracle has same port id and it has high preference. So, we need to change port id of Apache to access it over Oracle.</a:t>
            </a:r>
          </a:p>
          <a:p>
            <a:pPr>
              <a:buNone/>
            </a:pPr>
            <a:r>
              <a:rPr lang="en-IN" dirty="0">
                <a:latin typeface="Times New Roman" pitchFamily="18" charset="0"/>
                <a:cs typeface="Times New Roman" pitchFamily="18" charset="0"/>
              </a:rPr>
              <a:t>http://localhost:8080/manager/text/deploy?config=file:/path/context.xml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9692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63613-E0AD-4AF7-7253-5CED54DEF8C1}"/>
              </a:ext>
            </a:extLst>
          </p:cNvPr>
          <p:cNvSpPr txBox="1"/>
          <p:nvPr/>
        </p:nvSpPr>
        <p:spPr>
          <a:xfrm>
            <a:off x="490451" y="407292"/>
            <a:ext cx="11205555" cy="4401205"/>
          </a:xfrm>
          <a:prstGeom prst="rect">
            <a:avLst/>
          </a:prstGeom>
          <a:noFill/>
        </p:spPr>
        <p:txBody>
          <a:bodyPr wrap="square">
            <a:spAutoFit/>
          </a:bodyPr>
          <a:lstStyle/>
          <a:p>
            <a:pPr algn="l" fontAlgn="base"/>
            <a:r>
              <a:rPr lang="en-US" sz="2800" b="0" i="0" dirty="0">
                <a:solidFill>
                  <a:srgbClr val="273239"/>
                </a:solidFill>
                <a:effectLst/>
                <a:latin typeface="Nunito" pitchFamily="2" charset="0"/>
              </a:rPr>
              <a:t>There are two types of URL:</a:t>
            </a:r>
          </a:p>
          <a:p>
            <a:pPr algn="l" fontAlgn="base">
              <a:buFont typeface="Arial" panose="020B0604020202020204" pitchFamily="34" charset="0"/>
              <a:buChar char="•"/>
            </a:pPr>
            <a:r>
              <a:rPr lang="en-US" sz="2800" b="0" i="0" dirty="0">
                <a:solidFill>
                  <a:srgbClr val="273239"/>
                </a:solidFill>
                <a:effectLst/>
                <a:latin typeface="Nunito" pitchFamily="2" charset="0"/>
              </a:rPr>
              <a:t>Absolute URL</a:t>
            </a:r>
          </a:p>
          <a:p>
            <a:pPr algn="l" fontAlgn="base">
              <a:buFont typeface="Arial" panose="020B0604020202020204" pitchFamily="34" charset="0"/>
              <a:buChar char="•"/>
            </a:pPr>
            <a:r>
              <a:rPr lang="en-US" sz="2800" b="0" i="0" dirty="0">
                <a:solidFill>
                  <a:srgbClr val="273239"/>
                </a:solidFill>
                <a:effectLst/>
                <a:latin typeface="Nunito" pitchFamily="2" charset="0"/>
              </a:rPr>
              <a:t>Relative URL</a:t>
            </a:r>
          </a:p>
          <a:p>
            <a:pPr algn="l" fontAlgn="base"/>
            <a:r>
              <a:rPr lang="en-US" sz="2800" b="1" i="0" dirty="0">
                <a:solidFill>
                  <a:srgbClr val="273239"/>
                </a:solidFill>
                <a:effectLst/>
                <a:latin typeface="Nunito" pitchFamily="2" charset="0"/>
              </a:rPr>
              <a:t>Absolute URL:</a:t>
            </a:r>
            <a:r>
              <a:rPr lang="en-US" sz="2800" b="0" i="0" dirty="0">
                <a:solidFill>
                  <a:srgbClr val="273239"/>
                </a:solidFill>
                <a:effectLst/>
                <a:latin typeface="Nunito" pitchFamily="2" charset="0"/>
              </a:rPr>
              <a:t> This type of URL contains both the domain name and directory/page path. </a:t>
            </a:r>
          </a:p>
          <a:p>
            <a:pPr algn="l" fontAlgn="base"/>
            <a:r>
              <a:rPr lang="en-US" sz="2800" b="0" i="0" dirty="0">
                <a:solidFill>
                  <a:srgbClr val="273239"/>
                </a:solidFill>
                <a:effectLst/>
                <a:latin typeface="Nunito" pitchFamily="2" charset="0"/>
              </a:rPr>
              <a:t>An absolute URL gives complete location information. </a:t>
            </a:r>
          </a:p>
          <a:p>
            <a:pPr algn="l" fontAlgn="base"/>
            <a:r>
              <a:rPr lang="en-US" sz="2800" b="0" i="0" dirty="0">
                <a:solidFill>
                  <a:srgbClr val="273239"/>
                </a:solidFill>
                <a:effectLst/>
                <a:latin typeface="Nunito" pitchFamily="2" charset="0"/>
              </a:rPr>
              <a:t>It begins with a protocol like “http://” and continues, including every detail. </a:t>
            </a:r>
          </a:p>
          <a:p>
            <a:pPr algn="l" fontAlgn="base"/>
            <a:r>
              <a:rPr lang="en-US" sz="2800" b="0" i="0" dirty="0">
                <a:solidFill>
                  <a:srgbClr val="273239"/>
                </a:solidFill>
                <a:effectLst/>
                <a:latin typeface="Nunito" pitchFamily="2" charset="0"/>
              </a:rPr>
              <a:t>An absolute URL typically comes with the following syntax.</a:t>
            </a:r>
          </a:p>
          <a:p>
            <a:pPr algn="l" fontAlgn="base"/>
            <a:endParaRPr lang="en-US" sz="2800" b="0" i="0" dirty="0">
              <a:solidFill>
                <a:srgbClr val="273239"/>
              </a:solidFill>
              <a:effectLst/>
              <a:latin typeface="Nunito" pitchFamily="2" charset="0"/>
            </a:endParaRPr>
          </a:p>
        </p:txBody>
      </p:sp>
      <p:sp>
        <p:nvSpPr>
          <p:cNvPr id="4" name="Rectangle 1">
            <a:extLst>
              <a:ext uri="{FF2B5EF4-FFF2-40B4-BE49-F238E27FC236}">
                <a16:creationId xmlns:a16="http://schemas.microsoft.com/office/drawing/2014/main" id="{7BE4C0D2-F0A5-8324-F1A2-E55E8F684F0E}"/>
              </a:ext>
            </a:extLst>
          </p:cNvPr>
          <p:cNvSpPr>
            <a:spLocks noChangeArrowheads="1"/>
          </p:cNvSpPr>
          <p:nvPr/>
        </p:nvSpPr>
        <p:spPr bwMode="auto">
          <a:xfrm>
            <a:off x="839585" y="4514765"/>
            <a:ext cx="7597833" cy="55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73239"/>
                </a:solidFill>
                <a:effectLst/>
                <a:latin typeface="Consolas" panose="020B0609020204030204" pitchFamily="49" charset="0"/>
              </a:rPr>
              <a:t>protocol://domain/path</a:t>
            </a:r>
            <a:r>
              <a:rPr kumimoji="0" lang="en-US" altLang="en-US" sz="3200"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BFF6D4F-F68A-C0ED-D801-894627BE09F0}"/>
              </a:ext>
            </a:extLst>
          </p:cNvPr>
          <p:cNvSpPr txBox="1"/>
          <p:nvPr/>
        </p:nvSpPr>
        <p:spPr>
          <a:xfrm>
            <a:off x="255620" y="5064896"/>
            <a:ext cx="11764583" cy="1815882"/>
          </a:xfrm>
          <a:prstGeom prst="rect">
            <a:avLst/>
          </a:prstGeom>
          <a:noFill/>
        </p:spPr>
        <p:txBody>
          <a:bodyPr wrap="square">
            <a:spAutoFit/>
          </a:bodyPr>
          <a:lstStyle/>
          <a:p>
            <a:r>
              <a:rPr lang="en-US" sz="2800" b="1" i="0" dirty="0">
                <a:solidFill>
                  <a:srgbClr val="273239"/>
                </a:solidFill>
                <a:effectLst/>
                <a:latin typeface="Nunito" pitchFamily="2" charset="0"/>
              </a:rPr>
              <a:t>Relative URL:</a:t>
            </a:r>
            <a:r>
              <a:rPr lang="en-US" sz="2800" b="0" i="0" dirty="0">
                <a:solidFill>
                  <a:srgbClr val="273239"/>
                </a:solidFill>
                <a:effectLst/>
                <a:latin typeface="Nunito" pitchFamily="2" charset="0"/>
              </a:rPr>
              <a:t> This type of URL contains the path excluding the domain name. Relative means “in relation to”, and a relative URL tells a URL location on terms of the current location. </a:t>
            </a:r>
          </a:p>
          <a:p>
            <a:endParaRPr lang="en-IN" sz="2800" dirty="0"/>
          </a:p>
        </p:txBody>
      </p:sp>
      <p:sp>
        <p:nvSpPr>
          <p:cNvPr id="7" name="Rectangle 2">
            <a:extLst>
              <a:ext uri="{FF2B5EF4-FFF2-40B4-BE49-F238E27FC236}">
                <a16:creationId xmlns:a16="http://schemas.microsoft.com/office/drawing/2014/main" id="{B08F1382-1F0B-8753-DEB2-A42F10B82B12}"/>
              </a:ext>
            </a:extLst>
          </p:cNvPr>
          <p:cNvSpPr>
            <a:spLocks noChangeArrowheads="1"/>
          </p:cNvSpPr>
          <p:nvPr/>
        </p:nvSpPr>
        <p:spPr bwMode="auto">
          <a:xfrm>
            <a:off x="0" y="6351845"/>
            <a:ext cx="12192000" cy="48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73239"/>
                </a:solidFill>
                <a:effectLst/>
                <a:latin typeface="Consolas" panose="020B0609020204030204" pitchFamily="49" charset="0"/>
              </a:rPr>
              <a:t>&lt;</a:t>
            </a:r>
            <a:r>
              <a:rPr kumimoji="0" lang="en-US" altLang="en-US" sz="2800" b="0" i="0" u="none" strike="noStrike" cap="none" normalizeH="0" baseline="0" dirty="0" err="1">
                <a:ln>
                  <a:noFill/>
                </a:ln>
                <a:solidFill>
                  <a:srgbClr val="273239"/>
                </a:solidFill>
                <a:effectLst/>
                <a:latin typeface="Consolas" panose="020B0609020204030204" pitchFamily="49" charset="0"/>
              </a:rPr>
              <a:t>img</a:t>
            </a:r>
            <a:r>
              <a:rPr kumimoji="0" lang="en-US" altLang="en-US" sz="2800" b="0" i="0" u="none" strike="noStrike" cap="none" normalizeH="0" baseline="0" dirty="0">
                <a:ln>
                  <a:noFill/>
                </a:ln>
                <a:solidFill>
                  <a:srgbClr val="273239"/>
                </a:solidFill>
                <a:effectLst/>
                <a:latin typeface="Consolas" panose="020B0609020204030204" pitchFamily="49" charset="0"/>
              </a:rPr>
              <a:t> </a:t>
            </a:r>
            <a:r>
              <a:rPr kumimoji="0" lang="en-US" altLang="en-US" sz="2800" b="0" i="0" u="none" strike="noStrike" cap="none" normalizeH="0" baseline="0" dirty="0" err="1">
                <a:ln>
                  <a:noFill/>
                </a:ln>
                <a:solidFill>
                  <a:srgbClr val="273239"/>
                </a:solidFill>
                <a:effectLst/>
                <a:latin typeface="Consolas" panose="020B0609020204030204" pitchFamily="49" charset="0"/>
              </a:rPr>
              <a:t>src</a:t>
            </a:r>
            <a:r>
              <a:rPr kumimoji="0" lang="en-US" altLang="en-US" sz="2800" b="0" i="0" u="none" strike="noStrike" cap="none" normalizeH="0" baseline="0" dirty="0">
                <a:ln>
                  <a:noFill/>
                </a:ln>
                <a:solidFill>
                  <a:srgbClr val="273239"/>
                </a:solidFill>
                <a:effectLst/>
                <a:latin typeface="Consolas" panose="020B0609020204030204" pitchFamily="49" charset="0"/>
              </a:rPr>
              <a:t>=“image1.jpg"&gt;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304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F55A5-7ACF-37F2-B465-21AD024C5202}"/>
              </a:ext>
            </a:extLst>
          </p:cNvPr>
          <p:cNvSpPr txBox="1"/>
          <p:nvPr/>
        </p:nvSpPr>
        <p:spPr>
          <a:xfrm>
            <a:off x="3048674" y="754021"/>
            <a:ext cx="6097348" cy="1200329"/>
          </a:xfrm>
          <a:prstGeom prst="rect">
            <a:avLst/>
          </a:prstGeom>
          <a:noFill/>
        </p:spPr>
        <p:txBody>
          <a:bodyPr wrap="square">
            <a:spAutoFit/>
          </a:bodyPr>
          <a:lstStyle/>
          <a:p>
            <a:pPr algn="ctr"/>
            <a:r>
              <a:rPr lang="en-US" sz="3600" b="0" i="0" dirty="0">
                <a:solidFill>
                  <a:srgbClr val="202124"/>
                </a:solidFill>
                <a:effectLst/>
                <a:latin typeface="Google Sans"/>
              </a:rPr>
              <a:t> </a:t>
            </a:r>
            <a:r>
              <a:rPr lang="en-US" sz="3600" b="0" i="0" dirty="0">
                <a:solidFill>
                  <a:srgbClr val="FF0000"/>
                </a:solidFill>
                <a:effectLst/>
                <a:latin typeface="Google Sans"/>
              </a:rPr>
              <a:t>Hypertext Transfer Protocol </a:t>
            </a:r>
            <a:r>
              <a:rPr lang="en-US" sz="3600" b="0" i="0" dirty="0">
                <a:solidFill>
                  <a:srgbClr val="202124"/>
                </a:solidFill>
                <a:effectLst/>
                <a:latin typeface="Google Sans"/>
              </a:rPr>
              <a:t>(HTTP)</a:t>
            </a:r>
            <a:endParaRPr lang="en-IN" sz="3600" dirty="0"/>
          </a:p>
        </p:txBody>
      </p:sp>
      <p:pic>
        <p:nvPicPr>
          <p:cNvPr id="7" name="Picture 6">
            <a:extLst>
              <a:ext uri="{FF2B5EF4-FFF2-40B4-BE49-F238E27FC236}">
                <a16:creationId xmlns:a16="http://schemas.microsoft.com/office/drawing/2014/main" id="{BEAD2047-AFFE-2A97-E53E-780310FF966D}"/>
              </a:ext>
            </a:extLst>
          </p:cNvPr>
          <p:cNvPicPr>
            <a:picLocks noChangeAspect="1"/>
          </p:cNvPicPr>
          <p:nvPr/>
        </p:nvPicPr>
        <p:blipFill>
          <a:blip r:embed="rId2"/>
          <a:stretch>
            <a:fillRect/>
          </a:stretch>
        </p:blipFill>
        <p:spPr>
          <a:xfrm>
            <a:off x="981126" y="1314450"/>
            <a:ext cx="9837925" cy="4229100"/>
          </a:xfrm>
          <a:prstGeom prst="rect">
            <a:avLst/>
          </a:prstGeom>
        </p:spPr>
      </p:pic>
      <p:sp>
        <p:nvSpPr>
          <p:cNvPr id="9" name="TextBox 8">
            <a:extLst>
              <a:ext uri="{FF2B5EF4-FFF2-40B4-BE49-F238E27FC236}">
                <a16:creationId xmlns:a16="http://schemas.microsoft.com/office/drawing/2014/main" id="{5D19BE1C-97DC-191C-FE82-387D61CDE811}"/>
              </a:ext>
            </a:extLst>
          </p:cNvPr>
          <p:cNvSpPr txBox="1"/>
          <p:nvPr/>
        </p:nvSpPr>
        <p:spPr>
          <a:xfrm>
            <a:off x="1106594" y="5769190"/>
            <a:ext cx="9453512" cy="646331"/>
          </a:xfrm>
          <a:prstGeom prst="rect">
            <a:avLst/>
          </a:prstGeom>
          <a:noFill/>
        </p:spPr>
        <p:txBody>
          <a:bodyPr wrap="square">
            <a:spAutoFit/>
          </a:bodyPr>
          <a:lstStyle/>
          <a:p>
            <a:r>
              <a:rPr lang="en-IN" sz="1800" dirty="0">
                <a:solidFill>
                  <a:srgbClr val="000000"/>
                </a:solidFill>
                <a:effectLst/>
                <a:latin typeface="Nunito" pitchFamily="2" charset="0"/>
                <a:ea typeface="Calibri" panose="020F0502020204030204" pitchFamily="34" charset="0"/>
                <a:cs typeface="Times New Roman" panose="02020603050405020304" pitchFamily="18" charset="0"/>
              </a:rPr>
              <a:t>HTTP is a TCP/IP based communication protocol, that is used to deliver data (HTML files, image files, query results, etc.) on the World Wide Web</a:t>
            </a:r>
            <a:endParaRPr lang="en-IN" dirty="0"/>
          </a:p>
        </p:txBody>
      </p:sp>
    </p:spTree>
    <p:extLst>
      <p:ext uri="{BB962C8B-B14F-4D97-AF65-F5344CB8AC3E}">
        <p14:creationId xmlns:p14="http://schemas.microsoft.com/office/powerpoint/2010/main" val="3395293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D3C49-6178-D0D3-9742-174F32FB199E}"/>
              </a:ext>
            </a:extLst>
          </p:cNvPr>
          <p:cNvSpPr txBox="1"/>
          <p:nvPr/>
        </p:nvSpPr>
        <p:spPr>
          <a:xfrm>
            <a:off x="477430" y="1404142"/>
            <a:ext cx="11045628" cy="3170099"/>
          </a:xfrm>
          <a:prstGeom prst="rect">
            <a:avLst/>
          </a:prstGeom>
          <a:noFill/>
        </p:spPr>
        <p:txBody>
          <a:bodyPr wrap="square">
            <a:spAutoFit/>
          </a:bodyPr>
          <a:lstStyle/>
          <a:p>
            <a:pPr algn="l"/>
            <a:r>
              <a:rPr lang="en-US" sz="2000" b="0" i="0" dirty="0">
                <a:solidFill>
                  <a:srgbClr val="000000"/>
                </a:solidFill>
                <a:effectLst/>
                <a:latin typeface="Heebo" pitchFamily="2" charset="-79"/>
                <a:cs typeface="Heebo" pitchFamily="2" charset="-79"/>
              </a:rPr>
              <a:t>Basic Features</a:t>
            </a:r>
          </a:p>
          <a:p>
            <a:pPr algn="l"/>
            <a:endParaRPr lang="en-US" sz="2000" b="0" i="0" dirty="0">
              <a:solidFill>
                <a:srgbClr val="000000"/>
              </a:solidFill>
              <a:effectLst/>
              <a:latin typeface="Heebo" pitchFamily="2" charset="-79"/>
              <a:cs typeface="Heebo" pitchFamily="2" charset="-79"/>
            </a:endParaRPr>
          </a:p>
          <a:p>
            <a:pPr algn="just"/>
            <a:r>
              <a:rPr lang="en-US" sz="2000" b="0" i="0" dirty="0">
                <a:solidFill>
                  <a:srgbClr val="000000"/>
                </a:solidFill>
                <a:effectLst/>
                <a:latin typeface="Nunito" pitchFamily="2" charset="0"/>
              </a:rPr>
              <a:t>There are three basic features that make HTTP a simple but powerful protocol:</a:t>
            </a:r>
          </a:p>
          <a:p>
            <a:pPr algn="just"/>
            <a:endParaRPr lang="en-US" sz="2000" b="0" i="0" dirty="0">
              <a:solidFill>
                <a:srgbClr val="000000"/>
              </a:solidFill>
              <a:effectLst/>
              <a:latin typeface="Nunito" pitchFamily="2" charset="0"/>
            </a:endParaRPr>
          </a:p>
          <a:p>
            <a:pPr lvl="1" algn="just">
              <a:buFont typeface="Arial" panose="020B0604020202020204" pitchFamily="34" charset="0"/>
              <a:buChar char="•"/>
            </a:pPr>
            <a:r>
              <a:rPr lang="en-US" sz="2000" b="1" i="0" dirty="0">
                <a:solidFill>
                  <a:srgbClr val="000000"/>
                </a:solidFill>
                <a:effectLst/>
                <a:latin typeface="Nunito" pitchFamily="2" charset="0"/>
              </a:rPr>
              <a:t>HTTP is connectionless:</a:t>
            </a:r>
            <a:r>
              <a:rPr lang="en-US" sz="2000" b="0" i="0" dirty="0">
                <a:solidFill>
                  <a:srgbClr val="000000"/>
                </a:solidFill>
                <a:effectLst/>
                <a:latin typeface="Nunito" pitchFamily="2" charset="0"/>
              </a:rPr>
              <a:t> </a:t>
            </a:r>
          </a:p>
          <a:p>
            <a:pPr algn="just"/>
            <a:endParaRPr lang="en-US" sz="2000" dirty="0">
              <a:solidFill>
                <a:srgbClr val="000000"/>
              </a:solidFill>
              <a:latin typeface="Nunito" pitchFamily="2" charset="0"/>
            </a:endParaRPr>
          </a:p>
          <a:p>
            <a:pPr lvl="1" algn="just">
              <a:buFont typeface="Arial" panose="020B0604020202020204" pitchFamily="34" charset="0"/>
              <a:buChar char="•"/>
            </a:pPr>
            <a:r>
              <a:rPr lang="en-US" sz="2000" b="1" i="0" dirty="0">
                <a:solidFill>
                  <a:srgbClr val="000000"/>
                </a:solidFill>
                <a:effectLst/>
                <a:latin typeface="Nunito" pitchFamily="2" charset="0"/>
              </a:rPr>
              <a:t>HTTP is media independent:</a:t>
            </a:r>
            <a:r>
              <a:rPr lang="en-US" sz="2000" b="0" i="0" dirty="0">
                <a:solidFill>
                  <a:srgbClr val="000000"/>
                </a:solidFill>
                <a:effectLst/>
                <a:latin typeface="Nunito" pitchFamily="2" charset="0"/>
              </a:rPr>
              <a:t> </a:t>
            </a:r>
          </a:p>
          <a:p>
            <a:pPr algn="just">
              <a:buFont typeface="Arial" panose="020B0604020202020204" pitchFamily="34" charset="0"/>
              <a:buChar char="•"/>
            </a:pPr>
            <a:endParaRPr lang="en-US" sz="2000" b="0" i="0" dirty="0">
              <a:solidFill>
                <a:srgbClr val="000000"/>
              </a:solidFill>
              <a:effectLst/>
              <a:latin typeface="Nunito" pitchFamily="2" charset="0"/>
            </a:endParaRPr>
          </a:p>
          <a:p>
            <a:pPr lvl="1" algn="just">
              <a:buFont typeface="Arial" panose="020B0604020202020204" pitchFamily="34" charset="0"/>
              <a:buChar char="•"/>
            </a:pPr>
            <a:r>
              <a:rPr lang="en-US" sz="2000" b="1" i="0" dirty="0">
                <a:solidFill>
                  <a:srgbClr val="000000"/>
                </a:solidFill>
                <a:effectLst/>
                <a:latin typeface="Nunito" pitchFamily="2" charset="0"/>
              </a:rPr>
              <a:t>HTTP is stateless:</a:t>
            </a:r>
            <a:r>
              <a:rPr lang="en-US" sz="2000" b="0" i="0" dirty="0">
                <a:solidFill>
                  <a:srgbClr val="000000"/>
                </a:solidFill>
                <a:effectLst/>
                <a:latin typeface="Nunito" pitchFamily="2" charset="0"/>
              </a:rPr>
              <a:t>  C</a:t>
            </a:r>
            <a:r>
              <a:rPr lang="en-US" sz="2000" b="0" i="0" dirty="0">
                <a:solidFill>
                  <a:srgbClr val="040C28"/>
                </a:solidFill>
                <a:effectLst/>
                <a:highlight>
                  <a:srgbClr val="D3E3FD"/>
                </a:highlight>
                <a:latin typeface="Google Sans"/>
              </a:rPr>
              <a:t>ommand is request is executed independently, without any knowledge of the requests that were executed before it</a:t>
            </a:r>
            <a:endParaRPr lang="en-US" sz="2000" b="0" i="0" dirty="0">
              <a:solidFill>
                <a:srgbClr val="000000"/>
              </a:solidFill>
              <a:effectLst/>
              <a:latin typeface="Nunito" pitchFamily="2" charset="0"/>
            </a:endParaRPr>
          </a:p>
        </p:txBody>
      </p:sp>
      <p:sp>
        <p:nvSpPr>
          <p:cNvPr id="5" name="TextBox 4">
            <a:extLst>
              <a:ext uri="{FF2B5EF4-FFF2-40B4-BE49-F238E27FC236}">
                <a16:creationId xmlns:a16="http://schemas.microsoft.com/office/drawing/2014/main" id="{14262D79-0EC8-3AD0-FADB-42FC592E580B}"/>
              </a:ext>
            </a:extLst>
          </p:cNvPr>
          <p:cNvSpPr txBox="1"/>
          <p:nvPr/>
        </p:nvSpPr>
        <p:spPr>
          <a:xfrm>
            <a:off x="801112" y="4821491"/>
            <a:ext cx="10552014" cy="646331"/>
          </a:xfrm>
          <a:prstGeom prst="rect">
            <a:avLst/>
          </a:prstGeom>
          <a:noFill/>
        </p:spPr>
        <p:txBody>
          <a:bodyPr wrap="square">
            <a:spAutoFit/>
          </a:bodyPr>
          <a:lstStyle/>
          <a:p>
            <a:r>
              <a:rPr lang="en-US" b="0" i="0" dirty="0">
                <a:solidFill>
                  <a:srgbClr val="000000"/>
                </a:solidFill>
                <a:effectLst/>
                <a:latin typeface="Nunito" pitchFamily="2" charset="0"/>
              </a:rPr>
              <a:t>HTTP/1.0 uses a new connection for each request/response exchange, </a:t>
            </a:r>
          </a:p>
          <a:p>
            <a:r>
              <a:rPr lang="en-US" b="0" i="0" dirty="0">
                <a:solidFill>
                  <a:srgbClr val="000000"/>
                </a:solidFill>
                <a:effectLst/>
                <a:latin typeface="Nunito" pitchFamily="2" charset="0"/>
              </a:rPr>
              <a:t>where as HTTP/1.1 connection may be used for one or more request/response exchanges</a:t>
            </a:r>
            <a:endParaRPr lang="en-IN" dirty="0"/>
          </a:p>
        </p:txBody>
      </p:sp>
    </p:spTree>
    <p:extLst>
      <p:ext uri="{BB962C8B-B14F-4D97-AF65-F5344CB8AC3E}">
        <p14:creationId xmlns:p14="http://schemas.microsoft.com/office/powerpoint/2010/main" val="406566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58204" cy="868346"/>
          </a:xfrm>
        </p:spPr>
        <p:txBody>
          <a:bodyPr/>
          <a:lstStyle/>
          <a:p>
            <a:r>
              <a:rPr lang="en-US" dirty="0">
                <a:solidFill>
                  <a:srgbClr val="FF0000"/>
                </a:solidFill>
              </a:rPr>
              <a:t>Hyper Text Transfer Protocol</a:t>
            </a:r>
          </a:p>
        </p:txBody>
      </p:sp>
      <p:sp>
        <p:nvSpPr>
          <p:cNvPr id="3" name="Content Placeholder 2"/>
          <p:cNvSpPr>
            <a:spLocks noGrp="1"/>
          </p:cNvSpPr>
          <p:nvPr>
            <p:ph idx="1"/>
          </p:nvPr>
        </p:nvSpPr>
        <p:spPr>
          <a:xfrm>
            <a:off x="1981200" y="1285861"/>
            <a:ext cx="8229600" cy="4840303"/>
          </a:xfrm>
        </p:spPr>
        <p:txBody>
          <a:bodyPr/>
          <a:lstStyle/>
          <a:p>
            <a:r>
              <a:rPr lang="en-US" dirty="0">
                <a:latin typeface="Times New Roman" pitchFamily="18" charset="0"/>
                <a:cs typeface="Times New Roman" pitchFamily="18" charset="0"/>
              </a:rPr>
              <a:t>It is a </a:t>
            </a:r>
            <a:r>
              <a:rPr lang="en-US" b="1" dirty="0">
                <a:latin typeface="Times New Roman" pitchFamily="18" charset="0"/>
                <a:cs typeface="Times New Roman" pitchFamily="18" charset="0"/>
              </a:rPr>
              <a:t>platform independent </a:t>
            </a:r>
            <a:r>
              <a:rPr lang="en-US" dirty="0">
                <a:latin typeface="Times New Roman" pitchFamily="18" charset="0"/>
                <a:cs typeface="Times New Roman" pitchFamily="18" charset="0"/>
              </a:rPr>
              <a:t>protocol used to transfer the information on LAN and WWW.</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It is a </a:t>
            </a:r>
            <a:r>
              <a:rPr lang="en-US" b="1" dirty="0">
                <a:latin typeface="Times New Roman" pitchFamily="18" charset="0"/>
                <a:cs typeface="Times New Roman" pitchFamily="18" charset="0"/>
              </a:rPr>
              <a:t>request/response</a:t>
            </a:r>
            <a:r>
              <a:rPr lang="en-US" dirty="0">
                <a:latin typeface="Times New Roman" pitchFamily="18" charset="0"/>
                <a:cs typeface="Times New Roman" pitchFamily="18" charset="0"/>
              </a:rPr>
              <a:t> protocol.</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It is most commonly used protocol for web browser and web server communication.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58204" cy="868346"/>
          </a:xfrm>
        </p:spPr>
        <p:txBody>
          <a:bodyPr/>
          <a:lstStyle/>
          <a:p>
            <a:r>
              <a:rPr lang="en-US" dirty="0">
                <a:solidFill>
                  <a:srgbClr val="FF0000"/>
                </a:solidFill>
              </a:rPr>
              <a:t>Hyper Text Transfer Protocol Secure</a:t>
            </a:r>
          </a:p>
        </p:txBody>
      </p:sp>
      <p:sp>
        <p:nvSpPr>
          <p:cNvPr id="3" name="Content Placeholder 2"/>
          <p:cNvSpPr>
            <a:spLocks noGrp="1"/>
          </p:cNvSpPr>
          <p:nvPr>
            <p:ph idx="1"/>
          </p:nvPr>
        </p:nvSpPr>
        <p:spPr>
          <a:xfrm>
            <a:off x="1981200" y="1285861"/>
            <a:ext cx="8229600" cy="4840303"/>
          </a:xfrm>
        </p:spPr>
        <p:txBody>
          <a:bodyPr/>
          <a:lstStyle/>
          <a:p>
            <a:r>
              <a:rPr lang="en-US" dirty="0"/>
              <a:t>Hypertext Transfer Protocol Secure (HTTPS) is a protocol that secures communication and data transfer between a user's web browser and a website. HTTPS is the secure version of </a:t>
            </a:r>
            <a:r>
              <a:rPr lang="en-US" u="sng" dirty="0">
                <a:hlinkClick r:id="rId2"/>
              </a:rPr>
              <a:t>HTTP</a:t>
            </a:r>
            <a:r>
              <a:rPr lang="en-US" dirty="0"/>
              <a:t>.</a:t>
            </a:r>
          </a:p>
          <a:p>
            <a:r>
              <a:rPr lang="en-US" dirty="0"/>
              <a:t>It uses </a:t>
            </a:r>
            <a:r>
              <a:rPr lang="en-US" dirty="0">
                <a:hlinkClick r:id="rId3" tooltip="Encryption"/>
              </a:rPr>
              <a:t>encryption</a:t>
            </a:r>
            <a:r>
              <a:rPr lang="en-US" dirty="0"/>
              <a:t> for </a:t>
            </a:r>
            <a:r>
              <a:rPr lang="en-US" dirty="0">
                <a:hlinkClick r:id="rId4" tooltip="Secure communications"/>
              </a:rPr>
              <a:t>secure communication</a:t>
            </a:r>
            <a:r>
              <a:rPr lang="en-US" dirty="0"/>
              <a:t> over a </a:t>
            </a:r>
            <a:r>
              <a:rPr lang="en-US" dirty="0">
                <a:hlinkClick r:id="rId5" tooltip="Computer network"/>
              </a:rPr>
              <a:t>computer network</a:t>
            </a:r>
            <a:r>
              <a:rPr lang="en-US" dirty="0"/>
              <a:t>, and is widely used on the </a:t>
            </a:r>
            <a:r>
              <a:rPr lang="en-US" dirty="0">
                <a:hlinkClick r:id="rId6" tooltip="Internet"/>
              </a:rPr>
              <a:t>Internet</a:t>
            </a:r>
            <a:r>
              <a:rPr lang="en-US" dirty="0"/>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9281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58204" cy="868346"/>
          </a:xfrm>
        </p:spPr>
        <p:txBody>
          <a:bodyPr/>
          <a:lstStyle/>
          <a:p>
            <a:r>
              <a:rPr lang="en-US" dirty="0">
                <a:solidFill>
                  <a:srgbClr val="FF0000"/>
                </a:solidFill>
              </a:rPr>
              <a:t>File Transfer Protocol</a:t>
            </a:r>
          </a:p>
        </p:txBody>
      </p:sp>
      <p:sp>
        <p:nvSpPr>
          <p:cNvPr id="3" name="Content Placeholder 2"/>
          <p:cNvSpPr>
            <a:spLocks noGrp="1"/>
          </p:cNvSpPr>
          <p:nvPr>
            <p:ph idx="1"/>
          </p:nvPr>
        </p:nvSpPr>
        <p:spPr>
          <a:xfrm>
            <a:off x="1981200" y="1285861"/>
            <a:ext cx="8229600" cy="4840303"/>
          </a:xfrm>
        </p:spPr>
        <p:txBody>
          <a:bodyPr/>
          <a:lstStyle/>
          <a:p>
            <a:r>
              <a:rPr lang="en-US" dirty="0"/>
              <a:t>File transfer protocol (FTP) is a way to download, upload, and transfer files from one location to another on the Internet and between computer systems. FTP enables the transfer of files back and forth between computers or through the cloud. Users require an Internet connection in order to execute FTP transfers.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0462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E99513-C1AF-A8B5-EC93-CE70920433BE}"/>
              </a:ext>
            </a:extLst>
          </p:cNvPr>
          <p:cNvPicPr>
            <a:picLocks noChangeAspect="1"/>
          </p:cNvPicPr>
          <p:nvPr/>
        </p:nvPicPr>
        <p:blipFill>
          <a:blip r:embed="rId2"/>
          <a:stretch>
            <a:fillRect/>
          </a:stretch>
        </p:blipFill>
        <p:spPr>
          <a:xfrm>
            <a:off x="6095981" y="3428984"/>
            <a:ext cx="38" cy="31"/>
          </a:xfrm>
          <a:prstGeom prst="rect">
            <a:avLst/>
          </a:prstGeom>
        </p:spPr>
      </p:pic>
      <p:sp>
        <p:nvSpPr>
          <p:cNvPr id="11" name="TextBox 10">
            <a:extLst>
              <a:ext uri="{FF2B5EF4-FFF2-40B4-BE49-F238E27FC236}">
                <a16:creationId xmlns:a16="http://schemas.microsoft.com/office/drawing/2014/main" id="{ECACB349-95E8-886F-2E9A-3B5892088CF2}"/>
              </a:ext>
            </a:extLst>
          </p:cNvPr>
          <p:cNvSpPr txBox="1"/>
          <p:nvPr/>
        </p:nvSpPr>
        <p:spPr>
          <a:xfrm>
            <a:off x="971044" y="712626"/>
            <a:ext cx="10859512" cy="954107"/>
          </a:xfrm>
          <a:prstGeom prst="rect">
            <a:avLst/>
          </a:prstGeom>
          <a:noFill/>
        </p:spPr>
        <p:txBody>
          <a:bodyPr wrap="square">
            <a:spAutoFit/>
          </a:bodyPr>
          <a:lstStyle/>
          <a:p>
            <a:r>
              <a:rPr lang="en-US" sz="2800" dirty="0"/>
              <a:t>2. Apply basic Front-End Technologies to create static and dynamic web pages. </a:t>
            </a:r>
          </a:p>
        </p:txBody>
      </p:sp>
      <p:pic>
        <p:nvPicPr>
          <p:cNvPr id="2052" name="Picture 4" descr="Static and Dynamic Web Pages">
            <a:extLst>
              <a:ext uri="{FF2B5EF4-FFF2-40B4-BE49-F238E27FC236}">
                <a16:creationId xmlns:a16="http://schemas.microsoft.com/office/drawing/2014/main" id="{6D2BF848-4B5C-DAD4-9E88-FA0F6760B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1666734"/>
            <a:ext cx="7705514" cy="34312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7AE0D9-5453-B834-D0CF-CB3B47431B48}"/>
              </a:ext>
            </a:extLst>
          </p:cNvPr>
          <p:cNvSpPr txBox="1"/>
          <p:nvPr/>
        </p:nvSpPr>
        <p:spPr>
          <a:xfrm>
            <a:off x="3455297" y="5017063"/>
            <a:ext cx="3166664" cy="369332"/>
          </a:xfrm>
          <a:prstGeom prst="rect">
            <a:avLst/>
          </a:prstGeom>
          <a:noFill/>
        </p:spPr>
        <p:txBody>
          <a:bodyPr wrap="square" rtlCol="0">
            <a:spAutoFit/>
          </a:bodyPr>
          <a:lstStyle/>
          <a:p>
            <a:r>
              <a:rPr lang="en-IN" dirty="0"/>
              <a:t>Ex: HTML, CSS, Java script</a:t>
            </a:r>
          </a:p>
        </p:txBody>
      </p:sp>
      <p:sp>
        <p:nvSpPr>
          <p:cNvPr id="13" name="TextBox 12">
            <a:extLst>
              <a:ext uri="{FF2B5EF4-FFF2-40B4-BE49-F238E27FC236}">
                <a16:creationId xmlns:a16="http://schemas.microsoft.com/office/drawing/2014/main" id="{E2F81FE0-1047-829D-707F-9F60EE4EDFE3}"/>
              </a:ext>
            </a:extLst>
          </p:cNvPr>
          <p:cNvSpPr txBox="1"/>
          <p:nvPr/>
        </p:nvSpPr>
        <p:spPr>
          <a:xfrm>
            <a:off x="7184361" y="4991439"/>
            <a:ext cx="3166664" cy="369332"/>
          </a:xfrm>
          <a:prstGeom prst="rect">
            <a:avLst/>
          </a:prstGeom>
          <a:noFill/>
        </p:spPr>
        <p:txBody>
          <a:bodyPr wrap="square" rtlCol="0">
            <a:spAutoFit/>
          </a:bodyPr>
          <a:lstStyle/>
          <a:p>
            <a:r>
              <a:rPr lang="en-IN" dirty="0"/>
              <a:t>Ex: JSP, ASP, PHP</a:t>
            </a:r>
          </a:p>
        </p:txBody>
      </p:sp>
    </p:spTree>
    <p:extLst>
      <p:ext uri="{BB962C8B-B14F-4D97-AF65-F5344CB8AC3E}">
        <p14:creationId xmlns:p14="http://schemas.microsoft.com/office/powerpoint/2010/main" val="11080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58204" cy="868346"/>
          </a:xfrm>
        </p:spPr>
        <p:txBody>
          <a:bodyPr>
            <a:normAutofit fontScale="90000"/>
          </a:bodyPr>
          <a:lstStyle/>
          <a:p>
            <a:r>
              <a:rPr lang="en-US" dirty="0">
                <a:solidFill>
                  <a:srgbClr val="FF0000"/>
                </a:solidFill>
              </a:rPr>
              <a:t>Multipurpose Internet Mail Extensions</a:t>
            </a:r>
          </a:p>
        </p:txBody>
      </p:sp>
      <p:sp>
        <p:nvSpPr>
          <p:cNvPr id="3" name="Content Placeholder 2"/>
          <p:cNvSpPr>
            <a:spLocks noGrp="1"/>
          </p:cNvSpPr>
          <p:nvPr>
            <p:ph idx="1"/>
          </p:nvPr>
        </p:nvSpPr>
        <p:spPr>
          <a:xfrm>
            <a:off x="1981200" y="1285861"/>
            <a:ext cx="8229600" cy="4840303"/>
          </a:xfrm>
        </p:spPr>
        <p:txBody>
          <a:bodyPr/>
          <a:lstStyle/>
          <a:p>
            <a:r>
              <a:rPr lang="en-US" dirty="0"/>
              <a:t>MIME (Multipurpose Internet Mail Extensions) is an extension of the original Simple Mail Transport Protocol (SMTP) email protocol. It lets users exchange different kinds of data files, including audio, video, images and application programs, over email.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6852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724"/>
            <a:ext cx="8229600" cy="750277"/>
          </a:xfrm>
        </p:spPr>
        <p:txBody>
          <a:bodyPr>
            <a:normAutofit/>
          </a:bodyPr>
          <a:lstStyle/>
          <a:p>
            <a:r>
              <a:rPr lang="en-IN" dirty="0">
                <a:solidFill>
                  <a:srgbClr val="FF0000"/>
                </a:solidFill>
              </a:rPr>
              <a:t>Basic Web Technologies</a:t>
            </a:r>
          </a:p>
        </p:txBody>
      </p:sp>
      <p:sp>
        <p:nvSpPr>
          <p:cNvPr id="3" name="Content Placeholder 2"/>
          <p:cNvSpPr>
            <a:spLocks noGrp="1"/>
          </p:cNvSpPr>
          <p:nvPr>
            <p:ph idx="1"/>
          </p:nvPr>
        </p:nvSpPr>
        <p:spPr>
          <a:xfrm>
            <a:off x="1828800" y="838200"/>
            <a:ext cx="8382000" cy="5943600"/>
          </a:xfrm>
        </p:spPr>
        <p:txBody>
          <a:bodyPr>
            <a:normAutofit fontScale="92500" lnSpcReduction="20000"/>
          </a:bodyPr>
          <a:lstStyle/>
          <a:p>
            <a:r>
              <a:rPr lang="en-US" dirty="0">
                <a:latin typeface="Times New Roman" pitchFamily="18" charset="0"/>
                <a:cs typeface="Times New Roman" pitchFamily="18" charset="0"/>
              </a:rPr>
              <a:t>Web Technology refers to the various tools and techniques that are utilized in the process of communication between different types of devices over the Internet.</a:t>
            </a:r>
          </a:p>
          <a:p>
            <a:pPr fontAlgn="base"/>
            <a:r>
              <a:rPr lang="en-US" b="1" dirty="0">
                <a:latin typeface="Times New Roman" pitchFamily="18" charset="0"/>
                <a:cs typeface="Times New Roman" pitchFamily="18" charset="0"/>
              </a:rPr>
              <a:t>Web Technology can be classified into the following sections:</a:t>
            </a:r>
          </a:p>
          <a:p>
            <a:pPr fontAlgn="base"/>
            <a:r>
              <a:rPr lang="en-US" b="1" dirty="0">
                <a:latin typeface="Times New Roman" pitchFamily="18" charset="0"/>
                <a:cs typeface="Times New Roman" pitchFamily="18" charset="0"/>
                <a:hlinkClick r:id="rId2"/>
              </a:rPr>
              <a:t>World Wide Web (WWW):</a:t>
            </a:r>
            <a:r>
              <a:rPr lang="en-US" dirty="0">
                <a:latin typeface="Times New Roman" pitchFamily="18" charset="0"/>
                <a:cs typeface="Times New Roman" pitchFamily="18" charset="0"/>
              </a:rPr>
              <a:t> The World Wide Web is based on several different technologies: Web browsers, Hypertext Markup Language (HTML), and Hypertext Transfer Protocol (HTTP).</a:t>
            </a:r>
          </a:p>
          <a:p>
            <a:pPr fontAlgn="base"/>
            <a:r>
              <a:rPr lang="en-US" b="1" dirty="0">
                <a:latin typeface="Times New Roman" pitchFamily="18" charset="0"/>
                <a:cs typeface="Times New Roman" pitchFamily="18" charset="0"/>
                <a:hlinkClick r:id="rId3"/>
              </a:rPr>
              <a:t>Web Browser:</a:t>
            </a:r>
            <a:r>
              <a:rPr lang="en-US" dirty="0">
                <a:latin typeface="Times New Roman" pitchFamily="18" charset="0"/>
                <a:cs typeface="Times New Roman" pitchFamily="18" charset="0"/>
              </a:rPr>
              <a:t> The web browser is an application software to explore www (World Wide Web). It provides an interface between the server and the client and requests to the server for web documents and services.</a:t>
            </a:r>
          </a:p>
          <a:p>
            <a:pPr fontAlgn="base"/>
            <a:r>
              <a:rPr lang="en-US" b="1" dirty="0">
                <a:latin typeface="Times New Roman" pitchFamily="18" charset="0"/>
                <a:cs typeface="Times New Roman" pitchFamily="18" charset="0"/>
                <a:hlinkClick r:id="rId4"/>
              </a:rPr>
              <a:t>Web Server:</a:t>
            </a:r>
            <a:r>
              <a:rPr lang="en-US" dirty="0">
                <a:latin typeface="Times New Roman" pitchFamily="18" charset="0"/>
                <a:cs typeface="Times New Roman" pitchFamily="18" charset="0"/>
              </a:rPr>
              <a:t> Web server is a program which processes the network requests of the users and serves them with files that create web pages. This exchange takes place using Hypertext Transfer Protocol (HTTP).</a:t>
            </a:r>
          </a:p>
        </p:txBody>
      </p:sp>
    </p:spTree>
    <p:extLst>
      <p:ext uri="{BB962C8B-B14F-4D97-AF65-F5344CB8AC3E}">
        <p14:creationId xmlns:p14="http://schemas.microsoft.com/office/powerpoint/2010/main" val="3358196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170"/>
            <a:ext cx="8229600" cy="650631"/>
          </a:xfrm>
        </p:spPr>
        <p:txBody>
          <a:bodyPr>
            <a:normAutofit fontScale="90000"/>
          </a:bodyPr>
          <a:lstStyle/>
          <a:p>
            <a:r>
              <a:rPr lang="en-IN" dirty="0">
                <a:solidFill>
                  <a:srgbClr val="FF0000"/>
                </a:solidFill>
              </a:rPr>
              <a:t>Continue..</a:t>
            </a:r>
          </a:p>
        </p:txBody>
      </p:sp>
      <p:sp>
        <p:nvSpPr>
          <p:cNvPr id="3" name="Content Placeholder 2"/>
          <p:cNvSpPr>
            <a:spLocks noGrp="1"/>
          </p:cNvSpPr>
          <p:nvPr>
            <p:ph idx="1"/>
          </p:nvPr>
        </p:nvSpPr>
        <p:spPr>
          <a:xfrm>
            <a:off x="1905000" y="914401"/>
            <a:ext cx="8305800" cy="5211763"/>
          </a:xfrm>
        </p:spPr>
        <p:txBody>
          <a:bodyPr>
            <a:normAutofit/>
          </a:bodyPr>
          <a:lstStyle/>
          <a:p>
            <a:pPr fontAlgn="base"/>
            <a:r>
              <a:rPr lang="en-US" b="1" dirty="0">
                <a:hlinkClick r:id="rId2"/>
              </a:rPr>
              <a:t>Web Pages:</a:t>
            </a:r>
            <a:r>
              <a:rPr lang="en-US" dirty="0"/>
              <a:t> A webpage is a digital document that is linked to the World Wide Web and viewable by anyone connected to the internet has a web browser.</a:t>
            </a:r>
          </a:p>
          <a:p>
            <a:pPr fontAlgn="base"/>
            <a:r>
              <a:rPr lang="en-US" b="1" dirty="0">
                <a:hlinkClick r:id="rId3"/>
              </a:rPr>
              <a:t>Web Development:</a:t>
            </a:r>
            <a:r>
              <a:rPr lang="en-US" dirty="0"/>
              <a:t> Web development refers to the building, creating, and maintaining of websites.</a:t>
            </a:r>
          </a:p>
          <a:p>
            <a:pPr fontAlgn="base"/>
            <a:r>
              <a:rPr lang="en-US" dirty="0"/>
              <a:t> It includes aspects such as </a:t>
            </a:r>
          </a:p>
          <a:p>
            <a:pPr lvl="1" fontAlgn="base"/>
            <a:r>
              <a:rPr lang="en-US" dirty="0"/>
              <a:t>web design, </a:t>
            </a:r>
          </a:p>
          <a:p>
            <a:pPr lvl="1" fontAlgn="base"/>
            <a:r>
              <a:rPr lang="en-US" dirty="0"/>
              <a:t>web publishing, </a:t>
            </a:r>
          </a:p>
          <a:p>
            <a:pPr lvl="1" fontAlgn="base"/>
            <a:r>
              <a:rPr lang="en-US" dirty="0"/>
              <a:t>web programming, and </a:t>
            </a:r>
          </a:p>
          <a:p>
            <a:pPr lvl="1" fontAlgn="base"/>
            <a:r>
              <a:rPr lang="en-US"/>
              <a:t>database </a:t>
            </a:r>
            <a:r>
              <a:rPr lang="en-US" dirty="0"/>
              <a:t>management</a:t>
            </a:r>
            <a:r>
              <a:rPr lang="en-US"/>
              <a:t>. </a:t>
            </a:r>
          </a:p>
          <a:p>
            <a:pPr marL="457200" lvl="1" indent="0" fontAlgn="base">
              <a:buNone/>
            </a:pPr>
            <a:r>
              <a:rPr lang="en-US"/>
              <a:t>It </a:t>
            </a:r>
            <a:r>
              <a:rPr lang="en-US" dirty="0"/>
              <a:t>is the creation of an application that works over the internet i.e. websites.</a:t>
            </a:r>
          </a:p>
          <a:p>
            <a:endParaRPr lang="en-IN" dirty="0"/>
          </a:p>
        </p:txBody>
      </p:sp>
    </p:spTree>
    <p:extLst>
      <p:ext uri="{BB962C8B-B14F-4D97-AF65-F5344CB8AC3E}">
        <p14:creationId xmlns:p14="http://schemas.microsoft.com/office/powerpoint/2010/main" val="157260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169"/>
            <a:ext cx="8229600" cy="944562"/>
          </a:xfrm>
        </p:spPr>
        <p:txBody>
          <a:bodyPr>
            <a:normAutofit/>
          </a:bodyPr>
          <a:lstStyle/>
          <a:p>
            <a:r>
              <a:rPr lang="en-US" b="1" dirty="0">
                <a:solidFill>
                  <a:srgbClr val="FF0000"/>
                </a:solidFill>
              </a:rPr>
              <a:t>Classification of Web Development </a:t>
            </a:r>
            <a:endParaRPr lang="en-IN" dirty="0"/>
          </a:p>
        </p:txBody>
      </p:sp>
      <p:sp>
        <p:nvSpPr>
          <p:cNvPr id="3" name="Content Placeholder 2"/>
          <p:cNvSpPr>
            <a:spLocks noGrp="1"/>
          </p:cNvSpPr>
          <p:nvPr>
            <p:ph idx="1"/>
          </p:nvPr>
        </p:nvSpPr>
        <p:spPr>
          <a:xfrm>
            <a:off x="1981200" y="1600200"/>
            <a:ext cx="8229600" cy="4953000"/>
          </a:xfrm>
        </p:spPr>
        <p:txBody>
          <a:bodyPr>
            <a:normAutofit/>
          </a:bodyPr>
          <a:lstStyle/>
          <a:p>
            <a:r>
              <a:rPr lang="en-US" b="1" dirty="0">
                <a:hlinkClick r:id="rId2"/>
              </a:rPr>
              <a:t>Frontend Development:</a:t>
            </a:r>
            <a:r>
              <a:rPr lang="en-US" dirty="0"/>
              <a:t> The part of a website that the user interacts directly is termed as front end. It is also referred to as the ‘client side’ of the application.</a:t>
            </a:r>
          </a:p>
          <a:p>
            <a:r>
              <a:rPr lang="en-US" b="1" dirty="0">
                <a:hlinkClick r:id="rId3"/>
              </a:rPr>
              <a:t>Backend Development:</a:t>
            </a:r>
            <a:r>
              <a:rPr lang="en-US" dirty="0"/>
              <a:t> Backend is the server side of a website. It is the part of the website that users cannot see and interact. It is the portion of software that does not come in direct contact with the users. It is used to store and arrange data.</a:t>
            </a:r>
          </a:p>
          <a:p>
            <a:endParaRPr lang="en-IN" dirty="0"/>
          </a:p>
        </p:txBody>
      </p:sp>
    </p:spTree>
    <p:extLst>
      <p:ext uri="{BB962C8B-B14F-4D97-AF65-F5344CB8AC3E}">
        <p14:creationId xmlns:p14="http://schemas.microsoft.com/office/powerpoint/2010/main" val="388946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9525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232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8991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78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b="1" dirty="0">
                <a:solidFill>
                  <a:srgbClr val="FF0000"/>
                </a:solidFill>
              </a:rPr>
              <a:t>Frontend Languages</a:t>
            </a:r>
            <a:r>
              <a:rPr lang="en-US" dirty="0">
                <a:solidFill>
                  <a:srgbClr val="FF0000"/>
                </a:solidFill>
              </a:rPr>
              <a:t> </a:t>
            </a:r>
            <a:endParaRPr lang="en-IN" dirty="0">
              <a:solidFill>
                <a:srgbClr val="FF0000"/>
              </a:solidFill>
            </a:endParaRPr>
          </a:p>
        </p:txBody>
      </p:sp>
      <p:sp>
        <p:nvSpPr>
          <p:cNvPr id="3" name="Content Placeholder 2"/>
          <p:cNvSpPr>
            <a:spLocks noGrp="1"/>
          </p:cNvSpPr>
          <p:nvPr>
            <p:ph idx="1"/>
          </p:nvPr>
        </p:nvSpPr>
        <p:spPr>
          <a:xfrm>
            <a:off x="2057400" y="990600"/>
            <a:ext cx="8153400" cy="5562600"/>
          </a:xfrm>
        </p:spPr>
        <p:txBody>
          <a:bodyPr>
            <a:normAutofit/>
          </a:bodyPr>
          <a:lstStyle/>
          <a:p>
            <a:pPr fontAlgn="base"/>
            <a:r>
              <a:rPr lang="en-US" dirty="0"/>
              <a:t>The front-end portion is built by using some languages which are discussed below:</a:t>
            </a:r>
          </a:p>
          <a:p>
            <a:pPr fontAlgn="base"/>
            <a:r>
              <a:rPr lang="en-US" b="1" dirty="0"/>
              <a:t>HTML</a:t>
            </a:r>
            <a:r>
              <a:rPr lang="en-US" dirty="0"/>
              <a:t> </a:t>
            </a:r>
          </a:p>
          <a:p>
            <a:pPr fontAlgn="base"/>
            <a:r>
              <a:rPr lang="en-US" b="1" dirty="0"/>
              <a:t>CSS</a:t>
            </a:r>
            <a:endParaRPr lang="en-US" dirty="0"/>
          </a:p>
          <a:p>
            <a:pPr fontAlgn="base"/>
            <a:r>
              <a:rPr lang="en-US" b="1" dirty="0"/>
              <a:t>JavaScript</a:t>
            </a:r>
            <a:endParaRPr lang="en-US" dirty="0"/>
          </a:p>
          <a:p>
            <a:pPr fontAlgn="base"/>
            <a:r>
              <a:rPr lang="en-US" b="1" dirty="0"/>
              <a:t>AJAX</a:t>
            </a:r>
            <a:endParaRPr lang="en-US" dirty="0"/>
          </a:p>
          <a:p>
            <a:pPr fontAlgn="base"/>
            <a:r>
              <a:rPr lang="en-US" dirty="0"/>
              <a:t>There are many other languages through which one can do front-end development depending upon the framework for example </a:t>
            </a:r>
            <a:r>
              <a:rPr lang="en-US" i="1" dirty="0"/>
              <a:t>Flutter</a:t>
            </a:r>
            <a:r>
              <a:rPr lang="en-US" dirty="0"/>
              <a:t> uses </a:t>
            </a:r>
            <a:r>
              <a:rPr lang="en-US" i="1" dirty="0"/>
              <a:t>Dart</a:t>
            </a:r>
            <a:r>
              <a:rPr lang="en-US" dirty="0"/>
              <a:t>, </a:t>
            </a:r>
            <a:r>
              <a:rPr lang="en-US" i="1" dirty="0"/>
              <a:t>React</a:t>
            </a:r>
            <a:r>
              <a:rPr lang="en-US" dirty="0"/>
              <a:t> uses </a:t>
            </a:r>
            <a:r>
              <a:rPr lang="en-US" i="1" dirty="0"/>
              <a:t>JavaScript</a:t>
            </a:r>
            <a:r>
              <a:rPr lang="en-US" dirty="0"/>
              <a:t> and </a:t>
            </a:r>
            <a:r>
              <a:rPr lang="en-US" i="1" dirty="0" err="1"/>
              <a:t>Django</a:t>
            </a:r>
            <a:r>
              <a:rPr lang="en-US" dirty="0"/>
              <a:t> uses </a:t>
            </a:r>
            <a:r>
              <a:rPr lang="en-US" i="1" dirty="0"/>
              <a:t>Python</a:t>
            </a:r>
            <a:r>
              <a:rPr lang="en-US" dirty="0"/>
              <a:t>, and much more.</a:t>
            </a:r>
            <a:endParaRPr lang="en-IN" dirty="0"/>
          </a:p>
        </p:txBody>
      </p:sp>
    </p:spTree>
    <p:extLst>
      <p:ext uri="{BB962C8B-B14F-4D97-AF65-F5344CB8AC3E}">
        <p14:creationId xmlns:p14="http://schemas.microsoft.com/office/powerpoint/2010/main" val="2106892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862"/>
            <a:ext cx="8229600" cy="756138"/>
          </a:xfrm>
        </p:spPr>
        <p:txBody>
          <a:bodyPr>
            <a:normAutofit/>
          </a:bodyPr>
          <a:lstStyle/>
          <a:p>
            <a:r>
              <a:rPr lang="en-US" b="1" dirty="0">
                <a:solidFill>
                  <a:srgbClr val="FF0000"/>
                </a:solidFill>
              </a:rPr>
              <a:t>Backend Languages:</a:t>
            </a:r>
            <a:r>
              <a:rPr lang="en-US" dirty="0">
                <a:solidFill>
                  <a:srgbClr val="FF0000"/>
                </a:solidFill>
              </a:rPr>
              <a:t> </a:t>
            </a:r>
            <a:endParaRPr lang="en-IN" dirty="0">
              <a:solidFill>
                <a:srgbClr val="FF0000"/>
              </a:solidFill>
            </a:endParaRPr>
          </a:p>
        </p:txBody>
      </p:sp>
      <p:sp>
        <p:nvSpPr>
          <p:cNvPr id="3" name="Content Placeholder 2"/>
          <p:cNvSpPr>
            <a:spLocks noGrp="1"/>
          </p:cNvSpPr>
          <p:nvPr>
            <p:ph idx="1"/>
          </p:nvPr>
        </p:nvSpPr>
        <p:spPr>
          <a:xfrm>
            <a:off x="1981200" y="838201"/>
            <a:ext cx="8229600" cy="5287963"/>
          </a:xfrm>
        </p:spPr>
        <p:txBody>
          <a:bodyPr>
            <a:normAutofit lnSpcReduction="10000"/>
          </a:bodyPr>
          <a:lstStyle/>
          <a:p>
            <a:pPr fontAlgn="base"/>
            <a:r>
              <a:rPr lang="en-US" dirty="0"/>
              <a:t>The back end portion is built by using some languages which are discussed below:</a:t>
            </a:r>
          </a:p>
          <a:p>
            <a:pPr fontAlgn="base"/>
            <a:r>
              <a:rPr lang="en-US" b="1" dirty="0"/>
              <a:t>PHP</a:t>
            </a:r>
            <a:r>
              <a:rPr lang="en-US" dirty="0"/>
              <a:t> </a:t>
            </a:r>
          </a:p>
          <a:p>
            <a:pPr fontAlgn="base"/>
            <a:r>
              <a:rPr lang="en-US" b="1" dirty="0"/>
              <a:t>Node.js</a:t>
            </a:r>
            <a:endParaRPr lang="en-US" dirty="0"/>
          </a:p>
          <a:p>
            <a:pPr fontAlgn="base"/>
            <a:r>
              <a:rPr lang="en-US" b="1" dirty="0"/>
              <a:t>Python</a:t>
            </a:r>
            <a:endParaRPr lang="en-US" dirty="0"/>
          </a:p>
          <a:p>
            <a:pPr fontAlgn="base"/>
            <a:r>
              <a:rPr lang="en-US" b="1" dirty="0"/>
              <a:t>Ruby</a:t>
            </a:r>
            <a:endParaRPr lang="en-US" dirty="0"/>
          </a:p>
          <a:p>
            <a:pPr fontAlgn="base"/>
            <a:r>
              <a:rPr lang="en-US" b="1" dirty="0"/>
              <a:t>Java</a:t>
            </a:r>
            <a:endParaRPr lang="en-US" dirty="0"/>
          </a:p>
          <a:p>
            <a:pPr fontAlgn="base"/>
            <a:r>
              <a:rPr lang="en-US" b="1" dirty="0"/>
              <a:t>JavaScript</a:t>
            </a:r>
            <a:endParaRPr lang="en-US" dirty="0"/>
          </a:p>
          <a:p>
            <a:pPr fontAlgn="base"/>
            <a:r>
              <a:rPr lang="en-US" b="1" dirty="0" err="1"/>
              <a:t>Golang</a:t>
            </a:r>
            <a:endParaRPr lang="en-US" dirty="0"/>
          </a:p>
          <a:p>
            <a:pPr fontAlgn="base"/>
            <a:r>
              <a:rPr lang="en-US" b="1" dirty="0"/>
              <a:t>C#</a:t>
            </a:r>
            <a:endParaRPr lang="en-US" dirty="0"/>
          </a:p>
          <a:p>
            <a:pPr fontAlgn="base"/>
            <a:r>
              <a:rPr lang="en-US" b="1"/>
              <a:t>DBMS</a:t>
            </a:r>
            <a:endParaRPr lang="en-US" dirty="0"/>
          </a:p>
          <a:p>
            <a:endParaRPr lang="en-IN" dirty="0"/>
          </a:p>
        </p:txBody>
      </p:sp>
    </p:spTree>
    <p:extLst>
      <p:ext uri="{BB962C8B-B14F-4D97-AF65-F5344CB8AC3E}">
        <p14:creationId xmlns:p14="http://schemas.microsoft.com/office/powerpoint/2010/main" val="2840924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186766" cy="654032"/>
          </a:xfrm>
        </p:spPr>
        <p:txBody>
          <a:bodyPr>
            <a:normAutofit fontScale="90000"/>
          </a:bodyPr>
          <a:lstStyle/>
          <a:p>
            <a:r>
              <a:rPr lang="en-US" dirty="0">
                <a:solidFill>
                  <a:srgbClr val="FF0000"/>
                </a:solidFill>
                <a:latin typeface="Times New Roman" pitchFamily="18" charset="0"/>
                <a:cs typeface="Times New Roman" pitchFamily="18" charset="0"/>
              </a:rPr>
              <a:t>HTML</a:t>
            </a:r>
          </a:p>
        </p:txBody>
      </p:sp>
      <p:sp>
        <p:nvSpPr>
          <p:cNvPr id="3" name="Content Placeholder 2"/>
          <p:cNvSpPr>
            <a:spLocks noGrp="1"/>
          </p:cNvSpPr>
          <p:nvPr>
            <p:ph idx="1"/>
          </p:nvPr>
        </p:nvSpPr>
        <p:spPr>
          <a:xfrm>
            <a:off x="1676400" y="1000108"/>
            <a:ext cx="8686800" cy="5476892"/>
          </a:xfrm>
        </p:spPr>
        <p:txBody>
          <a:bodyPr>
            <a:normAutofit/>
          </a:bodyPr>
          <a:lstStyle/>
          <a:p>
            <a:pPr marL="269875" lvl="1" indent="-269875"/>
            <a:r>
              <a:rPr lang="en-US" dirty="0">
                <a:latin typeface="Times New Roman" pitchFamily="18" charset="0"/>
                <a:cs typeface="Times New Roman" pitchFamily="18" charset="0"/>
              </a:rPr>
              <a:t>It is a </a:t>
            </a:r>
            <a:r>
              <a:rPr lang="en-US" b="1" dirty="0">
                <a:latin typeface="Times New Roman" pitchFamily="18" charset="0"/>
                <a:cs typeface="Times New Roman" pitchFamily="18" charset="0"/>
              </a:rPr>
              <a:t>Markup</a:t>
            </a:r>
            <a:r>
              <a:rPr lang="en-US" dirty="0">
                <a:latin typeface="Times New Roman" pitchFamily="18" charset="0"/>
                <a:cs typeface="Times New Roman" pitchFamily="18" charset="0"/>
              </a:rPr>
              <a:t> language.</a:t>
            </a:r>
          </a:p>
          <a:p>
            <a:pPr marL="269875" lvl="1" indent="-269875"/>
            <a:r>
              <a:rPr lang="en-US" dirty="0">
                <a:latin typeface="Times New Roman" pitchFamily="18" charset="0"/>
                <a:cs typeface="Times New Roman" pitchFamily="18" charset="0"/>
              </a:rPr>
              <a:t>Used to describe web documents(web pages)</a:t>
            </a:r>
          </a:p>
          <a:p>
            <a:pPr marL="269875" lvl="1" indent="-269875"/>
            <a:r>
              <a:rPr lang="en-US" dirty="0">
                <a:latin typeface="Times New Roman" pitchFamily="18" charset="0"/>
                <a:cs typeface="Times New Roman" pitchFamily="18" charset="0"/>
              </a:rPr>
              <a:t>Derived from SGML(Standard Generalization Markup Language).</a:t>
            </a:r>
          </a:p>
          <a:p>
            <a:pPr marL="269875" lvl="1" indent="-269875"/>
            <a:r>
              <a:rPr lang="en-US" dirty="0">
                <a:latin typeface="Times New Roman" pitchFamily="18" charset="0"/>
                <a:cs typeface="Times New Roman" pitchFamily="18" charset="0"/>
              </a:rPr>
              <a:t>HTML stands for </a:t>
            </a:r>
            <a:r>
              <a:rPr lang="en-US" dirty="0">
                <a:solidFill>
                  <a:srgbClr val="FF0000"/>
                </a:solidFill>
                <a:latin typeface="Times New Roman" pitchFamily="18" charset="0"/>
                <a:cs typeface="Times New Roman" pitchFamily="18" charset="0"/>
              </a:rPr>
              <a:t>Hyper Text Markup Language</a:t>
            </a:r>
          </a:p>
          <a:p>
            <a:pPr marL="269875" lvl="1" indent="-269875"/>
            <a:r>
              <a:rPr lang="en-US" dirty="0">
                <a:latin typeface="Times New Roman" pitchFamily="18" charset="0"/>
                <a:cs typeface="Times New Roman" pitchFamily="18" charset="0"/>
              </a:rPr>
              <a:t>A </a:t>
            </a:r>
            <a:r>
              <a:rPr lang="en-US" b="1" dirty="0">
                <a:solidFill>
                  <a:srgbClr val="FF0000"/>
                </a:solidFill>
                <a:latin typeface="Times New Roman" pitchFamily="18" charset="0"/>
                <a:cs typeface="Times New Roman" pitchFamily="18" charset="0"/>
              </a:rPr>
              <a:t>hyper text </a:t>
            </a:r>
            <a:r>
              <a:rPr lang="en-US" dirty="0">
                <a:latin typeface="Times New Roman" pitchFamily="18" charset="0"/>
                <a:cs typeface="Times New Roman" pitchFamily="18" charset="0"/>
              </a:rPr>
              <a:t>represents a link which opens text in some or other web page by clicking on it.</a:t>
            </a:r>
          </a:p>
          <a:p>
            <a:pPr marL="269875" lvl="1" indent="-269875"/>
            <a:r>
              <a:rPr lang="en-US" dirty="0">
                <a:latin typeface="Times New Roman" pitchFamily="18" charset="0"/>
                <a:cs typeface="Times New Roman" pitchFamily="18" charset="0"/>
              </a:rPr>
              <a:t>A </a:t>
            </a:r>
            <a:r>
              <a:rPr lang="en-US" b="1" dirty="0">
                <a:solidFill>
                  <a:srgbClr val="FF0000"/>
                </a:solidFill>
                <a:latin typeface="Times New Roman" pitchFamily="18" charset="0"/>
                <a:cs typeface="Times New Roman" pitchFamily="18" charset="0"/>
              </a:rPr>
              <a:t>markup language </a:t>
            </a:r>
            <a:r>
              <a:rPr lang="en-US" dirty="0">
                <a:latin typeface="Times New Roman" pitchFamily="18" charset="0"/>
                <a:cs typeface="Times New Roman" pitchFamily="18" charset="0"/>
              </a:rPr>
              <a:t>is a set of markup tags which provides a way to describe structure of text-based information.</a:t>
            </a:r>
          </a:p>
          <a:p>
            <a:pPr marL="269875" lvl="1" indent="-269875"/>
            <a:r>
              <a:rPr lang="en-US" dirty="0">
                <a:latin typeface="Times New Roman" pitchFamily="18" charset="0"/>
                <a:cs typeface="Times New Roman" pitchFamily="18" charset="0"/>
              </a:rPr>
              <a:t>HTML documents are described by HTML tags/elements. </a:t>
            </a:r>
          </a:p>
          <a:p>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687"/>
            <a:ext cx="8229600" cy="924407"/>
          </a:xfrm>
        </p:spPr>
        <p:txBody>
          <a:bodyPr>
            <a:normAutofit/>
          </a:bodyPr>
          <a:lstStyle/>
          <a:p>
            <a:r>
              <a:rPr lang="en-IN" dirty="0">
                <a:solidFill>
                  <a:srgbClr val="FF0000"/>
                </a:solidFill>
                <a:latin typeface="Times New Roman" pitchFamily="18" charset="0"/>
                <a:cs typeface="Times New Roman" pitchFamily="18" charset="0"/>
              </a:rPr>
              <a:t>Continue..</a:t>
            </a:r>
          </a:p>
        </p:txBody>
      </p:sp>
      <p:sp>
        <p:nvSpPr>
          <p:cNvPr id="3" name="Content Placeholder 2"/>
          <p:cNvSpPr>
            <a:spLocks noGrp="1"/>
          </p:cNvSpPr>
          <p:nvPr>
            <p:ph idx="1"/>
          </p:nvPr>
        </p:nvSpPr>
        <p:spPr>
          <a:xfrm>
            <a:off x="1752600" y="980728"/>
            <a:ext cx="8519864" cy="5472608"/>
          </a:xfrm>
        </p:spPr>
        <p:txBody>
          <a:bodyPr/>
          <a:lstStyle/>
          <a:p>
            <a:r>
              <a:rPr lang="en-US" dirty="0">
                <a:latin typeface="Times New Roman" pitchFamily="18" charset="0"/>
                <a:cs typeface="Times New Roman" pitchFamily="18" charset="0"/>
              </a:rPr>
              <a:t>HTML is used for creating web pages and web applications.</a:t>
            </a:r>
          </a:p>
          <a:p>
            <a:pPr marL="0" indent="0">
              <a:buNone/>
            </a:pP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Hyper Text:</a:t>
            </a:r>
            <a:r>
              <a:rPr lang="en-US" dirty="0">
                <a:latin typeface="Times New Roman" pitchFamily="18" charset="0"/>
                <a:cs typeface="Times New Roman" pitchFamily="18" charset="0"/>
              </a:rPr>
              <a:t> Hyper Text simply means "Text within Text." A text has a link within it, is a hypertext. Whenever you click on a link which brings you to a new webpage, you have clicked on a hypertext. Hyper Text is a way to link two or more web pages (HTML documents) with each other.</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95679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3054E-9ABF-EEF1-0B34-7C33F8840501}"/>
              </a:ext>
            </a:extLst>
          </p:cNvPr>
          <p:cNvPicPr>
            <a:picLocks noChangeAspect="1"/>
          </p:cNvPicPr>
          <p:nvPr/>
        </p:nvPicPr>
        <p:blipFill>
          <a:blip r:embed="rId2"/>
          <a:stretch>
            <a:fillRect/>
          </a:stretch>
        </p:blipFill>
        <p:spPr>
          <a:xfrm>
            <a:off x="6095998" y="0"/>
            <a:ext cx="3" cy="6858000"/>
          </a:xfrm>
          <a:prstGeom prst="rect">
            <a:avLst/>
          </a:prstGeom>
        </p:spPr>
      </p:pic>
      <p:pic>
        <p:nvPicPr>
          <p:cNvPr id="8" name="Picture 7">
            <a:extLst>
              <a:ext uri="{FF2B5EF4-FFF2-40B4-BE49-F238E27FC236}">
                <a16:creationId xmlns:a16="http://schemas.microsoft.com/office/drawing/2014/main" id="{D4DC4D19-7BB1-EEEC-D392-040A28054ADC}"/>
              </a:ext>
            </a:extLst>
          </p:cNvPr>
          <p:cNvPicPr>
            <a:picLocks noChangeAspect="1"/>
          </p:cNvPicPr>
          <p:nvPr/>
        </p:nvPicPr>
        <p:blipFill>
          <a:blip r:embed="rId3"/>
          <a:stretch>
            <a:fillRect/>
          </a:stretch>
        </p:blipFill>
        <p:spPr>
          <a:xfrm>
            <a:off x="1463049" y="564268"/>
            <a:ext cx="8553784" cy="5304517"/>
          </a:xfrm>
          <a:prstGeom prst="rect">
            <a:avLst/>
          </a:prstGeom>
        </p:spPr>
      </p:pic>
    </p:spTree>
    <p:extLst>
      <p:ext uri="{BB962C8B-B14F-4D97-AF65-F5344CB8AC3E}">
        <p14:creationId xmlns:p14="http://schemas.microsoft.com/office/powerpoint/2010/main" val="3444022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5687"/>
            <a:ext cx="8229600" cy="549087"/>
          </a:xfrm>
        </p:spPr>
        <p:txBody>
          <a:bodyPr>
            <a:normAutofit fontScale="90000"/>
          </a:bodyPr>
          <a:lstStyle/>
          <a:p>
            <a:r>
              <a:rPr lang="en-IN" dirty="0">
                <a:solidFill>
                  <a:srgbClr val="FF0000"/>
                </a:solidFill>
                <a:latin typeface="Times New Roman" pitchFamily="18" charset="0"/>
                <a:cs typeface="Times New Roman" pitchFamily="18" charset="0"/>
              </a:rPr>
              <a:t>Continue..</a:t>
            </a:r>
          </a:p>
        </p:txBody>
      </p:sp>
      <p:sp>
        <p:nvSpPr>
          <p:cNvPr id="3" name="Content Placeholder 2"/>
          <p:cNvSpPr>
            <a:spLocks noGrp="1"/>
          </p:cNvSpPr>
          <p:nvPr>
            <p:ph idx="1"/>
          </p:nvPr>
        </p:nvSpPr>
        <p:spPr>
          <a:xfrm>
            <a:off x="1631504" y="609600"/>
            <a:ext cx="8856984" cy="6248400"/>
          </a:xfrm>
        </p:spPr>
        <p:txBody>
          <a:bodyPr>
            <a:normAutofit/>
          </a:bodyPr>
          <a:lstStyle/>
          <a:p>
            <a:r>
              <a:rPr lang="en-US" b="1" dirty="0">
                <a:latin typeface="Times New Roman" pitchFamily="18" charset="0"/>
                <a:cs typeface="Times New Roman" pitchFamily="18" charset="0"/>
              </a:rPr>
              <a:t>Markup language:</a:t>
            </a:r>
            <a:r>
              <a:rPr lang="en-US" dirty="0">
                <a:latin typeface="Times New Roman" pitchFamily="18" charset="0"/>
                <a:cs typeface="Times New Roman" pitchFamily="18" charset="0"/>
              </a:rPr>
              <a:t> A markup language is a computer language that is used to apply layout and formatting conventions to a text document. Markup language makes text more interactive and dynamic. It can turn text into images, tables, links, etc.</a:t>
            </a:r>
          </a:p>
          <a:p>
            <a:r>
              <a:rPr lang="en-US" b="1" dirty="0">
                <a:latin typeface="Times New Roman" pitchFamily="18" charset="0"/>
                <a:cs typeface="Times New Roman" pitchFamily="18" charset="0"/>
              </a:rPr>
              <a:t>Web Page:</a:t>
            </a:r>
            <a:r>
              <a:rPr lang="en-US" dirty="0">
                <a:latin typeface="Times New Roman" pitchFamily="18" charset="0"/>
                <a:cs typeface="Times New Roman" pitchFamily="18" charset="0"/>
              </a:rPr>
              <a:t> A web page is a document which is commonly written in HTML and translated by a web browser. A web page can be identified by entering an URL. A Web page can be of the static or dynamic type. </a:t>
            </a:r>
            <a:r>
              <a:rPr lang="en-US" b="1" dirty="0">
                <a:latin typeface="Times New Roman" pitchFamily="18" charset="0"/>
                <a:cs typeface="Times New Roman" pitchFamily="18" charset="0"/>
              </a:rPr>
              <a:t>With the help of HTML only, we can create static web pages</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500491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78211B-1128-F901-484B-29C943F345FE}"/>
              </a:ext>
            </a:extLst>
          </p:cNvPr>
          <p:cNvSpPr txBox="1"/>
          <p:nvPr/>
        </p:nvSpPr>
        <p:spPr>
          <a:xfrm>
            <a:off x="2824125" y="2759382"/>
            <a:ext cx="6659745" cy="1503194"/>
          </a:xfrm>
          <a:prstGeom prst="rect">
            <a:avLst/>
          </a:prstGeom>
          <a:noFill/>
        </p:spPr>
        <p:txBody>
          <a:bodyPr wrap="square" rtlCol="0">
            <a:spAutoFit/>
          </a:bodyPr>
          <a:lstStyle/>
          <a:p>
            <a:pPr algn="ctr"/>
            <a:r>
              <a:rPr lang="en-IN" sz="8800" dirty="0">
                <a:solidFill>
                  <a:srgbClr val="FF0000"/>
                </a:solidFill>
              </a:rPr>
              <a:t>HTML Tags</a:t>
            </a:r>
          </a:p>
        </p:txBody>
      </p:sp>
    </p:spTree>
    <p:extLst>
      <p:ext uri="{BB962C8B-B14F-4D97-AF65-F5344CB8AC3E}">
        <p14:creationId xmlns:p14="http://schemas.microsoft.com/office/powerpoint/2010/main" val="310288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62080-129A-F625-1E8F-F4EBFDDBB337}"/>
              </a:ext>
            </a:extLst>
          </p:cNvPr>
          <p:cNvSpPr txBox="1"/>
          <p:nvPr/>
        </p:nvSpPr>
        <p:spPr>
          <a:xfrm>
            <a:off x="712108" y="72842"/>
            <a:ext cx="11175091" cy="5262979"/>
          </a:xfrm>
          <a:prstGeom prst="rect">
            <a:avLst/>
          </a:prstGeom>
          <a:noFill/>
        </p:spPr>
        <p:txBody>
          <a:bodyPr wrap="square">
            <a:spAutoFit/>
          </a:bodyPr>
          <a:lstStyle/>
          <a:p>
            <a:pPr marL="342900" indent="-342900">
              <a:buFont typeface="Arial" panose="020B0604020202020204" pitchFamily="34" charset="0"/>
              <a:buChar char="•"/>
            </a:pPr>
            <a:r>
              <a:rPr lang="en-US" sz="2400" dirty="0"/>
              <a:t>HTML stands for Hyper Text Markup Language</a:t>
            </a:r>
          </a:p>
          <a:p>
            <a:pPr marL="342900" indent="-342900">
              <a:buFont typeface="Arial" panose="020B0604020202020204" pitchFamily="34" charset="0"/>
              <a:buChar char="•"/>
            </a:pPr>
            <a:r>
              <a:rPr lang="en-US" sz="2400" dirty="0"/>
              <a:t>An HTML file is a text file containing small markup tags</a:t>
            </a:r>
          </a:p>
          <a:p>
            <a:pPr marL="342900" indent="-342900">
              <a:buFont typeface="Arial" panose="020B0604020202020204" pitchFamily="34" charset="0"/>
              <a:buChar char="•"/>
            </a:pPr>
            <a:r>
              <a:rPr lang="en-US" sz="2400" dirty="0"/>
              <a:t>The markup tags tell the Web browser how to display the page  </a:t>
            </a:r>
          </a:p>
          <a:p>
            <a:pPr marL="342900" indent="-342900">
              <a:buFont typeface="Arial" panose="020B0604020202020204" pitchFamily="34" charset="0"/>
              <a:buChar char="•"/>
            </a:pPr>
            <a:r>
              <a:rPr lang="en-US" sz="2400" dirty="0"/>
              <a:t>An HTML file must have an </a:t>
            </a:r>
            <a:r>
              <a:rPr lang="en-US" sz="2400" dirty="0" err="1"/>
              <a:t>htm</a:t>
            </a:r>
            <a:r>
              <a:rPr lang="en-US" sz="2400" dirty="0"/>
              <a:t> or html file extension </a:t>
            </a:r>
          </a:p>
          <a:p>
            <a:pPr marL="342900" indent="-342900">
              <a:buFont typeface="Arial" panose="020B0604020202020204" pitchFamily="34" charset="0"/>
              <a:buChar char="•"/>
            </a:pPr>
            <a:r>
              <a:rPr lang="en-US" sz="2400" i="0" dirty="0">
                <a:solidFill>
                  <a:srgbClr val="4D5156"/>
                </a:solidFill>
                <a:effectLst/>
                <a:latin typeface="Google Sans"/>
              </a:rPr>
              <a:t>HTML makes it possible to create static pages with text, headings, tables, lists, images, links, and so on.</a:t>
            </a:r>
          </a:p>
          <a:p>
            <a:pPr marL="342900" indent="-342900">
              <a:buFont typeface="Arial" panose="020B0604020202020204" pitchFamily="34" charset="0"/>
              <a:buChar char="•"/>
            </a:pPr>
            <a:r>
              <a:rPr lang="en-US" sz="2400" b="0" i="0" dirty="0">
                <a:solidFill>
                  <a:srgbClr val="273239"/>
                </a:solidFill>
                <a:effectLst/>
                <a:latin typeface="Nunito" pitchFamily="2" charset="0"/>
              </a:rPr>
              <a:t>Html used predefined tags and attributes to tell the browser how to display content, means in which format, style, font size, and images to display. </a:t>
            </a:r>
            <a:endParaRPr lang="en-US" sz="2400" b="0" dirty="0">
              <a:solidFill>
                <a:srgbClr val="4D5156"/>
              </a:solidFill>
              <a:latin typeface="Google Sans"/>
            </a:endParaRPr>
          </a:p>
          <a:p>
            <a:pPr marL="342900" indent="-342900">
              <a:buFont typeface="Arial" panose="020B0604020202020204" pitchFamily="34" charset="0"/>
              <a:buChar char="•"/>
            </a:pPr>
            <a:r>
              <a:rPr lang="en-US" sz="2400" b="0" i="0" dirty="0">
                <a:solidFill>
                  <a:srgbClr val="273239"/>
                </a:solidFill>
                <a:effectLst/>
                <a:latin typeface="Nunito" pitchFamily="2" charset="0"/>
              </a:rPr>
              <a:t>Html is a case insensitive language.</a:t>
            </a:r>
            <a:r>
              <a:rPr lang="en-US" sz="2400" b="1" i="0" dirty="0">
                <a:solidFill>
                  <a:srgbClr val="273239"/>
                </a:solidFill>
                <a:effectLst/>
                <a:latin typeface="Nunito" pitchFamily="2" charset="0"/>
              </a:rPr>
              <a:t> </a:t>
            </a:r>
            <a:endParaRPr lang="en-US" sz="2400" i="0" dirty="0">
              <a:solidFill>
                <a:srgbClr val="4D5156"/>
              </a:solidFill>
              <a:effectLst/>
              <a:latin typeface="Google Sans"/>
            </a:endParaRPr>
          </a:p>
          <a:p>
            <a:pPr marL="342900" indent="-342900">
              <a:buFont typeface="Arial" panose="020B0604020202020204" pitchFamily="34" charset="0"/>
              <a:buChar char="•"/>
            </a:pPr>
            <a:r>
              <a:rPr lang="en-US" sz="2400" dirty="0">
                <a:solidFill>
                  <a:srgbClr val="4D5156"/>
                </a:solidFill>
                <a:latin typeface="Google Sans"/>
              </a:rPr>
              <a:t>Tag types:</a:t>
            </a:r>
          </a:p>
          <a:p>
            <a:pPr algn="l" fontAlgn="base">
              <a:buFont typeface="+mj-lt"/>
              <a:buAutoNum type="arabicPeriod"/>
            </a:pPr>
            <a:r>
              <a:rPr lang="en-US" sz="2400" b="1" i="0" dirty="0">
                <a:solidFill>
                  <a:srgbClr val="273239"/>
                </a:solidFill>
                <a:effectLst/>
                <a:latin typeface="Nunito" pitchFamily="2" charset="0"/>
              </a:rPr>
              <a:t>Paired Tags</a:t>
            </a:r>
            <a:r>
              <a:rPr lang="en-US" sz="2400" b="0" i="0" dirty="0">
                <a:solidFill>
                  <a:srgbClr val="273239"/>
                </a:solidFill>
                <a:effectLst/>
                <a:latin typeface="Nunito" pitchFamily="2" charset="0"/>
              </a:rPr>
              <a:t>: These tags come in pairs. That is they have both opening(&lt; &gt;) and closing(&lt;/ &gt;) tags.</a:t>
            </a:r>
          </a:p>
          <a:p>
            <a:pPr algn="l" fontAlgn="base">
              <a:buFont typeface="+mj-lt"/>
              <a:buAutoNum type="arabicPeriod"/>
            </a:pPr>
            <a:r>
              <a:rPr lang="en-US" sz="2400" b="1" i="0" dirty="0">
                <a:solidFill>
                  <a:srgbClr val="273239"/>
                </a:solidFill>
                <a:effectLst/>
                <a:latin typeface="Nunito" pitchFamily="2" charset="0"/>
              </a:rPr>
              <a:t>Empty Tags</a:t>
            </a:r>
            <a:r>
              <a:rPr lang="en-US" sz="2400" b="0" i="0" dirty="0">
                <a:solidFill>
                  <a:srgbClr val="273239"/>
                </a:solidFill>
                <a:effectLst/>
                <a:latin typeface="Nunito" pitchFamily="2" charset="0"/>
              </a:rPr>
              <a:t>: These tags do not require to be closed.</a:t>
            </a:r>
          </a:p>
          <a:p>
            <a:pPr marL="342900" indent="-342900">
              <a:buFont typeface="Arial" panose="020B0604020202020204" pitchFamily="34" charset="0"/>
              <a:buChar char="•"/>
            </a:pPr>
            <a:endParaRPr lang="en-IN" sz="2400" dirty="0"/>
          </a:p>
        </p:txBody>
      </p:sp>
      <p:pic>
        <p:nvPicPr>
          <p:cNvPr id="6" name="Picture 5">
            <a:extLst>
              <a:ext uri="{FF2B5EF4-FFF2-40B4-BE49-F238E27FC236}">
                <a16:creationId xmlns:a16="http://schemas.microsoft.com/office/drawing/2014/main" id="{7E696E25-4715-3A97-D191-7E143D7C861F}"/>
              </a:ext>
            </a:extLst>
          </p:cNvPr>
          <p:cNvPicPr>
            <a:picLocks noChangeAspect="1"/>
          </p:cNvPicPr>
          <p:nvPr/>
        </p:nvPicPr>
        <p:blipFill>
          <a:blip r:embed="rId2"/>
          <a:stretch>
            <a:fillRect/>
          </a:stretch>
        </p:blipFill>
        <p:spPr>
          <a:xfrm>
            <a:off x="4739446" y="4822852"/>
            <a:ext cx="5286375" cy="2035147"/>
          </a:xfrm>
          <a:prstGeom prst="rect">
            <a:avLst/>
          </a:prstGeom>
        </p:spPr>
      </p:pic>
    </p:spTree>
    <p:extLst>
      <p:ext uri="{BB962C8B-B14F-4D97-AF65-F5344CB8AC3E}">
        <p14:creationId xmlns:p14="http://schemas.microsoft.com/office/powerpoint/2010/main" val="27533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3CD16-986E-37A7-F188-0C6DE47B775E}"/>
              </a:ext>
            </a:extLst>
          </p:cNvPr>
          <p:cNvSpPr txBox="1"/>
          <p:nvPr/>
        </p:nvSpPr>
        <p:spPr>
          <a:xfrm>
            <a:off x="695915" y="5769622"/>
            <a:ext cx="11215561" cy="646331"/>
          </a:xfrm>
          <a:prstGeom prst="rect">
            <a:avLst/>
          </a:prstGeom>
          <a:noFill/>
        </p:spPr>
        <p:txBody>
          <a:bodyPr wrap="square">
            <a:spAutoFit/>
          </a:bodyPr>
          <a:lstStyle/>
          <a:p>
            <a:r>
              <a:rPr lang="en-US" b="0" i="0" dirty="0">
                <a:solidFill>
                  <a:srgbClr val="273239"/>
                </a:solidFill>
                <a:effectLst/>
                <a:latin typeface="Nunito" pitchFamily="2" charset="0"/>
              </a:rPr>
              <a:t>Attributes are additional properties of html tags that define the property of any html tags. i.e. width, height, controls, loops, input, and autoplay. </a:t>
            </a:r>
            <a:endParaRPr lang="en-IN" dirty="0"/>
          </a:p>
        </p:txBody>
      </p:sp>
      <p:sp>
        <p:nvSpPr>
          <p:cNvPr id="5" name="TextBox 4">
            <a:extLst>
              <a:ext uri="{FF2B5EF4-FFF2-40B4-BE49-F238E27FC236}">
                <a16:creationId xmlns:a16="http://schemas.microsoft.com/office/drawing/2014/main" id="{16A871BD-158A-335C-4F12-7C97C0969784}"/>
              </a:ext>
            </a:extLst>
          </p:cNvPr>
          <p:cNvSpPr txBox="1"/>
          <p:nvPr/>
        </p:nvSpPr>
        <p:spPr>
          <a:xfrm>
            <a:off x="3048674" y="284685"/>
            <a:ext cx="6097348" cy="369332"/>
          </a:xfrm>
          <a:prstGeom prst="rect">
            <a:avLst/>
          </a:prstGeom>
          <a:noFill/>
        </p:spPr>
        <p:txBody>
          <a:bodyPr wrap="square">
            <a:spAutoFit/>
          </a:bodyPr>
          <a:lstStyle/>
          <a:p>
            <a:pPr algn="ctr"/>
            <a:r>
              <a:rPr lang="en-US" b="1" i="0" dirty="0">
                <a:solidFill>
                  <a:srgbClr val="273239"/>
                </a:solidFill>
                <a:effectLst/>
                <a:latin typeface="Nunito" pitchFamily="2" charset="0"/>
              </a:rPr>
              <a:t>Structure of an HTML Document</a:t>
            </a:r>
            <a:endParaRPr lang="en-IN" dirty="0"/>
          </a:p>
        </p:txBody>
      </p:sp>
      <p:sp>
        <p:nvSpPr>
          <p:cNvPr id="7" name="TextBox 6">
            <a:extLst>
              <a:ext uri="{FF2B5EF4-FFF2-40B4-BE49-F238E27FC236}">
                <a16:creationId xmlns:a16="http://schemas.microsoft.com/office/drawing/2014/main" id="{407E7457-C7C8-CE61-FDFA-E0DB79CC4386}"/>
              </a:ext>
            </a:extLst>
          </p:cNvPr>
          <p:cNvSpPr txBox="1"/>
          <p:nvPr/>
        </p:nvSpPr>
        <p:spPr>
          <a:xfrm>
            <a:off x="833480" y="863567"/>
            <a:ext cx="10560106" cy="1200329"/>
          </a:xfrm>
          <a:prstGeom prst="rect">
            <a:avLst/>
          </a:prstGeom>
          <a:noFill/>
        </p:spPr>
        <p:txBody>
          <a:bodyPr wrap="square">
            <a:spAutoFit/>
          </a:bodyPr>
          <a:lstStyle/>
          <a:p>
            <a:pPr algn="l" fontAlgn="base">
              <a:buFont typeface="Arial" panose="020B0604020202020204" pitchFamily="34" charset="0"/>
              <a:buChar char="•"/>
            </a:pPr>
            <a:r>
              <a:rPr lang="en-US" b="1" i="0" dirty="0">
                <a:solidFill>
                  <a:srgbClr val="273239"/>
                </a:solidFill>
                <a:effectLst/>
                <a:latin typeface="Nunito" pitchFamily="2" charset="0"/>
              </a:rPr>
              <a:t>HEAD</a:t>
            </a:r>
            <a:r>
              <a:rPr lang="en-US" b="0" i="0" dirty="0">
                <a:solidFill>
                  <a:srgbClr val="273239"/>
                </a:solidFill>
                <a:effectLst/>
                <a:latin typeface="Nunito" pitchFamily="2" charset="0"/>
              </a:rPr>
              <a:t>: This contains the information about the HTML document. </a:t>
            </a:r>
          </a:p>
          <a:p>
            <a:pPr algn="l" fontAlgn="base"/>
            <a:r>
              <a:rPr lang="en-US" b="0" i="0" dirty="0">
                <a:solidFill>
                  <a:srgbClr val="273239"/>
                </a:solidFill>
                <a:effectLst/>
                <a:latin typeface="Nunito" pitchFamily="2" charset="0"/>
              </a:rPr>
              <a:t>              For Example, the Title of the page, version of HTML, Meta Data, etc.</a:t>
            </a:r>
          </a:p>
          <a:p>
            <a:pPr algn="l" fontAlgn="base"/>
            <a:endParaRPr lang="en-US" b="0" i="0" dirty="0">
              <a:solidFill>
                <a:srgbClr val="273239"/>
              </a:solidFill>
              <a:effectLst/>
              <a:latin typeface="Nunito" pitchFamily="2" charset="0"/>
            </a:endParaRPr>
          </a:p>
          <a:p>
            <a:pPr algn="l" fontAlgn="base">
              <a:buFont typeface="Arial" panose="020B0604020202020204" pitchFamily="34" charset="0"/>
              <a:buChar char="•"/>
            </a:pPr>
            <a:r>
              <a:rPr lang="en-US" b="1" i="0" dirty="0">
                <a:solidFill>
                  <a:srgbClr val="273239"/>
                </a:solidFill>
                <a:effectLst/>
                <a:latin typeface="Nunito" pitchFamily="2" charset="0"/>
              </a:rPr>
              <a:t>BODY</a:t>
            </a:r>
            <a:r>
              <a:rPr lang="en-US" b="0" i="0" dirty="0">
                <a:solidFill>
                  <a:srgbClr val="273239"/>
                </a:solidFill>
                <a:effectLst/>
                <a:latin typeface="Nunito" pitchFamily="2" charset="0"/>
              </a:rPr>
              <a:t>: This contains everything you want to display on the Web Page.</a:t>
            </a:r>
          </a:p>
        </p:txBody>
      </p:sp>
      <p:pic>
        <p:nvPicPr>
          <p:cNvPr id="6146" name="Picture 2">
            <a:extLst>
              <a:ext uri="{FF2B5EF4-FFF2-40B4-BE49-F238E27FC236}">
                <a16:creationId xmlns:a16="http://schemas.microsoft.com/office/drawing/2014/main" id="{A18212D9-E65A-6A0A-A437-8D4AB2B0F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497" y="2273446"/>
            <a:ext cx="31813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5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279410-5D42-B269-01D6-DE50B1704B19}"/>
              </a:ext>
            </a:extLst>
          </p:cNvPr>
          <p:cNvSpPr txBox="1"/>
          <p:nvPr/>
        </p:nvSpPr>
        <p:spPr>
          <a:xfrm>
            <a:off x="3048674" y="203765"/>
            <a:ext cx="6097348" cy="369332"/>
          </a:xfrm>
          <a:prstGeom prst="rect">
            <a:avLst/>
          </a:prstGeom>
          <a:noFill/>
        </p:spPr>
        <p:txBody>
          <a:bodyPr wrap="square">
            <a:spAutoFit/>
          </a:bodyPr>
          <a:lstStyle/>
          <a:p>
            <a:pPr algn="ctr"/>
            <a:r>
              <a:rPr lang="en-IN" dirty="0"/>
              <a:t>BASIC HTML TAGS </a:t>
            </a:r>
          </a:p>
        </p:txBody>
      </p:sp>
      <p:sp>
        <p:nvSpPr>
          <p:cNvPr id="13" name="TextBox 12">
            <a:extLst>
              <a:ext uri="{FF2B5EF4-FFF2-40B4-BE49-F238E27FC236}">
                <a16:creationId xmlns:a16="http://schemas.microsoft.com/office/drawing/2014/main" id="{2E1348A7-2651-DA89-D6C0-892AA9844C94}"/>
              </a:ext>
            </a:extLst>
          </p:cNvPr>
          <p:cNvSpPr txBox="1"/>
          <p:nvPr/>
        </p:nvSpPr>
        <p:spPr>
          <a:xfrm>
            <a:off x="652582" y="1246909"/>
            <a:ext cx="10974421" cy="4739759"/>
          </a:xfrm>
          <a:prstGeom prst="rect">
            <a:avLst/>
          </a:prstGeom>
          <a:noFill/>
        </p:spPr>
        <p:txBody>
          <a:bodyPr wrap="square" rtlCol="0">
            <a:spAutoFit/>
          </a:bodyPr>
          <a:lstStyle/>
          <a:p>
            <a:r>
              <a:rPr lang="en-US" b="1" dirty="0"/>
              <a:t>Heading Tags: </a:t>
            </a:r>
            <a:r>
              <a:rPr lang="en-US" dirty="0"/>
              <a:t>Any document starts with a heading. </a:t>
            </a:r>
          </a:p>
          <a:p>
            <a:r>
              <a:rPr lang="en-US" dirty="0"/>
              <a:t>You can use different sizes for your headings. </a:t>
            </a:r>
          </a:p>
          <a:p>
            <a:r>
              <a:rPr lang="en-US" dirty="0"/>
              <a:t>HTML also has six levels of headings, which use the elements &lt;h1&gt;</a:t>
            </a:r>
            <a:r>
              <a:rPr lang="en-US" b="1" dirty="0"/>
              <a:t>,&lt;h2&gt; ,&lt;h3&gt; ,&lt;h4&gt; , &lt;h5&gt;, and &lt;h6&gt;. </a:t>
            </a:r>
          </a:p>
          <a:p>
            <a:r>
              <a:rPr lang="en-US" b="1" dirty="0"/>
              <a:t>While displaying any heading, browser adds one line before and one line after that heading.</a:t>
            </a:r>
          </a:p>
          <a:p>
            <a:endParaRPr lang="en-US" b="1" dirty="0"/>
          </a:p>
          <a:p>
            <a:r>
              <a:rPr lang="en-US" b="1" dirty="0"/>
              <a:t>Paragraph Tag: </a:t>
            </a:r>
            <a:r>
              <a:rPr lang="en-US" dirty="0"/>
              <a:t>The tag offers a way to structure your text into different paragraphs. </a:t>
            </a:r>
          </a:p>
          <a:p>
            <a:r>
              <a:rPr lang="en-US" dirty="0"/>
              <a:t>Each paragraph of text should go in between an opening&lt;p&gt; and a closing tag &lt;/p&gt;.</a:t>
            </a:r>
          </a:p>
          <a:p>
            <a:endParaRPr lang="en-US" dirty="0"/>
          </a:p>
          <a:p>
            <a:r>
              <a:rPr lang="en-US" b="1" dirty="0"/>
              <a:t>Line Break Tag</a:t>
            </a:r>
            <a:r>
              <a:rPr lang="en-US" dirty="0"/>
              <a:t>: Whenever you use &lt;\</a:t>
            </a:r>
            <a:r>
              <a:rPr lang="en-US" dirty="0" err="1"/>
              <a:t>br</a:t>
            </a:r>
            <a:r>
              <a:rPr lang="en-US" dirty="0"/>
              <a:t>&gt; the element, anything following it starts from the next line. </a:t>
            </a:r>
          </a:p>
          <a:p>
            <a:r>
              <a:rPr lang="en-US" dirty="0"/>
              <a:t>This tag is an example of an empty element, where you do not need opening and closing tags, as there is nothing to go in between them.</a:t>
            </a:r>
            <a:endParaRPr lang="en-US" b="1" dirty="0"/>
          </a:p>
          <a:p>
            <a:r>
              <a:rPr lang="en-IN" b="1" dirty="0" err="1"/>
              <a:t>Centering</a:t>
            </a:r>
            <a:r>
              <a:rPr lang="en-IN" b="1" dirty="0"/>
              <a:t> Content:   </a:t>
            </a:r>
            <a:r>
              <a:rPr lang="en-IN" dirty="0"/>
              <a:t>Use &lt;</a:t>
            </a:r>
            <a:r>
              <a:rPr lang="en-IN" dirty="0" err="1"/>
              <a:t>center</a:t>
            </a:r>
            <a:r>
              <a:rPr lang="en-IN" dirty="0"/>
              <a:t>&gt; tag to </a:t>
            </a:r>
            <a:r>
              <a:rPr lang="en-IN" dirty="0" err="1"/>
              <a:t>centering</a:t>
            </a:r>
            <a:r>
              <a:rPr lang="en-IN" dirty="0"/>
              <a:t> contents</a:t>
            </a:r>
          </a:p>
          <a:p>
            <a:endParaRPr lang="en-IN" dirty="0"/>
          </a:p>
          <a:p>
            <a:pPr algn="ctr"/>
            <a:r>
              <a:rPr lang="en-US" sz="3200" dirty="0"/>
              <a:t>Write an HTML code to display your CV on a web page</a:t>
            </a:r>
            <a:endParaRPr lang="en-IN" sz="3200" dirty="0"/>
          </a:p>
          <a:p>
            <a:endParaRPr lang="en-IN" dirty="0"/>
          </a:p>
          <a:p>
            <a:endParaRPr lang="en-IN" dirty="0"/>
          </a:p>
        </p:txBody>
      </p:sp>
    </p:spTree>
    <p:extLst>
      <p:ext uri="{BB962C8B-B14F-4D97-AF65-F5344CB8AC3E}">
        <p14:creationId xmlns:p14="http://schemas.microsoft.com/office/powerpoint/2010/main" val="3066960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13653-AC11-C2B5-ECCE-7A4FB1865912}"/>
              </a:ext>
            </a:extLst>
          </p:cNvPr>
          <p:cNvSpPr txBox="1"/>
          <p:nvPr/>
        </p:nvSpPr>
        <p:spPr>
          <a:xfrm>
            <a:off x="3048674" y="24165"/>
            <a:ext cx="6097348" cy="584775"/>
          </a:xfrm>
          <a:prstGeom prst="rect">
            <a:avLst/>
          </a:prstGeom>
          <a:noFill/>
        </p:spPr>
        <p:txBody>
          <a:bodyPr wrap="square">
            <a:spAutoFit/>
          </a:bodyPr>
          <a:lstStyle/>
          <a:p>
            <a:pPr algn="ctr"/>
            <a:r>
              <a:rPr lang="en-IN" sz="3200" b="0" i="0" dirty="0">
                <a:solidFill>
                  <a:srgbClr val="000000"/>
                </a:solidFill>
                <a:effectLst/>
                <a:latin typeface="Segoe UI" panose="020B0502040204020203" pitchFamily="34" charset="0"/>
              </a:rPr>
              <a:t>HTML Links - Hyperlinks</a:t>
            </a:r>
          </a:p>
        </p:txBody>
      </p:sp>
      <p:sp>
        <p:nvSpPr>
          <p:cNvPr id="5" name="TextBox 4">
            <a:extLst>
              <a:ext uri="{FF2B5EF4-FFF2-40B4-BE49-F238E27FC236}">
                <a16:creationId xmlns:a16="http://schemas.microsoft.com/office/drawing/2014/main" id="{05BB6814-DAAB-EA0F-BEC2-589A7CD3948E}"/>
              </a:ext>
            </a:extLst>
          </p:cNvPr>
          <p:cNvSpPr txBox="1"/>
          <p:nvPr/>
        </p:nvSpPr>
        <p:spPr>
          <a:xfrm>
            <a:off x="453154" y="693407"/>
            <a:ext cx="11037536" cy="923330"/>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HTML links are hyperlinks.</a:t>
            </a:r>
          </a:p>
          <a:p>
            <a:pPr algn="l"/>
            <a:r>
              <a:rPr lang="en-US" b="0" i="0" dirty="0">
                <a:solidFill>
                  <a:srgbClr val="000000"/>
                </a:solidFill>
                <a:effectLst/>
                <a:latin typeface="Verdana" panose="020B0604030504040204" pitchFamily="34" charset="0"/>
              </a:rPr>
              <a:t>You can click on a link and jump to another document.</a:t>
            </a:r>
          </a:p>
          <a:p>
            <a:pPr algn="l"/>
            <a:r>
              <a:rPr lang="en-US" b="0" i="0" dirty="0">
                <a:solidFill>
                  <a:srgbClr val="000000"/>
                </a:solidFill>
                <a:effectLst/>
                <a:latin typeface="Verdana" panose="020B0604030504040204" pitchFamily="34" charset="0"/>
              </a:rPr>
              <a:t>When you move the mouse over a link, the mouse arrow will turn into a little hand.</a:t>
            </a:r>
          </a:p>
        </p:txBody>
      </p:sp>
      <p:sp>
        <p:nvSpPr>
          <p:cNvPr id="7" name="TextBox 6">
            <a:extLst>
              <a:ext uri="{FF2B5EF4-FFF2-40B4-BE49-F238E27FC236}">
                <a16:creationId xmlns:a16="http://schemas.microsoft.com/office/drawing/2014/main" id="{F639B3C2-5280-0AC7-0E5E-7BCFE5484324}"/>
              </a:ext>
            </a:extLst>
          </p:cNvPr>
          <p:cNvSpPr txBox="1"/>
          <p:nvPr/>
        </p:nvSpPr>
        <p:spPr>
          <a:xfrm>
            <a:off x="3048674" y="1718425"/>
            <a:ext cx="6097348" cy="369332"/>
          </a:xfrm>
          <a:prstGeom prst="rect">
            <a:avLst/>
          </a:prstGeom>
          <a:noFill/>
        </p:spPr>
        <p:txBody>
          <a:bodyPr wrap="square">
            <a:spAutoFit/>
          </a:bodyPr>
          <a:lstStyle/>
          <a:p>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a</a:t>
            </a:r>
            <a:r>
              <a:rPr lang="en-US" b="0" i="0" dirty="0">
                <a:solidFill>
                  <a:srgbClr val="FF0000"/>
                </a:solidFill>
                <a:effectLst/>
                <a:latin typeface="Consolas" panose="020B0609020204030204" pitchFamily="49" charset="0"/>
              </a:rPr>
              <a:t> </a:t>
            </a:r>
            <a:r>
              <a:rPr lang="en-US" b="0" i="0" dirty="0" err="1">
                <a:solidFill>
                  <a:srgbClr val="FF0000"/>
                </a:solidFill>
                <a:effectLst/>
                <a:latin typeface="Consolas" panose="020B0609020204030204" pitchFamily="49" charset="0"/>
              </a:rPr>
              <a:t>href</a:t>
            </a:r>
            <a:r>
              <a:rPr lang="en-US" b="0" i="0" dirty="0">
                <a:solidFill>
                  <a:srgbClr val="0000CD"/>
                </a:solidFill>
                <a:effectLst/>
                <a:latin typeface="Consolas" panose="020B0609020204030204" pitchFamily="49" charset="0"/>
              </a:rPr>
              <a:t>="</a:t>
            </a:r>
            <a:r>
              <a:rPr lang="en-US" b="0" i="1" dirty="0" err="1">
                <a:solidFill>
                  <a:srgbClr val="0000CD"/>
                </a:solidFill>
                <a:effectLst/>
                <a:latin typeface="Consolas" panose="020B0609020204030204" pitchFamily="49" charset="0"/>
              </a:rPr>
              <a:t>url</a:t>
            </a:r>
            <a:r>
              <a:rPr lang="en-US" b="0" i="0" dirty="0">
                <a:solidFill>
                  <a:srgbClr val="0000CD"/>
                </a:solidFill>
                <a:effectLst/>
                <a:latin typeface="Consolas" panose="020B0609020204030204" pitchFamily="49" charset="0"/>
              </a:rPr>
              <a:t>"&gt;</a:t>
            </a:r>
            <a:r>
              <a:rPr lang="en-US" b="0" i="1" dirty="0">
                <a:solidFill>
                  <a:srgbClr val="000000"/>
                </a:solidFill>
                <a:effectLst/>
                <a:latin typeface="Consolas" panose="020B0609020204030204" pitchFamily="49" charset="0"/>
              </a:rPr>
              <a:t>link text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/a</a:t>
            </a:r>
            <a:r>
              <a:rPr lang="en-US" b="0" i="0" dirty="0">
                <a:solidFill>
                  <a:srgbClr val="0000CD"/>
                </a:solidFill>
                <a:effectLst/>
                <a:latin typeface="Consolas" panose="020B0609020204030204" pitchFamily="49" charset="0"/>
              </a:rPr>
              <a:t>&gt;</a:t>
            </a:r>
            <a:endParaRPr lang="en-IN" dirty="0"/>
          </a:p>
        </p:txBody>
      </p:sp>
      <p:sp>
        <p:nvSpPr>
          <p:cNvPr id="9" name="TextBox 8">
            <a:extLst>
              <a:ext uri="{FF2B5EF4-FFF2-40B4-BE49-F238E27FC236}">
                <a16:creationId xmlns:a16="http://schemas.microsoft.com/office/drawing/2014/main" id="{3C9B9B71-7806-9D8B-C598-5052EC6A435C}"/>
              </a:ext>
            </a:extLst>
          </p:cNvPr>
          <p:cNvSpPr txBox="1"/>
          <p:nvPr/>
        </p:nvSpPr>
        <p:spPr>
          <a:xfrm>
            <a:off x="491602" y="2399318"/>
            <a:ext cx="10999088" cy="4585871"/>
          </a:xfrm>
          <a:prstGeom prst="rect">
            <a:avLst/>
          </a:prstGeom>
          <a:noFill/>
        </p:spPr>
        <p:txBody>
          <a:bodyPr wrap="square">
            <a:spAutoFit/>
          </a:bodyPr>
          <a:lstStyle/>
          <a:p>
            <a:r>
              <a:rPr lang="en-US" b="0" i="0" dirty="0">
                <a:solidFill>
                  <a:srgbClr val="000000"/>
                </a:solidFill>
                <a:effectLst/>
                <a:latin typeface="Verdana" panose="020B0604030504040204" pitchFamily="34" charset="0"/>
              </a:rPr>
              <a:t>By default, the linked page will be displayed in the current browser window. </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To change this, you must specify another target for the link.</a:t>
            </a:r>
          </a:p>
          <a:p>
            <a:endParaRPr lang="en-US" b="0" i="0" dirty="0">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rPr>
              <a:t>The </a:t>
            </a:r>
            <a:r>
              <a:rPr kumimoji="0" lang="en-US" altLang="en-US" sz="1800" b="0" i="0" u="none" strike="noStrike" cap="none" normalizeH="0" baseline="0" dirty="0">
                <a:ln>
                  <a:noFill/>
                </a:ln>
                <a:solidFill>
                  <a:srgbClr val="DC143C"/>
                </a:solidFill>
                <a:effectLst/>
                <a:latin typeface="Consolas" panose="020B0609020204030204" pitchFamily="49" charset="0"/>
              </a:rPr>
              <a:t>target</a:t>
            </a:r>
            <a:r>
              <a:rPr kumimoji="0" lang="en-US" altLang="en-US" sz="1800" b="0" i="0" u="none" strike="noStrike" cap="none" normalizeH="0" baseline="0" dirty="0">
                <a:ln>
                  <a:noFill/>
                </a:ln>
                <a:solidFill>
                  <a:srgbClr val="000000"/>
                </a:solidFill>
                <a:effectLst/>
                <a:latin typeface="Verdana" panose="020B0604030504040204" pitchFamily="34" charset="0"/>
              </a:rPr>
              <a:t> attribute specifies where to open the linked document.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rPr>
              <a:t>The </a:t>
            </a:r>
            <a:r>
              <a:rPr kumimoji="0" lang="en-US" altLang="en-US" sz="1800" b="0" i="0" u="none" strike="noStrike" cap="none" normalizeH="0" baseline="0" dirty="0">
                <a:ln>
                  <a:noFill/>
                </a:ln>
                <a:solidFill>
                  <a:srgbClr val="DC143C"/>
                </a:solidFill>
                <a:effectLst/>
                <a:latin typeface="Consolas" panose="020B0609020204030204" pitchFamily="49" charset="0"/>
              </a:rPr>
              <a:t>target</a:t>
            </a:r>
            <a:r>
              <a:rPr kumimoji="0" lang="en-US" altLang="en-US" sz="1800" b="0" i="0" u="none" strike="noStrike" cap="none" normalizeH="0" baseline="0" dirty="0">
                <a:ln>
                  <a:noFill/>
                </a:ln>
                <a:solidFill>
                  <a:srgbClr val="000000"/>
                </a:solidFill>
                <a:effectLst/>
                <a:latin typeface="Verdana" panose="020B0604030504040204" pitchFamily="34" charset="0"/>
              </a:rPr>
              <a:t> attribute can have one of the following values: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DC143C"/>
                </a:solidFill>
                <a:effectLst/>
                <a:latin typeface="Consolas" panose="020B0609020204030204" pitchFamily="49" charset="0"/>
              </a:rPr>
              <a:t>_self</a:t>
            </a:r>
            <a:r>
              <a:rPr kumimoji="0" lang="en-US" altLang="en-US" sz="1800" b="0" i="0" u="none" strike="noStrike" cap="none" normalizeH="0" baseline="0" dirty="0">
                <a:ln>
                  <a:noFill/>
                </a:ln>
                <a:solidFill>
                  <a:srgbClr val="000000"/>
                </a:solidFill>
                <a:effectLst/>
                <a:latin typeface="Verdana" panose="020B0604030504040204" pitchFamily="34" charset="0"/>
              </a:rPr>
              <a:t> - Default. Opens the document in the same window/tab as it was clicked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DC143C"/>
                </a:solidFill>
                <a:effectLst/>
                <a:latin typeface="Consolas" panose="020B0609020204030204" pitchFamily="49" charset="0"/>
              </a:rPr>
              <a:t>_blank</a:t>
            </a:r>
            <a:r>
              <a:rPr kumimoji="0" lang="en-US" altLang="en-US" sz="1800" b="0" i="0" u="none" strike="noStrike" cap="none" normalizeH="0" baseline="0" dirty="0">
                <a:ln>
                  <a:noFill/>
                </a:ln>
                <a:solidFill>
                  <a:srgbClr val="000000"/>
                </a:solidFill>
                <a:effectLst/>
                <a:latin typeface="Verdana" panose="020B0604030504040204" pitchFamily="34" charset="0"/>
              </a:rPr>
              <a:t> - Opens the document in a new window or tab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DC143C"/>
                </a:solidFill>
                <a:effectLst/>
                <a:latin typeface="Consolas" panose="020B0609020204030204" pitchFamily="49" charset="0"/>
              </a:rPr>
              <a:t>_parent</a:t>
            </a:r>
            <a:r>
              <a:rPr kumimoji="0" lang="en-US" altLang="en-US" sz="1800" b="0" i="0" u="none" strike="noStrike" cap="none" normalizeH="0" baseline="0" dirty="0">
                <a:ln>
                  <a:noFill/>
                </a:ln>
                <a:solidFill>
                  <a:srgbClr val="000000"/>
                </a:solidFill>
                <a:effectLst/>
                <a:latin typeface="Verdana" panose="020B0604030504040204" pitchFamily="34" charset="0"/>
              </a:rPr>
              <a:t> - Opens the document in the parent frame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DC143C"/>
                </a:solidFill>
                <a:effectLst/>
                <a:latin typeface="Consolas" panose="020B0609020204030204" pitchFamily="49" charset="0"/>
              </a:rPr>
              <a:t>_top</a:t>
            </a:r>
            <a:r>
              <a:rPr kumimoji="0" lang="en-US" altLang="en-US" sz="1800" b="0" i="0" u="none" strike="noStrike" cap="none" normalizeH="0" baseline="0" dirty="0">
                <a:ln>
                  <a:noFill/>
                </a:ln>
                <a:solidFill>
                  <a:srgbClr val="000000"/>
                </a:solidFill>
                <a:effectLst/>
                <a:latin typeface="Verdana" panose="020B0604030504040204" pitchFamily="34" charset="0"/>
              </a:rPr>
              <a:t> - Opens the document in the full body of the window</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Verdana" panose="020B0604030504040204" pitchFamily="34" charset="0"/>
            </a:endParaRPr>
          </a:p>
          <a:p>
            <a:pPr eaLnBrk="0" fontAlgn="base" hangingPunct="0">
              <a:spcBef>
                <a:spcPct val="0"/>
              </a:spcBef>
              <a:spcAft>
                <a:spcPct val="0"/>
              </a:spcAft>
              <a:buFontTx/>
              <a:buChar char="•"/>
            </a:pPr>
            <a:r>
              <a:rPr lang="en-US" sz="1800" kern="1200" dirty="0">
                <a:solidFill>
                  <a:srgbClr val="0000CD"/>
                </a:solidFill>
                <a:latin typeface="Consolas" panose="020B0609020204030204" pitchFamily="49" charset="0"/>
              </a:rPr>
              <a:t>&lt;a </a:t>
            </a:r>
            <a:r>
              <a:rPr lang="en-US" sz="1800" kern="1200" dirty="0" err="1">
                <a:solidFill>
                  <a:srgbClr val="0000CD"/>
                </a:solidFill>
                <a:latin typeface="Consolas" panose="020B0609020204030204" pitchFamily="49" charset="0"/>
              </a:rPr>
              <a:t>href</a:t>
            </a:r>
            <a:r>
              <a:rPr lang="en-US" sz="1800" kern="1200" dirty="0">
                <a:solidFill>
                  <a:srgbClr val="0000CD"/>
                </a:solidFill>
                <a:latin typeface="Consolas" panose="020B0609020204030204" pitchFamily="49" charset="0"/>
              </a:rPr>
              <a:t>="https://www.w3schools.com/" target="_blank"&gt;Visit W3Schools!&lt;/a&gt;</a:t>
            </a:r>
            <a:endParaRPr lang="en-IN" sz="1800" kern="1200" dirty="0">
              <a:solidFill>
                <a:prstClr val="black"/>
              </a:solidFill>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Verdana" panose="020B0604030504040204" pitchFamily="34" charset="0"/>
            </a:endParaRPr>
          </a:p>
          <a:p>
            <a:endParaRPr lang="en-US" b="0" i="0" dirty="0">
              <a:solidFill>
                <a:srgbClr val="000000"/>
              </a:solidFill>
              <a:effectLst/>
              <a:latin typeface="Verdana" panose="020B0604030504040204" pitchFamily="34" charset="0"/>
            </a:endParaRPr>
          </a:p>
          <a:p>
            <a:endParaRPr lang="en-IN" dirty="0"/>
          </a:p>
        </p:txBody>
      </p:sp>
    </p:spTree>
    <p:extLst>
      <p:ext uri="{BB962C8B-B14F-4D97-AF65-F5344CB8AC3E}">
        <p14:creationId xmlns:p14="http://schemas.microsoft.com/office/powerpoint/2010/main" val="2754119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EC59FF-1E04-4714-6FAE-035629FAAF74}"/>
              </a:ext>
            </a:extLst>
          </p:cNvPr>
          <p:cNvPicPr>
            <a:picLocks noChangeAspect="1"/>
          </p:cNvPicPr>
          <p:nvPr/>
        </p:nvPicPr>
        <p:blipFill>
          <a:blip r:embed="rId2"/>
          <a:stretch>
            <a:fillRect/>
          </a:stretch>
        </p:blipFill>
        <p:spPr>
          <a:xfrm>
            <a:off x="1028700" y="95250"/>
            <a:ext cx="9207500" cy="6667500"/>
          </a:xfrm>
          <a:prstGeom prst="rect">
            <a:avLst/>
          </a:prstGeom>
        </p:spPr>
      </p:pic>
    </p:spTree>
    <p:extLst>
      <p:ext uri="{BB962C8B-B14F-4D97-AF65-F5344CB8AC3E}">
        <p14:creationId xmlns:p14="http://schemas.microsoft.com/office/powerpoint/2010/main" val="248930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8D47F-3D86-5108-1A54-526547CE89FD}"/>
              </a:ext>
            </a:extLst>
          </p:cNvPr>
          <p:cNvPicPr>
            <a:picLocks noChangeAspect="1"/>
          </p:cNvPicPr>
          <p:nvPr/>
        </p:nvPicPr>
        <p:blipFill>
          <a:blip r:embed="rId2"/>
          <a:stretch>
            <a:fillRect/>
          </a:stretch>
        </p:blipFill>
        <p:spPr>
          <a:xfrm>
            <a:off x="6095999" y="0"/>
            <a:ext cx="2" cy="6858000"/>
          </a:xfrm>
          <a:prstGeom prst="rect">
            <a:avLst/>
          </a:prstGeom>
        </p:spPr>
      </p:pic>
      <p:pic>
        <p:nvPicPr>
          <p:cNvPr id="7" name="Picture 6">
            <a:extLst>
              <a:ext uri="{FF2B5EF4-FFF2-40B4-BE49-F238E27FC236}">
                <a16:creationId xmlns:a16="http://schemas.microsoft.com/office/drawing/2014/main" id="{9BED8C2C-0EFD-8C3F-F21E-316804FDA855}"/>
              </a:ext>
            </a:extLst>
          </p:cNvPr>
          <p:cNvPicPr>
            <a:picLocks noChangeAspect="1"/>
          </p:cNvPicPr>
          <p:nvPr/>
        </p:nvPicPr>
        <p:blipFill>
          <a:blip r:embed="rId3"/>
          <a:stretch>
            <a:fillRect/>
          </a:stretch>
        </p:blipFill>
        <p:spPr>
          <a:xfrm>
            <a:off x="228604" y="215900"/>
            <a:ext cx="11683990" cy="6438900"/>
          </a:xfrm>
          <a:prstGeom prst="rect">
            <a:avLst/>
          </a:prstGeom>
        </p:spPr>
      </p:pic>
    </p:spTree>
    <p:extLst>
      <p:ext uri="{BB962C8B-B14F-4D97-AF65-F5344CB8AC3E}">
        <p14:creationId xmlns:p14="http://schemas.microsoft.com/office/powerpoint/2010/main" val="36460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3065A-128B-A0E2-8D92-3E69E371531F}"/>
              </a:ext>
            </a:extLst>
          </p:cNvPr>
          <p:cNvPicPr>
            <a:picLocks noChangeAspect="1"/>
          </p:cNvPicPr>
          <p:nvPr/>
        </p:nvPicPr>
        <p:blipFill>
          <a:blip r:embed="rId2"/>
          <a:stretch>
            <a:fillRect/>
          </a:stretch>
        </p:blipFill>
        <p:spPr>
          <a:xfrm>
            <a:off x="6095990" y="3428988"/>
            <a:ext cx="19" cy="24"/>
          </a:xfrm>
          <a:prstGeom prst="rect">
            <a:avLst/>
          </a:prstGeom>
        </p:spPr>
      </p:pic>
      <p:sp>
        <p:nvSpPr>
          <p:cNvPr id="6" name="TextBox 5">
            <a:extLst>
              <a:ext uri="{FF2B5EF4-FFF2-40B4-BE49-F238E27FC236}">
                <a16:creationId xmlns:a16="http://schemas.microsoft.com/office/drawing/2014/main" id="{0BC0D9DC-A134-67BF-CF6F-E0ED9C5979B4}"/>
              </a:ext>
            </a:extLst>
          </p:cNvPr>
          <p:cNvSpPr txBox="1"/>
          <p:nvPr/>
        </p:nvSpPr>
        <p:spPr>
          <a:xfrm>
            <a:off x="2967644" y="2626822"/>
            <a:ext cx="5818909" cy="1107996"/>
          </a:xfrm>
          <a:prstGeom prst="rect">
            <a:avLst/>
          </a:prstGeom>
          <a:noFill/>
        </p:spPr>
        <p:txBody>
          <a:bodyPr wrap="square" rtlCol="0">
            <a:spAutoFit/>
          </a:bodyPr>
          <a:lstStyle/>
          <a:p>
            <a:pPr algn="ctr"/>
            <a:r>
              <a:rPr lang="en-IN" sz="6600" dirty="0"/>
              <a:t>Syllabus</a:t>
            </a:r>
          </a:p>
        </p:txBody>
      </p:sp>
    </p:spTree>
    <p:extLst>
      <p:ext uri="{BB962C8B-B14F-4D97-AF65-F5344CB8AC3E}">
        <p14:creationId xmlns:p14="http://schemas.microsoft.com/office/powerpoint/2010/main" val="225558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468D6-82E0-746F-5C06-96ED5C07E8D0}"/>
              </a:ext>
            </a:extLst>
          </p:cNvPr>
          <p:cNvSpPr txBox="1"/>
          <p:nvPr/>
        </p:nvSpPr>
        <p:spPr>
          <a:xfrm>
            <a:off x="173421" y="1162734"/>
            <a:ext cx="11768958" cy="5055871"/>
          </a:xfrm>
          <a:prstGeom prst="rect">
            <a:avLst/>
          </a:prstGeom>
          <a:noFill/>
        </p:spPr>
        <p:txBody>
          <a:bodyPr wrap="square">
            <a:spAutoFit/>
          </a:bodyPr>
          <a:lstStyle/>
          <a:p>
            <a:pPr algn="just">
              <a:lnSpc>
                <a:spcPct val="115000"/>
              </a:lnSpc>
              <a:spcAft>
                <a:spcPts val="1000"/>
              </a:spcAft>
              <a:buNone/>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Chapter-1: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Introduction WWW,URL,HTTP,HTTPS,FTP,MIME, Basic Web Technologies, Why HTML, What is HTML, HTML Page Structure, HTML Elements Categories, HTML Block and Inline Elements, HTML Element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Attributes,Comments</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Meta tag In HTML, Sectioning Elements, Grouping Elements in HTML, Link Element ( &lt;a&gt;….. &lt;/a&gt;), HTML Formatting Elements or Text-level semantic elements , HTML Entities or character, HTML Global Attributes, HTML Table Element, HTML Forms-Attributes, Elements, Input Type and value attribute, Embedded elements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Chapter-2: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Introduction to CSS, Selectors, Cascading Order, Typography, Box Model, Layouts, Responsive Web Design, Adding Awesome Effects, CSS Security- CSS Accessibility and Best Practices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Chapter-3: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Bootstrap5- Bootstrap – Introduction, Page Layout, Content Styling, Content Structuring, Navigation, Form.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Chapter-4: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Java Script-Introduction To Java Script, Identifiers,  Data Types, Operators, Statements and Expressions, Loops, Functions, Classes,  Event Handling, Objects,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Iterables</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Asynchronous Programming, Modular Programming, JavaScript – Security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33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0"/>
            <a:ext cx="8610600" cy="762000"/>
          </a:xfrm>
        </p:spPr>
        <p:txBody>
          <a:bodyPr/>
          <a:lstStyle/>
          <a:p>
            <a:r>
              <a:rPr lang="en-US" sz="3800" dirty="0">
                <a:solidFill>
                  <a:srgbClr val="FF0000"/>
                </a:solidFill>
                <a:latin typeface="Times New Roman" pitchFamily="18" charset="0"/>
                <a:cs typeface="Times New Roman" pitchFamily="18" charset="0"/>
              </a:rPr>
              <a:t>Introduction</a:t>
            </a:r>
          </a:p>
          <a:p>
            <a:pPr algn="l"/>
            <a:endParaRPr lang="en-US" dirty="0">
              <a:latin typeface="Times New Roman" pitchFamily="18" charset="0"/>
              <a:cs typeface="Times New Roman" pitchFamily="18" charset="0"/>
            </a:endParaRPr>
          </a:p>
        </p:txBody>
      </p:sp>
      <p:sp>
        <p:nvSpPr>
          <p:cNvPr id="4" name="TextBox 3"/>
          <p:cNvSpPr txBox="1"/>
          <p:nvPr/>
        </p:nvSpPr>
        <p:spPr>
          <a:xfrm>
            <a:off x="1752600" y="914400"/>
            <a:ext cx="8686800" cy="6647974"/>
          </a:xfrm>
          <a:prstGeom prst="rect">
            <a:avLst/>
          </a:prstGeom>
          <a:noFill/>
        </p:spPr>
        <p:txBody>
          <a:bodyPr wrap="square" rtlCol="0">
            <a:spAutoFit/>
          </a:bodyPr>
          <a:lstStyle/>
          <a:p>
            <a:r>
              <a:rPr lang="en-US" sz="2400" dirty="0">
                <a:latin typeface="Times New Roman" pitchFamily="18" charset="0"/>
                <a:cs typeface="Times New Roman" pitchFamily="18" charset="0"/>
              </a:rPr>
              <a:t>Web technology is the establishment and use of mechanisms that make it possible for different computers to communicate and share resources.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Examples of web technologies </a:t>
            </a:r>
          </a:p>
          <a:p>
            <a:endParaRPr lang="en-US" sz="2400" dirty="0">
              <a:latin typeface="Times New Roman" pitchFamily="18" charset="0"/>
              <a:cs typeface="Times New Roman" pitchFamily="18" charset="0"/>
            </a:endParaRPr>
          </a:p>
          <a:p>
            <a:pPr marL="457200" indent="-457200">
              <a:buAutoNum type="arabicPeriod"/>
            </a:pPr>
            <a:r>
              <a:rPr lang="en-US" sz="2400" b="1" dirty="0">
                <a:solidFill>
                  <a:srgbClr val="00B050"/>
                </a:solidFill>
                <a:latin typeface="Times New Roman" pitchFamily="18" charset="0"/>
                <a:cs typeface="Times New Roman" pitchFamily="18" charset="0"/>
              </a:rPr>
              <a:t>Markup Languages </a:t>
            </a:r>
            <a:r>
              <a:rPr lang="en-US" sz="2400" dirty="0">
                <a:latin typeface="Times New Roman" pitchFamily="18" charset="0"/>
                <a:cs typeface="Times New Roman" pitchFamily="18" charset="0"/>
              </a:rPr>
              <a:t>including HTML, CSS, XML, CGI and HTTP</a:t>
            </a:r>
          </a:p>
          <a:p>
            <a:pPr marL="457200" indent="-457200">
              <a:buAutoNum type="arabicPeriod"/>
            </a:pPr>
            <a:r>
              <a:rPr lang="en-US" sz="2400" b="1" dirty="0">
                <a:solidFill>
                  <a:srgbClr val="00B050"/>
                </a:solidFill>
                <a:latin typeface="Times New Roman" pitchFamily="18" charset="0"/>
                <a:cs typeface="Times New Roman" pitchFamily="18" charset="0"/>
              </a:rPr>
              <a:t>Programming Languages </a:t>
            </a:r>
            <a:r>
              <a:rPr lang="en-US" sz="2400" dirty="0">
                <a:latin typeface="Times New Roman" pitchFamily="18" charset="0"/>
                <a:cs typeface="Times New Roman" pitchFamily="18" charset="0"/>
              </a:rPr>
              <a:t>and their technologies, helps in creating applications for web. Ex: </a:t>
            </a:r>
            <a:r>
              <a:rPr lang="en-US" sz="2400" dirty="0" err="1">
                <a:latin typeface="Times New Roman" pitchFamily="18" charset="0"/>
                <a:cs typeface="Times New Roman" pitchFamily="18" charset="0"/>
              </a:rPr>
              <a:t>perl</a:t>
            </a:r>
            <a:r>
              <a:rPr lang="en-US" sz="2400" dirty="0">
                <a:latin typeface="Times New Roman" pitchFamily="18" charset="0"/>
                <a:cs typeface="Times New Roman" pitchFamily="18" charset="0"/>
              </a:rPr>
              <a:t>, c#, Java and </a:t>
            </a:r>
            <a:r>
              <a:rPr lang="en-US" sz="2400" dirty="0" err="1">
                <a:latin typeface="Times New Roman" pitchFamily="18" charset="0"/>
                <a:cs typeface="Times New Roman" pitchFamily="18" charset="0"/>
              </a:rPr>
              <a:t>VB.Net</a:t>
            </a:r>
            <a:endParaRPr lang="en-US" sz="2400" dirty="0">
              <a:latin typeface="Times New Roman" pitchFamily="18" charset="0"/>
              <a:cs typeface="Times New Roman" pitchFamily="18" charset="0"/>
            </a:endParaRPr>
          </a:p>
          <a:p>
            <a:pPr marL="457200" indent="-457200">
              <a:buAutoNum type="arabicPeriod"/>
            </a:pPr>
            <a:r>
              <a:rPr lang="en-US" sz="2400" b="1" dirty="0">
                <a:solidFill>
                  <a:srgbClr val="00B050"/>
                </a:solidFill>
                <a:latin typeface="Times New Roman" pitchFamily="18" charset="0"/>
                <a:cs typeface="Times New Roman" pitchFamily="18" charset="0"/>
              </a:rPr>
              <a:t>Web servers </a:t>
            </a:r>
            <a:r>
              <a:rPr lang="en-US" sz="2400" dirty="0">
                <a:latin typeface="Times New Roman" pitchFamily="18" charset="0"/>
                <a:cs typeface="Times New Roman" pitchFamily="18" charset="0"/>
              </a:rPr>
              <a:t>and server technologies, facilitate request handling on a network.</a:t>
            </a:r>
          </a:p>
          <a:p>
            <a:pPr marL="457200" indent="-457200">
              <a:buAutoNum type="arabicPeriod"/>
            </a:pPr>
            <a:r>
              <a:rPr lang="en-US" sz="2400" b="1" dirty="0">
                <a:solidFill>
                  <a:srgbClr val="00B050"/>
                </a:solidFill>
                <a:latin typeface="Times New Roman" pitchFamily="18" charset="0"/>
                <a:cs typeface="Times New Roman" pitchFamily="18" charset="0"/>
              </a:rPr>
              <a:t>Databases</a:t>
            </a:r>
            <a:r>
              <a:rPr lang="en-US" sz="2400" dirty="0">
                <a:latin typeface="Times New Roman" pitchFamily="18" charset="0"/>
                <a:cs typeface="Times New Roman" pitchFamily="18" charset="0"/>
              </a:rPr>
              <a:t>, which are for data and information storage on network and </a:t>
            </a:r>
          </a:p>
          <a:p>
            <a:pPr marL="457200" indent="-457200">
              <a:buAutoNum type="arabicPeriod"/>
            </a:pPr>
            <a:r>
              <a:rPr lang="en-US" sz="2400" b="1" dirty="0">
                <a:solidFill>
                  <a:srgbClr val="00B050"/>
                </a:solidFill>
                <a:latin typeface="Times New Roman" pitchFamily="18" charset="0"/>
                <a:cs typeface="Times New Roman" pitchFamily="18" charset="0"/>
              </a:rPr>
              <a:t>Business applications </a:t>
            </a:r>
            <a:r>
              <a:rPr lang="en-US" sz="2400" dirty="0">
                <a:latin typeface="Times New Roman" pitchFamily="18" charset="0"/>
                <a:cs typeface="Times New Roman" pitchFamily="18" charset="0"/>
              </a:rPr>
              <a:t>for specific executions of tasks on a network. </a:t>
            </a:r>
          </a:p>
          <a:p>
            <a:pPr marL="457200" indent="-457200">
              <a:buAutoNum type="arabicPeriod"/>
            </a:pPr>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8930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915400" cy="715962"/>
          </a:xfrm>
        </p:spPr>
        <p:txBody>
          <a:bodyPr>
            <a:normAutofit/>
          </a:bodyPr>
          <a:lstStyle/>
          <a:p>
            <a:r>
              <a:rPr lang="en-US" dirty="0">
                <a:solidFill>
                  <a:srgbClr val="FF0000"/>
                </a:solidFill>
                <a:latin typeface="Times New Roman" pitchFamily="18" charset="0"/>
                <a:cs typeface="Times New Roman" pitchFamily="18" charset="0"/>
              </a:rPr>
              <a:t>History of the web</a:t>
            </a:r>
          </a:p>
        </p:txBody>
      </p:sp>
      <p:sp>
        <p:nvSpPr>
          <p:cNvPr id="3" name="Content Placeholder 2"/>
          <p:cNvSpPr>
            <a:spLocks noGrp="1"/>
          </p:cNvSpPr>
          <p:nvPr>
            <p:ph idx="1"/>
          </p:nvPr>
        </p:nvSpPr>
        <p:spPr>
          <a:xfrm>
            <a:off x="1828800" y="1143000"/>
            <a:ext cx="8610600" cy="5486400"/>
          </a:xfrm>
        </p:spPr>
        <p:txBody>
          <a:bodyPr>
            <a:normAutofit/>
          </a:bodyPr>
          <a:lstStyle/>
          <a:p>
            <a:r>
              <a:rPr lang="en-US" dirty="0">
                <a:latin typeface="Times New Roman" pitchFamily="18" charset="0"/>
                <a:cs typeface="Times New Roman" pitchFamily="18" charset="0"/>
              </a:rPr>
              <a:t>The internet is a n/w of n/</a:t>
            </a:r>
            <a:r>
              <a:rPr lang="en-US" dirty="0" err="1">
                <a:latin typeface="Times New Roman" pitchFamily="18" charset="0"/>
                <a:cs typeface="Times New Roman" pitchFamily="18" charset="0"/>
              </a:rPr>
              <a:t>ws</a:t>
            </a:r>
            <a:r>
              <a:rPr lang="en-US" dirty="0">
                <a:latin typeface="Times New Roman" pitchFamily="18" charset="0"/>
                <a:cs typeface="Times New Roman" pitchFamily="18" charset="0"/>
              </a:rPr>
              <a:t>. – users can get information from any computer if they have permissions.</a:t>
            </a:r>
          </a:p>
          <a:p>
            <a:r>
              <a:rPr lang="en-US" dirty="0">
                <a:latin typeface="Times New Roman" pitchFamily="18" charset="0"/>
                <a:cs typeface="Times New Roman" pitchFamily="18" charset="0"/>
              </a:rPr>
              <a:t>First net is ARPA (Advanced Research Project Agency) of U.S. govt. in 1969. </a:t>
            </a:r>
          </a:p>
          <a:p>
            <a:r>
              <a:rPr lang="en-US" dirty="0">
                <a:latin typeface="Times New Roman" pitchFamily="18" charset="0"/>
                <a:cs typeface="Times New Roman" pitchFamily="18" charset="0"/>
              </a:rPr>
              <a:t>In 1989 www was developed by Tim Berners-Lee in the laboratory CERN.</a:t>
            </a:r>
          </a:p>
          <a:p>
            <a:r>
              <a:rPr lang="en-US" dirty="0">
                <a:latin typeface="Times New Roman" pitchFamily="18" charset="0"/>
                <a:cs typeface="Times New Roman" pitchFamily="18" charset="0"/>
              </a:rPr>
              <a:t>The main aim of web is to facilitate communication among the members who were located in several countries   </a:t>
            </a:r>
          </a:p>
        </p:txBody>
      </p:sp>
    </p:spTree>
    <p:extLst>
      <p:ext uri="{BB962C8B-B14F-4D97-AF65-F5344CB8AC3E}">
        <p14:creationId xmlns:p14="http://schemas.microsoft.com/office/powerpoint/2010/main" val="349986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68362"/>
          </a:xfrm>
        </p:spPr>
        <p:txBody>
          <a:bodyPr/>
          <a:lstStyle/>
          <a:p>
            <a:r>
              <a:rPr lang="en-US" dirty="0">
                <a:solidFill>
                  <a:srgbClr val="FF0000"/>
                </a:solidFill>
                <a:latin typeface="Times New Roman" pitchFamily="18" charset="0"/>
                <a:cs typeface="Times New Roman" pitchFamily="18" charset="0"/>
              </a:rPr>
              <a:t>Web system Architecture</a:t>
            </a:r>
          </a:p>
        </p:txBody>
      </p:sp>
      <p:sp>
        <p:nvSpPr>
          <p:cNvPr id="3" name="Content Placeholder 2"/>
          <p:cNvSpPr>
            <a:spLocks noGrp="1"/>
          </p:cNvSpPr>
          <p:nvPr>
            <p:ph idx="1"/>
          </p:nvPr>
        </p:nvSpPr>
        <p:spPr>
          <a:xfrm>
            <a:off x="1676400" y="990600"/>
            <a:ext cx="8991600" cy="5638800"/>
          </a:xfrm>
        </p:spPr>
        <p:txBody>
          <a:bodyPr>
            <a:normAutofit/>
          </a:bodyPr>
          <a:lstStyle/>
          <a:p>
            <a:r>
              <a:rPr lang="en-US" dirty="0">
                <a:latin typeface="Times New Roman" pitchFamily="18" charset="0"/>
                <a:cs typeface="Times New Roman" pitchFamily="18" charset="0"/>
              </a:rPr>
              <a:t>The internet is a global networking scheme, TCP/IP assigns and uses unique addresses to communicate.</a:t>
            </a:r>
          </a:p>
          <a:p>
            <a:r>
              <a:rPr lang="en-US" dirty="0">
                <a:latin typeface="Times New Roman" pitchFamily="18" charset="0"/>
                <a:cs typeface="Times New Roman" pitchFamily="18" charset="0"/>
              </a:rPr>
              <a:t>www is a n/w of computers used to exchange text, graphics and multimedia content using standard protocols.</a:t>
            </a:r>
          </a:p>
          <a:p>
            <a:r>
              <a:rPr lang="en-US" dirty="0">
                <a:latin typeface="Times New Roman" pitchFamily="18" charset="0"/>
                <a:cs typeface="Times New Roman" pitchFamily="18" charset="0"/>
              </a:rPr>
              <a:t>For this, a) web servers – special computers set up for the distant purpose i.e. delivering content to others to access.</a:t>
            </a:r>
          </a:p>
          <a:p>
            <a:r>
              <a:rPr lang="en-US" dirty="0">
                <a:latin typeface="Times New Roman" pitchFamily="18" charset="0"/>
                <a:cs typeface="Times New Roman" pitchFamily="18" charset="0"/>
              </a:rPr>
              <a:t>B) web client – personal computers, mobile devices etc. access the server content through a browser.</a:t>
            </a:r>
          </a:p>
          <a:p>
            <a:r>
              <a:rPr lang="en-US" dirty="0">
                <a:latin typeface="Times New Roman" pitchFamily="18" charset="0"/>
                <a:cs typeface="Times New Roman" pitchFamily="18" charset="0"/>
              </a:rPr>
              <a:t>C) Browser – a specialized application for displaying web content. Ex: </a:t>
            </a:r>
            <a:r>
              <a:rPr lang="en-US" dirty="0" err="1">
                <a:latin typeface="Times New Roman" pitchFamily="18" charset="0"/>
                <a:cs typeface="Times New Roman" pitchFamily="18" charset="0"/>
              </a:rPr>
              <a:t>google</a:t>
            </a:r>
            <a:r>
              <a:rPr lang="en-US" dirty="0">
                <a:latin typeface="Times New Roman" pitchFamily="18" charset="0"/>
                <a:cs typeface="Times New Roman" pitchFamily="18" charset="0"/>
              </a:rPr>
              <a:t> chrome, Mozilla </a:t>
            </a:r>
            <a:r>
              <a:rPr lang="en-US" dirty="0" err="1">
                <a:latin typeface="Times New Roman" pitchFamily="18" charset="0"/>
                <a:cs typeface="Times New Roman" pitchFamily="18" charset="0"/>
              </a:rPr>
              <a:t>firefox</a:t>
            </a:r>
            <a:r>
              <a:rPr lang="en-US" dirty="0">
                <a:latin typeface="Times New Roman" pitchFamily="18" charset="0"/>
                <a:cs typeface="Times New Roman" pitchFamily="18" charset="0"/>
              </a:rPr>
              <a:t> etc.</a:t>
            </a:r>
          </a:p>
        </p:txBody>
      </p:sp>
    </p:spTree>
    <p:extLst>
      <p:ext uri="{BB962C8B-B14F-4D97-AF65-F5344CB8AC3E}">
        <p14:creationId xmlns:p14="http://schemas.microsoft.com/office/powerpoint/2010/main" val="280246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3110</Words>
  <Application>Microsoft Office PowerPoint</Application>
  <PresentationFormat>Widescreen</PresentationFormat>
  <Paragraphs>246</Paragraphs>
  <Slides>47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47</vt:i4>
      </vt:variant>
    </vt:vector>
  </HeadingPairs>
  <TitlesOfParts>
    <vt:vector size="66" baseType="lpstr">
      <vt:lpstr>-apple-system</vt:lpstr>
      <vt:lpstr>Arial</vt:lpstr>
      <vt:lpstr>Calibri</vt:lpstr>
      <vt:lpstr>Calibri Light</vt:lpstr>
      <vt:lpstr>Consolas</vt:lpstr>
      <vt:lpstr>Courier New</vt:lpstr>
      <vt:lpstr>erdana</vt:lpstr>
      <vt:lpstr>Google Sans</vt:lpstr>
      <vt:lpstr>Heebo</vt:lpstr>
      <vt:lpstr>Inter</vt:lpstr>
      <vt:lpstr>inter-bold</vt:lpstr>
      <vt:lpstr>inter-regular</vt:lpstr>
      <vt:lpstr>Nunito</vt:lpstr>
      <vt:lpstr>Segoe UI</vt:lpstr>
      <vt:lpstr>system-ui</vt:lpstr>
      <vt:lpstr>Times New Roman</vt:lpstr>
      <vt:lpstr>var(--bs-font-monospace)</vt:lpstr>
      <vt:lpstr>Verdana</vt:lpstr>
      <vt:lpstr>Office Theme</vt:lpstr>
      <vt:lpstr>Web Application Development</vt:lpstr>
      <vt:lpstr>PowerPoint Presentation</vt:lpstr>
      <vt:lpstr>PowerPoint Presentation</vt:lpstr>
      <vt:lpstr>PowerPoint Presentation</vt:lpstr>
      <vt:lpstr>PowerPoint Presentation</vt:lpstr>
      <vt:lpstr>PowerPoint Presentation</vt:lpstr>
      <vt:lpstr>PowerPoint Presentation</vt:lpstr>
      <vt:lpstr>History of the web</vt:lpstr>
      <vt:lpstr>Web system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 Text Transfer Protocol</vt:lpstr>
      <vt:lpstr>Hyper Text Transfer Protocol Secure</vt:lpstr>
      <vt:lpstr>File Transfer Protocol</vt:lpstr>
      <vt:lpstr>Multipurpose Internet Mail Extensions</vt:lpstr>
      <vt:lpstr>Basic Web Technologies</vt:lpstr>
      <vt:lpstr>Continue..</vt:lpstr>
      <vt:lpstr>Classification of Web Development </vt:lpstr>
      <vt:lpstr>PowerPoint Presentation</vt:lpstr>
      <vt:lpstr>PowerPoint Presentation</vt:lpstr>
      <vt:lpstr>Frontend Languages </vt:lpstr>
      <vt:lpstr>Backend Languages: </vt:lpstr>
      <vt:lpstr>HTML</vt:lpstr>
      <vt:lpstr>Continue..</vt:lpstr>
      <vt:lpstr>Continue..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Jyothsna Kilari</dc:creator>
  <cp:lastModifiedBy>Jyothsna Kilari</cp:lastModifiedBy>
  <cp:revision>25</cp:revision>
  <dcterms:created xsi:type="dcterms:W3CDTF">2023-07-12T09:52:27Z</dcterms:created>
  <dcterms:modified xsi:type="dcterms:W3CDTF">2025-04-22T05:45:53Z</dcterms:modified>
</cp:coreProperties>
</file>