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8" r:id="rId3"/>
    <p:sldId id="257" r:id="rId4"/>
    <p:sldId id="258" r:id="rId5"/>
    <p:sldId id="265" r:id="rId6"/>
    <p:sldId id="264" r:id="rId7"/>
    <p:sldId id="267" r:id="rId8"/>
    <p:sldId id="259" r:id="rId9"/>
    <p:sldId id="261" r:id="rId10"/>
    <p:sldId id="272" r:id="rId11"/>
    <p:sldId id="260" r:id="rId12"/>
    <p:sldId id="262" r:id="rId13"/>
    <p:sldId id="263" r:id="rId14"/>
    <p:sldId id="266" r:id="rId15"/>
    <p:sldId id="271" r:id="rId16"/>
    <p:sldId id="270" r:id="rId17"/>
    <p:sldId id="273" r:id="rId18"/>
    <p:sldId id="274" r:id="rId19"/>
    <p:sldId id="276" r:id="rId20"/>
    <p:sldId id="275" r:id="rId21"/>
    <p:sldId id="277" r:id="rId22"/>
    <p:sldId id="282" r:id="rId23"/>
    <p:sldId id="280" r:id="rId24"/>
    <p:sldId id="281" r:id="rId25"/>
    <p:sldId id="283" r:id="rId26"/>
    <p:sldId id="279" r:id="rId27"/>
    <p:sldId id="278" r:id="rId28"/>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9" d="100"/>
          <a:sy n="79" d="100"/>
        </p:scale>
        <p:origin x="773"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AD5FAB-4468-621B-B936-C72C2811B68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60281847-0987-4EA9-A99C-EAC8ADC5FE3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7AC2C541-AA9C-2F02-9D92-F442E72EE833}"/>
              </a:ext>
            </a:extLst>
          </p:cNvPr>
          <p:cNvSpPr>
            <a:spLocks noGrp="1"/>
          </p:cNvSpPr>
          <p:nvPr>
            <p:ph type="dt" sz="half" idx="10"/>
          </p:nvPr>
        </p:nvSpPr>
        <p:spPr/>
        <p:txBody>
          <a:bodyPr/>
          <a:lstStyle/>
          <a:p>
            <a:fld id="{5B0F89FE-0C1D-4390-A32B-74B06152E0A1}" type="datetimeFigureOut">
              <a:rPr lang="en-IN" smtClean="0"/>
              <a:t>02-01-2026</a:t>
            </a:fld>
            <a:endParaRPr lang="en-IN"/>
          </a:p>
        </p:txBody>
      </p:sp>
      <p:sp>
        <p:nvSpPr>
          <p:cNvPr id="5" name="Footer Placeholder 4">
            <a:extLst>
              <a:ext uri="{FF2B5EF4-FFF2-40B4-BE49-F238E27FC236}">
                <a16:creationId xmlns:a16="http://schemas.microsoft.com/office/drawing/2014/main" id="{A61F9442-96AD-3E16-B2FE-31A1DAF9DA17}"/>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823C7404-2DFE-9370-5B5A-D0A2A044CC85}"/>
              </a:ext>
            </a:extLst>
          </p:cNvPr>
          <p:cNvSpPr>
            <a:spLocks noGrp="1"/>
          </p:cNvSpPr>
          <p:nvPr>
            <p:ph type="sldNum" sz="quarter" idx="12"/>
          </p:nvPr>
        </p:nvSpPr>
        <p:spPr/>
        <p:txBody>
          <a:bodyPr/>
          <a:lstStyle/>
          <a:p>
            <a:fld id="{99C9F05E-EFB1-4C99-8E16-E2711FAFDA3D}" type="slidenum">
              <a:rPr lang="en-IN" smtClean="0"/>
              <a:t>‹#›</a:t>
            </a:fld>
            <a:endParaRPr lang="en-IN"/>
          </a:p>
        </p:txBody>
      </p:sp>
    </p:spTree>
    <p:extLst>
      <p:ext uri="{BB962C8B-B14F-4D97-AF65-F5344CB8AC3E}">
        <p14:creationId xmlns:p14="http://schemas.microsoft.com/office/powerpoint/2010/main" val="20087702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96695-5CDC-2FDB-1FB0-C35A9CBCF559}"/>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63F5234E-A3D2-A445-8271-20BEED8766B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FA07453C-7DC7-804F-114F-87F62F6DFE43}"/>
              </a:ext>
            </a:extLst>
          </p:cNvPr>
          <p:cNvSpPr>
            <a:spLocks noGrp="1"/>
          </p:cNvSpPr>
          <p:nvPr>
            <p:ph type="dt" sz="half" idx="10"/>
          </p:nvPr>
        </p:nvSpPr>
        <p:spPr/>
        <p:txBody>
          <a:bodyPr/>
          <a:lstStyle/>
          <a:p>
            <a:fld id="{5B0F89FE-0C1D-4390-A32B-74B06152E0A1}" type="datetimeFigureOut">
              <a:rPr lang="en-IN" smtClean="0"/>
              <a:t>02-01-2026</a:t>
            </a:fld>
            <a:endParaRPr lang="en-IN"/>
          </a:p>
        </p:txBody>
      </p:sp>
      <p:sp>
        <p:nvSpPr>
          <p:cNvPr id="5" name="Footer Placeholder 4">
            <a:extLst>
              <a:ext uri="{FF2B5EF4-FFF2-40B4-BE49-F238E27FC236}">
                <a16:creationId xmlns:a16="http://schemas.microsoft.com/office/drawing/2014/main" id="{750B93CC-55A1-7E02-39DA-DE7B173A31AA}"/>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7F28F027-7832-641B-8755-4A6E6207FEB5}"/>
              </a:ext>
            </a:extLst>
          </p:cNvPr>
          <p:cNvSpPr>
            <a:spLocks noGrp="1"/>
          </p:cNvSpPr>
          <p:nvPr>
            <p:ph type="sldNum" sz="quarter" idx="12"/>
          </p:nvPr>
        </p:nvSpPr>
        <p:spPr/>
        <p:txBody>
          <a:bodyPr/>
          <a:lstStyle/>
          <a:p>
            <a:fld id="{99C9F05E-EFB1-4C99-8E16-E2711FAFDA3D}" type="slidenum">
              <a:rPr lang="en-IN" smtClean="0"/>
              <a:t>‹#›</a:t>
            </a:fld>
            <a:endParaRPr lang="en-IN"/>
          </a:p>
        </p:txBody>
      </p:sp>
    </p:spTree>
    <p:extLst>
      <p:ext uri="{BB962C8B-B14F-4D97-AF65-F5344CB8AC3E}">
        <p14:creationId xmlns:p14="http://schemas.microsoft.com/office/powerpoint/2010/main" val="8335752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6A37541-0181-937A-132E-78FA1523E29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D3A6FA63-6595-CDF6-4AF5-89A85668870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D545F795-E1C9-2785-C8D3-97D31228EBA8}"/>
              </a:ext>
            </a:extLst>
          </p:cNvPr>
          <p:cNvSpPr>
            <a:spLocks noGrp="1"/>
          </p:cNvSpPr>
          <p:nvPr>
            <p:ph type="dt" sz="half" idx="10"/>
          </p:nvPr>
        </p:nvSpPr>
        <p:spPr/>
        <p:txBody>
          <a:bodyPr/>
          <a:lstStyle/>
          <a:p>
            <a:fld id="{5B0F89FE-0C1D-4390-A32B-74B06152E0A1}" type="datetimeFigureOut">
              <a:rPr lang="en-IN" smtClean="0"/>
              <a:t>02-01-2026</a:t>
            </a:fld>
            <a:endParaRPr lang="en-IN"/>
          </a:p>
        </p:txBody>
      </p:sp>
      <p:sp>
        <p:nvSpPr>
          <p:cNvPr id="5" name="Footer Placeholder 4">
            <a:extLst>
              <a:ext uri="{FF2B5EF4-FFF2-40B4-BE49-F238E27FC236}">
                <a16:creationId xmlns:a16="http://schemas.microsoft.com/office/drawing/2014/main" id="{EB7E03C6-6DF3-0FCC-136B-409C4AA1DAA1}"/>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DC3C6110-86CD-CBE8-0A92-45A640055201}"/>
              </a:ext>
            </a:extLst>
          </p:cNvPr>
          <p:cNvSpPr>
            <a:spLocks noGrp="1"/>
          </p:cNvSpPr>
          <p:nvPr>
            <p:ph type="sldNum" sz="quarter" idx="12"/>
          </p:nvPr>
        </p:nvSpPr>
        <p:spPr/>
        <p:txBody>
          <a:bodyPr/>
          <a:lstStyle/>
          <a:p>
            <a:fld id="{99C9F05E-EFB1-4C99-8E16-E2711FAFDA3D}" type="slidenum">
              <a:rPr lang="en-IN" smtClean="0"/>
              <a:t>‹#›</a:t>
            </a:fld>
            <a:endParaRPr lang="en-IN"/>
          </a:p>
        </p:txBody>
      </p:sp>
    </p:spTree>
    <p:extLst>
      <p:ext uri="{BB962C8B-B14F-4D97-AF65-F5344CB8AC3E}">
        <p14:creationId xmlns:p14="http://schemas.microsoft.com/office/powerpoint/2010/main" val="11253862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A38334-D409-7D54-65A9-5C675C8D4C18}"/>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EB0615C0-CBF5-186E-C6BD-0D7DDB5CB27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E4D5FAFD-E934-9749-26EE-AF092EEC0D1A}"/>
              </a:ext>
            </a:extLst>
          </p:cNvPr>
          <p:cNvSpPr>
            <a:spLocks noGrp="1"/>
          </p:cNvSpPr>
          <p:nvPr>
            <p:ph type="dt" sz="half" idx="10"/>
          </p:nvPr>
        </p:nvSpPr>
        <p:spPr/>
        <p:txBody>
          <a:bodyPr/>
          <a:lstStyle/>
          <a:p>
            <a:fld id="{5B0F89FE-0C1D-4390-A32B-74B06152E0A1}" type="datetimeFigureOut">
              <a:rPr lang="en-IN" smtClean="0"/>
              <a:t>02-01-2026</a:t>
            </a:fld>
            <a:endParaRPr lang="en-IN"/>
          </a:p>
        </p:txBody>
      </p:sp>
      <p:sp>
        <p:nvSpPr>
          <p:cNvPr id="5" name="Footer Placeholder 4">
            <a:extLst>
              <a:ext uri="{FF2B5EF4-FFF2-40B4-BE49-F238E27FC236}">
                <a16:creationId xmlns:a16="http://schemas.microsoft.com/office/drawing/2014/main" id="{CB72E4D9-B2BC-ABAB-7164-CE061D869C97}"/>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4F913AA2-431D-1A8B-BCD5-EE62F7CA2322}"/>
              </a:ext>
            </a:extLst>
          </p:cNvPr>
          <p:cNvSpPr>
            <a:spLocks noGrp="1"/>
          </p:cNvSpPr>
          <p:nvPr>
            <p:ph type="sldNum" sz="quarter" idx="12"/>
          </p:nvPr>
        </p:nvSpPr>
        <p:spPr/>
        <p:txBody>
          <a:bodyPr/>
          <a:lstStyle/>
          <a:p>
            <a:fld id="{99C9F05E-EFB1-4C99-8E16-E2711FAFDA3D}" type="slidenum">
              <a:rPr lang="en-IN" smtClean="0"/>
              <a:t>‹#›</a:t>
            </a:fld>
            <a:endParaRPr lang="en-IN"/>
          </a:p>
        </p:txBody>
      </p:sp>
    </p:spTree>
    <p:extLst>
      <p:ext uri="{BB962C8B-B14F-4D97-AF65-F5344CB8AC3E}">
        <p14:creationId xmlns:p14="http://schemas.microsoft.com/office/powerpoint/2010/main" val="32960598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F247D7-CA50-5D46-A73A-E0965ECC7F6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C0968F37-5A11-C4F1-6245-83F36BCB773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814B81E-09F5-BFEE-02EF-3515EDD1ED46}"/>
              </a:ext>
            </a:extLst>
          </p:cNvPr>
          <p:cNvSpPr>
            <a:spLocks noGrp="1"/>
          </p:cNvSpPr>
          <p:nvPr>
            <p:ph type="dt" sz="half" idx="10"/>
          </p:nvPr>
        </p:nvSpPr>
        <p:spPr/>
        <p:txBody>
          <a:bodyPr/>
          <a:lstStyle/>
          <a:p>
            <a:fld id="{5B0F89FE-0C1D-4390-A32B-74B06152E0A1}" type="datetimeFigureOut">
              <a:rPr lang="en-IN" smtClean="0"/>
              <a:t>02-01-2026</a:t>
            </a:fld>
            <a:endParaRPr lang="en-IN"/>
          </a:p>
        </p:txBody>
      </p:sp>
      <p:sp>
        <p:nvSpPr>
          <p:cNvPr id="5" name="Footer Placeholder 4">
            <a:extLst>
              <a:ext uri="{FF2B5EF4-FFF2-40B4-BE49-F238E27FC236}">
                <a16:creationId xmlns:a16="http://schemas.microsoft.com/office/drawing/2014/main" id="{7EC70688-AAE4-B8B9-6C0A-8A02D986CF89}"/>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9655CBCE-E30F-E9D8-7CB7-3D8B22275958}"/>
              </a:ext>
            </a:extLst>
          </p:cNvPr>
          <p:cNvSpPr>
            <a:spLocks noGrp="1"/>
          </p:cNvSpPr>
          <p:nvPr>
            <p:ph type="sldNum" sz="quarter" idx="12"/>
          </p:nvPr>
        </p:nvSpPr>
        <p:spPr/>
        <p:txBody>
          <a:bodyPr/>
          <a:lstStyle/>
          <a:p>
            <a:fld id="{99C9F05E-EFB1-4C99-8E16-E2711FAFDA3D}" type="slidenum">
              <a:rPr lang="en-IN" smtClean="0"/>
              <a:t>‹#›</a:t>
            </a:fld>
            <a:endParaRPr lang="en-IN"/>
          </a:p>
        </p:txBody>
      </p:sp>
    </p:spTree>
    <p:extLst>
      <p:ext uri="{BB962C8B-B14F-4D97-AF65-F5344CB8AC3E}">
        <p14:creationId xmlns:p14="http://schemas.microsoft.com/office/powerpoint/2010/main" val="13468748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229BF9-0D93-7F33-B302-89CA820F6BFB}"/>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8BBACFE9-A935-C007-C428-BD006CD545C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A802BAC3-3CB8-D159-321B-98EF86A9376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F3A5D8F2-B16A-E183-8670-CC2618D5DE36}"/>
              </a:ext>
            </a:extLst>
          </p:cNvPr>
          <p:cNvSpPr>
            <a:spLocks noGrp="1"/>
          </p:cNvSpPr>
          <p:nvPr>
            <p:ph type="dt" sz="half" idx="10"/>
          </p:nvPr>
        </p:nvSpPr>
        <p:spPr/>
        <p:txBody>
          <a:bodyPr/>
          <a:lstStyle/>
          <a:p>
            <a:fld id="{5B0F89FE-0C1D-4390-A32B-74B06152E0A1}" type="datetimeFigureOut">
              <a:rPr lang="en-IN" smtClean="0"/>
              <a:t>02-01-2026</a:t>
            </a:fld>
            <a:endParaRPr lang="en-IN"/>
          </a:p>
        </p:txBody>
      </p:sp>
      <p:sp>
        <p:nvSpPr>
          <p:cNvPr id="6" name="Footer Placeholder 5">
            <a:extLst>
              <a:ext uri="{FF2B5EF4-FFF2-40B4-BE49-F238E27FC236}">
                <a16:creationId xmlns:a16="http://schemas.microsoft.com/office/drawing/2014/main" id="{058F9FF4-F457-4661-2716-596DF31B2F00}"/>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66674D10-2C68-FE6F-3143-D146C3700B27}"/>
              </a:ext>
            </a:extLst>
          </p:cNvPr>
          <p:cNvSpPr>
            <a:spLocks noGrp="1"/>
          </p:cNvSpPr>
          <p:nvPr>
            <p:ph type="sldNum" sz="quarter" idx="12"/>
          </p:nvPr>
        </p:nvSpPr>
        <p:spPr/>
        <p:txBody>
          <a:bodyPr/>
          <a:lstStyle/>
          <a:p>
            <a:fld id="{99C9F05E-EFB1-4C99-8E16-E2711FAFDA3D}" type="slidenum">
              <a:rPr lang="en-IN" smtClean="0"/>
              <a:t>‹#›</a:t>
            </a:fld>
            <a:endParaRPr lang="en-IN"/>
          </a:p>
        </p:txBody>
      </p:sp>
    </p:spTree>
    <p:extLst>
      <p:ext uri="{BB962C8B-B14F-4D97-AF65-F5344CB8AC3E}">
        <p14:creationId xmlns:p14="http://schemas.microsoft.com/office/powerpoint/2010/main" val="1235500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DEDF56-5788-CA18-0F20-9049BEBEEBEB}"/>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212477E7-A7D5-1254-AE7C-1C86AADEB55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4388B27-38C6-862B-81F1-9CDAC342A3A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8C4459EF-5121-7288-1D04-DFB170E4DCC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E1756CE-8C43-3B23-852F-D2E68A13A0E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A656E3EE-8A01-BC95-5355-19594147FAE9}"/>
              </a:ext>
            </a:extLst>
          </p:cNvPr>
          <p:cNvSpPr>
            <a:spLocks noGrp="1"/>
          </p:cNvSpPr>
          <p:nvPr>
            <p:ph type="dt" sz="half" idx="10"/>
          </p:nvPr>
        </p:nvSpPr>
        <p:spPr/>
        <p:txBody>
          <a:bodyPr/>
          <a:lstStyle/>
          <a:p>
            <a:fld id="{5B0F89FE-0C1D-4390-A32B-74B06152E0A1}" type="datetimeFigureOut">
              <a:rPr lang="en-IN" smtClean="0"/>
              <a:t>02-01-2026</a:t>
            </a:fld>
            <a:endParaRPr lang="en-IN"/>
          </a:p>
        </p:txBody>
      </p:sp>
      <p:sp>
        <p:nvSpPr>
          <p:cNvPr id="8" name="Footer Placeholder 7">
            <a:extLst>
              <a:ext uri="{FF2B5EF4-FFF2-40B4-BE49-F238E27FC236}">
                <a16:creationId xmlns:a16="http://schemas.microsoft.com/office/drawing/2014/main" id="{C7F79A84-93A6-B038-6E78-2971DD1B2826}"/>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BFF56694-390D-E8E2-7603-583A83B268C2}"/>
              </a:ext>
            </a:extLst>
          </p:cNvPr>
          <p:cNvSpPr>
            <a:spLocks noGrp="1"/>
          </p:cNvSpPr>
          <p:nvPr>
            <p:ph type="sldNum" sz="quarter" idx="12"/>
          </p:nvPr>
        </p:nvSpPr>
        <p:spPr/>
        <p:txBody>
          <a:bodyPr/>
          <a:lstStyle/>
          <a:p>
            <a:fld id="{99C9F05E-EFB1-4C99-8E16-E2711FAFDA3D}" type="slidenum">
              <a:rPr lang="en-IN" smtClean="0"/>
              <a:t>‹#›</a:t>
            </a:fld>
            <a:endParaRPr lang="en-IN"/>
          </a:p>
        </p:txBody>
      </p:sp>
    </p:spTree>
    <p:extLst>
      <p:ext uri="{BB962C8B-B14F-4D97-AF65-F5344CB8AC3E}">
        <p14:creationId xmlns:p14="http://schemas.microsoft.com/office/powerpoint/2010/main" val="12363079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4D1074-CE00-CB8C-C021-DB9EB1D8331C}"/>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2F3DE61E-7347-B4A5-F0CC-EA77147A837B}"/>
              </a:ext>
            </a:extLst>
          </p:cNvPr>
          <p:cNvSpPr>
            <a:spLocks noGrp="1"/>
          </p:cNvSpPr>
          <p:nvPr>
            <p:ph type="dt" sz="half" idx="10"/>
          </p:nvPr>
        </p:nvSpPr>
        <p:spPr/>
        <p:txBody>
          <a:bodyPr/>
          <a:lstStyle/>
          <a:p>
            <a:fld id="{5B0F89FE-0C1D-4390-A32B-74B06152E0A1}" type="datetimeFigureOut">
              <a:rPr lang="en-IN" smtClean="0"/>
              <a:t>02-01-2026</a:t>
            </a:fld>
            <a:endParaRPr lang="en-IN"/>
          </a:p>
        </p:txBody>
      </p:sp>
      <p:sp>
        <p:nvSpPr>
          <p:cNvPr id="4" name="Footer Placeholder 3">
            <a:extLst>
              <a:ext uri="{FF2B5EF4-FFF2-40B4-BE49-F238E27FC236}">
                <a16:creationId xmlns:a16="http://schemas.microsoft.com/office/drawing/2014/main" id="{B7106D07-405A-ED7D-1423-9C6DCFD296E1}"/>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093B43C5-4183-F00C-B552-A68FB4B76D36}"/>
              </a:ext>
            </a:extLst>
          </p:cNvPr>
          <p:cNvSpPr>
            <a:spLocks noGrp="1"/>
          </p:cNvSpPr>
          <p:nvPr>
            <p:ph type="sldNum" sz="quarter" idx="12"/>
          </p:nvPr>
        </p:nvSpPr>
        <p:spPr/>
        <p:txBody>
          <a:bodyPr/>
          <a:lstStyle/>
          <a:p>
            <a:fld id="{99C9F05E-EFB1-4C99-8E16-E2711FAFDA3D}" type="slidenum">
              <a:rPr lang="en-IN" smtClean="0"/>
              <a:t>‹#›</a:t>
            </a:fld>
            <a:endParaRPr lang="en-IN"/>
          </a:p>
        </p:txBody>
      </p:sp>
    </p:spTree>
    <p:extLst>
      <p:ext uri="{BB962C8B-B14F-4D97-AF65-F5344CB8AC3E}">
        <p14:creationId xmlns:p14="http://schemas.microsoft.com/office/powerpoint/2010/main" val="423184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FB6E83B-F35E-BEBB-C3DF-94F8BD6FFCCC}"/>
              </a:ext>
            </a:extLst>
          </p:cNvPr>
          <p:cNvSpPr>
            <a:spLocks noGrp="1"/>
          </p:cNvSpPr>
          <p:nvPr>
            <p:ph type="dt" sz="half" idx="10"/>
          </p:nvPr>
        </p:nvSpPr>
        <p:spPr/>
        <p:txBody>
          <a:bodyPr/>
          <a:lstStyle/>
          <a:p>
            <a:fld id="{5B0F89FE-0C1D-4390-A32B-74B06152E0A1}" type="datetimeFigureOut">
              <a:rPr lang="en-IN" smtClean="0"/>
              <a:t>02-01-2026</a:t>
            </a:fld>
            <a:endParaRPr lang="en-IN"/>
          </a:p>
        </p:txBody>
      </p:sp>
      <p:sp>
        <p:nvSpPr>
          <p:cNvPr id="3" name="Footer Placeholder 2">
            <a:extLst>
              <a:ext uri="{FF2B5EF4-FFF2-40B4-BE49-F238E27FC236}">
                <a16:creationId xmlns:a16="http://schemas.microsoft.com/office/drawing/2014/main" id="{6B03713D-C6A8-FEC8-1656-03F73CB3EA52}"/>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87E10C17-DF45-245D-AB54-0D175A0F08E0}"/>
              </a:ext>
            </a:extLst>
          </p:cNvPr>
          <p:cNvSpPr>
            <a:spLocks noGrp="1"/>
          </p:cNvSpPr>
          <p:nvPr>
            <p:ph type="sldNum" sz="quarter" idx="12"/>
          </p:nvPr>
        </p:nvSpPr>
        <p:spPr/>
        <p:txBody>
          <a:bodyPr/>
          <a:lstStyle/>
          <a:p>
            <a:fld id="{99C9F05E-EFB1-4C99-8E16-E2711FAFDA3D}" type="slidenum">
              <a:rPr lang="en-IN" smtClean="0"/>
              <a:t>‹#›</a:t>
            </a:fld>
            <a:endParaRPr lang="en-IN"/>
          </a:p>
        </p:txBody>
      </p:sp>
    </p:spTree>
    <p:extLst>
      <p:ext uri="{BB962C8B-B14F-4D97-AF65-F5344CB8AC3E}">
        <p14:creationId xmlns:p14="http://schemas.microsoft.com/office/powerpoint/2010/main" val="9564515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DEAE55-8710-188E-869F-310701976EF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EBF837B5-ADEA-8ABB-72F3-945C9B7B517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F0FF5DAF-D0E4-AFBE-3A6A-D2E967FB13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D52AA38-06CC-6013-572C-CF3DA2B8459F}"/>
              </a:ext>
            </a:extLst>
          </p:cNvPr>
          <p:cNvSpPr>
            <a:spLocks noGrp="1"/>
          </p:cNvSpPr>
          <p:nvPr>
            <p:ph type="dt" sz="half" idx="10"/>
          </p:nvPr>
        </p:nvSpPr>
        <p:spPr/>
        <p:txBody>
          <a:bodyPr/>
          <a:lstStyle/>
          <a:p>
            <a:fld id="{5B0F89FE-0C1D-4390-A32B-74B06152E0A1}" type="datetimeFigureOut">
              <a:rPr lang="en-IN" smtClean="0"/>
              <a:t>02-01-2026</a:t>
            </a:fld>
            <a:endParaRPr lang="en-IN"/>
          </a:p>
        </p:txBody>
      </p:sp>
      <p:sp>
        <p:nvSpPr>
          <p:cNvPr id="6" name="Footer Placeholder 5">
            <a:extLst>
              <a:ext uri="{FF2B5EF4-FFF2-40B4-BE49-F238E27FC236}">
                <a16:creationId xmlns:a16="http://schemas.microsoft.com/office/drawing/2014/main" id="{F38B91CC-0D5F-58A6-DB2C-22AC34DC3215}"/>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449457EC-ABDE-06F5-374F-89A2709534B5}"/>
              </a:ext>
            </a:extLst>
          </p:cNvPr>
          <p:cNvSpPr>
            <a:spLocks noGrp="1"/>
          </p:cNvSpPr>
          <p:nvPr>
            <p:ph type="sldNum" sz="quarter" idx="12"/>
          </p:nvPr>
        </p:nvSpPr>
        <p:spPr/>
        <p:txBody>
          <a:bodyPr/>
          <a:lstStyle/>
          <a:p>
            <a:fld id="{99C9F05E-EFB1-4C99-8E16-E2711FAFDA3D}" type="slidenum">
              <a:rPr lang="en-IN" smtClean="0"/>
              <a:t>‹#›</a:t>
            </a:fld>
            <a:endParaRPr lang="en-IN"/>
          </a:p>
        </p:txBody>
      </p:sp>
    </p:spTree>
    <p:extLst>
      <p:ext uri="{BB962C8B-B14F-4D97-AF65-F5344CB8AC3E}">
        <p14:creationId xmlns:p14="http://schemas.microsoft.com/office/powerpoint/2010/main" val="39795221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9FAB8-4780-7DC4-0A49-DB521DC5E47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11A57398-9C72-AC91-0E9E-CFAAC3D24F0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37CF3393-7F93-60C4-0147-B52CDD4DBA4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18788B9-0DF5-8BA8-A4E0-00233955923C}"/>
              </a:ext>
            </a:extLst>
          </p:cNvPr>
          <p:cNvSpPr>
            <a:spLocks noGrp="1"/>
          </p:cNvSpPr>
          <p:nvPr>
            <p:ph type="dt" sz="half" idx="10"/>
          </p:nvPr>
        </p:nvSpPr>
        <p:spPr/>
        <p:txBody>
          <a:bodyPr/>
          <a:lstStyle/>
          <a:p>
            <a:fld id="{5B0F89FE-0C1D-4390-A32B-74B06152E0A1}" type="datetimeFigureOut">
              <a:rPr lang="en-IN" smtClean="0"/>
              <a:t>02-01-2026</a:t>
            </a:fld>
            <a:endParaRPr lang="en-IN"/>
          </a:p>
        </p:txBody>
      </p:sp>
      <p:sp>
        <p:nvSpPr>
          <p:cNvPr id="6" name="Footer Placeholder 5">
            <a:extLst>
              <a:ext uri="{FF2B5EF4-FFF2-40B4-BE49-F238E27FC236}">
                <a16:creationId xmlns:a16="http://schemas.microsoft.com/office/drawing/2014/main" id="{BC1ABF2C-BF73-DF33-DAA9-D1F77650D967}"/>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9FBF4A31-9874-7701-FDCC-AA547C35493E}"/>
              </a:ext>
            </a:extLst>
          </p:cNvPr>
          <p:cNvSpPr>
            <a:spLocks noGrp="1"/>
          </p:cNvSpPr>
          <p:nvPr>
            <p:ph type="sldNum" sz="quarter" idx="12"/>
          </p:nvPr>
        </p:nvSpPr>
        <p:spPr/>
        <p:txBody>
          <a:bodyPr/>
          <a:lstStyle/>
          <a:p>
            <a:fld id="{99C9F05E-EFB1-4C99-8E16-E2711FAFDA3D}" type="slidenum">
              <a:rPr lang="en-IN" smtClean="0"/>
              <a:t>‹#›</a:t>
            </a:fld>
            <a:endParaRPr lang="en-IN"/>
          </a:p>
        </p:txBody>
      </p:sp>
    </p:spTree>
    <p:extLst>
      <p:ext uri="{BB962C8B-B14F-4D97-AF65-F5344CB8AC3E}">
        <p14:creationId xmlns:p14="http://schemas.microsoft.com/office/powerpoint/2010/main" val="6781310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F81A911-1D59-01FD-9941-95C2CF7B2ED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B15D730C-7F00-9014-DEF1-A834B2D0D33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8D502F5B-7CEF-08B1-BD6A-21545312EEB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0F89FE-0C1D-4390-A32B-74B06152E0A1}" type="datetimeFigureOut">
              <a:rPr lang="en-IN" smtClean="0"/>
              <a:t>02-01-2026</a:t>
            </a:fld>
            <a:endParaRPr lang="en-IN"/>
          </a:p>
        </p:txBody>
      </p:sp>
      <p:sp>
        <p:nvSpPr>
          <p:cNvPr id="5" name="Footer Placeholder 4">
            <a:extLst>
              <a:ext uri="{FF2B5EF4-FFF2-40B4-BE49-F238E27FC236}">
                <a16:creationId xmlns:a16="http://schemas.microsoft.com/office/drawing/2014/main" id="{DE27D612-CA15-A9EB-850F-5FC8DAB2050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C1C33A4F-0970-0D69-6766-057CCFC74AE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C9F05E-EFB1-4C99-8E16-E2711FAFDA3D}" type="slidenum">
              <a:rPr lang="en-IN" smtClean="0"/>
              <a:t>‹#›</a:t>
            </a:fld>
            <a:endParaRPr lang="en-IN"/>
          </a:p>
        </p:txBody>
      </p:sp>
    </p:spTree>
    <p:extLst>
      <p:ext uri="{BB962C8B-B14F-4D97-AF65-F5344CB8AC3E}">
        <p14:creationId xmlns:p14="http://schemas.microsoft.com/office/powerpoint/2010/main" val="41288571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docs.oracle.com/javase/8/docs/api/java/util/Collection.html" TargetMode="External"/><Relationship Id="rId2" Type="http://schemas.openxmlformats.org/officeDocument/2006/relationships/hyperlink" Target="https://docs.oracle.com/javase/8/docs/api/java/util/List.html" TargetMode="External"/><Relationship Id="rId1" Type="http://schemas.openxmlformats.org/officeDocument/2006/relationships/slideLayout" Target="../slideLayouts/slideLayout2.xml"/><Relationship Id="rId5" Type="http://schemas.openxmlformats.org/officeDocument/2006/relationships/hyperlink" Target="https://docs.oracle.com/javase/8/docs/api/java/util/LinkedList.html" TargetMode="External"/><Relationship Id="rId4" Type="http://schemas.openxmlformats.org/officeDocument/2006/relationships/hyperlink" Target="https://docs.oracle.com/javase/8/docs/api/java/util/ArrayList.html"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hyperlink" Target="https://docs.oracle.com/javase/8/docs/api/java/util/ArrayList.html#ArrayList-java.util.Collection-" TargetMode="External"/><Relationship Id="rId3" Type="http://schemas.openxmlformats.org/officeDocument/2006/relationships/hyperlink" Target="https://docs.oracle.com/javase/8/docs/api/java/util/List.html" TargetMode="External"/><Relationship Id="rId7" Type="http://schemas.openxmlformats.org/officeDocument/2006/relationships/hyperlink" Target="https://docs.oracle.com/javase/8/docs/api/java/util/ArrayList.html#ArrayList--" TargetMode="External"/><Relationship Id="rId2" Type="http://schemas.openxmlformats.org/officeDocument/2006/relationships/hyperlink" Target="https://docs.oracle.com/javase/8/docs/api/java/util/AbstractList.html" TargetMode="External"/><Relationship Id="rId1" Type="http://schemas.openxmlformats.org/officeDocument/2006/relationships/slideLayout" Target="../slideLayouts/slideLayout2.xml"/><Relationship Id="rId6" Type="http://schemas.openxmlformats.org/officeDocument/2006/relationships/hyperlink" Target="https://docs.oracle.com/javase/8/docs/api/java/io/Serializable.html" TargetMode="External"/><Relationship Id="rId5" Type="http://schemas.openxmlformats.org/officeDocument/2006/relationships/hyperlink" Target="https://docs.oracle.com/javase/8/docs/api/java/lang/Cloneable.html" TargetMode="External"/><Relationship Id="rId10" Type="http://schemas.openxmlformats.org/officeDocument/2006/relationships/hyperlink" Target="https://docs.oracle.com/javase/8/docs/api/java/util/ArrayList.html#ArrayList-int-" TargetMode="External"/><Relationship Id="rId4" Type="http://schemas.openxmlformats.org/officeDocument/2006/relationships/hyperlink" Target="https://docs.oracle.com/javase/8/docs/api/java/util/RandomAccess.html" TargetMode="External"/><Relationship Id="rId9" Type="http://schemas.openxmlformats.org/officeDocument/2006/relationships/hyperlink" Target="https://docs.oracle.com/javase/8/docs/api/java/util/ArrayList.html" TargetMode="External"/></Relationships>
</file>

<file path=ppt/slides/_rels/slide15.xml.rels><?xml version="1.0" encoding="UTF-8" standalone="yes"?>
<Relationships xmlns="http://schemas.openxmlformats.org/package/2006/relationships"><Relationship Id="rId8" Type="http://schemas.openxmlformats.org/officeDocument/2006/relationships/hyperlink" Target="https://docs.oracle.com/javase/8/docs/api/java/util/LinkedList.html#LinkedList-java.util.Collection-" TargetMode="External"/><Relationship Id="rId3" Type="http://schemas.openxmlformats.org/officeDocument/2006/relationships/hyperlink" Target="https://docs.oracle.com/javase/8/docs/api/java/util/List.html" TargetMode="External"/><Relationship Id="rId7" Type="http://schemas.openxmlformats.org/officeDocument/2006/relationships/hyperlink" Target="https://docs.oracle.com/javase/8/docs/api/java/util/LinkedList.html#LinkedList--" TargetMode="External"/><Relationship Id="rId2" Type="http://schemas.openxmlformats.org/officeDocument/2006/relationships/hyperlink" Target="https://docs.oracle.com/javase/8/docs/api/java/util/AbstractSequentialList.html" TargetMode="External"/><Relationship Id="rId1" Type="http://schemas.openxmlformats.org/officeDocument/2006/relationships/slideLayout" Target="../slideLayouts/slideLayout2.xml"/><Relationship Id="rId6" Type="http://schemas.openxmlformats.org/officeDocument/2006/relationships/hyperlink" Target="https://docs.oracle.com/javase/8/docs/api/java/io/Serializable.html" TargetMode="External"/><Relationship Id="rId5" Type="http://schemas.openxmlformats.org/officeDocument/2006/relationships/hyperlink" Target="https://docs.oracle.com/javase/8/docs/api/java/lang/Cloneable.html" TargetMode="External"/><Relationship Id="rId10" Type="http://schemas.openxmlformats.org/officeDocument/2006/relationships/hyperlink" Target="https://docs.oracle.com/javase/8/docs/api/java/util/LinkedList.html" TargetMode="External"/><Relationship Id="rId4" Type="http://schemas.openxmlformats.org/officeDocument/2006/relationships/hyperlink" Target="https://docs.oracle.com/javase/8/docs/api/java/util/Deque.html" TargetMode="External"/><Relationship Id="rId9" Type="http://schemas.openxmlformats.org/officeDocument/2006/relationships/hyperlink" Target="https://docs.oracle.com/javase/8/docs/api/java/util/Collection.html"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hyperlink" Target="https://docs.oracle.com/javase/8/docs/api/java/util/Collection.html" TargetMode="External"/><Relationship Id="rId3" Type="http://schemas.openxmlformats.org/officeDocument/2006/relationships/hyperlink" Target="https://docs.oracle.com/javase/8/docs/api/java/util/Set.html" TargetMode="External"/><Relationship Id="rId7" Type="http://schemas.openxmlformats.org/officeDocument/2006/relationships/hyperlink" Target="https://docs.oracle.com/javase/8/docs/api/java/util/HashSet.html#HashSet-java.util.Collection-" TargetMode="External"/><Relationship Id="rId2" Type="http://schemas.openxmlformats.org/officeDocument/2006/relationships/hyperlink" Target="https://docs.oracle.com/javase/8/docs/api/java/util/AbstractSet.html" TargetMode="External"/><Relationship Id="rId1" Type="http://schemas.openxmlformats.org/officeDocument/2006/relationships/slideLayout" Target="../slideLayouts/slideLayout2.xml"/><Relationship Id="rId6" Type="http://schemas.openxmlformats.org/officeDocument/2006/relationships/hyperlink" Target="https://docs.oracle.com/javase/8/docs/api/java/util/HashSet.html#HashSet--" TargetMode="External"/><Relationship Id="rId5" Type="http://schemas.openxmlformats.org/officeDocument/2006/relationships/hyperlink" Target="https://docs.oracle.com/javase/8/docs/api/java/io/Serializable.html" TargetMode="External"/><Relationship Id="rId10" Type="http://schemas.openxmlformats.org/officeDocument/2006/relationships/hyperlink" Target="https://docs.oracle.com/javase/8/docs/api/java/util/HashSet.html#HashSet-int-" TargetMode="External"/><Relationship Id="rId4" Type="http://schemas.openxmlformats.org/officeDocument/2006/relationships/hyperlink" Target="https://docs.oracle.com/javase/8/docs/api/java/lang/Cloneable.html" TargetMode="External"/><Relationship Id="rId9" Type="http://schemas.openxmlformats.org/officeDocument/2006/relationships/hyperlink" Target="https://docs.oracle.com/javase/8/docs/api/java/util/HashSet.html"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docs.oracle.com/javase/8/docs/api/java/util/HashSet.html#HashSet-java.util.Collection-" TargetMode="External"/><Relationship Id="rId7" Type="http://schemas.openxmlformats.org/officeDocument/2006/relationships/hyperlink" Target="https://docs.oracle.com/javase/8/docs/api/java/util/HashSet.html#HashSet-int-float-" TargetMode="External"/><Relationship Id="rId2" Type="http://schemas.openxmlformats.org/officeDocument/2006/relationships/hyperlink" Target="https://docs.oracle.com/javase/8/docs/api/java/util/HashSet.html#HashSet--" TargetMode="External"/><Relationship Id="rId1" Type="http://schemas.openxmlformats.org/officeDocument/2006/relationships/slideLayout" Target="../slideLayouts/slideLayout2.xml"/><Relationship Id="rId6" Type="http://schemas.openxmlformats.org/officeDocument/2006/relationships/hyperlink" Target="https://docs.oracle.com/javase/8/docs/api/java/util/HashSet.html#HashSet-int-" TargetMode="External"/><Relationship Id="rId5" Type="http://schemas.openxmlformats.org/officeDocument/2006/relationships/hyperlink" Target="https://docs.oracle.com/javase/8/docs/api/java/util/HashSet.html" TargetMode="External"/><Relationship Id="rId4" Type="http://schemas.openxmlformats.org/officeDocument/2006/relationships/hyperlink" Target="https://docs.oracle.com/javase/8/docs/api/java/util/Collection.html"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docs.oracle.com/javase/8/docs/api/java/util/NavigableSet.html" TargetMode="External"/><Relationship Id="rId7" Type="http://schemas.openxmlformats.org/officeDocument/2006/relationships/hyperlink" Target="https://docs.oracle.com/javase/8/docs/api/java/util/HashSet.html" TargetMode="External"/><Relationship Id="rId2" Type="http://schemas.openxmlformats.org/officeDocument/2006/relationships/hyperlink" Target="https://docs.oracle.com/javase/8/docs/api/java/util/AbstractSet.html" TargetMode="External"/><Relationship Id="rId1" Type="http://schemas.openxmlformats.org/officeDocument/2006/relationships/slideLayout" Target="../slideLayouts/slideLayout2.xml"/><Relationship Id="rId6" Type="http://schemas.openxmlformats.org/officeDocument/2006/relationships/hyperlink" Target="https://docs.oracle.com/javase/8/docs/api/java/util/Set.html" TargetMode="External"/><Relationship Id="rId5" Type="http://schemas.openxmlformats.org/officeDocument/2006/relationships/hyperlink" Target="https://docs.oracle.com/javase/8/docs/api/java/io/Serializable.html" TargetMode="External"/><Relationship Id="rId4" Type="http://schemas.openxmlformats.org/officeDocument/2006/relationships/hyperlink" Target="https://docs.oracle.com/javase/8/docs/api/java/lang/Cloneable.html"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docs.oracle.com/javase/8/docs/api/java/util/Queue.html" TargetMode="External"/><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8" Type="http://schemas.openxmlformats.org/officeDocument/2006/relationships/hyperlink" Target="https://docs.oracle.com/javase/8/docs/api/java/util/Collection.html" TargetMode="External"/><Relationship Id="rId3" Type="http://schemas.openxmlformats.org/officeDocument/2006/relationships/hyperlink" Target="https://docs.oracle.com/javase/8/docs/api/java/util/Deque.html" TargetMode="External"/><Relationship Id="rId7" Type="http://schemas.openxmlformats.org/officeDocument/2006/relationships/hyperlink" Target="https://docs.oracle.com/javase/8/docs/api/java/util/ArrayDeque.html#ArrayDeque-java.util.Collection-" TargetMode="External"/><Relationship Id="rId2" Type="http://schemas.openxmlformats.org/officeDocument/2006/relationships/hyperlink" Target="https://docs.oracle.com/javase/8/docs/api/java/util/AbstractCollection.html" TargetMode="External"/><Relationship Id="rId1" Type="http://schemas.openxmlformats.org/officeDocument/2006/relationships/slideLayout" Target="../slideLayouts/slideLayout2.xml"/><Relationship Id="rId6" Type="http://schemas.openxmlformats.org/officeDocument/2006/relationships/hyperlink" Target="https://docs.oracle.com/javase/8/docs/api/java/util/ArrayDeque.html#ArrayDeque--" TargetMode="External"/><Relationship Id="rId5" Type="http://schemas.openxmlformats.org/officeDocument/2006/relationships/hyperlink" Target="https://docs.oracle.com/javase/8/docs/api/java/io/Serializable.html" TargetMode="External"/><Relationship Id="rId10" Type="http://schemas.openxmlformats.org/officeDocument/2006/relationships/hyperlink" Target="https://docs.oracle.com/javase/8/docs/api/java/util/ArrayDeque.html#ArrayDeque-int-" TargetMode="External"/><Relationship Id="rId4" Type="http://schemas.openxmlformats.org/officeDocument/2006/relationships/hyperlink" Target="https://docs.oracle.com/javase/8/docs/api/java/lang/Cloneable.html" TargetMode="External"/><Relationship Id="rId9" Type="http://schemas.openxmlformats.org/officeDocument/2006/relationships/hyperlink" Target="https://docs.oracle.com/javase/8/docs/api/java/util/ArrayDeque.html"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docs.oracle.com/javase/8/docs/api/java/io/Serializable.html" TargetMode="External"/><Relationship Id="rId2" Type="http://schemas.openxmlformats.org/officeDocument/2006/relationships/hyperlink" Target="https://docs.oracle.com/javase/8/docs/api/java/util/AbstractQueue.html"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hyperlink" Target="https://docs.oracle.com/javase/8/docs/api/java/util/Comparator.html" TargetMode="External"/><Relationship Id="rId13" Type="http://schemas.openxmlformats.org/officeDocument/2006/relationships/hyperlink" Target="https://docs.oracle.com/javase/8/docs/api/java/util/SortedSet.html" TargetMode="External"/><Relationship Id="rId3" Type="http://schemas.openxmlformats.org/officeDocument/2006/relationships/hyperlink" Target="https://docs.oracle.com/javase/8/docs/api/java/lang/Comparable.html" TargetMode="External"/><Relationship Id="rId7" Type="http://schemas.openxmlformats.org/officeDocument/2006/relationships/hyperlink" Target="https://docs.oracle.com/javase/8/docs/api/java/util/PriorityQueue.html#PriorityQueue-java.util.Comparator-" TargetMode="External"/><Relationship Id="rId12" Type="http://schemas.openxmlformats.org/officeDocument/2006/relationships/hyperlink" Target="https://docs.oracle.com/javase/8/docs/api/java/util/PriorityQueue.html#PriorityQueue-java.util.SortedSet-" TargetMode="External"/><Relationship Id="rId2" Type="http://schemas.openxmlformats.org/officeDocument/2006/relationships/hyperlink" Target="https://docs.oracle.com/javase/8/docs/api/java/util/PriorityQueue.html#PriorityQueue--" TargetMode="External"/><Relationship Id="rId1" Type="http://schemas.openxmlformats.org/officeDocument/2006/relationships/slideLayout" Target="../slideLayouts/slideLayout2.xml"/><Relationship Id="rId6" Type="http://schemas.openxmlformats.org/officeDocument/2006/relationships/hyperlink" Target="https://docs.oracle.com/javase/8/docs/api/java/util/PriorityQueue.html" TargetMode="External"/><Relationship Id="rId11" Type="http://schemas.openxmlformats.org/officeDocument/2006/relationships/hyperlink" Target="https://docs.oracle.com/javase/8/docs/api/java/util/PriorityQueue.html#PriorityQueue-java.util.PriorityQueue-" TargetMode="External"/><Relationship Id="rId5" Type="http://schemas.openxmlformats.org/officeDocument/2006/relationships/hyperlink" Target="https://docs.oracle.com/javase/8/docs/api/java/util/Collection.html" TargetMode="External"/><Relationship Id="rId10" Type="http://schemas.openxmlformats.org/officeDocument/2006/relationships/hyperlink" Target="https://docs.oracle.com/javase/8/docs/api/java/util/PriorityQueue.html#PriorityQueue-int-java.util.Comparator-" TargetMode="External"/><Relationship Id="rId4" Type="http://schemas.openxmlformats.org/officeDocument/2006/relationships/hyperlink" Target="https://docs.oracle.com/javase/8/docs/api/java/util/PriorityQueue.html#PriorityQueue-java.util.Collection-" TargetMode="External"/><Relationship Id="rId9" Type="http://schemas.openxmlformats.org/officeDocument/2006/relationships/hyperlink" Target="https://docs.oracle.com/javase/8/docs/api/java/util/PriorityQueue.html#PriorityQueue-int-" TargetMode="External"/></Relationships>
</file>

<file path=ppt/slides/_rels/slide3.xml.rels><?xml version="1.0" encoding="UTF-8" standalone="yes"?>
<Relationships xmlns="http://schemas.openxmlformats.org/package/2006/relationships"><Relationship Id="rId2" Type="http://schemas.openxmlformats.org/officeDocument/2006/relationships/hyperlink" Target="https://docs.oracle.com/javase/8/docs/api/java/util/Vector.html"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hyperlink" Target="https://docs.oracle.com/javase/8/docs/api/java/util/HashMap.html" TargetMode="External"/><Relationship Id="rId3" Type="http://schemas.openxmlformats.org/officeDocument/2006/relationships/hyperlink" Target="https://docs.oracle.com/javase/8/docs/api/java/util/TreeSet.html" TargetMode="External"/><Relationship Id="rId7" Type="http://schemas.openxmlformats.org/officeDocument/2006/relationships/hyperlink" Target="https://docs.oracle.com/javase/8/docs/api/java/util/ArrayDeque.html" TargetMode="External"/><Relationship Id="rId2" Type="http://schemas.openxmlformats.org/officeDocument/2006/relationships/hyperlink" Target="https://docs.oracle.com/javase/8/docs/api/java/util/HashSet.html" TargetMode="External"/><Relationship Id="rId1" Type="http://schemas.openxmlformats.org/officeDocument/2006/relationships/slideLayout" Target="../slideLayouts/slideLayout2.xml"/><Relationship Id="rId6" Type="http://schemas.openxmlformats.org/officeDocument/2006/relationships/hyperlink" Target="https://docs.oracle.com/javase/8/docs/api/java/util/LinkedList.html" TargetMode="External"/><Relationship Id="rId5" Type="http://schemas.openxmlformats.org/officeDocument/2006/relationships/hyperlink" Target="https://docs.oracle.com/javase/8/docs/api/java/util/ArrayList.html" TargetMode="External"/><Relationship Id="rId10" Type="http://schemas.openxmlformats.org/officeDocument/2006/relationships/hyperlink" Target="https://docs.oracle.com/javase/8/docs/api/java/util/LinkedHashMap.html" TargetMode="External"/><Relationship Id="rId4" Type="http://schemas.openxmlformats.org/officeDocument/2006/relationships/hyperlink" Target="https://docs.oracle.com/javase/8/docs/api/java/util/LinkedHashSet.html" TargetMode="External"/><Relationship Id="rId9" Type="http://schemas.openxmlformats.org/officeDocument/2006/relationships/hyperlink" Target="https://docs.oracle.com/javase/8/docs/api/java/util/TreeMap.html"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891964-39C1-E494-75AE-338714FBC29F}"/>
              </a:ext>
            </a:extLst>
          </p:cNvPr>
          <p:cNvSpPr>
            <a:spLocks noGrp="1"/>
          </p:cNvSpPr>
          <p:nvPr>
            <p:ph type="ctrTitle"/>
          </p:nvPr>
        </p:nvSpPr>
        <p:spPr/>
        <p:txBody>
          <a:bodyPr/>
          <a:lstStyle/>
          <a:p>
            <a:r>
              <a:rPr lang="en-IN" dirty="0"/>
              <a:t>Unit-5</a:t>
            </a:r>
          </a:p>
        </p:txBody>
      </p:sp>
      <p:sp>
        <p:nvSpPr>
          <p:cNvPr id="3" name="Subtitle 2">
            <a:extLst>
              <a:ext uri="{FF2B5EF4-FFF2-40B4-BE49-F238E27FC236}">
                <a16:creationId xmlns:a16="http://schemas.microsoft.com/office/drawing/2014/main" id="{64920C2B-CF18-A516-B15A-45149A19C347}"/>
              </a:ext>
            </a:extLst>
          </p:cNvPr>
          <p:cNvSpPr>
            <a:spLocks noGrp="1"/>
          </p:cNvSpPr>
          <p:nvPr>
            <p:ph type="subTitle" idx="1"/>
          </p:nvPr>
        </p:nvSpPr>
        <p:spPr/>
        <p:txBody>
          <a:bodyPr/>
          <a:lstStyle/>
          <a:p>
            <a:r>
              <a:rPr lang="en-IN" dirty="0"/>
              <a:t>Collections Framework</a:t>
            </a:r>
          </a:p>
        </p:txBody>
      </p:sp>
    </p:spTree>
    <p:extLst>
      <p:ext uri="{BB962C8B-B14F-4D97-AF65-F5344CB8AC3E}">
        <p14:creationId xmlns:p14="http://schemas.microsoft.com/office/powerpoint/2010/main" val="39060649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323B23-600C-6913-1A17-80E25D6E6ABB}"/>
              </a:ext>
            </a:extLst>
          </p:cNvPr>
          <p:cNvSpPr>
            <a:spLocks noGrp="1"/>
          </p:cNvSpPr>
          <p:nvPr>
            <p:ph type="title"/>
          </p:nvPr>
        </p:nvSpPr>
        <p:spPr>
          <a:xfrm>
            <a:off x="838200" y="365126"/>
            <a:ext cx="10515600" cy="558606"/>
          </a:xfrm>
        </p:spPr>
        <p:txBody>
          <a:bodyPr>
            <a:normAutofit fontScale="90000"/>
          </a:bodyPr>
          <a:lstStyle/>
          <a:p>
            <a:r>
              <a:rPr lang="en-IN" dirty="0"/>
              <a:t>List Interface</a:t>
            </a:r>
          </a:p>
        </p:txBody>
      </p:sp>
      <p:sp>
        <p:nvSpPr>
          <p:cNvPr id="4" name="Rectangle 1">
            <a:extLst>
              <a:ext uri="{FF2B5EF4-FFF2-40B4-BE49-F238E27FC236}">
                <a16:creationId xmlns:a16="http://schemas.microsoft.com/office/drawing/2014/main" id="{D99843C3-7608-9D3D-4D20-30BBB568ADC6}"/>
              </a:ext>
            </a:extLst>
          </p:cNvPr>
          <p:cNvSpPr>
            <a:spLocks noChangeArrowheads="1"/>
          </p:cNvSpPr>
          <p:nvPr/>
        </p:nvSpPr>
        <p:spPr bwMode="auto">
          <a:xfrm>
            <a:off x="735562" y="1075816"/>
            <a:ext cx="11011678"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A </a:t>
            </a:r>
            <a:r>
              <a:rPr kumimoji="0" lang="en-US" altLang="en-US" b="0" i="0" u="none" strike="noStrike" cap="none" normalizeH="0" baseline="0" dirty="0">
                <a:ln>
                  <a:noFill/>
                </a:ln>
                <a:solidFill>
                  <a:srgbClr val="09569D"/>
                </a:solidFill>
                <a:effectLst/>
                <a:latin typeface="Times New Roman" panose="02020603050405020304" pitchFamily="18" charset="0"/>
                <a:cs typeface="Times New Roman" panose="02020603050405020304" pitchFamily="18" charset="0"/>
                <a:hlinkClick r:id="rId2"/>
              </a:rPr>
              <a:t>List</a:t>
            </a:r>
            <a:r>
              <a:rPr kumimoji="0" lang="en-US" altLang="en-US"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is an ordered </a:t>
            </a:r>
            <a:r>
              <a:rPr kumimoji="0" lang="en-US" altLang="en-US" b="0" i="0" u="none" strike="noStrike" cap="none" normalizeH="0" baseline="0" dirty="0">
                <a:ln>
                  <a:noFill/>
                </a:ln>
                <a:solidFill>
                  <a:srgbClr val="09569D"/>
                </a:solidFill>
                <a:effectLst/>
                <a:latin typeface="Times New Roman" panose="02020603050405020304" pitchFamily="18" charset="0"/>
                <a:cs typeface="Times New Roman" panose="02020603050405020304" pitchFamily="18" charset="0"/>
                <a:hlinkClick r:id="rId3"/>
              </a:rPr>
              <a:t>Collection</a:t>
            </a:r>
            <a:r>
              <a:rPr kumimoji="0" lang="en-US" altLang="en-US"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(sometimes called a </a:t>
            </a:r>
            <a:r>
              <a:rPr kumimoji="0" lang="en-US" altLang="en-US" b="0" i="1"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sequence</a:t>
            </a:r>
            <a:r>
              <a:rPr kumimoji="0" lang="en-US" altLang="en-US"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Lists may contain duplicate elements. In addition to the operations inherited from Collection, the List interface includes operations for the following:</a:t>
            </a:r>
          </a:p>
          <a:p>
            <a:pPr marR="0" lvl="0" algn="l" defTabSz="914400" rtl="0" eaLnBrk="0" fontAlgn="base" latinLnBrk="0" hangingPunct="0">
              <a:lnSpc>
                <a:spcPct val="100000"/>
              </a:lnSpc>
              <a:spcBef>
                <a:spcPct val="0"/>
              </a:spcBef>
              <a:spcAft>
                <a:spcPct val="0"/>
              </a:spcAft>
              <a:buClrTx/>
              <a:buSzTx/>
              <a:tabLst/>
            </a:pPr>
            <a:r>
              <a:rPr kumimoji="0" lang="en-US" altLang="en-US"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p>
        </p:txBody>
      </p:sp>
      <p:graphicFrame>
        <p:nvGraphicFramePr>
          <p:cNvPr id="5" name="Table 5">
            <a:extLst>
              <a:ext uri="{FF2B5EF4-FFF2-40B4-BE49-F238E27FC236}">
                <a16:creationId xmlns:a16="http://schemas.microsoft.com/office/drawing/2014/main" id="{118FF6A3-1E64-3A44-A2E4-4678752746C6}"/>
              </a:ext>
            </a:extLst>
          </p:cNvPr>
          <p:cNvGraphicFramePr>
            <a:graphicFrameLocks noGrp="1"/>
          </p:cNvGraphicFramePr>
          <p:nvPr>
            <p:extLst>
              <p:ext uri="{D42A27DB-BD31-4B8C-83A1-F6EECF244321}">
                <p14:modId xmlns:p14="http://schemas.microsoft.com/office/powerpoint/2010/main" val="2371118134"/>
              </p:ext>
            </p:extLst>
          </p:nvPr>
        </p:nvGraphicFramePr>
        <p:xfrm>
          <a:off x="838200" y="1999146"/>
          <a:ext cx="10750421" cy="2491298"/>
        </p:xfrm>
        <a:graphic>
          <a:graphicData uri="http://schemas.openxmlformats.org/drawingml/2006/table">
            <a:tbl>
              <a:tblPr firstRow="1" bandRow="1">
                <a:tableStyleId>{5C22544A-7EE6-4342-B048-85BDC9FD1C3A}</a:tableStyleId>
              </a:tblPr>
              <a:tblGrid>
                <a:gridCol w="2492830">
                  <a:extLst>
                    <a:ext uri="{9D8B030D-6E8A-4147-A177-3AD203B41FA5}">
                      <a16:colId xmlns:a16="http://schemas.microsoft.com/office/drawing/2014/main" val="1809099828"/>
                    </a:ext>
                  </a:extLst>
                </a:gridCol>
                <a:gridCol w="8257591">
                  <a:extLst>
                    <a:ext uri="{9D8B030D-6E8A-4147-A177-3AD203B41FA5}">
                      <a16:colId xmlns:a16="http://schemas.microsoft.com/office/drawing/2014/main" val="3443656677"/>
                    </a:ext>
                  </a:extLst>
                </a:gridCol>
              </a:tblGrid>
              <a:tr h="790599">
                <a:tc>
                  <a:txBody>
                    <a:bodyPr/>
                    <a:lstStyle/>
                    <a:p>
                      <a:r>
                        <a:rPr kumimoji="0" lang="en-US" altLang="en-US"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Positional access</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r>
                        <a:rPr kumimoji="0" lang="en-US" altLang="en-US"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manipulates elements based on their numerical position in the list. This includes methods such as </a:t>
                      </a:r>
                      <a:r>
                        <a:rPr kumimoji="0" lang="en-US" altLang="en-US" b="1" i="1"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get, set, add, </a:t>
                      </a:r>
                      <a:r>
                        <a:rPr kumimoji="0" lang="en-US" altLang="en-US" b="1" i="1"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addAll</a:t>
                      </a:r>
                      <a:r>
                        <a:rPr kumimoji="0" lang="en-US" altLang="en-US" b="1" i="1"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and remove.</a:t>
                      </a:r>
                      <a:endParaRPr lang="en-IN" b="1"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45280601"/>
                  </a:ext>
                </a:extLst>
              </a:tr>
              <a:tr h="661383">
                <a:tc>
                  <a:txBody>
                    <a:bodyPr/>
                    <a:lstStyle/>
                    <a:p>
                      <a:pPr marL="0" algn="l" defTabSz="914400" rtl="0" eaLnBrk="1" latinLnBrk="0" hangingPunct="1"/>
                      <a:r>
                        <a:rPr kumimoji="0" lang="en-IN" sz="1800" b="0" i="0" u="none" strike="noStrike" kern="1200" cap="none" normalizeH="0" baseline="0" dirty="0">
                          <a:ln>
                            <a:noFill/>
                          </a:ln>
                          <a:solidFill>
                            <a:srgbClr val="000000"/>
                          </a:solidFill>
                          <a:effectLst/>
                          <a:latin typeface="Times New Roman" panose="02020603050405020304" pitchFamily="18" charset="0"/>
                          <a:ea typeface="+mn-ea"/>
                          <a:cs typeface="Times New Roman" panose="02020603050405020304" pitchFamily="18" charset="0"/>
                        </a:rPr>
                        <a:t>Search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r>
                        <a:rPr kumimoji="0" lang="en-US" altLang="en-US"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searches for a specified object in the list and returns its numerical position. Search methods include </a:t>
                      </a:r>
                      <a:r>
                        <a:rPr kumimoji="0" lang="en-US" altLang="en-US" b="1" i="1"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indexOf</a:t>
                      </a:r>
                      <a:r>
                        <a:rPr kumimoji="0" lang="en-US" altLang="en-US" b="1" i="1"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and </a:t>
                      </a:r>
                      <a:r>
                        <a:rPr kumimoji="0" lang="en-US" altLang="en-US" b="1" i="1"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lastIndexOf</a:t>
                      </a:r>
                      <a:r>
                        <a:rPr kumimoji="0" lang="en-US" altLang="en-US" b="1" i="1"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21054506"/>
                  </a:ext>
                </a:extLst>
              </a:tr>
              <a:tr h="661383">
                <a:tc>
                  <a:txBody>
                    <a:bodyPr/>
                    <a:lstStyle/>
                    <a:p>
                      <a:r>
                        <a:rPr kumimoji="0" lang="en-US" altLang="en-US"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Iteration</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r>
                        <a:rPr kumimoji="0" lang="en-US" altLang="en-US"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extends Iterator semantics to take advantage of the list's sequential nature. The </a:t>
                      </a:r>
                      <a:r>
                        <a:rPr kumimoji="0" lang="en-US" altLang="en-US" b="1" i="1"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listIterator</a:t>
                      </a:r>
                      <a:r>
                        <a:rPr kumimoji="0" lang="en-US" altLang="en-US"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methods provide this behavior.</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7734292"/>
                  </a:ext>
                </a:extLst>
              </a:tr>
              <a:tr h="377933">
                <a:tc>
                  <a:txBody>
                    <a:bodyPr/>
                    <a:lstStyle/>
                    <a:p>
                      <a:r>
                        <a:rPr kumimoji="0" lang="en-US" altLang="en-US"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Range-view</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altLang="en-US"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The </a:t>
                      </a:r>
                      <a:r>
                        <a:rPr kumimoji="0" lang="en-US" altLang="en-US" b="1" i="1"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sublist</a:t>
                      </a:r>
                      <a:r>
                        <a:rPr kumimoji="0" lang="en-US" altLang="en-US"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method performs arbitrary </a:t>
                      </a:r>
                      <a:r>
                        <a:rPr kumimoji="0" lang="en-US" altLang="en-US" b="0" i="1"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range operations</a:t>
                      </a:r>
                      <a:r>
                        <a:rPr kumimoji="0" lang="en-US" altLang="en-US"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on the list.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13564149"/>
                  </a:ext>
                </a:extLst>
              </a:tr>
            </a:tbl>
          </a:graphicData>
        </a:graphic>
      </p:graphicFrame>
      <p:sp>
        <p:nvSpPr>
          <p:cNvPr id="7" name="TextBox 6">
            <a:extLst>
              <a:ext uri="{FF2B5EF4-FFF2-40B4-BE49-F238E27FC236}">
                <a16:creationId xmlns:a16="http://schemas.microsoft.com/office/drawing/2014/main" id="{C82D624A-BDBF-A951-C2ED-D5E1DCF4BE04}"/>
              </a:ext>
            </a:extLst>
          </p:cNvPr>
          <p:cNvSpPr txBox="1"/>
          <p:nvPr/>
        </p:nvSpPr>
        <p:spPr>
          <a:xfrm>
            <a:off x="838200" y="4858855"/>
            <a:ext cx="11011678" cy="646331"/>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The Java platform contains two general-purpose List implementations. </a:t>
            </a:r>
            <a:r>
              <a:rPr kumimoji="0" lang="en-US" altLang="en-US" b="0" i="0" u="none" strike="noStrike" cap="none" normalizeH="0" baseline="0" dirty="0" err="1">
                <a:ln>
                  <a:noFill/>
                </a:ln>
                <a:solidFill>
                  <a:srgbClr val="09569D"/>
                </a:solidFill>
                <a:effectLst/>
                <a:latin typeface="Times New Roman" panose="02020603050405020304" pitchFamily="18" charset="0"/>
                <a:cs typeface="Times New Roman" panose="02020603050405020304" pitchFamily="18" charset="0"/>
                <a:hlinkClick r:id="rId4"/>
              </a:rPr>
              <a:t>ArrayList</a:t>
            </a:r>
            <a:r>
              <a:rPr kumimoji="0" lang="en-US" altLang="en-US"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which is usually the better-performing implementation, and </a:t>
            </a:r>
            <a:r>
              <a:rPr kumimoji="0" lang="en-US" altLang="en-US" b="0" i="0" u="none" strike="noStrike" cap="none" normalizeH="0" baseline="0" dirty="0">
                <a:ln>
                  <a:noFill/>
                </a:ln>
                <a:solidFill>
                  <a:srgbClr val="09569D"/>
                </a:solidFill>
                <a:effectLst/>
                <a:latin typeface="Times New Roman" panose="02020603050405020304" pitchFamily="18" charset="0"/>
                <a:cs typeface="Times New Roman" panose="02020603050405020304" pitchFamily="18" charset="0"/>
                <a:hlinkClick r:id="rId5"/>
              </a:rPr>
              <a:t>LinkedList</a:t>
            </a:r>
            <a:r>
              <a:rPr kumimoji="0" lang="en-US" altLang="en-US"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which offers better performance under certain circumstances.</a:t>
            </a:r>
            <a:endParaRPr kumimoji="0" lang="en-US" altLang="en-US"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973988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5A5003-3072-6845-B5B4-7E1A26CCCF1D}"/>
              </a:ext>
            </a:extLst>
          </p:cNvPr>
          <p:cNvSpPr>
            <a:spLocks noGrp="1"/>
          </p:cNvSpPr>
          <p:nvPr>
            <p:ph type="title"/>
          </p:nvPr>
        </p:nvSpPr>
        <p:spPr>
          <a:xfrm>
            <a:off x="838200" y="290478"/>
            <a:ext cx="10515600" cy="595928"/>
          </a:xfrm>
        </p:spPr>
        <p:txBody>
          <a:bodyPr>
            <a:normAutofit fontScale="90000"/>
          </a:bodyPr>
          <a:lstStyle/>
          <a:p>
            <a:r>
              <a:rPr lang="en-IN" dirty="0"/>
              <a:t>List Interface</a:t>
            </a:r>
          </a:p>
        </p:txBody>
      </p:sp>
      <p:sp>
        <p:nvSpPr>
          <p:cNvPr id="6" name="TextBox 5">
            <a:extLst>
              <a:ext uri="{FF2B5EF4-FFF2-40B4-BE49-F238E27FC236}">
                <a16:creationId xmlns:a16="http://schemas.microsoft.com/office/drawing/2014/main" id="{5DD869AC-182F-A93E-017A-C0CA870778BE}"/>
              </a:ext>
            </a:extLst>
          </p:cNvPr>
          <p:cNvSpPr txBox="1"/>
          <p:nvPr/>
        </p:nvSpPr>
        <p:spPr>
          <a:xfrm>
            <a:off x="754225" y="1007907"/>
            <a:ext cx="9703837" cy="1477328"/>
          </a:xfrm>
          <a:prstGeom prst="rect">
            <a:avLst/>
          </a:prstGeom>
          <a:noFill/>
        </p:spPr>
        <p:txBody>
          <a:bodyPr wrap="square">
            <a:spAutoFit/>
          </a:bodyPr>
          <a:lstStyle/>
          <a:p>
            <a:pPr marL="285750" indent="-285750" algn="l">
              <a:buFont typeface="Arial" panose="020B0604020202020204" pitchFamily="34" charset="0"/>
              <a:buChar char="•"/>
            </a:pPr>
            <a:r>
              <a:rPr lang="en-US" sz="1800" b="0" i="0" u="none" strike="noStrike" baseline="0" dirty="0">
                <a:latin typeface="LiberationSerif"/>
              </a:rPr>
              <a:t>The </a:t>
            </a:r>
            <a:r>
              <a:rPr lang="en-US" sz="1800" b="1" i="0" u="none" strike="noStrike" baseline="0" dirty="0">
                <a:latin typeface="LiberationSerif-Bold"/>
              </a:rPr>
              <a:t>List </a:t>
            </a:r>
            <a:r>
              <a:rPr lang="en-US" sz="1800" b="0" i="0" u="none" strike="noStrike" baseline="0" dirty="0">
                <a:latin typeface="LiberationSerif"/>
              </a:rPr>
              <a:t>interface extends </a:t>
            </a:r>
            <a:r>
              <a:rPr lang="en-US" sz="1800" b="1" i="0" u="none" strike="noStrike" baseline="0" dirty="0">
                <a:latin typeface="LiberationSerif-Bold"/>
              </a:rPr>
              <a:t>Collection </a:t>
            </a:r>
            <a:r>
              <a:rPr lang="en-US" sz="1800" b="0" i="0" u="none" strike="noStrike" baseline="0" dirty="0">
                <a:latin typeface="LiberationSerif"/>
              </a:rPr>
              <a:t>and declares the behavior of a collection that stores a sequence of elements.</a:t>
            </a:r>
          </a:p>
          <a:p>
            <a:pPr marL="285750" indent="-285750" algn="l">
              <a:buFont typeface="Arial" panose="020B0604020202020204" pitchFamily="34" charset="0"/>
              <a:buChar char="•"/>
            </a:pPr>
            <a:r>
              <a:rPr lang="en-US" sz="1800" b="0" i="0" u="none" strike="noStrike" baseline="0" dirty="0">
                <a:latin typeface="LiberationSerif"/>
              </a:rPr>
              <a:t>Elements can be inserted or accessed by their position in the list, using a zero-based index.</a:t>
            </a:r>
          </a:p>
          <a:p>
            <a:pPr marL="285750" indent="-285750" algn="l">
              <a:buFont typeface="Arial" panose="020B0604020202020204" pitchFamily="34" charset="0"/>
              <a:buChar char="•"/>
            </a:pPr>
            <a:r>
              <a:rPr lang="en-US" dirty="0">
                <a:latin typeface="LiberationSerif"/>
              </a:rPr>
              <a:t>It may contain duplicate elements.</a:t>
            </a:r>
          </a:p>
          <a:p>
            <a:pPr algn="l"/>
            <a:r>
              <a:rPr lang="en-US" dirty="0">
                <a:latin typeface="LiberationSerif"/>
              </a:rPr>
              <a:t>	interface List&lt;E&gt;</a:t>
            </a:r>
          </a:p>
        </p:txBody>
      </p:sp>
      <p:graphicFrame>
        <p:nvGraphicFramePr>
          <p:cNvPr id="7" name="Table 6">
            <a:extLst>
              <a:ext uri="{FF2B5EF4-FFF2-40B4-BE49-F238E27FC236}">
                <a16:creationId xmlns:a16="http://schemas.microsoft.com/office/drawing/2014/main" id="{4864E9C3-79A2-6D8A-9ECB-8507164F5A23}"/>
              </a:ext>
            </a:extLst>
          </p:cNvPr>
          <p:cNvGraphicFramePr>
            <a:graphicFrameLocks noGrp="1"/>
          </p:cNvGraphicFramePr>
          <p:nvPr>
            <p:extLst>
              <p:ext uri="{D42A27DB-BD31-4B8C-83A1-F6EECF244321}">
                <p14:modId xmlns:p14="http://schemas.microsoft.com/office/powerpoint/2010/main" val="2400972344"/>
              </p:ext>
            </p:extLst>
          </p:nvPr>
        </p:nvGraphicFramePr>
        <p:xfrm>
          <a:off x="838200" y="3083765"/>
          <a:ext cx="10264192" cy="3499019"/>
        </p:xfrm>
        <a:graphic>
          <a:graphicData uri="http://schemas.openxmlformats.org/drawingml/2006/table">
            <a:tbl>
              <a:tblPr firstRow="1" bandRow="1">
                <a:tableStyleId>{5C22544A-7EE6-4342-B048-85BDC9FD1C3A}</a:tableStyleId>
              </a:tblPr>
              <a:tblGrid>
                <a:gridCol w="4191000">
                  <a:extLst>
                    <a:ext uri="{9D8B030D-6E8A-4147-A177-3AD203B41FA5}">
                      <a16:colId xmlns:a16="http://schemas.microsoft.com/office/drawing/2014/main" val="1728576735"/>
                    </a:ext>
                  </a:extLst>
                </a:gridCol>
                <a:gridCol w="6073192">
                  <a:extLst>
                    <a:ext uri="{9D8B030D-6E8A-4147-A177-3AD203B41FA5}">
                      <a16:colId xmlns:a16="http://schemas.microsoft.com/office/drawing/2014/main" val="457505540"/>
                    </a:ext>
                  </a:extLst>
                </a:gridCol>
              </a:tblGrid>
              <a:tr h="400007">
                <a:tc>
                  <a:txBody>
                    <a:bodyPr/>
                    <a:lstStyle/>
                    <a:p>
                      <a:r>
                        <a:rPr lang="en-IN" sz="1800" dirty="0">
                          <a:solidFill>
                            <a:schemeClr val="tx1"/>
                          </a:solidFill>
                        </a:rPr>
                        <a:t>Method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r>
                        <a:rPr lang="en-IN" sz="1800" dirty="0">
                          <a:solidFill>
                            <a:schemeClr val="tx1"/>
                          </a:solidFill>
                        </a:rPr>
                        <a:t>Description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3233005214"/>
                  </a:ext>
                </a:extLst>
              </a:tr>
              <a:tr h="538692">
                <a:tc>
                  <a:txBody>
                    <a:bodyPr/>
                    <a:lstStyle/>
                    <a:p>
                      <a:r>
                        <a:rPr lang="en-IN" sz="1800" dirty="0">
                          <a:solidFill>
                            <a:schemeClr val="tx1"/>
                          </a:solidFill>
                        </a:rPr>
                        <a:t>void add(int index, E </a:t>
                      </a:r>
                      <a:r>
                        <a:rPr lang="en-IN" sz="1800" dirty="0" err="1">
                          <a:solidFill>
                            <a:schemeClr val="tx1"/>
                          </a:solidFill>
                        </a:rPr>
                        <a:t>obj</a:t>
                      </a:r>
                      <a:r>
                        <a:rPr lang="en-IN" sz="1800" dirty="0">
                          <a:solidFill>
                            <a:schemeClr val="tx1"/>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IN" sz="1800" dirty="0">
                          <a:solidFill>
                            <a:schemeClr val="tx1"/>
                          </a:solidFill>
                        </a:rPr>
                        <a:t>Returns an iterator for the invoking collection.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60864548"/>
                  </a:ext>
                </a:extLst>
              </a:tr>
              <a:tr h="538692">
                <a:tc>
                  <a:txBody>
                    <a:bodyPr/>
                    <a:lstStyle/>
                    <a:p>
                      <a:r>
                        <a:rPr lang="en-IN" sz="1800" dirty="0" err="1">
                          <a:solidFill>
                            <a:schemeClr val="tx1"/>
                          </a:solidFill>
                        </a:rPr>
                        <a:t>boolean</a:t>
                      </a:r>
                      <a:r>
                        <a:rPr lang="en-IN" sz="1800" dirty="0">
                          <a:solidFill>
                            <a:schemeClr val="tx1"/>
                          </a:solidFill>
                        </a:rPr>
                        <a:t> </a:t>
                      </a:r>
                      <a:r>
                        <a:rPr lang="en-IN" sz="1800" dirty="0" err="1">
                          <a:solidFill>
                            <a:schemeClr val="tx1"/>
                          </a:solidFill>
                        </a:rPr>
                        <a:t>addAll</a:t>
                      </a:r>
                      <a:r>
                        <a:rPr lang="en-IN" sz="1800" dirty="0">
                          <a:solidFill>
                            <a:schemeClr val="tx1"/>
                          </a:solidFill>
                        </a:rPr>
                        <a:t>(int index,</a:t>
                      </a:r>
                    </a:p>
                    <a:p>
                      <a:r>
                        <a:rPr lang="en-IN" sz="1800" dirty="0">
                          <a:solidFill>
                            <a:schemeClr val="tx1"/>
                          </a:solidFill>
                        </a:rPr>
                        <a:t>                            Collection&lt;? extends E&gt; 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IN" sz="1800" dirty="0">
                          <a:solidFill>
                            <a:schemeClr val="tx1"/>
                          </a:solidFill>
                        </a:rPr>
                        <a:t>Returns an array of elements from the invoking collection.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44862082"/>
                  </a:ext>
                </a:extLst>
              </a:tr>
              <a:tr h="538692">
                <a:tc>
                  <a:txBody>
                    <a:bodyPr/>
                    <a:lstStyle/>
                    <a:p>
                      <a:r>
                        <a:rPr lang="en-IN" sz="1800" dirty="0">
                          <a:solidFill>
                            <a:schemeClr val="tx1"/>
                          </a:solidFill>
                        </a:rPr>
                        <a:t>E get(int index)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IN" sz="1800" dirty="0">
                          <a:solidFill>
                            <a:schemeClr val="tx1"/>
                          </a:solidFill>
                        </a:rPr>
                        <a:t>Returns the object stored at the specified index with in the invoking collection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68485172"/>
                  </a:ext>
                </a:extLst>
              </a:tr>
              <a:tr h="538692">
                <a:tc>
                  <a:txBody>
                    <a:bodyPr/>
                    <a:lstStyle/>
                    <a:p>
                      <a:r>
                        <a:rPr lang="en-IN" sz="1800" dirty="0">
                          <a:solidFill>
                            <a:schemeClr val="tx1"/>
                          </a:solidFill>
                        </a:rPr>
                        <a:t>int </a:t>
                      </a:r>
                      <a:r>
                        <a:rPr lang="en-IN" sz="1800" dirty="0" err="1">
                          <a:solidFill>
                            <a:schemeClr val="tx1"/>
                          </a:solidFill>
                        </a:rPr>
                        <a:t>indexOf</a:t>
                      </a:r>
                      <a:r>
                        <a:rPr lang="en-IN" sz="1800" dirty="0">
                          <a:solidFill>
                            <a:schemeClr val="tx1"/>
                          </a:solidFill>
                        </a:rPr>
                        <a:t>(Object </a:t>
                      </a:r>
                      <a:r>
                        <a:rPr lang="en-IN" sz="1800" dirty="0" err="1">
                          <a:solidFill>
                            <a:schemeClr val="tx1"/>
                          </a:solidFill>
                        </a:rPr>
                        <a:t>obj</a:t>
                      </a:r>
                      <a:r>
                        <a:rPr lang="en-IN" sz="1800" dirty="0">
                          <a:solidFill>
                            <a:schemeClr val="tx1"/>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IN" sz="1800" dirty="0">
                          <a:solidFill>
                            <a:schemeClr val="tx1"/>
                          </a:solidFill>
                        </a:rPr>
                        <a:t>Returns the index of the first instance of </a:t>
                      </a:r>
                      <a:r>
                        <a:rPr lang="en-IN" sz="1800" dirty="0" err="1">
                          <a:solidFill>
                            <a:schemeClr val="tx1"/>
                          </a:solidFill>
                        </a:rPr>
                        <a:t>obj</a:t>
                      </a:r>
                      <a:r>
                        <a:rPr lang="en-IN" sz="1800" dirty="0">
                          <a:solidFill>
                            <a:schemeClr val="tx1"/>
                          </a:solidFill>
                        </a:rPr>
                        <a:t> in the invoking list. If </a:t>
                      </a:r>
                      <a:r>
                        <a:rPr lang="en-IN" sz="1800" dirty="0" err="1">
                          <a:solidFill>
                            <a:schemeClr val="tx1"/>
                          </a:solidFill>
                        </a:rPr>
                        <a:t>obj</a:t>
                      </a:r>
                      <a:r>
                        <a:rPr lang="en-IN" sz="1800" dirty="0">
                          <a:solidFill>
                            <a:schemeClr val="tx1"/>
                          </a:solidFill>
                        </a:rPr>
                        <a:t> is not an element of the list ,-1 is returned.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9041558"/>
                  </a:ext>
                </a:extLst>
              </a:tr>
              <a:tr h="538692">
                <a:tc>
                  <a:txBody>
                    <a:bodyPr/>
                    <a:lstStyle/>
                    <a:p>
                      <a:r>
                        <a:rPr lang="en-IN" sz="1800" dirty="0">
                          <a:solidFill>
                            <a:schemeClr val="tx1"/>
                          </a:solidFill>
                        </a:rPr>
                        <a:t>int </a:t>
                      </a:r>
                      <a:r>
                        <a:rPr lang="en-IN" sz="1800" dirty="0" err="1">
                          <a:solidFill>
                            <a:schemeClr val="tx1"/>
                          </a:solidFill>
                        </a:rPr>
                        <a:t>lastIndexOf</a:t>
                      </a:r>
                      <a:r>
                        <a:rPr lang="en-IN" sz="1800" dirty="0">
                          <a:solidFill>
                            <a:schemeClr val="tx1"/>
                          </a:solidFill>
                        </a:rPr>
                        <a:t>(Object </a:t>
                      </a:r>
                      <a:r>
                        <a:rPr lang="en-IN" sz="1800" dirty="0" err="1">
                          <a:solidFill>
                            <a:schemeClr val="tx1"/>
                          </a:solidFill>
                        </a:rPr>
                        <a:t>obj</a:t>
                      </a:r>
                      <a:r>
                        <a:rPr lang="en-IN" sz="1800" dirty="0">
                          <a:solidFill>
                            <a:schemeClr val="tx1"/>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800" dirty="0">
                          <a:solidFill>
                            <a:schemeClr val="tx1"/>
                          </a:solidFill>
                        </a:rPr>
                        <a:t>Returns the index of the last instance of </a:t>
                      </a:r>
                      <a:r>
                        <a:rPr lang="en-IN" sz="1800" dirty="0" err="1">
                          <a:solidFill>
                            <a:schemeClr val="tx1"/>
                          </a:solidFill>
                        </a:rPr>
                        <a:t>obj</a:t>
                      </a:r>
                      <a:r>
                        <a:rPr lang="en-IN" sz="1800" dirty="0">
                          <a:solidFill>
                            <a:schemeClr val="tx1"/>
                          </a:solidFill>
                        </a:rPr>
                        <a:t> in the invoking list. If </a:t>
                      </a:r>
                      <a:r>
                        <a:rPr lang="en-IN" sz="1800" dirty="0" err="1">
                          <a:solidFill>
                            <a:schemeClr val="tx1"/>
                          </a:solidFill>
                        </a:rPr>
                        <a:t>obj</a:t>
                      </a:r>
                      <a:r>
                        <a:rPr lang="en-IN" sz="1800" dirty="0">
                          <a:solidFill>
                            <a:schemeClr val="tx1"/>
                          </a:solidFill>
                        </a:rPr>
                        <a:t> is not an element of the list ,-1 is returned.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38472802"/>
                  </a:ext>
                </a:extLst>
              </a:tr>
            </a:tbl>
          </a:graphicData>
        </a:graphic>
      </p:graphicFrame>
      <p:sp>
        <p:nvSpPr>
          <p:cNvPr id="9" name="TextBox 8">
            <a:extLst>
              <a:ext uri="{FF2B5EF4-FFF2-40B4-BE49-F238E27FC236}">
                <a16:creationId xmlns:a16="http://schemas.microsoft.com/office/drawing/2014/main" id="{1A4B753C-47EC-947C-3DE7-E1B846668C79}"/>
              </a:ext>
            </a:extLst>
          </p:cNvPr>
          <p:cNvSpPr txBox="1"/>
          <p:nvPr/>
        </p:nvSpPr>
        <p:spPr>
          <a:xfrm>
            <a:off x="754224" y="2587785"/>
            <a:ext cx="6990183" cy="369332"/>
          </a:xfrm>
          <a:prstGeom prst="rect">
            <a:avLst/>
          </a:prstGeom>
          <a:noFill/>
        </p:spPr>
        <p:txBody>
          <a:bodyPr wrap="square">
            <a:spAutoFit/>
          </a:bodyPr>
          <a:lstStyle/>
          <a:p>
            <a:r>
              <a:rPr lang="en-US" dirty="0">
                <a:latin typeface="LiberationSerif"/>
              </a:rPr>
              <a:t>List defines some of its own methods in addition to collection methods </a:t>
            </a:r>
            <a:endParaRPr lang="en-IN" dirty="0"/>
          </a:p>
        </p:txBody>
      </p:sp>
    </p:spTree>
    <p:extLst>
      <p:ext uri="{BB962C8B-B14F-4D97-AF65-F5344CB8AC3E}">
        <p14:creationId xmlns:p14="http://schemas.microsoft.com/office/powerpoint/2010/main" val="18059964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90C23C8D-8C0F-6F5C-C4E3-6EFFC0A26365}"/>
              </a:ext>
            </a:extLst>
          </p:cNvPr>
          <p:cNvGraphicFramePr>
            <a:graphicFrameLocks noGrp="1"/>
          </p:cNvGraphicFramePr>
          <p:nvPr>
            <p:extLst>
              <p:ext uri="{D42A27DB-BD31-4B8C-83A1-F6EECF244321}">
                <p14:modId xmlns:p14="http://schemas.microsoft.com/office/powerpoint/2010/main" val="2007442328"/>
              </p:ext>
            </p:extLst>
          </p:nvPr>
        </p:nvGraphicFramePr>
        <p:xfrm>
          <a:off x="828868" y="583164"/>
          <a:ext cx="10535817" cy="5696339"/>
        </p:xfrm>
        <a:graphic>
          <a:graphicData uri="http://schemas.openxmlformats.org/drawingml/2006/table">
            <a:tbl>
              <a:tblPr firstRow="1" bandRow="1">
                <a:tableStyleId>{5C22544A-7EE6-4342-B048-85BDC9FD1C3A}</a:tableStyleId>
              </a:tblPr>
              <a:tblGrid>
                <a:gridCol w="4819095">
                  <a:extLst>
                    <a:ext uri="{9D8B030D-6E8A-4147-A177-3AD203B41FA5}">
                      <a16:colId xmlns:a16="http://schemas.microsoft.com/office/drawing/2014/main" val="1728576735"/>
                    </a:ext>
                  </a:extLst>
                </a:gridCol>
                <a:gridCol w="5716722">
                  <a:extLst>
                    <a:ext uri="{9D8B030D-6E8A-4147-A177-3AD203B41FA5}">
                      <a16:colId xmlns:a16="http://schemas.microsoft.com/office/drawing/2014/main" val="457505540"/>
                    </a:ext>
                  </a:extLst>
                </a:gridCol>
              </a:tblGrid>
              <a:tr h="414230">
                <a:tc>
                  <a:txBody>
                    <a:bodyPr/>
                    <a:lstStyle/>
                    <a:p>
                      <a:r>
                        <a:rPr lang="en-IN" sz="1800" dirty="0">
                          <a:solidFill>
                            <a:schemeClr val="tx1"/>
                          </a:solidFill>
                        </a:rPr>
                        <a:t>Method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r>
                        <a:rPr lang="en-IN" sz="1800" dirty="0">
                          <a:solidFill>
                            <a:schemeClr val="tx1"/>
                          </a:solidFill>
                        </a:rPr>
                        <a:t>Description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3233005214"/>
                  </a:ext>
                </a:extLst>
              </a:tr>
              <a:tr h="557846">
                <a:tc>
                  <a:txBody>
                    <a:bodyPr/>
                    <a:lstStyle/>
                    <a:p>
                      <a:r>
                        <a:rPr lang="en-IN" sz="1800" dirty="0" err="1">
                          <a:solidFill>
                            <a:schemeClr val="tx1"/>
                          </a:solidFill>
                        </a:rPr>
                        <a:t>ListIterator</a:t>
                      </a:r>
                      <a:r>
                        <a:rPr lang="en-IN" sz="1800" dirty="0">
                          <a:solidFill>
                            <a:schemeClr val="tx1"/>
                          </a:solidFill>
                        </a:rPr>
                        <a:t>&lt;E&gt; </a:t>
                      </a:r>
                      <a:r>
                        <a:rPr lang="en-IN" sz="1800" dirty="0" err="1">
                          <a:solidFill>
                            <a:schemeClr val="tx1"/>
                          </a:solidFill>
                        </a:rPr>
                        <a:t>listIterator</a:t>
                      </a:r>
                      <a:r>
                        <a:rPr lang="en-IN" sz="1800" dirty="0">
                          <a:solidFill>
                            <a:schemeClr val="tx1"/>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IN" sz="1800" dirty="0">
                          <a:solidFill>
                            <a:schemeClr val="tx1"/>
                          </a:solidFill>
                        </a:rPr>
                        <a:t>Returns an iterator to the start of the invoking list.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60864548"/>
                  </a:ext>
                </a:extLst>
              </a:tr>
              <a:tr h="662839">
                <a:tc>
                  <a:txBody>
                    <a:bodyPr/>
                    <a:lstStyle/>
                    <a:p>
                      <a:r>
                        <a:rPr lang="en-IN" sz="1800" dirty="0" err="1">
                          <a:solidFill>
                            <a:schemeClr val="tx1"/>
                          </a:solidFill>
                        </a:rPr>
                        <a:t>ListIterator</a:t>
                      </a:r>
                      <a:r>
                        <a:rPr lang="en-IN" sz="1800" dirty="0">
                          <a:solidFill>
                            <a:schemeClr val="tx1"/>
                          </a:solidFill>
                        </a:rPr>
                        <a:t>&lt;E&gt; </a:t>
                      </a:r>
                      <a:r>
                        <a:rPr lang="en-IN" sz="1800" dirty="0" err="1">
                          <a:solidFill>
                            <a:schemeClr val="tx1"/>
                          </a:solidFill>
                        </a:rPr>
                        <a:t>listIterator</a:t>
                      </a:r>
                      <a:r>
                        <a:rPr lang="en-IN" sz="1800" dirty="0">
                          <a:solidFill>
                            <a:schemeClr val="tx1"/>
                          </a:solidFill>
                        </a:rPr>
                        <a:t>(int index)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IN" sz="1800" dirty="0">
                          <a:solidFill>
                            <a:schemeClr val="tx1"/>
                          </a:solidFill>
                        </a:rPr>
                        <a:t>Returns an iterator to the invoking list that begins at the specified index.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44862082"/>
                  </a:ext>
                </a:extLst>
              </a:tr>
              <a:tr h="1230987">
                <a:tc>
                  <a:txBody>
                    <a:bodyPr/>
                    <a:lstStyle/>
                    <a:p>
                      <a:r>
                        <a:rPr lang="en-IN" sz="1800" dirty="0">
                          <a:solidFill>
                            <a:schemeClr val="tx1"/>
                          </a:solidFill>
                        </a:rPr>
                        <a:t>E remove(int index)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IN" sz="1800" dirty="0">
                          <a:solidFill>
                            <a:schemeClr val="tx1"/>
                          </a:solidFill>
                        </a:rPr>
                        <a:t>Removes the element at position index from the invoking list and returns the deleted element. The resulting list is compacted and the indexes of subsequent elements are decremented by one.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68485172"/>
                  </a:ext>
                </a:extLst>
              </a:tr>
              <a:tr h="662839">
                <a:tc>
                  <a:txBody>
                    <a:bodyPr/>
                    <a:lstStyle/>
                    <a:p>
                      <a:r>
                        <a:rPr lang="en-IN" sz="1800" dirty="0">
                          <a:solidFill>
                            <a:schemeClr val="tx1"/>
                          </a:solidFill>
                        </a:rPr>
                        <a:t>Default void </a:t>
                      </a:r>
                      <a:r>
                        <a:rPr lang="en-IN" sz="1800" dirty="0" err="1">
                          <a:solidFill>
                            <a:schemeClr val="tx1"/>
                          </a:solidFill>
                        </a:rPr>
                        <a:t>replaceAll</a:t>
                      </a:r>
                      <a:r>
                        <a:rPr lang="en-IN" sz="1800" dirty="0">
                          <a:solidFill>
                            <a:schemeClr val="tx1"/>
                          </a:solidFill>
                        </a:rPr>
                        <a:t>(</a:t>
                      </a:r>
                      <a:r>
                        <a:rPr lang="en-IN" sz="1800" dirty="0" err="1">
                          <a:solidFill>
                            <a:schemeClr val="tx1"/>
                          </a:solidFill>
                        </a:rPr>
                        <a:t>UnaryOperator</a:t>
                      </a:r>
                      <a:r>
                        <a:rPr lang="en-IN" sz="1800" dirty="0">
                          <a:solidFill>
                            <a:schemeClr val="tx1"/>
                          </a:solidFill>
                        </a:rPr>
                        <a:t>&lt;E&gt; </a:t>
                      </a:r>
                      <a:r>
                        <a:rPr lang="en-IN" sz="1800" dirty="0" err="1">
                          <a:solidFill>
                            <a:schemeClr val="tx1"/>
                          </a:solidFill>
                        </a:rPr>
                        <a:t>opToApply</a:t>
                      </a:r>
                      <a:r>
                        <a:rPr lang="en-IN" sz="1800" dirty="0">
                          <a:solidFill>
                            <a:schemeClr val="tx1"/>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IN" sz="1800" dirty="0">
                          <a:solidFill>
                            <a:schemeClr val="tx1"/>
                          </a:solidFill>
                        </a:rPr>
                        <a:t>Updates each element in the list with the value obtained from the </a:t>
                      </a:r>
                      <a:r>
                        <a:rPr lang="en-IN" sz="1800" dirty="0" err="1">
                          <a:solidFill>
                            <a:schemeClr val="tx1"/>
                          </a:solidFill>
                        </a:rPr>
                        <a:t>opToApply</a:t>
                      </a:r>
                      <a:r>
                        <a:rPr lang="en-IN" sz="1800" dirty="0">
                          <a:solidFill>
                            <a:schemeClr val="tx1"/>
                          </a:solidFill>
                        </a:rPr>
                        <a:t> function.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9041558"/>
                  </a:ext>
                </a:extLst>
              </a:tr>
              <a:tr h="662839">
                <a:tc>
                  <a:txBody>
                    <a:bodyPr/>
                    <a:lstStyle/>
                    <a:p>
                      <a:r>
                        <a:rPr lang="en-IN" sz="1800" dirty="0">
                          <a:solidFill>
                            <a:schemeClr val="tx1"/>
                          </a:solidFill>
                        </a:rPr>
                        <a:t>E set(int </a:t>
                      </a:r>
                      <a:r>
                        <a:rPr lang="en-IN" sz="1800" dirty="0" err="1">
                          <a:solidFill>
                            <a:schemeClr val="tx1"/>
                          </a:solidFill>
                        </a:rPr>
                        <a:t>index,E</a:t>
                      </a:r>
                      <a:r>
                        <a:rPr lang="en-IN" sz="1800" dirty="0">
                          <a:solidFill>
                            <a:schemeClr val="tx1"/>
                          </a:solidFill>
                        </a:rPr>
                        <a:t> </a:t>
                      </a:r>
                      <a:r>
                        <a:rPr lang="en-IN" sz="1800" dirty="0" err="1">
                          <a:solidFill>
                            <a:schemeClr val="tx1"/>
                          </a:solidFill>
                        </a:rPr>
                        <a:t>obj</a:t>
                      </a:r>
                      <a:r>
                        <a:rPr lang="en-IN" sz="1800" dirty="0">
                          <a:solidFill>
                            <a:schemeClr val="tx1"/>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800" dirty="0">
                          <a:solidFill>
                            <a:schemeClr val="tx1"/>
                          </a:solidFill>
                        </a:rPr>
                        <a:t>Assigns </a:t>
                      </a:r>
                      <a:r>
                        <a:rPr lang="en-IN" sz="1800" dirty="0" err="1">
                          <a:solidFill>
                            <a:schemeClr val="tx1"/>
                          </a:solidFill>
                        </a:rPr>
                        <a:t>obj</a:t>
                      </a:r>
                      <a:r>
                        <a:rPr lang="en-IN" sz="1800" dirty="0">
                          <a:solidFill>
                            <a:schemeClr val="tx1"/>
                          </a:solidFill>
                        </a:rPr>
                        <a:t> to the location specified by index within the invoking list. Returns the old value.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38472802"/>
                  </a:ext>
                </a:extLst>
              </a:tr>
              <a:tr h="557846">
                <a:tc>
                  <a:txBody>
                    <a:bodyPr/>
                    <a:lstStyle/>
                    <a:p>
                      <a:r>
                        <a:rPr lang="en-IN" sz="1800" dirty="0">
                          <a:solidFill>
                            <a:schemeClr val="tx1"/>
                          </a:solidFill>
                        </a:rPr>
                        <a:t>default void sort(Comparator&lt;? Super E&gt; </a:t>
                      </a:r>
                      <a:r>
                        <a:rPr lang="en-IN" sz="1800" b="1" i="1" dirty="0">
                          <a:solidFill>
                            <a:schemeClr val="tx1"/>
                          </a:solidFill>
                        </a:rPr>
                        <a:t>comp</a:t>
                      </a:r>
                      <a:r>
                        <a:rPr lang="en-IN" sz="1800" dirty="0">
                          <a:solidFill>
                            <a:schemeClr val="tx1"/>
                          </a:solidFill>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800" dirty="0">
                          <a:solidFill>
                            <a:schemeClr val="tx1"/>
                          </a:solidFill>
                        </a:rPr>
                        <a:t>Sorts the list using the comparator specified by </a:t>
                      </a:r>
                      <a:r>
                        <a:rPr lang="en-IN" sz="1800" b="1" i="1" dirty="0">
                          <a:solidFill>
                            <a:schemeClr val="tx1"/>
                          </a:solidFill>
                        </a:rPr>
                        <a:t>comp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08022300"/>
                  </a:ext>
                </a:extLst>
              </a:tr>
              <a:tr h="946913">
                <a:tc>
                  <a:txBody>
                    <a:bodyPr/>
                    <a:lstStyle/>
                    <a:p>
                      <a:r>
                        <a:rPr lang="en-IN" sz="1800" dirty="0">
                          <a:solidFill>
                            <a:schemeClr val="tx1"/>
                          </a:solidFill>
                        </a:rPr>
                        <a:t>List&lt;E&gt; </a:t>
                      </a:r>
                      <a:r>
                        <a:rPr lang="en-IN" sz="1800" dirty="0" err="1">
                          <a:solidFill>
                            <a:schemeClr val="tx1"/>
                          </a:solidFill>
                        </a:rPr>
                        <a:t>subList</a:t>
                      </a:r>
                      <a:r>
                        <a:rPr lang="en-IN" sz="1800" dirty="0">
                          <a:solidFill>
                            <a:schemeClr val="tx1"/>
                          </a:solidFill>
                        </a:rPr>
                        <a:t>(int start, int end)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800" b="0" i="0" dirty="0">
                          <a:solidFill>
                            <a:schemeClr val="tx1"/>
                          </a:solidFill>
                        </a:rPr>
                        <a:t>Returns a list that includes Elements from start to end-1 in the invoking list. Elements in the returned list are also referenced by the invoking object.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81123932"/>
                  </a:ext>
                </a:extLst>
              </a:tr>
            </a:tbl>
          </a:graphicData>
        </a:graphic>
      </p:graphicFrame>
    </p:spTree>
    <p:extLst>
      <p:ext uri="{BB962C8B-B14F-4D97-AF65-F5344CB8AC3E}">
        <p14:creationId xmlns:p14="http://schemas.microsoft.com/office/powerpoint/2010/main" val="22196555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1806A-79D5-D837-E482-97C8C8CB0B97}"/>
              </a:ext>
            </a:extLst>
          </p:cNvPr>
          <p:cNvSpPr>
            <a:spLocks noGrp="1"/>
          </p:cNvSpPr>
          <p:nvPr>
            <p:ph type="title"/>
          </p:nvPr>
        </p:nvSpPr>
        <p:spPr>
          <a:xfrm>
            <a:off x="623596" y="149933"/>
            <a:ext cx="10515600" cy="549863"/>
          </a:xfrm>
        </p:spPr>
        <p:txBody>
          <a:bodyPr>
            <a:normAutofit fontScale="90000"/>
          </a:bodyPr>
          <a:lstStyle/>
          <a:p>
            <a:r>
              <a:rPr lang="en-IN" dirty="0"/>
              <a:t>Collection classes</a:t>
            </a:r>
          </a:p>
        </p:txBody>
      </p:sp>
      <p:pic>
        <p:nvPicPr>
          <p:cNvPr id="5" name="Picture 4">
            <a:extLst>
              <a:ext uri="{FF2B5EF4-FFF2-40B4-BE49-F238E27FC236}">
                <a16:creationId xmlns:a16="http://schemas.microsoft.com/office/drawing/2014/main" id="{60C0E2C5-3424-CDFB-0D39-F8425382C1B3}"/>
              </a:ext>
            </a:extLst>
          </p:cNvPr>
          <p:cNvPicPr>
            <a:picLocks noChangeAspect="1"/>
          </p:cNvPicPr>
          <p:nvPr/>
        </p:nvPicPr>
        <p:blipFill>
          <a:blip r:embed="rId2"/>
          <a:stretch>
            <a:fillRect/>
          </a:stretch>
        </p:blipFill>
        <p:spPr>
          <a:xfrm>
            <a:off x="1054354" y="754295"/>
            <a:ext cx="10021077" cy="5623152"/>
          </a:xfrm>
          <a:prstGeom prst="rect">
            <a:avLst/>
          </a:prstGeom>
        </p:spPr>
      </p:pic>
    </p:spTree>
    <p:extLst>
      <p:ext uri="{BB962C8B-B14F-4D97-AF65-F5344CB8AC3E}">
        <p14:creationId xmlns:p14="http://schemas.microsoft.com/office/powerpoint/2010/main" val="28052535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54FAAC-2218-E46B-E20F-218E669A71F0}"/>
              </a:ext>
            </a:extLst>
          </p:cNvPr>
          <p:cNvSpPr>
            <a:spLocks noGrp="1"/>
          </p:cNvSpPr>
          <p:nvPr>
            <p:ph type="title"/>
          </p:nvPr>
        </p:nvSpPr>
        <p:spPr>
          <a:xfrm>
            <a:off x="651586" y="253153"/>
            <a:ext cx="10515600" cy="586597"/>
          </a:xfrm>
        </p:spPr>
        <p:txBody>
          <a:bodyPr>
            <a:noAutofit/>
          </a:bodyPr>
          <a:lstStyle/>
          <a:p>
            <a:r>
              <a:rPr lang="en-IN" sz="3600" dirty="0" err="1"/>
              <a:t>ArrayList</a:t>
            </a:r>
            <a:endParaRPr lang="en-IN" sz="3600" dirty="0"/>
          </a:p>
        </p:txBody>
      </p:sp>
      <p:sp>
        <p:nvSpPr>
          <p:cNvPr id="4" name="Rectangle 1">
            <a:extLst>
              <a:ext uri="{FF2B5EF4-FFF2-40B4-BE49-F238E27FC236}">
                <a16:creationId xmlns:a16="http://schemas.microsoft.com/office/drawing/2014/main" id="{CD57CF76-D395-0F51-24AE-EC5FAD5D66A9}"/>
              </a:ext>
            </a:extLst>
          </p:cNvPr>
          <p:cNvSpPr>
            <a:spLocks noChangeArrowheads="1"/>
          </p:cNvSpPr>
          <p:nvPr/>
        </p:nvSpPr>
        <p:spPr bwMode="auto">
          <a:xfrm>
            <a:off x="996043" y="1884662"/>
            <a:ext cx="7596673" cy="969496"/>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353833"/>
                </a:solidFill>
                <a:effectLst/>
                <a:latin typeface="Times New Roman" panose="02020603050405020304" pitchFamily="18" charset="0"/>
                <a:cs typeface="Times New Roman" panose="02020603050405020304" pitchFamily="18" charset="0"/>
              </a:rPr>
              <a:t>public class </a:t>
            </a:r>
            <a:r>
              <a:rPr kumimoji="0" lang="en-US" altLang="en-US" sz="2000" b="1" i="0" u="none" strike="noStrike" cap="none" normalizeH="0" baseline="0" dirty="0" err="1">
                <a:ln>
                  <a:noFill/>
                </a:ln>
                <a:solidFill>
                  <a:srgbClr val="353833"/>
                </a:solidFill>
                <a:effectLst/>
                <a:latin typeface="Times New Roman" panose="02020603050405020304" pitchFamily="18" charset="0"/>
                <a:cs typeface="Times New Roman" panose="02020603050405020304" pitchFamily="18" charset="0"/>
              </a:rPr>
              <a:t>ArrayList</a:t>
            </a:r>
            <a:r>
              <a:rPr kumimoji="0" lang="en-US" altLang="en-US" sz="2000" b="1" i="0" u="none" strike="noStrike" cap="none" normalizeH="0" baseline="0" dirty="0">
                <a:ln>
                  <a:noFill/>
                </a:ln>
                <a:solidFill>
                  <a:srgbClr val="353833"/>
                </a:solidFill>
                <a:effectLst/>
                <a:latin typeface="Times New Roman" panose="02020603050405020304" pitchFamily="18" charset="0"/>
                <a:cs typeface="Times New Roman" panose="02020603050405020304" pitchFamily="18" charset="0"/>
              </a:rPr>
              <a:t>&lt;E&gt;</a:t>
            </a:r>
            <a:r>
              <a:rPr kumimoji="0" lang="en-US" altLang="en-US" sz="2000" b="0" i="0" u="none" strike="noStrike" cap="none" normalizeH="0" baseline="0" dirty="0">
                <a:ln>
                  <a:noFill/>
                </a:ln>
                <a:solidFill>
                  <a:srgbClr val="353833"/>
                </a:solidFill>
                <a:effectLst/>
                <a:latin typeface="Times New Roman" panose="02020603050405020304" pitchFamily="18" charset="0"/>
                <a:cs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353833"/>
                </a:solidFill>
                <a:effectLst/>
                <a:latin typeface="Times New Roman" panose="02020603050405020304" pitchFamily="18" charset="0"/>
                <a:cs typeface="Times New Roman" panose="02020603050405020304" pitchFamily="18" charset="0"/>
              </a:rPr>
              <a:t>extends </a:t>
            </a:r>
            <a:r>
              <a:rPr kumimoji="0" lang="en-US" altLang="en-US" sz="2000" b="0" i="0" u="none" strike="noStrike" cap="none" normalizeH="0" baseline="0" dirty="0" err="1">
                <a:ln>
                  <a:noFill/>
                </a:ln>
                <a:solidFill>
                  <a:srgbClr val="4A6782"/>
                </a:solidFill>
                <a:effectLst/>
                <a:latin typeface="Times New Roman" panose="02020603050405020304" pitchFamily="18" charset="0"/>
                <a:cs typeface="Times New Roman" panose="02020603050405020304" pitchFamily="18" charset="0"/>
                <a:hlinkClick r:id="rId2" tooltip="class in java.util"/>
              </a:rPr>
              <a:t>AbstractList</a:t>
            </a:r>
            <a:r>
              <a:rPr kumimoji="0" lang="en-US" altLang="en-US" sz="2000" b="0" i="0" u="none" strike="noStrike" cap="none" normalizeH="0" baseline="0" dirty="0">
                <a:ln>
                  <a:noFill/>
                </a:ln>
                <a:solidFill>
                  <a:srgbClr val="353833"/>
                </a:solidFill>
                <a:effectLst/>
                <a:latin typeface="Times New Roman" panose="02020603050405020304" pitchFamily="18" charset="0"/>
                <a:cs typeface="Times New Roman" panose="02020603050405020304" pitchFamily="18" charset="0"/>
              </a:rPr>
              <a:t>&lt;E&gt;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353833"/>
                </a:solidFill>
                <a:effectLst/>
                <a:latin typeface="Times New Roman" panose="02020603050405020304" pitchFamily="18" charset="0"/>
                <a:cs typeface="Times New Roman" panose="02020603050405020304" pitchFamily="18" charset="0"/>
              </a:rPr>
              <a:t>implements </a:t>
            </a:r>
            <a:r>
              <a:rPr kumimoji="0" lang="en-US" altLang="en-US" sz="2000" b="0" i="0" u="none" strike="noStrike" cap="none" normalizeH="0" baseline="0" dirty="0">
                <a:ln>
                  <a:noFill/>
                </a:ln>
                <a:solidFill>
                  <a:srgbClr val="4A6782"/>
                </a:solidFill>
                <a:effectLst/>
                <a:latin typeface="Times New Roman" panose="02020603050405020304" pitchFamily="18" charset="0"/>
                <a:cs typeface="Times New Roman" panose="02020603050405020304" pitchFamily="18" charset="0"/>
                <a:hlinkClick r:id="rId3" tooltip="interface in java.util"/>
              </a:rPr>
              <a:t>List</a:t>
            </a:r>
            <a:r>
              <a:rPr kumimoji="0" lang="en-US" altLang="en-US" sz="2000" b="0" i="0" u="none" strike="noStrike" cap="none" normalizeH="0" baseline="0" dirty="0">
                <a:ln>
                  <a:noFill/>
                </a:ln>
                <a:solidFill>
                  <a:srgbClr val="353833"/>
                </a:solidFill>
                <a:effectLst/>
                <a:latin typeface="Times New Roman" panose="02020603050405020304" pitchFamily="18" charset="0"/>
                <a:cs typeface="Times New Roman" panose="02020603050405020304" pitchFamily="18" charset="0"/>
              </a:rPr>
              <a:t>&lt;E&gt;, </a:t>
            </a:r>
            <a:r>
              <a:rPr kumimoji="0" lang="en-US" altLang="en-US" sz="2000" b="0" i="0" u="none" strike="noStrike" cap="none" normalizeH="0" baseline="0" dirty="0" err="1">
                <a:ln>
                  <a:noFill/>
                </a:ln>
                <a:solidFill>
                  <a:srgbClr val="4A6782"/>
                </a:solidFill>
                <a:effectLst/>
                <a:latin typeface="Times New Roman" panose="02020603050405020304" pitchFamily="18" charset="0"/>
                <a:cs typeface="Times New Roman" panose="02020603050405020304" pitchFamily="18" charset="0"/>
                <a:hlinkClick r:id="rId4" tooltip="interface in java.util"/>
              </a:rPr>
              <a:t>RandomAccess</a:t>
            </a:r>
            <a:r>
              <a:rPr kumimoji="0" lang="en-US" altLang="en-US" sz="2000" b="0" i="0" u="none" strike="noStrike" cap="none" normalizeH="0" baseline="0" dirty="0">
                <a:ln>
                  <a:noFill/>
                </a:ln>
                <a:solidFill>
                  <a:srgbClr val="353833"/>
                </a:solidFill>
                <a:effectLst/>
                <a:latin typeface="Times New Roman" panose="02020603050405020304" pitchFamily="18" charset="0"/>
                <a:cs typeface="Times New Roman" panose="02020603050405020304" pitchFamily="18" charset="0"/>
              </a:rPr>
              <a:t>, </a:t>
            </a:r>
            <a:r>
              <a:rPr kumimoji="0" lang="en-US" altLang="en-US" sz="2000" b="0" i="0" u="none" strike="noStrike" cap="none" normalizeH="0" baseline="0" dirty="0">
                <a:ln>
                  <a:noFill/>
                </a:ln>
                <a:solidFill>
                  <a:srgbClr val="4A6782"/>
                </a:solidFill>
                <a:effectLst/>
                <a:latin typeface="Times New Roman" panose="02020603050405020304" pitchFamily="18" charset="0"/>
                <a:cs typeface="Times New Roman" panose="02020603050405020304" pitchFamily="18" charset="0"/>
                <a:hlinkClick r:id="rId5" tooltip="interface in java.lang"/>
              </a:rPr>
              <a:t>Cloneable</a:t>
            </a:r>
            <a:r>
              <a:rPr kumimoji="0" lang="en-US" altLang="en-US" sz="2000" b="0" i="0" u="none" strike="noStrike" cap="none" normalizeH="0" baseline="0" dirty="0">
                <a:ln>
                  <a:noFill/>
                </a:ln>
                <a:solidFill>
                  <a:srgbClr val="353833"/>
                </a:solidFill>
                <a:effectLst/>
                <a:latin typeface="Times New Roman" panose="02020603050405020304" pitchFamily="18" charset="0"/>
                <a:cs typeface="Times New Roman" panose="02020603050405020304" pitchFamily="18" charset="0"/>
              </a:rPr>
              <a:t>, </a:t>
            </a:r>
            <a:r>
              <a:rPr kumimoji="0" lang="en-US" altLang="en-US" sz="2000" b="0" i="0" u="none" strike="noStrike" cap="none" normalizeH="0" baseline="0" dirty="0">
                <a:ln>
                  <a:noFill/>
                </a:ln>
                <a:solidFill>
                  <a:srgbClr val="4A6782"/>
                </a:solidFill>
                <a:effectLst/>
                <a:latin typeface="Times New Roman" panose="02020603050405020304" pitchFamily="18" charset="0"/>
                <a:cs typeface="Times New Roman" panose="02020603050405020304" pitchFamily="18" charset="0"/>
                <a:hlinkClick r:id="rId6" tooltip="interface in java.io"/>
              </a:rPr>
              <a:t>Serializable</a:t>
            </a:r>
            <a:r>
              <a:rPr kumimoji="0" lang="en-US" alt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p>
        </p:txBody>
      </p:sp>
      <p:graphicFrame>
        <p:nvGraphicFramePr>
          <p:cNvPr id="5" name="Table 4">
            <a:extLst>
              <a:ext uri="{FF2B5EF4-FFF2-40B4-BE49-F238E27FC236}">
                <a16:creationId xmlns:a16="http://schemas.microsoft.com/office/drawing/2014/main" id="{9F2CEA31-F354-73CC-8966-86846B040E07}"/>
              </a:ext>
            </a:extLst>
          </p:cNvPr>
          <p:cNvGraphicFramePr>
            <a:graphicFrameLocks noGrp="1"/>
          </p:cNvGraphicFramePr>
          <p:nvPr>
            <p:extLst>
              <p:ext uri="{D42A27DB-BD31-4B8C-83A1-F6EECF244321}">
                <p14:modId xmlns:p14="http://schemas.microsoft.com/office/powerpoint/2010/main" val="3669245003"/>
              </p:ext>
            </p:extLst>
          </p:nvPr>
        </p:nvGraphicFramePr>
        <p:xfrm>
          <a:off x="996043" y="3354915"/>
          <a:ext cx="10199914" cy="2385060"/>
        </p:xfrm>
        <a:graphic>
          <a:graphicData uri="http://schemas.openxmlformats.org/drawingml/2006/table">
            <a:tbl>
              <a:tblPr/>
              <a:tblGrid>
                <a:gridCol w="10199914">
                  <a:extLst>
                    <a:ext uri="{9D8B030D-6E8A-4147-A177-3AD203B41FA5}">
                      <a16:colId xmlns:a16="http://schemas.microsoft.com/office/drawing/2014/main" val="1011749607"/>
                    </a:ext>
                  </a:extLst>
                </a:gridCol>
              </a:tblGrid>
              <a:tr h="673172">
                <a:tc>
                  <a:txBody>
                    <a:bodyPr/>
                    <a:lstStyle/>
                    <a:p>
                      <a:pPr algn="l" fontAlgn="t"/>
                      <a:r>
                        <a:rPr lang="en-US" sz="2000" b="1" u="none" strike="noStrike" dirty="0" err="1">
                          <a:solidFill>
                            <a:schemeClr val="tx1"/>
                          </a:solidFill>
                          <a:effectLst/>
                          <a:latin typeface="Times New Roman" panose="02020603050405020304" pitchFamily="18" charset="0"/>
                          <a:cs typeface="Times New Roman" panose="02020603050405020304" pitchFamily="18" charset="0"/>
                          <a:hlinkClick r:id="rId7">
                            <a:extLst>
                              <a:ext uri="{A12FA001-AC4F-418D-AE19-62706E023703}">
                                <ahyp:hlinkClr xmlns:ahyp="http://schemas.microsoft.com/office/drawing/2018/hyperlinkcolor" val="tx"/>
                              </a:ext>
                            </a:extLst>
                          </a:hlinkClick>
                        </a:rPr>
                        <a:t>ArrayList</a:t>
                      </a:r>
                      <a:r>
                        <a:rPr lang="en-US" sz="2000" dirty="0">
                          <a:solidFill>
                            <a:schemeClr val="tx1"/>
                          </a:solidFill>
                          <a:effectLst/>
                          <a:latin typeface="Times New Roman" panose="02020603050405020304" pitchFamily="18" charset="0"/>
                          <a:cs typeface="Times New Roman" panose="02020603050405020304" pitchFamily="18" charset="0"/>
                        </a:rPr>
                        <a:t>() </a:t>
                      </a:r>
                    </a:p>
                    <a:p>
                      <a:pPr algn="l" fontAlgn="t"/>
                      <a:r>
                        <a:rPr lang="en-US" sz="2000" dirty="0">
                          <a:solidFill>
                            <a:schemeClr val="tx1"/>
                          </a:solidFill>
                          <a:effectLst/>
                          <a:latin typeface="Times New Roman" panose="02020603050405020304" pitchFamily="18" charset="0"/>
                          <a:cs typeface="Times New Roman" panose="02020603050405020304" pitchFamily="18" charset="0"/>
                        </a:rPr>
                        <a:t>Constructs an empty list with an initial capacity of ten.</a:t>
                      </a:r>
                    </a:p>
                  </a:txBody>
                  <a:tcPr marL="76200" marR="22860" marT="60960" marB="22860">
                    <a:lnL w="7620" cap="flat" cmpd="sng" algn="ctr">
                      <a:solidFill>
                        <a:srgbClr val="EEEEEE"/>
                      </a:solidFill>
                      <a:prstDash val="solid"/>
                      <a:round/>
                      <a:headEnd type="none" w="med" len="med"/>
                      <a:tailEnd type="none" w="med" len="med"/>
                    </a:lnL>
                    <a:lnR w="7620" cap="flat" cmpd="sng" algn="ctr">
                      <a:solidFill>
                        <a:srgbClr val="EEEEEE"/>
                      </a:solidFill>
                      <a:prstDash val="solid"/>
                      <a:round/>
                      <a:headEnd type="none" w="med" len="med"/>
                      <a:tailEnd type="none" w="med" len="med"/>
                    </a:lnR>
                    <a:lnT>
                      <a:noFill/>
                    </a:lnT>
                    <a:lnB w="7620" cap="flat" cmpd="sng" algn="ctr">
                      <a:solidFill>
                        <a:srgbClr val="EEEEEE"/>
                      </a:solidFill>
                      <a:prstDash val="solid"/>
                      <a:round/>
                      <a:headEnd type="none" w="med" len="med"/>
                      <a:tailEnd type="none" w="med" len="med"/>
                    </a:lnB>
                    <a:noFill/>
                  </a:tcPr>
                </a:tc>
                <a:extLst>
                  <a:ext uri="{0D108BD9-81ED-4DB2-BD59-A6C34878D82A}">
                    <a16:rowId xmlns:a16="http://schemas.microsoft.com/office/drawing/2014/main" val="769250977"/>
                  </a:ext>
                </a:extLst>
              </a:tr>
              <a:tr h="965151">
                <a:tc>
                  <a:txBody>
                    <a:bodyPr/>
                    <a:lstStyle/>
                    <a:p>
                      <a:pPr algn="l" fontAlgn="t"/>
                      <a:r>
                        <a:rPr lang="en-US" sz="2000" b="1" u="none" strike="noStrike" dirty="0" err="1">
                          <a:solidFill>
                            <a:schemeClr val="tx1"/>
                          </a:solidFill>
                          <a:effectLst/>
                          <a:latin typeface="Times New Roman" panose="02020603050405020304" pitchFamily="18" charset="0"/>
                          <a:cs typeface="Times New Roman" panose="02020603050405020304" pitchFamily="18" charset="0"/>
                          <a:hlinkClick r:id="rId8">
                            <a:extLst>
                              <a:ext uri="{A12FA001-AC4F-418D-AE19-62706E023703}">
                                <ahyp:hlinkClr xmlns:ahyp="http://schemas.microsoft.com/office/drawing/2018/hyperlinkcolor" val="tx"/>
                              </a:ext>
                            </a:extLst>
                          </a:hlinkClick>
                        </a:rPr>
                        <a:t>ArrayList</a:t>
                      </a:r>
                      <a:r>
                        <a:rPr lang="en-US" sz="2000" dirty="0">
                          <a:solidFill>
                            <a:schemeClr val="tx1"/>
                          </a:solidFill>
                          <a:effectLst/>
                          <a:latin typeface="Times New Roman" panose="02020603050405020304" pitchFamily="18" charset="0"/>
                          <a:cs typeface="Times New Roman" panose="02020603050405020304" pitchFamily="18" charset="0"/>
                        </a:rPr>
                        <a:t>(Collection&lt;? extends </a:t>
                      </a:r>
                      <a:r>
                        <a:rPr lang="en-US" sz="2000" b="1" u="none" strike="noStrike" dirty="0">
                          <a:solidFill>
                            <a:schemeClr val="tx1"/>
                          </a:solidFill>
                          <a:effectLst/>
                          <a:latin typeface="Times New Roman" panose="02020603050405020304" pitchFamily="18" charset="0"/>
                          <a:cs typeface="Times New Roman" panose="02020603050405020304" pitchFamily="18" charset="0"/>
                          <a:hlinkClick r:id="rId9" tooltip="type parameter in ArrayList">
                            <a:extLst>
                              <a:ext uri="{A12FA001-AC4F-418D-AE19-62706E023703}">
                                <ahyp:hlinkClr xmlns:ahyp="http://schemas.microsoft.com/office/drawing/2018/hyperlinkcolor" val="tx"/>
                              </a:ext>
                            </a:extLst>
                          </a:hlinkClick>
                        </a:rPr>
                        <a:t>E</a:t>
                      </a:r>
                      <a:r>
                        <a:rPr lang="en-US" sz="2000" dirty="0">
                          <a:solidFill>
                            <a:schemeClr val="tx1"/>
                          </a:solidFill>
                          <a:effectLst/>
                          <a:latin typeface="Times New Roman" panose="02020603050405020304" pitchFamily="18" charset="0"/>
                          <a:cs typeface="Times New Roman" panose="02020603050405020304" pitchFamily="18" charset="0"/>
                        </a:rPr>
                        <a:t>&gt; c)</a:t>
                      </a:r>
                    </a:p>
                    <a:p>
                      <a:pPr algn="l" fontAlgn="t"/>
                      <a:r>
                        <a:rPr lang="en-US" sz="2000" dirty="0">
                          <a:solidFill>
                            <a:schemeClr val="tx1"/>
                          </a:solidFill>
                          <a:effectLst/>
                          <a:latin typeface="Times New Roman" panose="02020603050405020304" pitchFamily="18" charset="0"/>
                          <a:cs typeface="Times New Roman" panose="02020603050405020304" pitchFamily="18" charset="0"/>
                        </a:rPr>
                        <a:t>Constructs a list containing the elements of the specified collection, in the order they are returned by the collection's iterator.</a:t>
                      </a:r>
                    </a:p>
                  </a:txBody>
                  <a:tcPr marL="76200" marR="22860" marT="60960" marB="22860">
                    <a:lnL w="7620" cap="flat" cmpd="sng" algn="ctr">
                      <a:solidFill>
                        <a:srgbClr val="EEEEEE"/>
                      </a:solidFill>
                      <a:prstDash val="solid"/>
                      <a:round/>
                      <a:headEnd type="none" w="med" len="med"/>
                      <a:tailEnd type="none" w="med" len="med"/>
                    </a:lnL>
                    <a:lnR w="7620" cap="flat" cmpd="sng" algn="ctr">
                      <a:solidFill>
                        <a:srgbClr val="EEEEEE"/>
                      </a:solidFill>
                      <a:prstDash val="solid"/>
                      <a:round/>
                      <a:headEnd type="none" w="med" len="med"/>
                      <a:tailEnd type="none" w="med" len="med"/>
                    </a:lnR>
                    <a:lnT w="7620" cap="flat" cmpd="sng" algn="ctr">
                      <a:solidFill>
                        <a:srgbClr val="EEEEEE"/>
                      </a:solidFill>
                      <a:prstDash val="solid"/>
                      <a:round/>
                      <a:headEnd type="none" w="med" len="med"/>
                      <a:tailEnd type="none" w="med" len="med"/>
                    </a:lnT>
                    <a:lnB w="7620" cap="flat" cmpd="sng" algn="ctr">
                      <a:solidFill>
                        <a:srgbClr val="EEEEEE"/>
                      </a:solidFill>
                      <a:prstDash val="solid"/>
                      <a:round/>
                      <a:headEnd type="none" w="med" len="med"/>
                      <a:tailEnd type="none" w="med" len="med"/>
                    </a:lnB>
                    <a:noFill/>
                  </a:tcPr>
                </a:tc>
                <a:extLst>
                  <a:ext uri="{0D108BD9-81ED-4DB2-BD59-A6C34878D82A}">
                    <a16:rowId xmlns:a16="http://schemas.microsoft.com/office/drawing/2014/main" val="1429525388"/>
                  </a:ext>
                </a:extLst>
              </a:tr>
              <a:tr h="381194">
                <a:tc>
                  <a:txBody>
                    <a:bodyPr/>
                    <a:lstStyle/>
                    <a:p>
                      <a:pPr algn="l" fontAlgn="t"/>
                      <a:r>
                        <a:rPr lang="en-US" sz="2000" b="1" u="none" strike="noStrike" dirty="0" err="1">
                          <a:solidFill>
                            <a:schemeClr val="tx1"/>
                          </a:solidFill>
                          <a:effectLst/>
                          <a:latin typeface="Times New Roman" panose="02020603050405020304" pitchFamily="18" charset="0"/>
                          <a:cs typeface="Times New Roman" panose="02020603050405020304" pitchFamily="18" charset="0"/>
                          <a:hlinkClick r:id="rId10">
                            <a:extLst>
                              <a:ext uri="{A12FA001-AC4F-418D-AE19-62706E023703}">
                                <ahyp:hlinkClr xmlns:ahyp="http://schemas.microsoft.com/office/drawing/2018/hyperlinkcolor" val="tx"/>
                              </a:ext>
                            </a:extLst>
                          </a:hlinkClick>
                        </a:rPr>
                        <a:t>ArrayList</a:t>
                      </a:r>
                      <a:r>
                        <a:rPr lang="en-US" sz="2000" dirty="0">
                          <a:solidFill>
                            <a:schemeClr val="tx1"/>
                          </a:solidFill>
                          <a:effectLst/>
                          <a:latin typeface="Times New Roman" panose="02020603050405020304" pitchFamily="18" charset="0"/>
                          <a:cs typeface="Times New Roman" panose="02020603050405020304" pitchFamily="18" charset="0"/>
                        </a:rPr>
                        <a:t>(int </a:t>
                      </a:r>
                      <a:r>
                        <a:rPr lang="en-US" sz="2000" dirty="0" err="1">
                          <a:solidFill>
                            <a:schemeClr val="tx1"/>
                          </a:solidFill>
                          <a:effectLst/>
                          <a:latin typeface="Times New Roman" panose="02020603050405020304" pitchFamily="18" charset="0"/>
                          <a:cs typeface="Times New Roman" panose="02020603050405020304" pitchFamily="18" charset="0"/>
                        </a:rPr>
                        <a:t>initialCapacity</a:t>
                      </a:r>
                      <a:r>
                        <a:rPr lang="en-US" sz="2000" dirty="0">
                          <a:solidFill>
                            <a:schemeClr val="tx1"/>
                          </a:solidFill>
                          <a:effectLst/>
                          <a:latin typeface="Times New Roman" panose="02020603050405020304" pitchFamily="18" charset="0"/>
                          <a:cs typeface="Times New Roman" panose="02020603050405020304" pitchFamily="18" charset="0"/>
                        </a:rPr>
                        <a:t>)</a:t>
                      </a:r>
                    </a:p>
                    <a:p>
                      <a:pPr algn="l" fontAlgn="t"/>
                      <a:r>
                        <a:rPr lang="en-US" sz="2000" dirty="0">
                          <a:solidFill>
                            <a:schemeClr val="tx1"/>
                          </a:solidFill>
                          <a:effectLst/>
                          <a:latin typeface="Times New Roman" panose="02020603050405020304" pitchFamily="18" charset="0"/>
                          <a:cs typeface="Times New Roman" panose="02020603050405020304" pitchFamily="18" charset="0"/>
                        </a:rPr>
                        <a:t>Constructs an empty list with the specified initial capacity.</a:t>
                      </a:r>
                    </a:p>
                  </a:txBody>
                  <a:tcPr marL="76200" marR="22860" marT="60960" marB="22860">
                    <a:lnL w="7620" cap="flat" cmpd="sng" algn="ctr">
                      <a:solidFill>
                        <a:srgbClr val="EEEEEE"/>
                      </a:solidFill>
                      <a:prstDash val="solid"/>
                      <a:round/>
                      <a:headEnd type="none" w="med" len="med"/>
                      <a:tailEnd type="none" w="med" len="med"/>
                    </a:lnL>
                    <a:lnR w="7620" cap="flat" cmpd="sng" algn="ctr">
                      <a:solidFill>
                        <a:srgbClr val="EEEEEE"/>
                      </a:solidFill>
                      <a:prstDash val="solid"/>
                      <a:round/>
                      <a:headEnd type="none" w="med" len="med"/>
                      <a:tailEnd type="none" w="med" len="med"/>
                    </a:lnR>
                    <a:lnT w="7620" cap="flat" cmpd="sng" algn="ctr">
                      <a:solidFill>
                        <a:srgbClr val="EEEEEE"/>
                      </a:solidFill>
                      <a:prstDash val="solid"/>
                      <a:round/>
                      <a:headEnd type="none" w="med" len="med"/>
                      <a:tailEnd type="none" w="med" len="med"/>
                    </a:lnT>
                    <a:lnB w="7620" cap="flat" cmpd="sng" algn="ctr">
                      <a:solidFill>
                        <a:srgbClr val="EEEEEE"/>
                      </a:solidFill>
                      <a:prstDash val="solid"/>
                      <a:round/>
                      <a:headEnd type="none" w="med" len="med"/>
                      <a:tailEnd type="none" w="med" len="med"/>
                    </a:lnB>
                    <a:noFill/>
                  </a:tcPr>
                </a:tc>
                <a:extLst>
                  <a:ext uri="{0D108BD9-81ED-4DB2-BD59-A6C34878D82A}">
                    <a16:rowId xmlns:a16="http://schemas.microsoft.com/office/drawing/2014/main" val="1531583170"/>
                  </a:ext>
                </a:extLst>
              </a:tr>
            </a:tbl>
          </a:graphicData>
        </a:graphic>
      </p:graphicFrame>
      <p:sp>
        <p:nvSpPr>
          <p:cNvPr id="9" name="TextBox 8">
            <a:extLst>
              <a:ext uri="{FF2B5EF4-FFF2-40B4-BE49-F238E27FC236}">
                <a16:creationId xmlns:a16="http://schemas.microsoft.com/office/drawing/2014/main" id="{9CD4C004-C07F-BBF2-1122-C0E113AC1674}"/>
              </a:ext>
            </a:extLst>
          </p:cNvPr>
          <p:cNvSpPr txBox="1"/>
          <p:nvPr/>
        </p:nvSpPr>
        <p:spPr>
          <a:xfrm>
            <a:off x="698240" y="961053"/>
            <a:ext cx="6551645" cy="369332"/>
          </a:xfrm>
          <a:prstGeom prst="rect">
            <a:avLst/>
          </a:prstGeom>
          <a:noFill/>
        </p:spPr>
        <p:txBody>
          <a:bodyPr wrap="square">
            <a:spAutoFit/>
          </a:bodyPr>
          <a:lstStyle/>
          <a:p>
            <a:pPr marL="285750" indent="-285750">
              <a:buFont typeface="Arial" panose="020B0604020202020204" pitchFamily="34" charset="0"/>
              <a:buChar char="•"/>
            </a:pPr>
            <a:r>
              <a:rPr kumimoji="0" lang="en-US" altLang="en-US" sz="1800" b="0" i="0" u="none" strike="noStrike" cap="none" normalizeH="0" baseline="0" dirty="0">
                <a:ln>
                  <a:noFill/>
                </a:ln>
                <a:solidFill>
                  <a:srgbClr val="474747"/>
                </a:solidFill>
                <a:effectLst/>
                <a:latin typeface="Times New Roman" panose="02020603050405020304" pitchFamily="18" charset="0"/>
                <a:cs typeface="Times New Roman" panose="02020603050405020304" pitchFamily="18" charset="0"/>
              </a:rPr>
              <a:t>Resizable-array implementation of the </a:t>
            </a:r>
            <a:r>
              <a:rPr lang="en-US" altLang="en-US" b="1" dirty="0">
                <a:solidFill>
                  <a:srgbClr val="474747"/>
                </a:solidFill>
                <a:latin typeface="Times New Roman" panose="02020603050405020304" pitchFamily="18" charset="0"/>
                <a:cs typeface="Times New Roman" panose="02020603050405020304" pitchFamily="18" charset="0"/>
              </a:rPr>
              <a:t>List</a:t>
            </a:r>
            <a:r>
              <a:rPr kumimoji="0" lang="en-US" altLang="en-US" sz="1800" b="0" i="0" u="none" strike="noStrike" cap="none" normalizeH="0" baseline="0" dirty="0">
                <a:ln>
                  <a:noFill/>
                </a:ln>
                <a:solidFill>
                  <a:srgbClr val="474747"/>
                </a:solidFill>
                <a:effectLst/>
                <a:latin typeface="Times New Roman" panose="02020603050405020304" pitchFamily="18" charset="0"/>
                <a:cs typeface="Times New Roman" panose="02020603050405020304" pitchFamily="18" charset="0"/>
              </a:rPr>
              <a:t> interface.</a:t>
            </a:r>
            <a:endParaRPr lang="en-IN" dirty="0">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99F01D27-E5B2-D4F0-6503-403B8EA675BA}"/>
              </a:ext>
            </a:extLst>
          </p:cNvPr>
          <p:cNvSpPr txBox="1"/>
          <p:nvPr/>
        </p:nvSpPr>
        <p:spPr>
          <a:xfrm>
            <a:off x="698240" y="1492655"/>
            <a:ext cx="1867678" cy="369332"/>
          </a:xfrm>
          <a:prstGeom prst="rect">
            <a:avLst/>
          </a:prstGeom>
          <a:noFill/>
        </p:spPr>
        <p:txBody>
          <a:bodyPr wrap="square" rtlCol="0">
            <a:spAutoFit/>
          </a:bodyPr>
          <a:lstStyle/>
          <a:p>
            <a:r>
              <a:rPr lang="en-IN" u="sng" dirty="0"/>
              <a:t>Class syntax</a:t>
            </a:r>
          </a:p>
        </p:txBody>
      </p:sp>
      <p:sp>
        <p:nvSpPr>
          <p:cNvPr id="6" name="TextBox 5">
            <a:extLst>
              <a:ext uri="{FF2B5EF4-FFF2-40B4-BE49-F238E27FC236}">
                <a16:creationId xmlns:a16="http://schemas.microsoft.com/office/drawing/2014/main" id="{4953976E-FD02-9CD2-6D30-1C7DEB982833}"/>
              </a:ext>
            </a:extLst>
          </p:cNvPr>
          <p:cNvSpPr txBox="1"/>
          <p:nvPr/>
        </p:nvSpPr>
        <p:spPr>
          <a:xfrm>
            <a:off x="698240" y="3002453"/>
            <a:ext cx="1867678" cy="369332"/>
          </a:xfrm>
          <a:prstGeom prst="rect">
            <a:avLst/>
          </a:prstGeom>
          <a:noFill/>
        </p:spPr>
        <p:txBody>
          <a:bodyPr wrap="square" rtlCol="0">
            <a:spAutoFit/>
          </a:bodyPr>
          <a:lstStyle/>
          <a:p>
            <a:r>
              <a:rPr lang="en-IN" u="sng" dirty="0"/>
              <a:t>Constructors</a:t>
            </a:r>
          </a:p>
        </p:txBody>
      </p:sp>
    </p:spTree>
    <p:extLst>
      <p:ext uri="{BB962C8B-B14F-4D97-AF65-F5344CB8AC3E}">
        <p14:creationId xmlns:p14="http://schemas.microsoft.com/office/powerpoint/2010/main" val="7097802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374058-0729-3F4B-B952-F0ED9D0F58FB}"/>
              </a:ext>
            </a:extLst>
          </p:cNvPr>
          <p:cNvSpPr>
            <a:spLocks noGrp="1"/>
          </p:cNvSpPr>
          <p:nvPr>
            <p:ph type="title"/>
          </p:nvPr>
        </p:nvSpPr>
        <p:spPr>
          <a:xfrm>
            <a:off x="511629" y="206504"/>
            <a:ext cx="10515600" cy="633251"/>
          </a:xfrm>
        </p:spPr>
        <p:txBody>
          <a:bodyPr>
            <a:normAutofit fontScale="90000"/>
          </a:bodyPr>
          <a:lstStyle/>
          <a:p>
            <a:r>
              <a:rPr lang="en-IN" dirty="0"/>
              <a:t>LinkedList</a:t>
            </a:r>
          </a:p>
        </p:txBody>
      </p:sp>
      <p:sp>
        <p:nvSpPr>
          <p:cNvPr id="4" name="Rectangle 1">
            <a:extLst>
              <a:ext uri="{FF2B5EF4-FFF2-40B4-BE49-F238E27FC236}">
                <a16:creationId xmlns:a16="http://schemas.microsoft.com/office/drawing/2014/main" id="{285E5E95-8922-7FC6-BEC7-3B4E85BA5676}"/>
              </a:ext>
            </a:extLst>
          </p:cNvPr>
          <p:cNvSpPr>
            <a:spLocks noChangeArrowheads="1"/>
          </p:cNvSpPr>
          <p:nvPr/>
        </p:nvSpPr>
        <p:spPr bwMode="auto">
          <a:xfrm>
            <a:off x="2649894" y="4430923"/>
            <a:ext cx="5803641" cy="37444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50784"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 name="TextBox 5">
            <a:extLst>
              <a:ext uri="{FF2B5EF4-FFF2-40B4-BE49-F238E27FC236}">
                <a16:creationId xmlns:a16="http://schemas.microsoft.com/office/drawing/2014/main" id="{760DB249-C355-2634-2467-E223C09161A9}"/>
              </a:ext>
            </a:extLst>
          </p:cNvPr>
          <p:cNvSpPr txBox="1"/>
          <p:nvPr/>
        </p:nvSpPr>
        <p:spPr>
          <a:xfrm>
            <a:off x="769776" y="2719198"/>
            <a:ext cx="7086600" cy="923330"/>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353833"/>
                </a:solidFill>
                <a:effectLst/>
              </a:rPr>
              <a:t>public class </a:t>
            </a:r>
            <a:r>
              <a:rPr kumimoji="0" lang="en-US" altLang="en-US" sz="1800" b="1" i="0" u="none" strike="noStrike" cap="none" normalizeH="0" baseline="0" dirty="0">
                <a:ln>
                  <a:noFill/>
                </a:ln>
                <a:solidFill>
                  <a:srgbClr val="353833"/>
                </a:solidFill>
                <a:effectLst/>
              </a:rPr>
              <a:t>LinkedList&lt;E&gt;</a:t>
            </a:r>
            <a:r>
              <a:rPr kumimoji="0" lang="en-US" altLang="en-US" sz="1800" b="0" i="0" u="none" strike="noStrike" cap="none" normalizeH="0" baseline="0" dirty="0">
                <a:ln>
                  <a:noFill/>
                </a:ln>
                <a:solidFill>
                  <a:srgbClr val="353833"/>
                </a:solidFill>
                <a:effectLst/>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353833"/>
                </a:solidFill>
                <a:effectLst/>
              </a:rPr>
              <a:t>extends </a:t>
            </a:r>
            <a:r>
              <a:rPr kumimoji="0" lang="en-US" altLang="en-US" sz="1800" b="0" i="0" u="none" strike="noStrike" cap="none" normalizeH="0" baseline="0" dirty="0" err="1">
                <a:ln>
                  <a:noFill/>
                </a:ln>
                <a:solidFill>
                  <a:srgbClr val="4A6782"/>
                </a:solidFill>
                <a:effectLst/>
                <a:hlinkClick r:id="rId2" tooltip="class in java.util"/>
              </a:rPr>
              <a:t>AbstractSequentialList</a:t>
            </a:r>
            <a:r>
              <a:rPr kumimoji="0" lang="en-US" altLang="en-US" sz="1800" b="0" i="0" u="none" strike="noStrike" cap="none" normalizeH="0" baseline="0" dirty="0">
                <a:ln>
                  <a:noFill/>
                </a:ln>
                <a:solidFill>
                  <a:srgbClr val="353833"/>
                </a:solidFill>
                <a:effectLst/>
              </a:rPr>
              <a:t>&lt;E&gt;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353833"/>
                </a:solidFill>
                <a:effectLst/>
              </a:rPr>
              <a:t>implements </a:t>
            </a:r>
            <a:r>
              <a:rPr kumimoji="0" lang="en-US" altLang="en-US" sz="1800" b="0" i="0" u="none" strike="noStrike" cap="none" normalizeH="0" baseline="0" dirty="0">
                <a:ln>
                  <a:noFill/>
                </a:ln>
                <a:solidFill>
                  <a:srgbClr val="4A6782"/>
                </a:solidFill>
                <a:effectLst/>
                <a:hlinkClick r:id="rId3" tooltip="interface in java.util"/>
              </a:rPr>
              <a:t>List</a:t>
            </a:r>
            <a:r>
              <a:rPr kumimoji="0" lang="en-US" altLang="en-US" sz="1800" b="0" i="0" u="none" strike="noStrike" cap="none" normalizeH="0" baseline="0" dirty="0">
                <a:ln>
                  <a:noFill/>
                </a:ln>
                <a:solidFill>
                  <a:srgbClr val="353833"/>
                </a:solidFill>
                <a:effectLst/>
              </a:rPr>
              <a:t>&lt;E&gt;, </a:t>
            </a:r>
            <a:r>
              <a:rPr kumimoji="0" lang="en-US" altLang="en-US" sz="1800" b="0" i="0" u="none" strike="noStrike" cap="none" normalizeH="0" baseline="0" dirty="0">
                <a:ln>
                  <a:noFill/>
                </a:ln>
                <a:solidFill>
                  <a:srgbClr val="4A6782"/>
                </a:solidFill>
                <a:effectLst/>
                <a:hlinkClick r:id="rId4" tooltip="interface in java.util"/>
              </a:rPr>
              <a:t>Deque</a:t>
            </a:r>
            <a:r>
              <a:rPr kumimoji="0" lang="en-US" altLang="en-US" sz="1800" b="0" i="0" u="none" strike="noStrike" cap="none" normalizeH="0" baseline="0" dirty="0">
                <a:ln>
                  <a:noFill/>
                </a:ln>
                <a:solidFill>
                  <a:srgbClr val="353833"/>
                </a:solidFill>
                <a:effectLst/>
              </a:rPr>
              <a:t>&lt;E&gt;, </a:t>
            </a:r>
            <a:r>
              <a:rPr kumimoji="0" lang="en-US" altLang="en-US" sz="1800" b="0" i="0" u="none" strike="noStrike" cap="none" normalizeH="0" baseline="0" dirty="0">
                <a:ln>
                  <a:noFill/>
                </a:ln>
                <a:solidFill>
                  <a:srgbClr val="4A6782"/>
                </a:solidFill>
                <a:effectLst/>
                <a:hlinkClick r:id="rId5" tooltip="interface in java.lang"/>
              </a:rPr>
              <a:t>Cloneable</a:t>
            </a:r>
            <a:r>
              <a:rPr kumimoji="0" lang="en-US" altLang="en-US" sz="1800" b="0" i="0" u="none" strike="noStrike" cap="none" normalizeH="0" baseline="0" dirty="0">
                <a:ln>
                  <a:noFill/>
                </a:ln>
                <a:solidFill>
                  <a:srgbClr val="353833"/>
                </a:solidFill>
                <a:effectLst/>
              </a:rPr>
              <a:t>, </a:t>
            </a:r>
            <a:r>
              <a:rPr kumimoji="0" lang="en-US" altLang="en-US" sz="1800" b="0" i="0" u="none" strike="noStrike" cap="none" normalizeH="0" baseline="0" dirty="0">
                <a:ln>
                  <a:noFill/>
                </a:ln>
                <a:solidFill>
                  <a:srgbClr val="4A6782"/>
                </a:solidFill>
                <a:effectLst/>
                <a:hlinkClick r:id="rId6" tooltip="interface in java.io"/>
              </a:rPr>
              <a:t>Serializable</a:t>
            </a:r>
            <a:endParaRPr kumimoji="0" lang="en-US" altLang="en-US" sz="1400" b="0" i="0" u="none" strike="noStrike" cap="none" normalizeH="0" baseline="0" dirty="0">
              <a:ln>
                <a:noFill/>
              </a:ln>
              <a:solidFill>
                <a:schemeClr val="tx1"/>
              </a:solidFill>
              <a:effectLst/>
            </a:endParaRPr>
          </a:p>
        </p:txBody>
      </p:sp>
      <p:sp>
        <p:nvSpPr>
          <p:cNvPr id="8" name="TextBox 7">
            <a:extLst>
              <a:ext uri="{FF2B5EF4-FFF2-40B4-BE49-F238E27FC236}">
                <a16:creationId xmlns:a16="http://schemas.microsoft.com/office/drawing/2014/main" id="{D6006CEE-F30E-20A4-51C9-6CDDF47ABE0C}"/>
              </a:ext>
            </a:extLst>
          </p:cNvPr>
          <p:cNvSpPr txBox="1"/>
          <p:nvPr/>
        </p:nvSpPr>
        <p:spPr>
          <a:xfrm>
            <a:off x="769776" y="857991"/>
            <a:ext cx="10361644" cy="1754326"/>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474747"/>
                </a:solidFill>
                <a:effectLst/>
              </a:rPr>
              <a:t>Doubly-linked list implementation of the List and Deque interfaces. Implements all optional list operations, and permits all elements (including null).</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rgbClr val="474747"/>
              </a:solidFill>
              <a:effectLst/>
            </a:endParaRPr>
          </a:p>
          <a:p>
            <a:pPr eaLnBrk="0" fontAlgn="base" hangingPunct="0">
              <a:spcBef>
                <a:spcPct val="0"/>
              </a:spcBef>
              <a:spcAft>
                <a:spcPct val="0"/>
              </a:spcAft>
            </a:pPr>
            <a:r>
              <a:rPr kumimoji="0" lang="en-US" altLang="en-US" sz="1800" b="0" i="0" u="none" strike="noStrike" cap="none" normalizeH="0" baseline="0" dirty="0">
                <a:ln>
                  <a:noFill/>
                </a:ln>
                <a:solidFill>
                  <a:srgbClr val="474747"/>
                </a:solidFill>
                <a:effectLst/>
              </a:rPr>
              <a:t>All of the operations perform as could be expected for a doubly-linked list. Operations that index into the list will traverse the list from the beginning or the end, whichever is closer to the specified index.</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rgbClr val="474747"/>
              </a:solidFill>
              <a:effectLst/>
            </a:endParaRPr>
          </a:p>
        </p:txBody>
      </p:sp>
      <p:sp>
        <p:nvSpPr>
          <p:cNvPr id="9" name="Rectangle 2">
            <a:extLst>
              <a:ext uri="{FF2B5EF4-FFF2-40B4-BE49-F238E27FC236}">
                <a16:creationId xmlns:a16="http://schemas.microsoft.com/office/drawing/2014/main" id="{BD93C00A-5323-6EB4-8701-CE288C860166}"/>
              </a:ext>
            </a:extLst>
          </p:cNvPr>
          <p:cNvSpPr>
            <a:spLocks noChangeArrowheads="1"/>
          </p:cNvSpPr>
          <p:nvPr/>
        </p:nvSpPr>
        <p:spPr bwMode="auto">
          <a:xfrm>
            <a:off x="615821" y="4964609"/>
            <a:ext cx="4935894" cy="37444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50784"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aphicFrame>
        <p:nvGraphicFramePr>
          <p:cNvPr id="12" name="Table 11">
            <a:extLst>
              <a:ext uri="{FF2B5EF4-FFF2-40B4-BE49-F238E27FC236}">
                <a16:creationId xmlns:a16="http://schemas.microsoft.com/office/drawing/2014/main" id="{82CFE80D-28B3-48A7-0154-AB290BED989A}"/>
              </a:ext>
            </a:extLst>
          </p:cNvPr>
          <p:cNvGraphicFramePr>
            <a:graphicFrameLocks noGrp="1"/>
          </p:cNvGraphicFramePr>
          <p:nvPr>
            <p:extLst>
              <p:ext uri="{D42A27DB-BD31-4B8C-83A1-F6EECF244321}">
                <p14:modId xmlns:p14="http://schemas.microsoft.com/office/powerpoint/2010/main" val="311554446"/>
              </p:ext>
            </p:extLst>
          </p:nvPr>
        </p:nvGraphicFramePr>
        <p:xfrm>
          <a:off x="769776" y="4461891"/>
          <a:ext cx="10515600" cy="1754326"/>
        </p:xfrm>
        <a:graphic>
          <a:graphicData uri="http://schemas.openxmlformats.org/drawingml/2006/table">
            <a:tbl>
              <a:tblPr/>
              <a:tblGrid>
                <a:gridCol w="10515600">
                  <a:extLst>
                    <a:ext uri="{9D8B030D-6E8A-4147-A177-3AD203B41FA5}">
                      <a16:colId xmlns:a16="http://schemas.microsoft.com/office/drawing/2014/main" val="3347300181"/>
                    </a:ext>
                  </a:extLst>
                </a:gridCol>
              </a:tblGrid>
              <a:tr h="634257">
                <a:tc>
                  <a:txBody>
                    <a:bodyPr/>
                    <a:lstStyle/>
                    <a:p>
                      <a:pPr algn="l" fontAlgn="t"/>
                      <a:r>
                        <a:rPr lang="en-US" sz="1700" b="1" u="none" strike="noStrike" dirty="0">
                          <a:solidFill>
                            <a:schemeClr val="tx1"/>
                          </a:solidFill>
                          <a:effectLst/>
                          <a:latin typeface="+mn-lt"/>
                          <a:hlinkClick r:id="rId7">
                            <a:extLst>
                              <a:ext uri="{A12FA001-AC4F-418D-AE19-62706E023703}">
                                <ahyp:hlinkClr xmlns:ahyp="http://schemas.microsoft.com/office/drawing/2018/hyperlinkcolor" val="tx"/>
                              </a:ext>
                            </a:extLst>
                          </a:hlinkClick>
                        </a:rPr>
                        <a:t>LinkedList</a:t>
                      </a:r>
                      <a:r>
                        <a:rPr lang="en-US" sz="1700" dirty="0">
                          <a:solidFill>
                            <a:schemeClr val="tx1"/>
                          </a:solidFill>
                          <a:effectLst/>
                          <a:latin typeface="+mn-lt"/>
                        </a:rPr>
                        <a:t>()Constructs an empty list.</a:t>
                      </a:r>
                    </a:p>
                  </a:txBody>
                  <a:tcPr marL="73228" marR="87874" marT="58583" marB="21969">
                    <a:lnL>
                      <a:noFill/>
                    </a:lnL>
                    <a:lnR>
                      <a:noFill/>
                    </a:lnR>
                    <a:lnT>
                      <a:noFill/>
                    </a:lnT>
                    <a:lnB>
                      <a:noFill/>
                    </a:lnB>
                    <a:noFill/>
                  </a:tcPr>
                </a:tc>
                <a:extLst>
                  <a:ext uri="{0D108BD9-81ED-4DB2-BD59-A6C34878D82A}">
                    <a16:rowId xmlns:a16="http://schemas.microsoft.com/office/drawing/2014/main" val="1103583475"/>
                  </a:ext>
                </a:extLst>
              </a:tr>
              <a:tr h="1120069">
                <a:tc>
                  <a:txBody>
                    <a:bodyPr/>
                    <a:lstStyle/>
                    <a:p>
                      <a:pPr algn="l" fontAlgn="t"/>
                      <a:r>
                        <a:rPr lang="en-US" sz="1700" b="1" u="none" strike="noStrike" dirty="0">
                          <a:solidFill>
                            <a:schemeClr val="tx1"/>
                          </a:solidFill>
                          <a:effectLst/>
                          <a:latin typeface="+mn-lt"/>
                          <a:hlinkClick r:id="rId8">
                            <a:extLst>
                              <a:ext uri="{A12FA001-AC4F-418D-AE19-62706E023703}">
                                <ahyp:hlinkClr xmlns:ahyp="http://schemas.microsoft.com/office/drawing/2018/hyperlinkcolor" val="tx"/>
                              </a:ext>
                            </a:extLst>
                          </a:hlinkClick>
                        </a:rPr>
                        <a:t>LinkedList</a:t>
                      </a:r>
                      <a:r>
                        <a:rPr lang="en-US" sz="1700" dirty="0">
                          <a:solidFill>
                            <a:schemeClr val="tx1"/>
                          </a:solidFill>
                          <a:effectLst/>
                          <a:latin typeface="+mn-lt"/>
                        </a:rPr>
                        <a:t>(</a:t>
                      </a:r>
                      <a:r>
                        <a:rPr lang="en-US" sz="1700" b="1" u="none" strike="noStrike" dirty="0">
                          <a:solidFill>
                            <a:schemeClr val="tx1"/>
                          </a:solidFill>
                          <a:effectLst/>
                          <a:latin typeface="+mn-lt"/>
                          <a:hlinkClick r:id="rId9" tooltip="interface in java.util">
                            <a:extLst>
                              <a:ext uri="{A12FA001-AC4F-418D-AE19-62706E023703}">
                                <ahyp:hlinkClr xmlns:ahyp="http://schemas.microsoft.com/office/drawing/2018/hyperlinkcolor" val="tx"/>
                              </a:ext>
                            </a:extLst>
                          </a:hlinkClick>
                        </a:rPr>
                        <a:t>Collection</a:t>
                      </a:r>
                      <a:r>
                        <a:rPr lang="en-US" sz="1700" dirty="0">
                          <a:solidFill>
                            <a:schemeClr val="tx1"/>
                          </a:solidFill>
                          <a:effectLst/>
                          <a:latin typeface="+mn-lt"/>
                        </a:rPr>
                        <a:t>&lt;? extends </a:t>
                      </a:r>
                      <a:r>
                        <a:rPr lang="en-US" sz="1700" b="1" u="none" strike="noStrike" dirty="0">
                          <a:solidFill>
                            <a:schemeClr val="tx1"/>
                          </a:solidFill>
                          <a:effectLst/>
                          <a:latin typeface="+mn-lt"/>
                          <a:hlinkClick r:id="rId10" tooltip="type parameter in LinkedList">
                            <a:extLst>
                              <a:ext uri="{A12FA001-AC4F-418D-AE19-62706E023703}">
                                <ahyp:hlinkClr xmlns:ahyp="http://schemas.microsoft.com/office/drawing/2018/hyperlinkcolor" val="tx"/>
                              </a:ext>
                            </a:extLst>
                          </a:hlinkClick>
                        </a:rPr>
                        <a:t>E</a:t>
                      </a:r>
                      <a:r>
                        <a:rPr lang="en-US" sz="1700" dirty="0">
                          <a:solidFill>
                            <a:schemeClr val="tx1"/>
                          </a:solidFill>
                          <a:effectLst/>
                          <a:latin typeface="+mn-lt"/>
                        </a:rPr>
                        <a:t>&gt; c)Constructs a list containing the elements of the specified collection, in the order they are returned by the collection's iterator.</a:t>
                      </a:r>
                    </a:p>
                  </a:txBody>
                  <a:tcPr marL="73228" marR="87874" marT="58583" marB="21969">
                    <a:lnL>
                      <a:noFill/>
                    </a:lnL>
                    <a:lnR>
                      <a:noFill/>
                    </a:lnR>
                    <a:lnT>
                      <a:noFill/>
                    </a:lnT>
                    <a:lnB>
                      <a:noFill/>
                    </a:lnB>
                    <a:noFill/>
                  </a:tcPr>
                </a:tc>
                <a:extLst>
                  <a:ext uri="{0D108BD9-81ED-4DB2-BD59-A6C34878D82A}">
                    <a16:rowId xmlns:a16="http://schemas.microsoft.com/office/drawing/2014/main" val="2707841927"/>
                  </a:ext>
                </a:extLst>
              </a:tr>
            </a:tbl>
          </a:graphicData>
        </a:graphic>
      </p:graphicFrame>
      <p:sp>
        <p:nvSpPr>
          <p:cNvPr id="13" name="TextBox 12">
            <a:extLst>
              <a:ext uri="{FF2B5EF4-FFF2-40B4-BE49-F238E27FC236}">
                <a16:creationId xmlns:a16="http://schemas.microsoft.com/office/drawing/2014/main" id="{87D12023-45B9-BA9C-81FB-304CB8C8F93F}"/>
              </a:ext>
            </a:extLst>
          </p:cNvPr>
          <p:cNvSpPr txBox="1"/>
          <p:nvPr/>
        </p:nvSpPr>
        <p:spPr>
          <a:xfrm>
            <a:off x="769776" y="3749409"/>
            <a:ext cx="1867678" cy="369332"/>
          </a:xfrm>
          <a:prstGeom prst="rect">
            <a:avLst/>
          </a:prstGeom>
          <a:noFill/>
        </p:spPr>
        <p:txBody>
          <a:bodyPr wrap="square" rtlCol="0">
            <a:spAutoFit/>
          </a:bodyPr>
          <a:lstStyle/>
          <a:p>
            <a:r>
              <a:rPr lang="en-IN" u="sng" dirty="0"/>
              <a:t>Constructors</a:t>
            </a:r>
          </a:p>
        </p:txBody>
      </p:sp>
    </p:spTree>
    <p:extLst>
      <p:ext uri="{BB962C8B-B14F-4D97-AF65-F5344CB8AC3E}">
        <p14:creationId xmlns:p14="http://schemas.microsoft.com/office/powerpoint/2010/main" val="25807854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C4C387-A4E1-4872-B9A5-70F65D34EDDA}"/>
              </a:ext>
            </a:extLst>
          </p:cNvPr>
          <p:cNvSpPr>
            <a:spLocks noGrp="1"/>
          </p:cNvSpPr>
          <p:nvPr>
            <p:ph type="title"/>
          </p:nvPr>
        </p:nvSpPr>
        <p:spPr>
          <a:xfrm>
            <a:off x="716900" y="122476"/>
            <a:ext cx="10515600" cy="623920"/>
          </a:xfrm>
        </p:spPr>
        <p:txBody>
          <a:bodyPr>
            <a:normAutofit fontScale="90000"/>
          </a:bodyPr>
          <a:lstStyle/>
          <a:p>
            <a:r>
              <a:rPr lang="en-IN" dirty="0"/>
              <a:t>Set Interface</a:t>
            </a:r>
          </a:p>
        </p:txBody>
      </p:sp>
      <p:sp>
        <p:nvSpPr>
          <p:cNvPr id="3" name="Rectangle 1">
            <a:extLst>
              <a:ext uri="{FF2B5EF4-FFF2-40B4-BE49-F238E27FC236}">
                <a16:creationId xmlns:a16="http://schemas.microsoft.com/office/drawing/2014/main" id="{FAAE2DEC-142D-2ACC-AA09-65DE6488DDA9}"/>
              </a:ext>
            </a:extLst>
          </p:cNvPr>
          <p:cNvSpPr>
            <a:spLocks noChangeArrowheads="1"/>
          </p:cNvSpPr>
          <p:nvPr/>
        </p:nvSpPr>
        <p:spPr bwMode="auto">
          <a:xfrm>
            <a:off x="688131" y="813931"/>
            <a:ext cx="10666445"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rgbClr val="000000"/>
                </a:solidFill>
                <a:effectLst/>
                <a:cs typeface="Arial" panose="020B0604020202020204" pitchFamily="34" charset="0"/>
              </a:rPr>
              <a:t>A</a:t>
            </a:r>
            <a:r>
              <a:rPr lang="en-US" altLang="en-US" dirty="0">
                <a:solidFill>
                  <a:srgbClr val="000000"/>
                </a:solidFill>
                <a:cs typeface="Arial" panose="020B0604020202020204" pitchFamily="34" charset="0"/>
              </a:rPr>
              <a:t> Set is a Collection that cannot contain duplicate elements. It models the mathematical set abstraction. </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dirty="0">
              <a:solidFill>
                <a:srgbClr val="000000"/>
              </a:solidFill>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rgbClr val="000000"/>
                </a:solidFill>
                <a:effectLst/>
                <a:cs typeface="Arial" panose="020B0604020202020204" pitchFamily="34" charset="0"/>
              </a:rPr>
              <a:t>The </a:t>
            </a:r>
            <a:r>
              <a:rPr kumimoji="0" lang="en-US" altLang="en-US" b="0" i="0" u="none" strike="noStrike" cap="none" normalizeH="0" baseline="0" dirty="0">
                <a:ln>
                  <a:noFill/>
                </a:ln>
                <a:solidFill>
                  <a:srgbClr val="000000"/>
                </a:solidFill>
                <a:effectLst/>
                <a:latin typeface="Monaco"/>
              </a:rPr>
              <a:t>Set</a:t>
            </a:r>
            <a:r>
              <a:rPr kumimoji="0" lang="en-US" altLang="en-US" b="0" i="0" u="none" strike="noStrike" cap="none" normalizeH="0" baseline="0" dirty="0">
                <a:ln>
                  <a:noFill/>
                </a:ln>
                <a:solidFill>
                  <a:srgbClr val="000000"/>
                </a:solidFill>
                <a:effectLst/>
                <a:cs typeface="Arial" panose="020B0604020202020204" pitchFamily="34" charset="0"/>
              </a:rPr>
              <a:t> interface contains </a:t>
            </a:r>
            <a:r>
              <a:rPr kumimoji="0" lang="en-US" altLang="en-US" b="0" i="1" u="none" strike="noStrike" cap="none" normalizeH="0" baseline="0" dirty="0">
                <a:ln>
                  <a:noFill/>
                </a:ln>
                <a:solidFill>
                  <a:srgbClr val="000000"/>
                </a:solidFill>
                <a:effectLst/>
                <a:cs typeface="Arial" panose="020B0604020202020204" pitchFamily="34" charset="0"/>
              </a:rPr>
              <a:t>only</a:t>
            </a:r>
            <a:r>
              <a:rPr kumimoji="0" lang="en-US" altLang="en-US" b="0" i="0" u="none" strike="noStrike" cap="none" normalizeH="0" baseline="0" dirty="0">
                <a:ln>
                  <a:noFill/>
                </a:ln>
                <a:solidFill>
                  <a:srgbClr val="000000"/>
                </a:solidFill>
                <a:effectLst/>
                <a:cs typeface="Arial" panose="020B0604020202020204" pitchFamily="34" charset="0"/>
              </a:rPr>
              <a:t> methods inherited from </a:t>
            </a:r>
            <a:r>
              <a:rPr kumimoji="0" lang="en-US" altLang="en-US" b="0" i="0" u="none" strike="noStrike" cap="none" normalizeH="0" baseline="0" dirty="0">
                <a:ln>
                  <a:noFill/>
                </a:ln>
                <a:solidFill>
                  <a:srgbClr val="000000"/>
                </a:solidFill>
                <a:effectLst/>
                <a:latin typeface="Monaco"/>
              </a:rPr>
              <a:t>Collection</a:t>
            </a:r>
            <a:r>
              <a:rPr kumimoji="0" lang="en-US" altLang="en-US" b="0" i="0" u="none" strike="noStrike" cap="none" normalizeH="0" baseline="0" dirty="0">
                <a:ln>
                  <a:noFill/>
                </a:ln>
                <a:solidFill>
                  <a:srgbClr val="000000"/>
                </a:solidFill>
                <a:effectLst/>
                <a:cs typeface="Arial" panose="020B0604020202020204" pitchFamily="34" charset="0"/>
              </a:rPr>
              <a:t> and adds the restriction that duplicate elements are prohibited.</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b="0" i="0" u="none" strike="noStrike" cap="none" normalizeH="0" baseline="0" dirty="0">
              <a:ln>
                <a:noFill/>
              </a:ln>
              <a:solidFill>
                <a:srgbClr val="000000"/>
              </a:solidFill>
              <a:effectLst/>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en-US" dirty="0">
                <a:solidFill>
                  <a:srgbClr val="000000"/>
                </a:solidFill>
                <a:cs typeface="Arial" panose="020B0604020202020204" pitchFamily="34" charset="0"/>
              </a:rPr>
              <a:t>Java provides 3 general purpose implementations of set. HashSet ,</a:t>
            </a:r>
            <a:r>
              <a:rPr lang="en-US" altLang="en-US" dirty="0" err="1">
                <a:solidFill>
                  <a:srgbClr val="000000"/>
                </a:solidFill>
                <a:cs typeface="Arial" panose="020B0604020202020204" pitchFamily="34" charset="0"/>
              </a:rPr>
              <a:t>TreeSet</a:t>
            </a:r>
            <a:r>
              <a:rPr lang="en-US" altLang="en-US" dirty="0">
                <a:solidFill>
                  <a:srgbClr val="000000"/>
                </a:solidFill>
                <a:cs typeface="Arial" panose="020B0604020202020204" pitchFamily="34" charset="0"/>
              </a:rPr>
              <a:t> ,</a:t>
            </a:r>
            <a:r>
              <a:rPr lang="en-US" altLang="en-US" dirty="0" err="1">
                <a:solidFill>
                  <a:srgbClr val="000000"/>
                </a:solidFill>
                <a:cs typeface="Arial" panose="020B0604020202020204" pitchFamily="34" charset="0"/>
              </a:rPr>
              <a:t>LinkedHashSet</a:t>
            </a:r>
            <a:r>
              <a:rPr lang="en-US" altLang="en-US" dirty="0">
                <a:solidFill>
                  <a:srgbClr val="000000"/>
                </a:solidFill>
                <a:cs typeface="Arial" panose="020B0604020202020204" pitchFamily="34" charset="0"/>
              </a:rPr>
              <a:t>.</a:t>
            </a:r>
            <a:r>
              <a:rPr kumimoji="0" lang="en-US" altLang="en-US" b="0" i="0" u="none" strike="noStrike" cap="none" normalizeH="0" baseline="0" dirty="0">
                <a:ln>
                  <a:noFill/>
                </a:ln>
                <a:solidFill>
                  <a:srgbClr val="000000"/>
                </a:solidFill>
                <a:effectLst/>
                <a:cs typeface="Arial" panose="020B0604020202020204" pitchFamily="34" charset="0"/>
              </a:rPr>
              <a:t> </a:t>
            </a:r>
            <a:r>
              <a:rPr kumimoji="0" lang="en-US" altLang="en-US" b="0" i="0" u="none" strike="noStrike" cap="none" normalizeH="0" baseline="0" dirty="0">
                <a:ln>
                  <a:noFill/>
                </a:ln>
                <a:solidFill>
                  <a:schemeClr val="tx1"/>
                </a:solidFill>
                <a:effectLst/>
              </a:rPr>
              <a:t> </a:t>
            </a:r>
          </a:p>
        </p:txBody>
      </p:sp>
      <p:pic>
        <p:nvPicPr>
          <p:cNvPr id="4" name="Picture 3">
            <a:extLst>
              <a:ext uri="{FF2B5EF4-FFF2-40B4-BE49-F238E27FC236}">
                <a16:creationId xmlns:a16="http://schemas.microsoft.com/office/drawing/2014/main" id="{746DD2FE-0E66-DACC-065A-C0E27C8E9E9C}"/>
              </a:ext>
            </a:extLst>
          </p:cNvPr>
          <p:cNvPicPr>
            <a:picLocks noChangeAspect="1"/>
          </p:cNvPicPr>
          <p:nvPr/>
        </p:nvPicPr>
        <p:blipFill rotWithShape="1">
          <a:blip r:embed="rId2"/>
          <a:srcRect l="16454" t="30885" r="15511" b="20208"/>
          <a:stretch/>
        </p:blipFill>
        <p:spPr>
          <a:xfrm>
            <a:off x="1425933" y="2542592"/>
            <a:ext cx="9574860" cy="3871614"/>
          </a:xfrm>
          <a:prstGeom prst="rect">
            <a:avLst/>
          </a:prstGeom>
        </p:spPr>
      </p:pic>
    </p:spTree>
    <p:extLst>
      <p:ext uri="{BB962C8B-B14F-4D97-AF65-F5344CB8AC3E}">
        <p14:creationId xmlns:p14="http://schemas.microsoft.com/office/powerpoint/2010/main" val="29589520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FCDF48-BCAB-FCBB-2CE0-E57FD7F6CFF1}"/>
              </a:ext>
            </a:extLst>
          </p:cNvPr>
          <p:cNvSpPr>
            <a:spLocks noGrp="1"/>
          </p:cNvSpPr>
          <p:nvPr>
            <p:ph type="title"/>
          </p:nvPr>
        </p:nvSpPr>
        <p:spPr>
          <a:xfrm>
            <a:off x="838200" y="206503"/>
            <a:ext cx="10515600" cy="538610"/>
          </a:xfrm>
        </p:spPr>
        <p:txBody>
          <a:bodyPr>
            <a:normAutofit fontScale="90000"/>
          </a:bodyPr>
          <a:lstStyle/>
          <a:p>
            <a:r>
              <a:rPr lang="en-IN" dirty="0"/>
              <a:t>HashSet</a:t>
            </a:r>
          </a:p>
        </p:txBody>
      </p:sp>
      <p:sp>
        <p:nvSpPr>
          <p:cNvPr id="4" name="Rectangle 1">
            <a:extLst>
              <a:ext uri="{FF2B5EF4-FFF2-40B4-BE49-F238E27FC236}">
                <a16:creationId xmlns:a16="http://schemas.microsoft.com/office/drawing/2014/main" id="{44230C7C-2999-A314-11B7-0F33E65FA6CF}"/>
              </a:ext>
            </a:extLst>
          </p:cNvPr>
          <p:cNvSpPr>
            <a:spLocks noChangeArrowheads="1"/>
          </p:cNvSpPr>
          <p:nvPr/>
        </p:nvSpPr>
        <p:spPr bwMode="auto">
          <a:xfrm>
            <a:off x="894185" y="863940"/>
            <a:ext cx="5732107" cy="600164"/>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a:ln>
                  <a:noFill/>
                </a:ln>
                <a:solidFill>
                  <a:srgbClr val="353833"/>
                </a:solidFill>
                <a:effectLst/>
                <a:latin typeface="Times New Roman" panose="02020603050405020304" pitchFamily="18" charset="0"/>
                <a:cs typeface="Times New Roman" panose="02020603050405020304" pitchFamily="18" charset="0"/>
              </a:rPr>
              <a:t>public class </a:t>
            </a:r>
            <a:r>
              <a:rPr kumimoji="0" lang="en-US" altLang="en-US" b="1" i="0" u="none" strike="noStrike" cap="none" normalizeH="0" baseline="0">
                <a:ln>
                  <a:noFill/>
                </a:ln>
                <a:solidFill>
                  <a:srgbClr val="353833"/>
                </a:solidFill>
                <a:effectLst/>
                <a:latin typeface="Times New Roman" panose="02020603050405020304" pitchFamily="18" charset="0"/>
                <a:cs typeface="Times New Roman" panose="02020603050405020304" pitchFamily="18" charset="0"/>
              </a:rPr>
              <a:t>HashSet&lt;E&gt;</a:t>
            </a:r>
            <a:r>
              <a:rPr kumimoji="0" lang="en-US" altLang="en-US" b="0" i="0" u="none" strike="noStrike" cap="none" normalizeH="0" baseline="0">
                <a:ln>
                  <a:noFill/>
                </a:ln>
                <a:solidFill>
                  <a:srgbClr val="353833"/>
                </a:solidFill>
                <a:effectLst/>
                <a:latin typeface="Times New Roman" panose="02020603050405020304" pitchFamily="18" charset="0"/>
                <a:cs typeface="Times New Roman" panose="02020603050405020304" pitchFamily="18" charset="0"/>
              </a:rPr>
              <a:t> extends </a:t>
            </a:r>
            <a:r>
              <a:rPr kumimoji="0" lang="en-US" altLang="en-US" b="0" i="0" u="none" strike="noStrike" cap="none" normalizeH="0" baseline="0">
                <a:ln>
                  <a:noFill/>
                </a:ln>
                <a:solidFill>
                  <a:srgbClr val="4A6782"/>
                </a:solidFill>
                <a:effectLst/>
                <a:latin typeface="Times New Roman" panose="02020603050405020304" pitchFamily="18" charset="0"/>
                <a:cs typeface="Times New Roman" panose="02020603050405020304" pitchFamily="18" charset="0"/>
                <a:hlinkClick r:id="rId2" tooltip="class in java.util"/>
              </a:rPr>
              <a:t>AbstractSet</a:t>
            </a:r>
            <a:r>
              <a:rPr kumimoji="0" lang="en-US" altLang="en-US" b="0" i="0" u="none" strike="noStrike" cap="none" normalizeH="0" baseline="0">
                <a:ln>
                  <a:noFill/>
                </a:ln>
                <a:solidFill>
                  <a:srgbClr val="353833"/>
                </a:solidFill>
                <a:effectLst/>
                <a:latin typeface="Times New Roman" panose="02020603050405020304" pitchFamily="18" charset="0"/>
                <a:cs typeface="Times New Roman" panose="02020603050405020304" pitchFamily="18" charset="0"/>
              </a:rPr>
              <a:t>&lt;E&gt; implements </a:t>
            </a:r>
            <a:r>
              <a:rPr kumimoji="0" lang="en-US" altLang="en-US" b="0" i="0" u="none" strike="noStrike" cap="none" normalizeH="0" baseline="0">
                <a:ln>
                  <a:noFill/>
                </a:ln>
                <a:solidFill>
                  <a:srgbClr val="4A6782"/>
                </a:solidFill>
                <a:effectLst/>
                <a:latin typeface="Times New Roman" panose="02020603050405020304" pitchFamily="18" charset="0"/>
                <a:cs typeface="Times New Roman" panose="02020603050405020304" pitchFamily="18" charset="0"/>
                <a:hlinkClick r:id="rId3" tooltip="interface in java.util"/>
              </a:rPr>
              <a:t>Set</a:t>
            </a:r>
            <a:r>
              <a:rPr kumimoji="0" lang="en-US" altLang="en-US" b="0" i="0" u="none" strike="noStrike" cap="none" normalizeH="0" baseline="0">
                <a:ln>
                  <a:noFill/>
                </a:ln>
                <a:solidFill>
                  <a:srgbClr val="353833"/>
                </a:solidFill>
                <a:effectLst/>
                <a:latin typeface="Times New Roman" panose="02020603050405020304" pitchFamily="18" charset="0"/>
                <a:cs typeface="Times New Roman" panose="02020603050405020304" pitchFamily="18" charset="0"/>
              </a:rPr>
              <a:t>&lt;E&gt;, </a:t>
            </a:r>
            <a:r>
              <a:rPr kumimoji="0" lang="en-US" altLang="en-US" b="0" i="0" u="none" strike="noStrike" cap="none" normalizeH="0" baseline="0">
                <a:ln>
                  <a:noFill/>
                </a:ln>
                <a:solidFill>
                  <a:srgbClr val="4A6782"/>
                </a:solidFill>
                <a:effectLst/>
                <a:latin typeface="Times New Roman" panose="02020603050405020304" pitchFamily="18" charset="0"/>
                <a:cs typeface="Times New Roman" panose="02020603050405020304" pitchFamily="18" charset="0"/>
                <a:hlinkClick r:id="rId4" tooltip="interface in java.lang"/>
              </a:rPr>
              <a:t>Cloneable</a:t>
            </a:r>
            <a:r>
              <a:rPr kumimoji="0" lang="en-US" altLang="en-US" b="0" i="0" u="none" strike="noStrike" cap="none" normalizeH="0" baseline="0">
                <a:ln>
                  <a:noFill/>
                </a:ln>
                <a:solidFill>
                  <a:srgbClr val="353833"/>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a:ln>
                  <a:noFill/>
                </a:ln>
                <a:solidFill>
                  <a:srgbClr val="4A6782"/>
                </a:solidFill>
                <a:effectLst/>
                <a:latin typeface="Times New Roman" panose="02020603050405020304" pitchFamily="18" charset="0"/>
                <a:cs typeface="Times New Roman" panose="02020603050405020304" pitchFamily="18" charset="0"/>
                <a:hlinkClick r:id="rId5" tooltip="interface in java.io"/>
              </a:rPr>
              <a:t>Serializable</a:t>
            </a:r>
            <a:r>
              <a:rPr kumimoji="0" lang="en-US" altLang="en-US"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 </a:t>
            </a:r>
          </a:p>
        </p:txBody>
      </p:sp>
      <p:sp>
        <p:nvSpPr>
          <p:cNvPr id="5" name="Rectangle 2">
            <a:extLst>
              <a:ext uri="{FF2B5EF4-FFF2-40B4-BE49-F238E27FC236}">
                <a16:creationId xmlns:a16="http://schemas.microsoft.com/office/drawing/2014/main" id="{36A4AC07-9471-257C-6567-3A4EA77319ED}"/>
              </a:ext>
            </a:extLst>
          </p:cNvPr>
          <p:cNvSpPr>
            <a:spLocks noChangeArrowheads="1"/>
          </p:cNvSpPr>
          <p:nvPr/>
        </p:nvSpPr>
        <p:spPr bwMode="auto">
          <a:xfrm>
            <a:off x="838199" y="1515428"/>
            <a:ext cx="10759751" cy="1205442"/>
          </a:xfrm>
          <a:prstGeom prst="rect">
            <a:avLst/>
          </a:prstGeom>
          <a:noFill/>
          <a:ln>
            <a:noFill/>
          </a:ln>
          <a:effectLst/>
        </p:spPr>
        <p:txBody>
          <a:bodyPr vert="horz" wrap="square" lIns="91440" tIns="50784"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b="0" i="0" u="none" strike="noStrike" cap="none" normalizeH="0" baseline="0" dirty="0">
                <a:ln>
                  <a:noFill/>
                </a:ln>
                <a:solidFill>
                  <a:srgbClr val="474747"/>
                </a:solidFill>
                <a:effectLst/>
                <a:latin typeface="DejaVu Serif"/>
              </a:rPr>
              <a:t>This class implements the </a:t>
            </a:r>
            <a:r>
              <a:rPr lang="en-US" altLang="en-US" b="1" dirty="0">
                <a:solidFill>
                  <a:srgbClr val="474747"/>
                </a:solidFill>
                <a:latin typeface="DejaVu Serif"/>
              </a:rPr>
              <a:t>Set</a:t>
            </a:r>
            <a:r>
              <a:rPr kumimoji="0" lang="en-US" altLang="en-US" b="0" i="0" u="none" strike="noStrike" cap="none" normalizeH="0" baseline="0" dirty="0">
                <a:ln>
                  <a:noFill/>
                </a:ln>
                <a:solidFill>
                  <a:srgbClr val="474747"/>
                </a:solidFill>
                <a:effectLst/>
                <a:latin typeface="DejaVu Serif"/>
              </a:rPr>
              <a:t> interface, backed by a hash table (actually a</a:t>
            </a:r>
            <a:r>
              <a:rPr lang="en-US" altLang="en-US" dirty="0">
                <a:solidFill>
                  <a:srgbClr val="474747"/>
                </a:solidFill>
                <a:latin typeface="DejaVu Serif"/>
              </a:rPr>
              <a:t> HashMap </a:t>
            </a:r>
            <a:r>
              <a:rPr kumimoji="0" lang="en-US" altLang="en-US" b="0" i="0" u="none" strike="noStrike" cap="none" normalizeH="0" baseline="0" dirty="0">
                <a:ln>
                  <a:noFill/>
                </a:ln>
                <a:solidFill>
                  <a:srgbClr val="474747"/>
                </a:solidFill>
                <a:effectLst/>
                <a:latin typeface="DejaVu Serif"/>
              </a:rPr>
              <a:t>instance). </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b="0" i="0" u="none" strike="noStrike" cap="none" normalizeH="0" baseline="0" dirty="0">
                <a:ln>
                  <a:noFill/>
                </a:ln>
                <a:solidFill>
                  <a:srgbClr val="474747"/>
                </a:solidFill>
                <a:effectLst/>
                <a:latin typeface="DejaVu Serif"/>
              </a:rPr>
              <a:t>It makes no guarantees as to the iteration order of the set; in particular, it does not guarantee that the order will remain constant over time. </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altLang="en-US" dirty="0">
                <a:solidFill>
                  <a:srgbClr val="474747"/>
                </a:solidFill>
                <a:latin typeface="DejaVu Serif"/>
              </a:rPr>
              <a:t>Permits the </a:t>
            </a:r>
            <a:r>
              <a:rPr lang="en-US" altLang="en-US" b="1" dirty="0">
                <a:solidFill>
                  <a:srgbClr val="474747"/>
                </a:solidFill>
                <a:latin typeface="DejaVu Serif"/>
              </a:rPr>
              <a:t>null</a:t>
            </a:r>
            <a:r>
              <a:rPr lang="en-US" altLang="en-US" dirty="0">
                <a:solidFill>
                  <a:srgbClr val="474747"/>
                </a:solidFill>
                <a:latin typeface="DejaVu Serif"/>
              </a:rPr>
              <a:t> element</a:t>
            </a:r>
            <a:r>
              <a:rPr kumimoji="0" lang="en-US" altLang="en-US" b="0" i="0" u="none" strike="noStrike" cap="none" normalizeH="0" baseline="0" dirty="0">
                <a:ln>
                  <a:noFill/>
                </a:ln>
                <a:solidFill>
                  <a:srgbClr val="474747"/>
                </a:solidFill>
                <a:effectLst/>
                <a:latin typeface="DejaVu Serif"/>
              </a:rPr>
              <a:t>.</a:t>
            </a:r>
            <a:r>
              <a:rPr kumimoji="0" lang="en-US" altLang="en-US" b="0" i="0" u="none" strike="noStrike" cap="none" normalizeH="0" baseline="0" dirty="0">
                <a:ln>
                  <a:noFill/>
                </a:ln>
                <a:solidFill>
                  <a:schemeClr val="tx1"/>
                </a:solidFill>
                <a:effectLst/>
              </a:rPr>
              <a:t> </a:t>
            </a:r>
          </a:p>
        </p:txBody>
      </p:sp>
      <p:sp>
        <p:nvSpPr>
          <p:cNvPr id="6" name="Rectangle 3">
            <a:extLst>
              <a:ext uri="{FF2B5EF4-FFF2-40B4-BE49-F238E27FC236}">
                <a16:creationId xmlns:a16="http://schemas.microsoft.com/office/drawing/2014/main" id="{ED5F5E68-A99E-F467-D077-EE3DEF8658A5}"/>
              </a:ext>
            </a:extLst>
          </p:cNvPr>
          <p:cNvSpPr>
            <a:spLocks noChangeArrowheads="1"/>
          </p:cNvSpPr>
          <p:nvPr/>
        </p:nvSpPr>
        <p:spPr bwMode="auto">
          <a:xfrm>
            <a:off x="828868" y="2673922"/>
            <a:ext cx="10346094" cy="651444"/>
          </a:xfrm>
          <a:prstGeom prst="rect">
            <a:avLst/>
          </a:prstGeom>
          <a:noFill/>
          <a:ln>
            <a:noFill/>
          </a:ln>
          <a:effectLst/>
        </p:spPr>
        <p:txBody>
          <a:bodyPr vert="horz" wrap="square" lIns="91440" tIns="50784"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altLang="en-US" dirty="0">
                <a:solidFill>
                  <a:srgbClr val="474747"/>
                </a:solidFill>
                <a:latin typeface="DejaVu Serif"/>
              </a:rPr>
              <a:t>It</a:t>
            </a:r>
            <a:r>
              <a:rPr kumimoji="0" lang="en-US" altLang="en-US" b="0" i="0" u="none" strike="noStrike" cap="none" normalizeH="0" baseline="0" dirty="0">
                <a:ln>
                  <a:noFill/>
                </a:ln>
                <a:solidFill>
                  <a:srgbClr val="474747"/>
                </a:solidFill>
                <a:effectLst/>
                <a:latin typeface="DejaVu Serif"/>
              </a:rPr>
              <a:t> offers constant time performance for the basic operations </a:t>
            </a:r>
            <a:r>
              <a:rPr lang="en-US" altLang="en-US" dirty="0">
                <a:solidFill>
                  <a:srgbClr val="474747"/>
                </a:solidFill>
                <a:latin typeface="DejaVu Serif"/>
              </a:rPr>
              <a:t>(add, remove, contains and size), </a:t>
            </a:r>
            <a:r>
              <a:rPr kumimoji="0" lang="en-US" altLang="en-US" b="0" i="0" u="none" strike="noStrike" cap="none" normalizeH="0" baseline="0" dirty="0">
                <a:ln>
                  <a:noFill/>
                </a:ln>
                <a:solidFill>
                  <a:srgbClr val="474747"/>
                </a:solidFill>
                <a:effectLst/>
                <a:latin typeface="DejaVu Serif"/>
              </a:rPr>
              <a:t>assuming the hash function disperses the elements properly among the buckets.</a:t>
            </a:r>
            <a:r>
              <a:rPr kumimoji="0" lang="en-US" altLang="en-US" b="0" i="0" u="none" strike="noStrike" cap="none" normalizeH="0" baseline="0" dirty="0">
                <a:ln>
                  <a:noFill/>
                </a:ln>
                <a:solidFill>
                  <a:schemeClr val="tx1"/>
                </a:solidFill>
                <a:effectLst/>
              </a:rPr>
              <a:t> </a:t>
            </a:r>
          </a:p>
        </p:txBody>
      </p:sp>
      <p:sp>
        <p:nvSpPr>
          <p:cNvPr id="7" name="Rectangle 4">
            <a:extLst>
              <a:ext uri="{FF2B5EF4-FFF2-40B4-BE49-F238E27FC236}">
                <a16:creationId xmlns:a16="http://schemas.microsoft.com/office/drawing/2014/main" id="{32BBAF26-59CF-51AF-06BF-000A08B54684}"/>
              </a:ext>
            </a:extLst>
          </p:cNvPr>
          <p:cNvSpPr>
            <a:spLocks noChangeArrowheads="1"/>
          </p:cNvSpPr>
          <p:nvPr/>
        </p:nvSpPr>
        <p:spPr bwMode="auto">
          <a:xfrm>
            <a:off x="838199" y="3316033"/>
            <a:ext cx="10013303" cy="651444"/>
          </a:xfrm>
          <a:prstGeom prst="rect">
            <a:avLst/>
          </a:prstGeom>
          <a:noFill/>
          <a:ln>
            <a:noFill/>
          </a:ln>
          <a:effectLst/>
        </p:spPr>
        <p:txBody>
          <a:bodyPr vert="horz" wrap="square" lIns="91440" tIns="50784" rIns="91440" bIns="45720" numCol="1" anchor="ctr" anchorCtr="0" compatLnSpc="1">
            <a:prstTxWarp prst="textNoShape">
              <a:avLst/>
            </a:prstTxWarp>
            <a:spAutoFit/>
          </a:bodyPr>
          <a:lstStyle/>
          <a:p>
            <a:pPr marL="285750" indent="-285750" eaLnBrk="0" fontAlgn="base" hangingPunct="0">
              <a:spcBef>
                <a:spcPct val="0"/>
              </a:spcBef>
              <a:spcAft>
                <a:spcPct val="0"/>
              </a:spcAft>
              <a:buFont typeface="Arial" panose="020B0604020202020204" pitchFamily="34" charset="0"/>
              <a:buChar char="•"/>
            </a:pPr>
            <a:r>
              <a:rPr lang="en-US" altLang="en-US" dirty="0">
                <a:solidFill>
                  <a:srgbClr val="474747"/>
                </a:solidFill>
                <a:latin typeface="DejaVu Serif"/>
              </a:rPr>
              <a:t>Iterating over this set requires time proportional to the sum of the HashSet instance's size (the number of elements) plus the "capacity" of the backing HashMap instance (the number of buckets). </a:t>
            </a:r>
          </a:p>
        </p:txBody>
      </p:sp>
      <p:sp>
        <p:nvSpPr>
          <p:cNvPr id="8" name="TextBox 7">
            <a:extLst>
              <a:ext uri="{FF2B5EF4-FFF2-40B4-BE49-F238E27FC236}">
                <a16:creationId xmlns:a16="http://schemas.microsoft.com/office/drawing/2014/main" id="{EE9906FB-A03C-E2C5-52AD-C31435D799E7}"/>
              </a:ext>
            </a:extLst>
          </p:cNvPr>
          <p:cNvSpPr txBox="1"/>
          <p:nvPr/>
        </p:nvSpPr>
        <p:spPr>
          <a:xfrm>
            <a:off x="877079" y="4132028"/>
            <a:ext cx="10954137" cy="646331"/>
          </a:xfrm>
          <a:prstGeom prst="rect">
            <a:avLst/>
          </a:prstGeom>
          <a:noFill/>
        </p:spPr>
        <p:txBody>
          <a:bodyPr wrap="square">
            <a:spAutoFit/>
          </a:bodyPr>
          <a:lstStyle/>
          <a:p>
            <a:pPr algn="l" fontAlgn="t"/>
            <a:r>
              <a:rPr lang="en-US" b="1" u="none" strike="noStrike" dirty="0">
                <a:solidFill>
                  <a:srgbClr val="4A6782"/>
                </a:solidFill>
                <a:effectLst/>
                <a:hlinkClick r:id="rId6"/>
              </a:rPr>
              <a:t>HashSet</a:t>
            </a:r>
            <a:r>
              <a:rPr lang="en-US" dirty="0">
                <a:effectLst/>
              </a:rPr>
              <a:t>()</a:t>
            </a:r>
          </a:p>
          <a:p>
            <a:pPr algn="l" fontAlgn="t"/>
            <a:r>
              <a:rPr lang="en-US" dirty="0">
                <a:solidFill>
                  <a:srgbClr val="474747"/>
                </a:solidFill>
                <a:effectLst/>
                <a:latin typeface="DejaVu Serif"/>
              </a:rPr>
              <a:t>Constructs a new, empty set; the backing HashMap instance has default initial capacity (16) and load factor (0.75).</a:t>
            </a:r>
          </a:p>
        </p:txBody>
      </p:sp>
      <p:sp>
        <p:nvSpPr>
          <p:cNvPr id="10" name="TextBox 9">
            <a:extLst>
              <a:ext uri="{FF2B5EF4-FFF2-40B4-BE49-F238E27FC236}">
                <a16:creationId xmlns:a16="http://schemas.microsoft.com/office/drawing/2014/main" id="{6AEB72ED-B47E-67DA-6662-D6F08D86CFD8}"/>
              </a:ext>
            </a:extLst>
          </p:cNvPr>
          <p:cNvSpPr txBox="1"/>
          <p:nvPr/>
        </p:nvSpPr>
        <p:spPr>
          <a:xfrm>
            <a:off x="894185" y="4880907"/>
            <a:ext cx="8324460" cy="646331"/>
          </a:xfrm>
          <a:prstGeom prst="rect">
            <a:avLst/>
          </a:prstGeom>
          <a:noFill/>
        </p:spPr>
        <p:txBody>
          <a:bodyPr wrap="square">
            <a:spAutoFit/>
          </a:bodyPr>
          <a:lstStyle/>
          <a:p>
            <a:pPr algn="l" fontAlgn="t"/>
            <a:r>
              <a:rPr lang="en-US" b="1" u="none" strike="noStrike" dirty="0">
                <a:solidFill>
                  <a:srgbClr val="4A6782"/>
                </a:solidFill>
                <a:effectLst/>
                <a:hlinkClick r:id="rId7"/>
              </a:rPr>
              <a:t>HashSet</a:t>
            </a:r>
            <a:r>
              <a:rPr lang="en-US" dirty="0">
                <a:effectLst/>
              </a:rPr>
              <a:t>(</a:t>
            </a:r>
            <a:r>
              <a:rPr lang="en-US" b="1" u="none" strike="noStrike" dirty="0">
                <a:solidFill>
                  <a:srgbClr val="4A6782"/>
                </a:solidFill>
                <a:effectLst/>
                <a:hlinkClick r:id="rId8" tooltip="interface in java.util"/>
              </a:rPr>
              <a:t>Collection</a:t>
            </a:r>
            <a:r>
              <a:rPr lang="en-US" dirty="0">
                <a:effectLst/>
              </a:rPr>
              <a:t>&lt;? extends </a:t>
            </a:r>
            <a:r>
              <a:rPr lang="en-US" b="1" u="none" strike="noStrike" dirty="0">
                <a:solidFill>
                  <a:srgbClr val="4A6782"/>
                </a:solidFill>
                <a:effectLst/>
                <a:hlinkClick r:id="rId9" tooltip="type parameter in HashSet"/>
              </a:rPr>
              <a:t>E</a:t>
            </a:r>
            <a:r>
              <a:rPr lang="en-US" dirty="0">
                <a:effectLst/>
              </a:rPr>
              <a:t>&gt; c)</a:t>
            </a:r>
          </a:p>
          <a:p>
            <a:pPr algn="l" fontAlgn="t"/>
            <a:r>
              <a:rPr lang="en-US" dirty="0">
                <a:solidFill>
                  <a:srgbClr val="474747"/>
                </a:solidFill>
                <a:effectLst/>
                <a:latin typeface="DejaVu Serif"/>
              </a:rPr>
              <a:t>Constructs a new set containing the elements in the specified collection.</a:t>
            </a:r>
          </a:p>
        </p:txBody>
      </p:sp>
      <p:sp>
        <p:nvSpPr>
          <p:cNvPr id="12" name="TextBox 11">
            <a:extLst>
              <a:ext uri="{FF2B5EF4-FFF2-40B4-BE49-F238E27FC236}">
                <a16:creationId xmlns:a16="http://schemas.microsoft.com/office/drawing/2014/main" id="{2A3C7C60-00A1-4C2C-8D67-BBABC5486A69}"/>
              </a:ext>
            </a:extLst>
          </p:cNvPr>
          <p:cNvSpPr txBox="1"/>
          <p:nvPr/>
        </p:nvSpPr>
        <p:spPr>
          <a:xfrm>
            <a:off x="894184" y="5629786"/>
            <a:ext cx="10459615" cy="923330"/>
          </a:xfrm>
          <a:prstGeom prst="rect">
            <a:avLst/>
          </a:prstGeom>
          <a:noFill/>
        </p:spPr>
        <p:txBody>
          <a:bodyPr wrap="square">
            <a:spAutoFit/>
          </a:bodyPr>
          <a:lstStyle/>
          <a:p>
            <a:pPr algn="l" fontAlgn="t"/>
            <a:r>
              <a:rPr lang="en-US" b="1" u="none" strike="noStrike" dirty="0">
                <a:solidFill>
                  <a:srgbClr val="4A6782"/>
                </a:solidFill>
                <a:effectLst/>
                <a:hlinkClick r:id="rId10"/>
              </a:rPr>
              <a:t>HashSet</a:t>
            </a:r>
            <a:r>
              <a:rPr lang="en-US" dirty="0">
                <a:effectLst/>
              </a:rPr>
              <a:t>(int </a:t>
            </a:r>
            <a:r>
              <a:rPr lang="en-US" dirty="0" err="1">
                <a:effectLst/>
              </a:rPr>
              <a:t>initialCapacity</a:t>
            </a:r>
            <a:r>
              <a:rPr lang="en-US" dirty="0">
                <a:effectLst/>
              </a:rPr>
              <a:t>)</a:t>
            </a:r>
          </a:p>
          <a:p>
            <a:pPr algn="l" fontAlgn="t"/>
            <a:r>
              <a:rPr lang="en-US" dirty="0">
                <a:solidFill>
                  <a:srgbClr val="474747"/>
                </a:solidFill>
                <a:effectLst/>
                <a:latin typeface="DejaVu Serif"/>
              </a:rPr>
              <a:t>Constructs a new, empty set; the backing HashMap instance has the specified initial capacity and default load factor (0.75).</a:t>
            </a:r>
          </a:p>
        </p:txBody>
      </p:sp>
    </p:spTree>
    <p:extLst>
      <p:ext uri="{BB962C8B-B14F-4D97-AF65-F5344CB8AC3E}">
        <p14:creationId xmlns:p14="http://schemas.microsoft.com/office/powerpoint/2010/main" val="9474877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E0CB44F5-E9DF-B6DD-25D9-3EBC36FBE530}"/>
              </a:ext>
            </a:extLst>
          </p:cNvPr>
          <p:cNvGraphicFramePr>
            <a:graphicFrameLocks noGrp="1"/>
          </p:cNvGraphicFramePr>
          <p:nvPr>
            <p:extLst>
              <p:ext uri="{D42A27DB-BD31-4B8C-83A1-F6EECF244321}">
                <p14:modId xmlns:p14="http://schemas.microsoft.com/office/powerpoint/2010/main" val="1527590888"/>
              </p:ext>
            </p:extLst>
          </p:nvPr>
        </p:nvGraphicFramePr>
        <p:xfrm>
          <a:off x="496082" y="717773"/>
          <a:ext cx="10896596" cy="3842883"/>
        </p:xfrm>
        <a:graphic>
          <a:graphicData uri="http://schemas.openxmlformats.org/drawingml/2006/table">
            <a:tbl>
              <a:tblPr/>
              <a:tblGrid>
                <a:gridCol w="10896596">
                  <a:extLst>
                    <a:ext uri="{9D8B030D-6E8A-4147-A177-3AD203B41FA5}">
                      <a16:colId xmlns:a16="http://schemas.microsoft.com/office/drawing/2014/main" val="2943065333"/>
                    </a:ext>
                  </a:extLst>
                </a:gridCol>
              </a:tblGrid>
              <a:tr h="334241">
                <a:tc>
                  <a:txBody>
                    <a:bodyPr/>
                    <a:lstStyle/>
                    <a:p>
                      <a:r>
                        <a:rPr lang="en-IN" dirty="0"/>
                        <a:t>Constructors</a:t>
                      </a:r>
                    </a:p>
                  </a:txBody>
                  <a:tcPr marL="22860" marR="22860" marT="22860" marB="228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2937770"/>
                  </a:ext>
                </a:extLst>
              </a:tr>
              <a:tr h="374032">
                <a:tc>
                  <a:txBody>
                    <a:bodyPr/>
                    <a:lstStyle/>
                    <a:p>
                      <a:pPr algn="l" fontAlgn="t"/>
                      <a:r>
                        <a:rPr lang="en-IN" dirty="0">
                          <a:effectLst/>
                        </a:rPr>
                        <a:t>Constructor and Description</a:t>
                      </a:r>
                    </a:p>
                  </a:txBody>
                  <a:tcPr marL="53340" marR="22860" marT="60960" marB="228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40669705"/>
                  </a:ext>
                </a:extLst>
              </a:tr>
              <a:tr h="660525">
                <a:tc>
                  <a:txBody>
                    <a:bodyPr/>
                    <a:lstStyle/>
                    <a:p>
                      <a:pPr algn="l" fontAlgn="t"/>
                      <a:r>
                        <a:rPr lang="en-US" b="1" u="none" strike="noStrike" dirty="0">
                          <a:solidFill>
                            <a:srgbClr val="4A6782"/>
                          </a:solidFill>
                          <a:effectLst/>
                          <a:hlinkClick r:id="rId2"/>
                        </a:rPr>
                        <a:t>HashSet</a:t>
                      </a:r>
                      <a:r>
                        <a:rPr lang="en-US" dirty="0">
                          <a:effectLst/>
                        </a:rPr>
                        <a:t>()</a:t>
                      </a:r>
                    </a:p>
                    <a:p>
                      <a:pPr algn="l" fontAlgn="t"/>
                      <a:r>
                        <a:rPr lang="en-US" dirty="0">
                          <a:solidFill>
                            <a:srgbClr val="474747"/>
                          </a:solidFill>
                          <a:effectLst/>
                          <a:latin typeface="DejaVu Serif"/>
                        </a:rPr>
                        <a:t>Constructs a new, empty set; the backing HashMap instance has default initial capacity (16) and load factor (0.75).</a:t>
                      </a:r>
                    </a:p>
                  </a:txBody>
                  <a:tcPr marL="76200" marR="22860" marT="60960" marB="228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31279544"/>
                  </a:ext>
                </a:extLst>
              </a:tr>
              <a:tr h="660525">
                <a:tc>
                  <a:txBody>
                    <a:bodyPr/>
                    <a:lstStyle/>
                    <a:p>
                      <a:pPr algn="l" fontAlgn="t"/>
                      <a:r>
                        <a:rPr lang="en-US" b="1" u="none" strike="noStrike" dirty="0">
                          <a:solidFill>
                            <a:srgbClr val="4A6782"/>
                          </a:solidFill>
                          <a:effectLst/>
                          <a:hlinkClick r:id="rId3"/>
                        </a:rPr>
                        <a:t>HashSet</a:t>
                      </a:r>
                      <a:r>
                        <a:rPr lang="en-US" dirty="0">
                          <a:effectLst/>
                        </a:rPr>
                        <a:t>(</a:t>
                      </a:r>
                      <a:r>
                        <a:rPr lang="en-US" b="1" u="none" strike="noStrike" dirty="0">
                          <a:solidFill>
                            <a:srgbClr val="4A6782"/>
                          </a:solidFill>
                          <a:effectLst/>
                          <a:hlinkClick r:id="rId4" tooltip="interface in java.util"/>
                        </a:rPr>
                        <a:t>Collection</a:t>
                      </a:r>
                      <a:r>
                        <a:rPr lang="en-US" dirty="0">
                          <a:effectLst/>
                        </a:rPr>
                        <a:t>&lt;? extends </a:t>
                      </a:r>
                      <a:r>
                        <a:rPr lang="en-US" b="1" u="none" strike="noStrike" dirty="0">
                          <a:solidFill>
                            <a:srgbClr val="4A6782"/>
                          </a:solidFill>
                          <a:effectLst/>
                          <a:hlinkClick r:id="rId5" tooltip="type parameter in HashSet"/>
                        </a:rPr>
                        <a:t>E</a:t>
                      </a:r>
                      <a:r>
                        <a:rPr lang="en-US" dirty="0">
                          <a:effectLst/>
                        </a:rPr>
                        <a:t>&gt; c)</a:t>
                      </a:r>
                    </a:p>
                    <a:p>
                      <a:pPr algn="l" fontAlgn="t"/>
                      <a:r>
                        <a:rPr lang="en-US" dirty="0">
                          <a:solidFill>
                            <a:srgbClr val="474747"/>
                          </a:solidFill>
                          <a:effectLst/>
                          <a:latin typeface="DejaVu Serif"/>
                        </a:rPr>
                        <a:t>Constructs a new set containing the elements in the specified collection.</a:t>
                      </a:r>
                    </a:p>
                  </a:txBody>
                  <a:tcPr marL="76200" marR="22860" marT="60960" marB="228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84493832"/>
                  </a:ext>
                </a:extLst>
              </a:tr>
              <a:tr h="660525">
                <a:tc>
                  <a:txBody>
                    <a:bodyPr/>
                    <a:lstStyle/>
                    <a:p>
                      <a:pPr algn="l" fontAlgn="t"/>
                      <a:r>
                        <a:rPr lang="en-US" b="1" u="none" strike="noStrike" dirty="0">
                          <a:solidFill>
                            <a:srgbClr val="4A6782"/>
                          </a:solidFill>
                          <a:effectLst/>
                          <a:hlinkClick r:id="rId6"/>
                        </a:rPr>
                        <a:t>HashSet</a:t>
                      </a:r>
                      <a:r>
                        <a:rPr lang="en-US" dirty="0">
                          <a:effectLst/>
                        </a:rPr>
                        <a:t>(int </a:t>
                      </a:r>
                      <a:r>
                        <a:rPr lang="en-US" dirty="0" err="1">
                          <a:effectLst/>
                        </a:rPr>
                        <a:t>initialCapacity</a:t>
                      </a:r>
                      <a:r>
                        <a:rPr lang="en-US" dirty="0">
                          <a:effectLst/>
                        </a:rPr>
                        <a:t>)</a:t>
                      </a:r>
                    </a:p>
                    <a:p>
                      <a:pPr algn="l" fontAlgn="t"/>
                      <a:r>
                        <a:rPr lang="en-US" dirty="0">
                          <a:solidFill>
                            <a:srgbClr val="474747"/>
                          </a:solidFill>
                          <a:effectLst/>
                          <a:latin typeface="DejaVu Serif"/>
                        </a:rPr>
                        <a:t>Constructs a new, empty set; the backing HashMap instance has the specified initial capacity and default load factor (0.75).</a:t>
                      </a:r>
                    </a:p>
                  </a:txBody>
                  <a:tcPr marL="76200" marR="22860" marT="60960" marB="228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34642932"/>
                  </a:ext>
                </a:extLst>
              </a:tr>
              <a:tr h="660525">
                <a:tc>
                  <a:txBody>
                    <a:bodyPr/>
                    <a:lstStyle/>
                    <a:p>
                      <a:pPr algn="l" fontAlgn="t"/>
                      <a:r>
                        <a:rPr lang="en-US" b="1" u="none" strike="noStrike" dirty="0">
                          <a:solidFill>
                            <a:srgbClr val="4A6782"/>
                          </a:solidFill>
                          <a:effectLst/>
                          <a:hlinkClick r:id="rId7"/>
                        </a:rPr>
                        <a:t>HashSet</a:t>
                      </a:r>
                      <a:r>
                        <a:rPr lang="en-US" dirty="0">
                          <a:effectLst/>
                        </a:rPr>
                        <a:t>(int </a:t>
                      </a:r>
                      <a:r>
                        <a:rPr lang="en-US" dirty="0" err="1">
                          <a:effectLst/>
                        </a:rPr>
                        <a:t>initialCapacity</a:t>
                      </a:r>
                      <a:r>
                        <a:rPr lang="en-US" dirty="0">
                          <a:effectLst/>
                        </a:rPr>
                        <a:t>, float </a:t>
                      </a:r>
                      <a:r>
                        <a:rPr lang="en-US" dirty="0" err="1">
                          <a:effectLst/>
                        </a:rPr>
                        <a:t>loadFactor</a:t>
                      </a:r>
                      <a:r>
                        <a:rPr lang="en-US" dirty="0">
                          <a:effectLst/>
                        </a:rPr>
                        <a:t>)</a:t>
                      </a:r>
                    </a:p>
                    <a:p>
                      <a:pPr algn="l" fontAlgn="t"/>
                      <a:r>
                        <a:rPr lang="en-US" dirty="0">
                          <a:solidFill>
                            <a:srgbClr val="474747"/>
                          </a:solidFill>
                          <a:effectLst/>
                          <a:latin typeface="DejaVu Serif"/>
                        </a:rPr>
                        <a:t>Constructs a new, empty set; the backing HashMap instance has the specified initial capacity and the specified load factor.</a:t>
                      </a:r>
                    </a:p>
                  </a:txBody>
                  <a:tcPr marL="76200" marR="22860" marT="60960" marB="228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01839276"/>
                  </a:ext>
                </a:extLst>
              </a:tr>
            </a:tbl>
          </a:graphicData>
        </a:graphic>
      </p:graphicFrame>
    </p:spTree>
    <p:extLst>
      <p:ext uri="{BB962C8B-B14F-4D97-AF65-F5344CB8AC3E}">
        <p14:creationId xmlns:p14="http://schemas.microsoft.com/office/powerpoint/2010/main" val="38645921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3EC33B4D-8CB2-4944-057A-BEEB73240969}"/>
              </a:ext>
            </a:extLst>
          </p:cNvPr>
          <p:cNvSpPr>
            <a:spLocks noChangeArrowheads="1"/>
          </p:cNvSpPr>
          <p:nvPr/>
        </p:nvSpPr>
        <p:spPr bwMode="auto">
          <a:xfrm>
            <a:off x="522514" y="735259"/>
            <a:ext cx="10926147" cy="3693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s1.containsAll(s2) — returns true if s2 is a </a:t>
            </a:r>
            <a:r>
              <a:rPr kumimoji="0" lang="en-US" altLang="en-US"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subset</a:t>
            </a:r>
            <a:r>
              <a:rPr kumimoji="0" lang="en-US" altLang="en-US"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of s1. (s2 is a subset of s1 if set s1 contains all of the elements in s2.)</a:t>
            </a:r>
          </a:p>
          <a:p>
            <a:pPr marL="0" marR="0" lvl="0" indent="0" algn="l" defTabSz="914400" rtl="0" eaLnBrk="0" fontAlgn="base" latinLnBrk="0" hangingPunct="0">
              <a:lnSpc>
                <a:spcPct val="100000"/>
              </a:lnSpc>
              <a:spcBef>
                <a:spcPct val="0"/>
              </a:spcBef>
              <a:spcAft>
                <a:spcPct val="0"/>
              </a:spcAft>
              <a:buClrTx/>
              <a:buSzTx/>
              <a:tabLst/>
            </a:pPr>
            <a:endParaRPr kumimoji="0" lang="en-US" altLang="en-US"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s1.addAll(s2) — transforms s1 into the </a:t>
            </a:r>
            <a:r>
              <a:rPr kumimoji="0" lang="en-US" altLang="en-US"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union</a:t>
            </a:r>
            <a:r>
              <a:rPr kumimoji="0" lang="en-US" altLang="en-US"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of s1 and s2. (The union of two sets is the set containing all of the elements contained in either set.)</a:t>
            </a:r>
          </a:p>
          <a:p>
            <a:pPr marL="0" marR="0" lvl="0" indent="0" algn="l" defTabSz="914400" rtl="0" eaLnBrk="0" fontAlgn="base" latinLnBrk="0" hangingPunct="0">
              <a:lnSpc>
                <a:spcPct val="100000"/>
              </a:lnSpc>
              <a:spcBef>
                <a:spcPct val="0"/>
              </a:spcBef>
              <a:spcAft>
                <a:spcPct val="0"/>
              </a:spcAft>
              <a:buClrTx/>
              <a:buSzTx/>
              <a:tabLst/>
            </a:pPr>
            <a:endParaRPr kumimoji="0" lang="en-US" altLang="en-US"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s1.retainAll(s2) — transforms s1 into the </a:t>
            </a:r>
            <a:r>
              <a:rPr kumimoji="0" lang="en-US" altLang="en-US"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intersection</a:t>
            </a:r>
            <a:r>
              <a:rPr kumimoji="0" lang="en-US" altLang="en-US"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of s1 and s2. (The intersection of two sets is the set containing only the elements common to both sets.)</a:t>
            </a:r>
          </a:p>
          <a:p>
            <a:pPr marL="0" marR="0" lvl="0" indent="0" algn="l" defTabSz="914400" rtl="0" eaLnBrk="0" fontAlgn="base" latinLnBrk="0" hangingPunct="0">
              <a:lnSpc>
                <a:spcPct val="100000"/>
              </a:lnSpc>
              <a:spcBef>
                <a:spcPct val="0"/>
              </a:spcBef>
              <a:spcAft>
                <a:spcPct val="0"/>
              </a:spcAft>
              <a:buClrTx/>
              <a:buSzTx/>
              <a:tabLst/>
            </a:pPr>
            <a:endParaRPr kumimoji="0" lang="en-US" altLang="en-US"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s1.removeAll(s2) — transforms s1 into the (asymmetric) </a:t>
            </a:r>
            <a:r>
              <a:rPr kumimoji="0" lang="en-US" altLang="en-US"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set difference </a:t>
            </a:r>
            <a:r>
              <a:rPr kumimoji="0" lang="en-US" altLang="en-US"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of s1 and s2. (For example, the set difference of s1 minus s2 is the set containing all of the elements found in s1 but not in s2.)</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419680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4B879F-7977-FB5D-8557-56FFE73D7784}"/>
              </a:ext>
            </a:extLst>
          </p:cNvPr>
          <p:cNvSpPr>
            <a:spLocks noGrp="1"/>
          </p:cNvSpPr>
          <p:nvPr>
            <p:ph type="title"/>
          </p:nvPr>
        </p:nvSpPr>
        <p:spPr>
          <a:xfrm>
            <a:off x="838200" y="365126"/>
            <a:ext cx="10515600" cy="773210"/>
          </a:xfrm>
        </p:spPr>
        <p:txBody>
          <a:bodyPr/>
          <a:lstStyle/>
          <a:p>
            <a:r>
              <a:rPr lang="en-IN" dirty="0"/>
              <a:t>Unit-3 contents</a:t>
            </a:r>
          </a:p>
        </p:txBody>
      </p:sp>
      <p:sp>
        <p:nvSpPr>
          <p:cNvPr id="5" name="TextBox 4">
            <a:extLst>
              <a:ext uri="{FF2B5EF4-FFF2-40B4-BE49-F238E27FC236}">
                <a16:creationId xmlns:a16="http://schemas.microsoft.com/office/drawing/2014/main" id="{5C972DDF-1CA9-9578-5280-C660AC846824}"/>
              </a:ext>
            </a:extLst>
          </p:cNvPr>
          <p:cNvSpPr txBox="1"/>
          <p:nvPr/>
        </p:nvSpPr>
        <p:spPr>
          <a:xfrm>
            <a:off x="755780" y="1206198"/>
            <a:ext cx="10916816" cy="4154984"/>
          </a:xfrm>
          <a:prstGeom prst="rect">
            <a:avLst/>
          </a:prstGeom>
          <a:noFill/>
        </p:spPr>
        <p:txBody>
          <a:bodyPr wrap="square">
            <a:spAutoFit/>
          </a:bodyPr>
          <a:lstStyle/>
          <a:p>
            <a:r>
              <a:rPr lang="en-US" sz="2400" b="1" i="0" u="none" strike="noStrike" baseline="0" dirty="0">
                <a:solidFill>
                  <a:srgbClr val="000000"/>
                </a:solidFill>
                <a:latin typeface="Times New Roman" panose="02020603050405020304" pitchFamily="18" charset="0"/>
              </a:rPr>
              <a:t>Introduction To Collection Framework: </a:t>
            </a:r>
            <a:r>
              <a:rPr lang="en-US" sz="2400" b="0" i="0" u="none" strike="noStrike" baseline="0" dirty="0">
                <a:solidFill>
                  <a:srgbClr val="000000"/>
                </a:solidFill>
                <a:latin typeface="Times New Roman" panose="02020603050405020304" pitchFamily="18" charset="0"/>
              </a:rPr>
              <a:t>Collections Overview</a:t>
            </a:r>
            <a:r>
              <a:rPr lang="en-US" sz="2400" b="1" i="0" u="none" strike="noStrike" baseline="0" dirty="0">
                <a:solidFill>
                  <a:srgbClr val="000000"/>
                </a:solidFill>
                <a:latin typeface="Times New Roman" panose="02020603050405020304" pitchFamily="18" charset="0"/>
              </a:rPr>
              <a:t>, </a:t>
            </a:r>
          </a:p>
          <a:p>
            <a:endParaRPr lang="en-US" sz="2400" b="0" i="0" u="none" strike="noStrike" baseline="0" dirty="0">
              <a:solidFill>
                <a:srgbClr val="000000"/>
              </a:solidFill>
              <a:latin typeface="Times New Roman" panose="02020603050405020304" pitchFamily="18" charset="0"/>
            </a:endParaRPr>
          </a:p>
          <a:p>
            <a:r>
              <a:rPr lang="en-US" sz="2400" b="1" i="0" u="none" strike="noStrike" baseline="0" dirty="0">
                <a:solidFill>
                  <a:srgbClr val="000000"/>
                </a:solidFill>
                <a:latin typeface="Times New Roman" panose="02020603050405020304" pitchFamily="18" charset="0"/>
              </a:rPr>
              <a:t>The Collection Interfaces</a:t>
            </a:r>
            <a:r>
              <a:rPr lang="en-US" sz="2400" b="0" i="0" u="none" strike="noStrike" baseline="0" dirty="0">
                <a:solidFill>
                  <a:srgbClr val="000000"/>
                </a:solidFill>
                <a:latin typeface="Times New Roman" panose="02020603050405020304" pitchFamily="18" charset="0"/>
              </a:rPr>
              <a:t>: The collection Interface, The List Interface, The Set Interface, The </a:t>
            </a:r>
            <a:r>
              <a:rPr lang="en-US" sz="2400" b="0" i="0" u="none" strike="noStrike" baseline="0" dirty="0" err="1">
                <a:solidFill>
                  <a:srgbClr val="000000"/>
                </a:solidFill>
                <a:latin typeface="Times New Roman" panose="02020603050405020304" pitchFamily="18" charset="0"/>
              </a:rPr>
              <a:t>SortedSet</a:t>
            </a:r>
            <a:r>
              <a:rPr lang="en-US" sz="2400" b="0" i="0" u="none" strike="noStrike" baseline="0" dirty="0">
                <a:solidFill>
                  <a:srgbClr val="000000"/>
                </a:solidFill>
                <a:latin typeface="Times New Roman" panose="02020603050405020304" pitchFamily="18" charset="0"/>
              </a:rPr>
              <a:t> Interface, The </a:t>
            </a:r>
            <a:r>
              <a:rPr lang="en-US" sz="2400" b="0" i="0" u="none" strike="noStrike" baseline="0" dirty="0" err="1">
                <a:solidFill>
                  <a:srgbClr val="000000"/>
                </a:solidFill>
                <a:latin typeface="Times New Roman" panose="02020603050405020304" pitchFamily="18" charset="0"/>
              </a:rPr>
              <a:t>NavigableSet</a:t>
            </a:r>
            <a:r>
              <a:rPr lang="en-US" sz="2400" b="0" i="0" u="none" strike="noStrike" baseline="0" dirty="0">
                <a:solidFill>
                  <a:srgbClr val="000000"/>
                </a:solidFill>
                <a:latin typeface="Times New Roman" panose="02020603050405020304" pitchFamily="18" charset="0"/>
              </a:rPr>
              <a:t> Interface, The Queue Interface, The Deque Interface. </a:t>
            </a:r>
          </a:p>
          <a:p>
            <a:endParaRPr lang="en-US" sz="2400" b="0" i="0" u="none" strike="noStrike" baseline="0" dirty="0">
              <a:solidFill>
                <a:srgbClr val="000000"/>
              </a:solidFill>
              <a:latin typeface="Times New Roman" panose="02020603050405020304" pitchFamily="18" charset="0"/>
            </a:endParaRPr>
          </a:p>
          <a:p>
            <a:r>
              <a:rPr lang="en-US" sz="2400" b="1" i="0" u="none" strike="noStrike" baseline="0" dirty="0">
                <a:solidFill>
                  <a:srgbClr val="000000"/>
                </a:solidFill>
                <a:latin typeface="Times New Roman" panose="02020603050405020304" pitchFamily="18" charset="0"/>
              </a:rPr>
              <a:t>The Collection Classes</a:t>
            </a:r>
            <a:r>
              <a:rPr lang="en-US" sz="2400" b="0" i="0" u="none" strike="noStrike" baseline="0" dirty="0">
                <a:solidFill>
                  <a:srgbClr val="000000"/>
                </a:solidFill>
                <a:latin typeface="Times New Roman" panose="02020603050405020304" pitchFamily="18" charset="0"/>
              </a:rPr>
              <a:t>: The </a:t>
            </a:r>
            <a:r>
              <a:rPr lang="en-US" sz="2400" b="0" i="0" u="none" strike="noStrike" baseline="0" dirty="0" err="1">
                <a:solidFill>
                  <a:srgbClr val="000000"/>
                </a:solidFill>
                <a:latin typeface="Times New Roman" panose="02020603050405020304" pitchFamily="18" charset="0"/>
              </a:rPr>
              <a:t>ArrayList</a:t>
            </a:r>
            <a:r>
              <a:rPr lang="en-US" sz="2400" b="0" i="0" u="none" strike="noStrike" baseline="0" dirty="0">
                <a:solidFill>
                  <a:srgbClr val="000000"/>
                </a:solidFill>
                <a:latin typeface="Times New Roman" panose="02020603050405020304" pitchFamily="18" charset="0"/>
              </a:rPr>
              <a:t> Class, The LinkedList class, The HashSet Class, The </a:t>
            </a:r>
            <a:r>
              <a:rPr lang="en-US" sz="2400" b="0" i="0" u="none" strike="noStrike" baseline="0" dirty="0" err="1">
                <a:solidFill>
                  <a:srgbClr val="000000"/>
                </a:solidFill>
                <a:latin typeface="Times New Roman" panose="02020603050405020304" pitchFamily="18" charset="0"/>
              </a:rPr>
              <a:t>LinkedHashSet</a:t>
            </a:r>
            <a:r>
              <a:rPr lang="en-US" sz="2400" b="0" i="0" u="none" strike="noStrike" baseline="0" dirty="0">
                <a:solidFill>
                  <a:srgbClr val="000000"/>
                </a:solidFill>
                <a:latin typeface="Times New Roman" panose="02020603050405020304" pitchFamily="18" charset="0"/>
              </a:rPr>
              <a:t> Class, The </a:t>
            </a:r>
            <a:r>
              <a:rPr lang="en-US" sz="2400" b="0" i="0" u="none" strike="noStrike" baseline="0" dirty="0" err="1">
                <a:solidFill>
                  <a:srgbClr val="000000"/>
                </a:solidFill>
                <a:latin typeface="Times New Roman" panose="02020603050405020304" pitchFamily="18" charset="0"/>
              </a:rPr>
              <a:t>TreeSet</a:t>
            </a:r>
            <a:r>
              <a:rPr lang="en-US" sz="2400" b="0" i="0" u="none" strike="noStrike" baseline="0" dirty="0">
                <a:solidFill>
                  <a:srgbClr val="000000"/>
                </a:solidFill>
                <a:latin typeface="Times New Roman" panose="02020603050405020304" pitchFamily="18" charset="0"/>
              </a:rPr>
              <a:t> Class, The </a:t>
            </a:r>
            <a:r>
              <a:rPr lang="en-US" sz="2400" b="0" i="0" u="none" strike="noStrike" baseline="0" dirty="0" err="1">
                <a:solidFill>
                  <a:srgbClr val="000000"/>
                </a:solidFill>
                <a:latin typeface="Times New Roman" panose="02020603050405020304" pitchFamily="18" charset="0"/>
              </a:rPr>
              <a:t>PriorityQueue</a:t>
            </a:r>
            <a:r>
              <a:rPr lang="en-US" sz="2400" b="0" i="0" u="none" strike="noStrike" baseline="0" dirty="0">
                <a:solidFill>
                  <a:srgbClr val="000000"/>
                </a:solidFill>
                <a:latin typeface="Times New Roman" panose="02020603050405020304" pitchFamily="18" charset="0"/>
              </a:rPr>
              <a:t> Class, The </a:t>
            </a:r>
            <a:r>
              <a:rPr lang="en-US" sz="2400" b="0" i="0" u="none" strike="noStrike" baseline="0" dirty="0" err="1">
                <a:solidFill>
                  <a:srgbClr val="000000"/>
                </a:solidFill>
                <a:latin typeface="Times New Roman" panose="02020603050405020304" pitchFamily="18" charset="0"/>
              </a:rPr>
              <a:t>ArrayDeque</a:t>
            </a:r>
            <a:r>
              <a:rPr lang="en-US" sz="2400" b="0" i="0" u="none" strike="noStrike" baseline="0" dirty="0">
                <a:solidFill>
                  <a:srgbClr val="000000"/>
                </a:solidFill>
                <a:latin typeface="Times New Roman" panose="02020603050405020304" pitchFamily="18" charset="0"/>
              </a:rPr>
              <a:t> Class, The </a:t>
            </a:r>
            <a:r>
              <a:rPr lang="en-US" sz="2400" b="0" i="0" u="none" strike="noStrike" baseline="0" dirty="0" err="1">
                <a:solidFill>
                  <a:srgbClr val="000000"/>
                </a:solidFill>
                <a:latin typeface="Times New Roman" panose="02020603050405020304" pitchFamily="18" charset="0"/>
              </a:rPr>
              <a:t>EnumSet</a:t>
            </a:r>
            <a:r>
              <a:rPr lang="en-US" sz="2400" b="0" i="0" u="none" strike="noStrike" baseline="0" dirty="0">
                <a:solidFill>
                  <a:srgbClr val="000000"/>
                </a:solidFill>
                <a:latin typeface="Times New Roman" panose="02020603050405020304" pitchFamily="18" charset="0"/>
              </a:rPr>
              <a:t> Class. </a:t>
            </a:r>
          </a:p>
          <a:p>
            <a:endParaRPr lang="en-US" sz="2400" b="0" i="0" u="none" strike="noStrike" baseline="0" dirty="0">
              <a:solidFill>
                <a:srgbClr val="000000"/>
              </a:solidFill>
              <a:latin typeface="Times New Roman" panose="02020603050405020304" pitchFamily="18" charset="0"/>
            </a:endParaRPr>
          </a:p>
          <a:p>
            <a:r>
              <a:rPr lang="en-IN" sz="2400" b="0" i="0" u="none" strike="noStrike" baseline="0" dirty="0">
                <a:solidFill>
                  <a:srgbClr val="000000"/>
                </a:solidFill>
                <a:latin typeface="Times New Roman" panose="02020603050405020304" pitchFamily="18" charset="0"/>
              </a:rPr>
              <a:t>Accessing a Collection Via an Iterator, </a:t>
            </a:r>
            <a:r>
              <a:rPr lang="en-IN" sz="2400" b="0" i="0" u="none" strike="noStrike" baseline="0" dirty="0" err="1">
                <a:solidFill>
                  <a:srgbClr val="000000"/>
                </a:solidFill>
                <a:latin typeface="Times New Roman" panose="02020603050405020304" pitchFamily="18" charset="0"/>
              </a:rPr>
              <a:t>Spliterators</a:t>
            </a:r>
            <a:r>
              <a:rPr lang="en-IN" sz="2400" b="0" i="0" u="none" strike="noStrike" baseline="0" dirty="0">
                <a:solidFill>
                  <a:srgbClr val="000000"/>
                </a:solidFill>
                <a:latin typeface="Times New Roman" panose="02020603050405020304" pitchFamily="18" charset="0"/>
              </a:rPr>
              <a:t>. 	</a:t>
            </a:r>
          </a:p>
        </p:txBody>
      </p:sp>
    </p:spTree>
    <p:extLst>
      <p:ext uri="{BB962C8B-B14F-4D97-AF65-F5344CB8AC3E}">
        <p14:creationId xmlns:p14="http://schemas.microsoft.com/office/powerpoint/2010/main" val="23356995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D2FBE7CF-0DF0-F54C-91DA-3DD9475019EC}"/>
              </a:ext>
            </a:extLst>
          </p:cNvPr>
          <p:cNvSpPr>
            <a:spLocks noChangeArrowheads="1"/>
          </p:cNvSpPr>
          <p:nvPr/>
        </p:nvSpPr>
        <p:spPr bwMode="auto">
          <a:xfrm>
            <a:off x="709125" y="491890"/>
            <a:ext cx="11513977" cy="62750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50000"/>
              </a:lnSpc>
              <a:spcBef>
                <a:spcPct val="0"/>
              </a:spcBef>
              <a:spcAft>
                <a:spcPct val="0"/>
              </a:spcAft>
              <a:buClrTx/>
              <a:buSzTx/>
              <a:buFontTx/>
              <a:buNone/>
              <a:tabLst/>
            </a:pPr>
            <a:r>
              <a:rPr kumimoji="0" lang="en-US" altLang="en-US"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import </a:t>
            </a:r>
            <a:r>
              <a:rPr kumimoji="0" lang="en-US" altLang="en-US"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java.util</a:t>
            </a:r>
            <a:r>
              <a:rPr kumimoji="0" lang="en-US" altLang="en-US"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p>
          <a:p>
            <a:pPr marL="0" marR="0" lvl="0" indent="0" algn="l" defTabSz="914400" rtl="0" eaLnBrk="0" fontAlgn="base" latinLnBrk="0" hangingPunct="0">
              <a:lnSpc>
                <a:spcPct val="150000"/>
              </a:lnSpc>
              <a:spcBef>
                <a:spcPct val="0"/>
              </a:spcBef>
              <a:spcAft>
                <a:spcPct val="0"/>
              </a:spcAft>
              <a:buClrTx/>
              <a:buSzTx/>
              <a:buFontTx/>
              <a:buNone/>
              <a:tabLst/>
            </a:pPr>
            <a:r>
              <a:rPr kumimoji="0" lang="en-US" altLang="en-US"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public class FindDups2 { </a:t>
            </a:r>
          </a:p>
          <a:p>
            <a:pPr lvl="1" eaLnBrk="0" fontAlgn="base" hangingPunct="0">
              <a:lnSpc>
                <a:spcPct val="150000"/>
              </a:lnSpc>
              <a:spcBef>
                <a:spcPct val="0"/>
              </a:spcBef>
              <a:spcAft>
                <a:spcPct val="0"/>
              </a:spcAft>
            </a:pPr>
            <a:r>
              <a:rPr kumimoji="0" lang="en-US" altLang="en-US"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public static void main(String[] </a:t>
            </a:r>
            <a:r>
              <a:rPr kumimoji="0" lang="en-US" altLang="en-US"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args</a:t>
            </a:r>
            <a:r>
              <a:rPr kumimoji="0" lang="en-US" altLang="en-US"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 </a:t>
            </a:r>
          </a:p>
          <a:p>
            <a:pPr lvl="1" eaLnBrk="0" fontAlgn="base" hangingPunct="0">
              <a:lnSpc>
                <a:spcPct val="150000"/>
              </a:lnSpc>
              <a:spcBef>
                <a:spcPct val="0"/>
              </a:spcBef>
              <a:spcAft>
                <a:spcPct val="0"/>
              </a:spcAft>
            </a:pPr>
            <a:r>
              <a:rPr lang="en-US" altLang="en-US" dirty="0">
                <a:solidFill>
                  <a:srgbClr val="000000"/>
                </a:solidFill>
                <a:latin typeface="Times New Roman" panose="02020603050405020304" pitchFamily="18" charset="0"/>
                <a:cs typeface="Times New Roman" panose="02020603050405020304" pitchFamily="18" charset="0"/>
              </a:rPr>
              <a:t>        </a:t>
            </a:r>
            <a:r>
              <a:rPr lang="en-IN" sz="1800" dirty="0">
                <a:solidFill>
                  <a:srgbClr val="000000"/>
                </a:solidFill>
                <a:effectLst/>
                <a:latin typeface="Courier New" panose="02070309020205020404" pitchFamily="49" charset="0"/>
              </a:rPr>
              <a:t>Integer </a:t>
            </a:r>
            <a:r>
              <a:rPr lang="en-IN" sz="1800" dirty="0">
                <a:solidFill>
                  <a:srgbClr val="6A3E3E"/>
                </a:solidFill>
                <a:effectLst/>
                <a:latin typeface="Courier New" panose="02070309020205020404" pitchFamily="49" charset="0"/>
              </a:rPr>
              <a:t>a</a:t>
            </a:r>
            <a:r>
              <a:rPr lang="en-IN" sz="1800" dirty="0">
                <a:solidFill>
                  <a:srgbClr val="000000"/>
                </a:solidFill>
                <a:effectLst/>
                <a:latin typeface="Courier New" panose="02070309020205020404" pitchFamily="49" charset="0"/>
              </a:rPr>
              <a:t>[]= {1,2,3,1,1,4,2,5,3,2,1,4,6,7,5,3,2,4,7,8,3,1,10,21,11,10};</a:t>
            </a:r>
            <a:endParaRPr kumimoji="0" lang="en-US" altLang="en-US"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endParaRPr>
          </a:p>
          <a:p>
            <a:pPr lvl="2" eaLnBrk="0" fontAlgn="base" hangingPunct="0">
              <a:lnSpc>
                <a:spcPct val="150000"/>
              </a:lnSpc>
              <a:spcBef>
                <a:spcPct val="0"/>
              </a:spcBef>
              <a:spcAft>
                <a:spcPct val="0"/>
              </a:spcAft>
            </a:pPr>
            <a:r>
              <a:rPr kumimoji="0" lang="en-US" altLang="en-US"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Set&lt;</a:t>
            </a:r>
            <a:r>
              <a:rPr lang="en-US" altLang="en-US" dirty="0">
                <a:solidFill>
                  <a:srgbClr val="000000"/>
                </a:solidFill>
                <a:latin typeface="Times New Roman" panose="02020603050405020304" pitchFamily="18" charset="0"/>
                <a:cs typeface="Times New Roman" panose="02020603050405020304" pitchFamily="18" charset="0"/>
              </a:rPr>
              <a:t>Integer</a:t>
            </a:r>
            <a:r>
              <a:rPr kumimoji="0" lang="en-US" altLang="en-US"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&gt; </a:t>
            </a:r>
            <a:r>
              <a:rPr kumimoji="0" lang="en-US" altLang="en-US"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uniques</a:t>
            </a:r>
            <a:r>
              <a:rPr kumimoji="0" lang="en-US" altLang="en-US"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 new HashSet&lt;&gt;(); </a:t>
            </a:r>
          </a:p>
          <a:p>
            <a:pPr lvl="2" eaLnBrk="0" fontAlgn="base" hangingPunct="0">
              <a:lnSpc>
                <a:spcPct val="150000"/>
              </a:lnSpc>
              <a:spcBef>
                <a:spcPct val="0"/>
              </a:spcBef>
              <a:spcAft>
                <a:spcPct val="0"/>
              </a:spcAft>
            </a:pPr>
            <a:r>
              <a:rPr kumimoji="0" lang="en-US" altLang="en-US"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Set&lt;</a:t>
            </a:r>
            <a:r>
              <a:rPr lang="en-US" altLang="en-US" dirty="0">
                <a:solidFill>
                  <a:srgbClr val="000000"/>
                </a:solidFill>
                <a:latin typeface="Times New Roman" panose="02020603050405020304" pitchFamily="18" charset="0"/>
                <a:cs typeface="Times New Roman" panose="02020603050405020304" pitchFamily="18" charset="0"/>
              </a:rPr>
              <a:t>Integer</a:t>
            </a:r>
            <a:r>
              <a:rPr kumimoji="0" lang="en-US" altLang="en-US"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&gt; dups = new HashSet&lt;&gt;(); </a:t>
            </a:r>
          </a:p>
          <a:p>
            <a:pPr lvl="2" eaLnBrk="0" fontAlgn="base" hangingPunct="0">
              <a:lnSpc>
                <a:spcPct val="150000"/>
              </a:lnSpc>
              <a:spcBef>
                <a:spcPct val="0"/>
              </a:spcBef>
              <a:spcAft>
                <a:spcPct val="0"/>
              </a:spcAft>
            </a:pPr>
            <a:r>
              <a:rPr kumimoji="0" lang="en-US" altLang="en-US"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for (</a:t>
            </a:r>
            <a:r>
              <a:rPr lang="en-US" altLang="en-US" dirty="0">
                <a:solidFill>
                  <a:srgbClr val="000000"/>
                </a:solidFill>
                <a:latin typeface="Times New Roman" panose="02020603050405020304" pitchFamily="18" charset="0"/>
                <a:cs typeface="Times New Roman" panose="02020603050405020304" pitchFamily="18" charset="0"/>
              </a:rPr>
              <a:t>Integer </a:t>
            </a:r>
            <a:r>
              <a:rPr lang="en-US" altLang="en-US" dirty="0" err="1">
                <a:solidFill>
                  <a:srgbClr val="000000"/>
                </a:solidFill>
                <a:latin typeface="Times New Roman" panose="02020603050405020304" pitchFamily="18" charset="0"/>
                <a:cs typeface="Times New Roman" panose="02020603050405020304" pitchFamily="18" charset="0"/>
              </a:rPr>
              <a:t>i</a:t>
            </a:r>
            <a:r>
              <a:rPr lang="en-US" altLang="en-US" dirty="0">
                <a:solidFill>
                  <a:srgbClr val="000000"/>
                </a:solidFill>
                <a:latin typeface="Times New Roman" panose="02020603050405020304" pitchFamily="18" charset="0"/>
                <a:cs typeface="Times New Roman" panose="02020603050405020304" pitchFamily="18" charset="0"/>
              </a:rPr>
              <a:t> : a)</a:t>
            </a:r>
            <a:r>
              <a:rPr kumimoji="0" lang="en-US" altLang="en-US"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a:t>
            </a:r>
          </a:p>
          <a:p>
            <a:pPr lvl="3" eaLnBrk="0" fontAlgn="base" hangingPunct="0">
              <a:lnSpc>
                <a:spcPct val="150000"/>
              </a:lnSpc>
              <a:spcBef>
                <a:spcPct val="0"/>
              </a:spcBef>
              <a:spcAft>
                <a:spcPct val="0"/>
              </a:spcAft>
            </a:pPr>
            <a:r>
              <a:rPr kumimoji="0" lang="en-US" altLang="en-US"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if (!</a:t>
            </a:r>
            <a:r>
              <a:rPr kumimoji="0" lang="en-US" altLang="en-US"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uniques.add</a:t>
            </a:r>
            <a:r>
              <a:rPr kumimoji="0" lang="en-US" altLang="en-US"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a:t>
            </a:r>
            <a:r>
              <a:rPr kumimoji="0" lang="en-US" altLang="en-US"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i</a:t>
            </a:r>
            <a:r>
              <a:rPr kumimoji="0" lang="en-US" altLang="en-US"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p>
          <a:p>
            <a:pPr lvl="2" eaLnBrk="0" fontAlgn="base" hangingPunct="0">
              <a:lnSpc>
                <a:spcPct val="150000"/>
              </a:lnSpc>
              <a:spcBef>
                <a:spcPct val="0"/>
              </a:spcBef>
              <a:spcAft>
                <a:spcPct val="0"/>
              </a:spcAft>
            </a:pPr>
            <a:r>
              <a:rPr kumimoji="0" lang="en-US" altLang="en-US"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dups.add</a:t>
            </a:r>
            <a:r>
              <a:rPr kumimoji="0" lang="en-US" altLang="en-US"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a:t>
            </a:r>
            <a:r>
              <a:rPr kumimoji="0" lang="en-US" altLang="en-US"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i</a:t>
            </a:r>
            <a:r>
              <a:rPr kumimoji="0" lang="en-US" altLang="en-US"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 Destructive set-difference </a:t>
            </a:r>
          </a:p>
          <a:p>
            <a:pPr lvl="2" eaLnBrk="0" fontAlgn="base" hangingPunct="0">
              <a:lnSpc>
                <a:spcPct val="150000"/>
              </a:lnSpc>
              <a:spcBef>
                <a:spcPct val="0"/>
              </a:spcBef>
              <a:spcAft>
                <a:spcPct val="0"/>
              </a:spcAft>
            </a:pPr>
            <a:r>
              <a:rPr lang="en-US" altLang="en-US" dirty="0">
                <a:solidFill>
                  <a:srgbClr val="000000"/>
                </a:solidFill>
                <a:latin typeface="Times New Roman" panose="02020603050405020304" pitchFamily="18" charset="0"/>
                <a:cs typeface="Times New Roman" panose="02020603050405020304" pitchFamily="18" charset="0"/>
              </a:rPr>
              <a:t>}</a:t>
            </a:r>
          </a:p>
          <a:p>
            <a:pPr lvl="2" eaLnBrk="0" fontAlgn="base" hangingPunct="0">
              <a:lnSpc>
                <a:spcPct val="150000"/>
              </a:lnSpc>
              <a:spcBef>
                <a:spcPct val="0"/>
              </a:spcBef>
              <a:spcAft>
                <a:spcPct val="0"/>
              </a:spcAft>
            </a:pPr>
            <a:r>
              <a:rPr kumimoji="0" lang="en-US" altLang="en-US"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uniques.removeAll</a:t>
            </a:r>
            <a:r>
              <a:rPr kumimoji="0" lang="en-US" altLang="en-US"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(dups); </a:t>
            </a:r>
          </a:p>
          <a:p>
            <a:pPr lvl="2" eaLnBrk="0" fontAlgn="base" hangingPunct="0">
              <a:lnSpc>
                <a:spcPct val="150000"/>
              </a:lnSpc>
              <a:spcBef>
                <a:spcPct val="0"/>
              </a:spcBef>
              <a:spcAft>
                <a:spcPct val="0"/>
              </a:spcAft>
            </a:pPr>
            <a:r>
              <a:rPr kumimoji="0" lang="en-US" altLang="en-US"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System.out.println</a:t>
            </a:r>
            <a:r>
              <a:rPr kumimoji="0" lang="en-US" altLang="en-US"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("Unique </a:t>
            </a:r>
            <a:r>
              <a:rPr lang="en-US" altLang="en-US" dirty="0">
                <a:solidFill>
                  <a:srgbClr val="000000"/>
                </a:solidFill>
                <a:latin typeface="Times New Roman" panose="02020603050405020304" pitchFamily="18" charset="0"/>
                <a:cs typeface="Times New Roman" panose="02020603050405020304" pitchFamily="18" charset="0"/>
              </a:rPr>
              <a:t>elements</a:t>
            </a:r>
            <a:r>
              <a:rPr kumimoji="0" lang="en-US" altLang="en-US"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 + </a:t>
            </a:r>
            <a:r>
              <a:rPr kumimoji="0" lang="en-US" altLang="en-US"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uniques</a:t>
            </a:r>
            <a:r>
              <a:rPr kumimoji="0" lang="en-US" altLang="en-US"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p>
          <a:p>
            <a:pPr lvl="2" eaLnBrk="0" fontAlgn="base" hangingPunct="0">
              <a:lnSpc>
                <a:spcPct val="150000"/>
              </a:lnSpc>
              <a:spcBef>
                <a:spcPct val="0"/>
              </a:spcBef>
              <a:spcAft>
                <a:spcPct val="0"/>
              </a:spcAft>
            </a:pPr>
            <a:r>
              <a:rPr kumimoji="0" lang="en-US" altLang="en-US"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System.out.println</a:t>
            </a:r>
            <a:r>
              <a:rPr kumimoji="0" lang="en-US" altLang="en-US"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("Duplicate </a:t>
            </a:r>
            <a:r>
              <a:rPr lang="en-US" altLang="en-US" dirty="0">
                <a:solidFill>
                  <a:srgbClr val="000000"/>
                </a:solidFill>
                <a:latin typeface="Times New Roman" panose="02020603050405020304" pitchFamily="18" charset="0"/>
                <a:cs typeface="Times New Roman" panose="02020603050405020304" pitchFamily="18" charset="0"/>
              </a:rPr>
              <a:t>elements:</a:t>
            </a:r>
            <a:r>
              <a:rPr kumimoji="0" lang="en-US" altLang="en-US"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 + dups); </a:t>
            </a:r>
          </a:p>
          <a:p>
            <a:pPr lvl="1" eaLnBrk="0" fontAlgn="base" hangingPunct="0">
              <a:lnSpc>
                <a:spcPct val="150000"/>
              </a:lnSpc>
              <a:spcBef>
                <a:spcPct val="0"/>
              </a:spcBef>
              <a:spcAft>
                <a:spcPct val="0"/>
              </a:spcAft>
            </a:pPr>
            <a:r>
              <a:rPr kumimoji="0" lang="en-US" altLang="en-US"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p>
          <a:p>
            <a:pPr marL="0" marR="0" lvl="0" indent="0" algn="l" defTabSz="914400" rtl="0" eaLnBrk="0" fontAlgn="base" latinLnBrk="0" hangingPunct="0">
              <a:lnSpc>
                <a:spcPct val="150000"/>
              </a:lnSpc>
              <a:spcBef>
                <a:spcPct val="0"/>
              </a:spcBef>
              <a:spcAft>
                <a:spcPct val="0"/>
              </a:spcAft>
              <a:buClrTx/>
              <a:buSzTx/>
              <a:buFontTx/>
              <a:buNone/>
              <a:tabLst/>
            </a:pPr>
            <a:r>
              <a:rPr kumimoji="0" lang="en-US" altLang="en-US"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a:t>
            </a:r>
            <a:r>
              <a:rPr kumimoji="0" lang="en-US" altLang="en-US"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p>
        </p:txBody>
      </p:sp>
      <p:sp>
        <p:nvSpPr>
          <p:cNvPr id="2" name="TextBox 1">
            <a:extLst>
              <a:ext uri="{FF2B5EF4-FFF2-40B4-BE49-F238E27FC236}">
                <a16:creationId xmlns:a16="http://schemas.microsoft.com/office/drawing/2014/main" id="{7CC983ED-4628-1CC1-C6DF-690D2EB6334F}"/>
              </a:ext>
            </a:extLst>
          </p:cNvPr>
          <p:cNvSpPr txBox="1"/>
          <p:nvPr/>
        </p:nvSpPr>
        <p:spPr>
          <a:xfrm>
            <a:off x="684245" y="91777"/>
            <a:ext cx="5781868" cy="400110"/>
          </a:xfrm>
          <a:prstGeom prst="rect">
            <a:avLst/>
          </a:prstGeom>
          <a:noFill/>
        </p:spPr>
        <p:txBody>
          <a:bodyPr wrap="square" rtlCol="0">
            <a:spAutoFit/>
          </a:bodyPr>
          <a:lstStyle/>
          <a:p>
            <a:r>
              <a:rPr lang="en-IN" sz="2000" dirty="0"/>
              <a:t>Example : Identifying unique and duplicate elements </a:t>
            </a:r>
          </a:p>
        </p:txBody>
      </p:sp>
    </p:spTree>
    <p:extLst>
      <p:ext uri="{BB962C8B-B14F-4D97-AF65-F5344CB8AC3E}">
        <p14:creationId xmlns:p14="http://schemas.microsoft.com/office/powerpoint/2010/main" val="38906261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E2E79CC9-55D5-D051-4D45-68108E7B92DA}"/>
              </a:ext>
            </a:extLst>
          </p:cNvPr>
          <p:cNvSpPr>
            <a:spLocks noChangeArrowheads="1"/>
          </p:cNvSpPr>
          <p:nvPr/>
        </p:nvSpPr>
        <p:spPr bwMode="auto">
          <a:xfrm>
            <a:off x="1007706" y="1496061"/>
            <a:ext cx="6568751" cy="600164"/>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rgbClr val="353833"/>
                </a:solidFill>
                <a:effectLst/>
                <a:latin typeface="Times New Roman" panose="02020603050405020304" pitchFamily="18" charset="0"/>
                <a:cs typeface="Times New Roman" panose="02020603050405020304" pitchFamily="18" charset="0"/>
              </a:rPr>
              <a:t>public class </a:t>
            </a:r>
            <a:r>
              <a:rPr kumimoji="0" lang="en-US" altLang="en-US" b="1" i="0" u="none" strike="noStrike" cap="none" normalizeH="0" baseline="0" dirty="0" err="1">
                <a:ln>
                  <a:noFill/>
                </a:ln>
                <a:solidFill>
                  <a:srgbClr val="353833"/>
                </a:solidFill>
                <a:effectLst/>
                <a:latin typeface="Times New Roman" panose="02020603050405020304" pitchFamily="18" charset="0"/>
                <a:cs typeface="Times New Roman" panose="02020603050405020304" pitchFamily="18" charset="0"/>
              </a:rPr>
              <a:t>TreeSet</a:t>
            </a:r>
            <a:r>
              <a:rPr kumimoji="0" lang="en-US" altLang="en-US" b="1" i="0" u="none" strike="noStrike" cap="none" normalizeH="0" baseline="0" dirty="0">
                <a:ln>
                  <a:noFill/>
                </a:ln>
                <a:solidFill>
                  <a:srgbClr val="353833"/>
                </a:solidFill>
                <a:effectLst/>
                <a:latin typeface="Times New Roman" panose="02020603050405020304" pitchFamily="18" charset="0"/>
                <a:cs typeface="Times New Roman" panose="02020603050405020304" pitchFamily="18" charset="0"/>
              </a:rPr>
              <a:t>&lt;E&gt;</a:t>
            </a:r>
            <a:r>
              <a:rPr kumimoji="0" lang="en-US" altLang="en-US" b="0" i="0" u="none" strike="noStrike" cap="none" normalizeH="0" baseline="0" dirty="0">
                <a:ln>
                  <a:noFill/>
                </a:ln>
                <a:solidFill>
                  <a:srgbClr val="353833"/>
                </a:solidFill>
                <a:effectLst/>
                <a:latin typeface="Times New Roman" panose="02020603050405020304" pitchFamily="18" charset="0"/>
                <a:cs typeface="Times New Roman" panose="02020603050405020304" pitchFamily="18" charset="0"/>
              </a:rPr>
              <a:t> extends </a:t>
            </a:r>
            <a:r>
              <a:rPr kumimoji="0" lang="en-US" altLang="en-US" b="0" i="0" u="none" strike="noStrike" cap="none" normalizeH="0" baseline="0" dirty="0" err="1">
                <a:ln>
                  <a:noFill/>
                </a:ln>
                <a:solidFill>
                  <a:srgbClr val="4A6782"/>
                </a:solidFill>
                <a:effectLst/>
                <a:latin typeface="Times New Roman" panose="02020603050405020304" pitchFamily="18" charset="0"/>
                <a:cs typeface="Times New Roman" panose="02020603050405020304" pitchFamily="18" charset="0"/>
                <a:hlinkClick r:id="rId2" tooltip="class in java.util"/>
              </a:rPr>
              <a:t>AbstractSet</a:t>
            </a:r>
            <a:r>
              <a:rPr kumimoji="0" lang="en-US" altLang="en-US" b="0" i="0" u="none" strike="noStrike" cap="none" normalizeH="0" baseline="0" dirty="0">
                <a:ln>
                  <a:noFill/>
                </a:ln>
                <a:solidFill>
                  <a:srgbClr val="353833"/>
                </a:solidFill>
                <a:effectLst/>
                <a:latin typeface="Times New Roman" panose="02020603050405020304" pitchFamily="18" charset="0"/>
                <a:cs typeface="Times New Roman" panose="02020603050405020304" pitchFamily="18" charset="0"/>
              </a:rPr>
              <a:t>&lt;E&gt;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rgbClr val="353833"/>
                </a:solidFill>
                <a:effectLst/>
                <a:latin typeface="Times New Roman" panose="02020603050405020304" pitchFamily="18" charset="0"/>
                <a:cs typeface="Times New Roman" panose="02020603050405020304" pitchFamily="18" charset="0"/>
              </a:rPr>
              <a:t>implements </a:t>
            </a:r>
            <a:r>
              <a:rPr kumimoji="0" lang="en-US" altLang="en-US" b="0" i="0" u="none" strike="noStrike" cap="none" normalizeH="0" baseline="0" dirty="0" err="1">
                <a:ln>
                  <a:noFill/>
                </a:ln>
                <a:solidFill>
                  <a:srgbClr val="4A6782"/>
                </a:solidFill>
                <a:effectLst/>
                <a:latin typeface="Times New Roman" panose="02020603050405020304" pitchFamily="18" charset="0"/>
                <a:cs typeface="Times New Roman" panose="02020603050405020304" pitchFamily="18" charset="0"/>
                <a:hlinkClick r:id="rId3" tooltip="interface in java.util"/>
              </a:rPr>
              <a:t>NavigableSet</a:t>
            </a:r>
            <a:r>
              <a:rPr kumimoji="0" lang="en-US" altLang="en-US" b="0" i="0" u="none" strike="noStrike" cap="none" normalizeH="0" baseline="0" dirty="0">
                <a:ln>
                  <a:noFill/>
                </a:ln>
                <a:solidFill>
                  <a:srgbClr val="353833"/>
                </a:solidFill>
                <a:effectLst/>
                <a:latin typeface="Times New Roman" panose="02020603050405020304" pitchFamily="18" charset="0"/>
                <a:cs typeface="Times New Roman" panose="02020603050405020304" pitchFamily="18" charset="0"/>
              </a:rPr>
              <a:t>&lt;E&gt;, </a:t>
            </a:r>
            <a:r>
              <a:rPr kumimoji="0" lang="en-US" altLang="en-US" b="0" i="0" u="none" strike="noStrike" cap="none" normalizeH="0" baseline="0" dirty="0">
                <a:ln>
                  <a:noFill/>
                </a:ln>
                <a:solidFill>
                  <a:srgbClr val="4A6782"/>
                </a:solidFill>
                <a:effectLst/>
                <a:latin typeface="Times New Roman" panose="02020603050405020304" pitchFamily="18" charset="0"/>
                <a:cs typeface="Times New Roman" panose="02020603050405020304" pitchFamily="18" charset="0"/>
                <a:hlinkClick r:id="rId4" tooltip="interface in java.lang"/>
              </a:rPr>
              <a:t>Cloneable</a:t>
            </a:r>
            <a:r>
              <a:rPr kumimoji="0" lang="en-US" altLang="en-US" b="0" i="0" u="none" strike="noStrike" cap="none" normalizeH="0" baseline="0" dirty="0">
                <a:ln>
                  <a:noFill/>
                </a:ln>
                <a:solidFill>
                  <a:srgbClr val="353833"/>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a:ln>
                  <a:noFill/>
                </a:ln>
                <a:solidFill>
                  <a:srgbClr val="4A6782"/>
                </a:solidFill>
                <a:effectLst/>
                <a:latin typeface="Times New Roman" panose="02020603050405020304" pitchFamily="18" charset="0"/>
                <a:cs typeface="Times New Roman" panose="02020603050405020304" pitchFamily="18" charset="0"/>
                <a:hlinkClick r:id="rId5" tooltip="interface in java.io"/>
              </a:rPr>
              <a:t>Serializable</a:t>
            </a:r>
            <a:r>
              <a:rPr kumimoji="0" lang="en-US" altLang="en-US"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p>
        </p:txBody>
      </p:sp>
      <p:sp>
        <p:nvSpPr>
          <p:cNvPr id="5" name="Rectangle 1">
            <a:extLst>
              <a:ext uri="{FF2B5EF4-FFF2-40B4-BE49-F238E27FC236}">
                <a16:creationId xmlns:a16="http://schemas.microsoft.com/office/drawing/2014/main" id="{D567457F-F4B2-B9EF-4F57-23AAF771D694}"/>
              </a:ext>
            </a:extLst>
          </p:cNvPr>
          <p:cNvSpPr>
            <a:spLocks noChangeArrowheads="1"/>
          </p:cNvSpPr>
          <p:nvPr/>
        </p:nvSpPr>
        <p:spPr bwMode="auto">
          <a:xfrm>
            <a:off x="1007706" y="584024"/>
            <a:ext cx="5732107" cy="600164"/>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a:ln>
                  <a:noFill/>
                </a:ln>
                <a:solidFill>
                  <a:srgbClr val="353833"/>
                </a:solidFill>
                <a:effectLst/>
                <a:latin typeface="Times New Roman" panose="02020603050405020304" pitchFamily="18" charset="0"/>
                <a:cs typeface="Times New Roman" panose="02020603050405020304" pitchFamily="18" charset="0"/>
              </a:rPr>
              <a:t>public class </a:t>
            </a:r>
            <a:r>
              <a:rPr kumimoji="0" lang="en-US" altLang="en-US" b="1" i="0" u="none" strike="noStrike" cap="none" normalizeH="0" baseline="0">
                <a:ln>
                  <a:noFill/>
                </a:ln>
                <a:solidFill>
                  <a:srgbClr val="353833"/>
                </a:solidFill>
                <a:effectLst/>
                <a:latin typeface="Times New Roman" panose="02020603050405020304" pitchFamily="18" charset="0"/>
                <a:cs typeface="Times New Roman" panose="02020603050405020304" pitchFamily="18" charset="0"/>
              </a:rPr>
              <a:t>HashSet&lt;E&gt;</a:t>
            </a:r>
            <a:r>
              <a:rPr kumimoji="0" lang="en-US" altLang="en-US" b="0" i="0" u="none" strike="noStrike" cap="none" normalizeH="0" baseline="0">
                <a:ln>
                  <a:noFill/>
                </a:ln>
                <a:solidFill>
                  <a:srgbClr val="353833"/>
                </a:solidFill>
                <a:effectLst/>
                <a:latin typeface="Times New Roman" panose="02020603050405020304" pitchFamily="18" charset="0"/>
                <a:cs typeface="Times New Roman" panose="02020603050405020304" pitchFamily="18" charset="0"/>
              </a:rPr>
              <a:t> extends </a:t>
            </a:r>
            <a:r>
              <a:rPr kumimoji="0" lang="en-US" altLang="en-US" b="0" i="0" u="none" strike="noStrike" cap="none" normalizeH="0" baseline="0">
                <a:ln>
                  <a:noFill/>
                </a:ln>
                <a:solidFill>
                  <a:srgbClr val="4A6782"/>
                </a:solidFill>
                <a:effectLst/>
                <a:latin typeface="Times New Roman" panose="02020603050405020304" pitchFamily="18" charset="0"/>
                <a:cs typeface="Times New Roman" panose="02020603050405020304" pitchFamily="18" charset="0"/>
                <a:hlinkClick r:id="rId2" tooltip="class in java.util"/>
              </a:rPr>
              <a:t>AbstractSet</a:t>
            </a:r>
            <a:r>
              <a:rPr kumimoji="0" lang="en-US" altLang="en-US" b="0" i="0" u="none" strike="noStrike" cap="none" normalizeH="0" baseline="0">
                <a:ln>
                  <a:noFill/>
                </a:ln>
                <a:solidFill>
                  <a:srgbClr val="353833"/>
                </a:solidFill>
                <a:effectLst/>
                <a:latin typeface="Times New Roman" panose="02020603050405020304" pitchFamily="18" charset="0"/>
                <a:cs typeface="Times New Roman" panose="02020603050405020304" pitchFamily="18" charset="0"/>
              </a:rPr>
              <a:t>&lt;E&gt; implements </a:t>
            </a:r>
            <a:r>
              <a:rPr kumimoji="0" lang="en-US" altLang="en-US" b="0" i="0" u="none" strike="noStrike" cap="none" normalizeH="0" baseline="0">
                <a:ln>
                  <a:noFill/>
                </a:ln>
                <a:solidFill>
                  <a:srgbClr val="4A6782"/>
                </a:solidFill>
                <a:effectLst/>
                <a:latin typeface="Times New Roman" panose="02020603050405020304" pitchFamily="18" charset="0"/>
                <a:cs typeface="Times New Roman" panose="02020603050405020304" pitchFamily="18" charset="0"/>
                <a:hlinkClick r:id="rId6" tooltip="interface in java.util"/>
              </a:rPr>
              <a:t>Set</a:t>
            </a:r>
            <a:r>
              <a:rPr kumimoji="0" lang="en-US" altLang="en-US" b="0" i="0" u="none" strike="noStrike" cap="none" normalizeH="0" baseline="0">
                <a:ln>
                  <a:noFill/>
                </a:ln>
                <a:solidFill>
                  <a:srgbClr val="353833"/>
                </a:solidFill>
                <a:effectLst/>
                <a:latin typeface="Times New Roman" panose="02020603050405020304" pitchFamily="18" charset="0"/>
                <a:cs typeface="Times New Roman" panose="02020603050405020304" pitchFamily="18" charset="0"/>
              </a:rPr>
              <a:t>&lt;E&gt;, </a:t>
            </a:r>
            <a:r>
              <a:rPr kumimoji="0" lang="en-US" altLang="en-US" b="0" i="0" u="none" strike="noStrike" cap="none" normalizeH="0" baseline="0">
                <a:ln>
                  <a:noFill/>
                </a:ln>
                <a:solidFill>
                  <a:srgbClr val="4A6782"/>
                </a:solidFill>
                <a:effectLst/>
                <a:latin typeface="Times New Roman" panose="02020603050405020304" pitchFamily="18" charset="0"/>
                <a:cs typeface="Times New Roman" panose="02020603050405020304" pitchFamily="18" charset="0"/>
                <a:hlinkClick r:id="rId4" tooltip="interface in java.lang"/>
              </a:rPr>
              <a:t>Cloneable</a:t>
            </a:r>
            <a:r>
              <a:rPr kumimoji="0" lang="en-US" altLang="en-US" b="0" i="0" u="none" strike="noStrike" cap="none" normalizeH="0" baseline="0">
                <a:ln>
                  <a:noFill/>
                </a:ln>
                <a:solidFill>
                  <a:srgbClr val="353833"/>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a:ln>
                  <a:noFill/>
                </a:ln>
                <a:solidFill>
                  <a:srgbClr val="4A6782"/>
                </a:solidFill>
                <a:effectLst/>
                <a:latin typeface="Times New Roman" panose="02020603050405020304" pitchFamily="18" charset="0"/>
                <a:cs typeface="Times New Roman" panose="02020603050405020304" pitchFamily="18" charset="0"/>
                <a:hlinkClick r:id="rId5" tooltip="interface in java.io"/>
              </a:rPr>
              <a:t>Serializable</a:t>
            </a:r>
            <a:r>
              <a:rPr kumimoji="0" lang="en-US" altLang="en-US"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 </a:t>
            </a:r>
          </a:p>
        </p:txBody>
      </p:sp>
      <p:sp>
        <p:nvSpPr>
          <p:cNvPr id="7" name="TextBox 6">
            <a:extLst>
              <a:ext uri="{FF2B5EF4-FFF2-40B4-BE49-F238E27FC236}">
                <a16:creationId xmlns:a16="http://schemas.microsoft.com/office/drawing/2014/main" id="{2839E6DA-A78A-2D1E-E7AD-A30C9624F46E}"/>
              </a:ext>
            </a:extLst>
          </p:cNvPr>
          <p:cNvSpPr txBox="1"/>
          <p:nvPr/>
        </p:nvSpPr>
        <p:spPr>
          <a:xfrm>
            <a:off x="1007706" y="2582019"/>
            <a:ext cx="6097554" cy="600164"/>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91440" bIns="45720" numCol="1" anchor="ctr" anchorCtr="0" compatLnSpc="1">
            <a:prstTxWarp prst="textNoShape">
              <a:avLst/>
            </a:prstTxWarp>
            <a:spAutoFit/>
          </a:bodyPr>
          <a:lstStyle>
            <a:defPPr>
              <a:defRPr lang="en-US"/>
            </a:defPPr>
            <a:lvl1pPr marR="0" lvl="0" indent="0" eaLnBrk="0" fontAlgn="base" hangingPunct="0">
              <a:lnSpc>
                <a:spcPct val="100000"/>
              </a:lnSpc>
              <a:spcBef>
                <a:spcPct val="0"/>
              </a:spcBef>
              <a:spcAft>
                <a:spcPct val="0"/>
              </a:spcAft>
              <a:buClrTx/>
              <a:buSzTx/>
              <a:buFontTx/>
              <a:buNone/>
              <a:tabLst/>
              <a:defRPr kumimoji="0" b="0" i="0" u="none" strike="noStrike" cap="none" normalizeH="0" baseline="0">
                <a:ln>
                  <a:noFill/>
                </a:ln>
                <a:solidFill>
                  <a:srgbClr val="353833"/>
                </a:solidFill>
                <a:effectLst/>
                <a:latin typeface="Times New Roman" panose="02020603050405020304" pitchFamily="18" charset="0"/>
                <a:cs typeface="Times New Roman" panose="02020603050405020304" pitchFamily="18" charset="0"/>
              </a:defRPr>
            </a:lvl1pPr>
          </a:lstStyle>
          <a:p>
            <a:r>
              <a:rPr lang="en-US" dirty="0"/>
              <a:t>public class </a:t>
            </a:r>
            <a:r>
              <a:rPr lang="en-US" dirty="0" err="1"/>
              <a:t>LinkedHashSet</a:t>
            </a:r>
            <a:r>
              <a:rPr lang="en-US" dirty="0"/>
              <a:t>&lt;E&gt; extends </a:t>
            </a:r>
            <a:r>
              <a:rPr lang="en-US" dirty="0">
                <a:hlinkClick r:id="rId7" tooltip="class in java.util"/>
              </a:rPr>
              <a:t>HashSet</a:t>
            </a:r>
            <a:r>
              <a:rPr lang="en-US" dirty="0"/>
              <a:t>&lt;E&gt; implements </a:t>
            </a:r>
            <a:r>
              <a:rPr lang="en-US" dirty="0">
                <a:hlinkClick r:id="rId6" tooltip="interface in java.util"/>
              </a:rPr>
              <a:t>Set</a:t>
            </a:r>
            <a:r>
              <a:rPr lang="en-US" dirty="0"/>
              <a:t>&lt;E&gt;, </a:t>
            </a:r>
            <a:r>
              <a:rPr lang="en-US" dirty="0">
                <a:hlinkClick r:id="rId4" tooltip="interface in java.lang"/>
              </a:rPr>
              <a:t>Cloneable</a:t>
            </a:r>
            <a:r>
              <a:rPr lang="en-US" dirty="0"/>
              <a:t>, </a:t>
            </a:r>
            <a:r>
              <a:rPr lang="en-US" dirty="0">
                <a:hlinkClick r:id="rId5" tooltip="interface in java.io"/>
              </a:rPr>
              <a:t>Serializable</a:t>
            </a:r>
            <a:endParaRPr lang="en-IN" dirty="0"/>
          </a:p>
        </p:txBody>
      </p:sp>
      <p:sp>
        <p:nvSpPr>
          <p:cNvPr id="3" name="TextBox 2">
            <a:extLst>
              <a:ext uri="{FF2B5EF4-FFF2-40B4-BE49-F238E27FC236}">
                <a16:creationId xmlns:a16="http://schemas.microsoft.com/office/drawing/2014/main" id="{C5759451-5F44-2769-3B7B-543EE2A94D1F}"/>
              </a:ext>
            </a:extLst>
          </p:cNvPr>
          <p:cNvSpPr txBox="1"/>
          <p:nvPr/>
        </p:nvSpPr>
        <p:spPr>
          <a:xfrm>
            <a:off x="2815512" y="2096225"/>
            <a:ext cx="8707793" cy="369332"/>
          </a:xfrm>
          <a:prstGeom prst="rect">
            <a:avLst/>
          </a:prstGeom>
          <a:noFill/>
        </p:spPr>
        <p:txBody>
          <a:bodyPr wrap="square">
            <a:spAutoFit/>
          </a:bodyPr>
          <a:lstStyle/>
          <a:p>
            <a:r>
              <a:rPr lang="en-US" dirty="0" err="1">
                <a:solidFill>
                  <a:srgbClr val="353833"/>
                </a:solidFill>
                <a:latin typeface="Times New Roman" panose="02020603050405020304" pitchFamily="18" charset="0"/>
                <a:cs typeface="Times New Roman" panose="02020603050405020304" pitchFamily="18" charset="0"/>
              </a:rPr>
              <a:t>NavigableSet</a:t>
            </a:r>
            <a:r>
              <a:rPr lang="en-US" dirty="0">
                <a:solidFill>
                  <a:srgbClr val="353833"/>
                </a:solidFill>
                <a:latin typeface="Times New Roman" panose="02020603050405020304" pitchFamily="18" charset="0"/>
                <a:cs typeface="Times New Roman" panose="02020603050405020304" pitchFamily="18" charset="0"/>
              </a:rPr>
              <a:t> extends </a:t>
            </a:r>
            <a:r>
              <a:rPr lang="en-US" dirty="0" err="1">
                <a:solidFill>
                  <a:srgbClr val="353833"/>
                </a:solidFill>
                <a:latin typeface="Times New Roman" panose="02020603050405020304" pitchFamily="18" charset="0"/>
                <a:cs typeface="Times New Roman" panose="02020603050405020304" pitchFamily="18" charset="0"/>
              </a:rPr>
              <a:t>SortedSet</a:t>
            </a:r>
            <a:r>
              <a:rPr lang="en-US" dirty="0">
                <a:solidFill>
                  <a:srgbClr val="353833"/>
                </a:solidFill>
                <a:latin typeface="Times New Roman" panose="02020603050405020304" pitchFamily="18" charset="0"/>
                <a:cs typeface="Times New Roman" panose="02020603050405020304" pitchFamily="18" charset="0"/>
              </a:rPr>
              <a:t> Interface which provides the nearest value of the set</a:t>
            </a:r>
            <a:endParaRPr lang="en-IN" dirty="0"/>
          </a:p>
        </p:txBody>
      </p:sp>
    </p:spTree>
    <p:extLst>
      <p:ext uri="{BB962C8B-B14F-4D97-AF65-F5344CB8AC3E}">
        <p14:creationId xmlns:p14="http://schemas.microsoft.com/office/powerpoint/2010/main" val="1369937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8F539B-85A3-3598-3128-B7CD4E6D6343}"/>
              </a:ext>
            </a:extLst>
          </p:cNvPr>
          <p:cNvSpPr>
            <a:spLocks noGrp="1"/>
          </p:cNvSpPr>
          <p:nvPr>
            <p:ph type="title"/>
          </p:nvPr>
        </p:nvSpPr>
        <p:spPr>
          <a:xfrm>
            <a:off x="838200" y="365125"/>
            <a:ext cx="10515600" cy="549275"/>
          </a:xfrm>
        </p:spPr>
        <p:txBody>
          <a:bodyPr>
            <a:normAutofit fontScale="90000"/>
          </a:bodyPr>
          <a:lstStyle/>
          <a:p>
            <a:r>
              <a:rPr lang="en-IN" dirty="0"/>
              <a:t>Queue Interface </a:t>
            </a:r>
          </a:p>
        </p:txBody>
      </p:sp>
      <p:sp>
        <p:nvSpPr>
          <p:cNvPr id="4" name="TextBox 3">
            <a:extLst>
              <a:ext uri="{FF2B5EF4-FFF2-40B4-BE49-F238E27FC236}">
                <a16:creationId xmlns:a16="http://schemas.microsoft.com/office/drawing/2014/main" id="{55A2D4B6-7558-70A7-CB95-EB411BF3F95A}"/>
              </a:ext>
            </a:extLst>
          </p:cNvPr>
          <p:cNvSpPr txBox="1"/>
          <p:nvPr/>
        </p:nvSpPr>
        <p:spPr>
          <a:xfrm>
            <a:off x="951720" y="1117375"/>
            <a:ext cx="10590245" cy="369332"/>
          </a:xfrm>
          <a:prstGeom prst="rect">
            <a:avLst/>
          </a:prstGeom>
          <a:noFill/>
        </p:spPr>
        <p:txBody>
          <a:bodyPr wrap="square" rtlCol="0">
            <a:spAutoFit/>
          </a:bodyPr>
          <a:lstStyle/>
          <a:p>
            <a:r>
              <a:rPr lang="en-IN" dirty="0"/>
              <a:t>Apart from Collection operations Queue provides additional insertion, extraction and inspection operations.</a:t>
            </a:r>
          </a:p>
        </p:txBody>
      </p:sp>
      <p:sp>
        <p:nvSpPr>
          <p:cNvPr id="5" name="Rectangle 1">
            <a:extLst>
              <a:ext uri="{FF2B5EF4-FFF2-40B4-BE49-F238E27FC236}">
                <a16:creationId xmlns:a16="http://schemas.microsoft.com/office/drawing/2014/main" id="{43239BC0-0FE2-FC60-4ADD-F7667B71F5CE}"/>
              </a:ext>
            </a:extLst>
          </p:cNvPr>
          <p:cNvSpPr>
            <a:spLocks noChangeArrowheads="1"/>
          </p:cNvSpPr>
          <p:nvPr/>
        </p:nvSpPr>
        <p:spPr bwMode="auto">
          <a:xfrm>
            <a:off x="951720" y="1591410"/>
            <a:ext cx="10402079" cy="651444"/>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50784"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rgbClr val="474747"/>
                </a:solidFill>
                <a:effectLst/>
                <a:latin typeface="Times New Roman" panose="02020603050405020304" pitchFamily="18" charset="0"/>
                <a:cs typeface="Times New Roman" panose="02020603050405020304" pitchFamily="18" charset="0"/>
              </a:rPr>
              <a:t>Each of these methods exists in two forms: one throws an exception if the operation fails, the other returns a special value (either null or false, depending on the operation).</a:t>
            </a:r>
            <a:r>
              <a:rPr kumimoji="0" lang="en-US" altLang="en-US"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p>
        </p:txBody>
      </p:sp>
      <p:graphicFrame>
        <p:nvGraphicFramePr>
          <p:cNvPr id="6" name="Table 6">
            <a:extLst>
              <a:ext uri="{FF2B5EF4-FFF2-40B4-BE49-F238E27FC236}">
                <a16:creationId xmlns:a16="http://schemas.microsoft.com/office/drawing/2014/main" id="{7270C6D7-781E-4797-9185-99F441CA7E8C}"/>
              </a:ext>
            </a:extLst>
          </p:cNvPr>
          <p:cNvGraphicFramePr>
            <a:graphicFrameLocks noGrp="1"/>
          </p:cNvGraphicFramePr>
          <p:nvPr>
            <p:extLst>
              <p:ext uri="{D42A27DB-BD31-4B8C-83A1-F6EECF244321}">
                <p14:modId xmlns:p14="http://schemas.microsoft.com/office/powerpoint/2010/main" val="2141153923"/>
              </p:ext>
            </p:extLst>
          </p:nvPr>
        </p:nvGraphicFramePr>
        <p:xfrm>
          <a:off x="1770743" y="2455160"/>
          <a:ext cx="7177314" cy="1483360"/>
        </p:xfrm>
        <a:graphic>
          <a:graphicData uri="http://schemas.openxmlformats.org/drawingml/2006/table">
            <a:tbl>
              <a:tblPr firstRow="1" bandRow="1">
                <a:tableStyleId>{5C22544A-7EE6-4342-B048-85BDC9FD1C3A}</a:tableStyleId>
              </a:tblPr>
              <a:tblGrid>
                <a:gridCol w="2232090">
                  <a:extLst>
                    <a:ext uri="{9D8B030D-6E8A-4147-A177-3AD203B41FA5}">
                      <a16:colId xmlns:a16="http://schemas.microsoft.com/office/drawing/2014/main" val="4283292168"/>
                    </a:ext>
                  </a:extLst>
                </a:gridCol>
                <a:gridCol w="2397968">
                  <a:extLst>
                    <a:ext uri="{9D8B030D-6E8A-4147-A177-3AD203B41FA5}">
                      <a16:colId xmlns:a16="http://schemas.microsoft.com/office/drawing/2014/main" val="2573970099"/>
                    </a:ext>
                  </a:extLst>
                </a:gridCol>
                <a:gridCol w="2547256">
                  <a:extLst>
                    <a:ext uri="{9D8B030D-6E8A-4147-A177-3AD203B41FA5}">
                      <a16:colId xmlns:a16="http://schemas.microsoft.com/office/drawing/2014/main" val="2109731511"/>
                    </a:ext>
                  </a:extLst>
                </a:gridCol>
              </a:tblGrid>
              <a:tr h="370840">
                <a:tc>
                  <a:txBody>
                    <a:bodyPr/>
                    <a:lstStyle/>
                    <a:p>
                      <a:r>
                        <a:rPr lang="en-IN" dirty="0">
                          <a:solidFill>
                            <a:schemeClr val="tx1"/>
                          </a:solidFill>
                        </a:rPr>
                        <a:t>Operation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IN" dirty="0">
                          <a:solidFill>
                            <a:schemeClr val="tx1"/>
                          </a:solidFill>
                        </a:rPr>
                        <a:t>Throws Exception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IN" dirty="0">
                          <a:solidFill>
                            <a:schemeClr val="tx1"/>
                          </a:solidFill>
                        </a:rPr>
                        <a:t>Return special value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09443229"/>
                  </a:ext>
                </a:extLst>
              </a:tr>
              <a:tr h="370840">
                <a:tc>
                  <a:txBody>
                    <a:bodyPr/>
                    <a:lstStyle/>
                    <a:p>
                      <a:r>
                        <a:rPr lang="en-IN" dirty="0">
                          <a:solidFill>
                            <a:schemeClr val="tx1"/>
                          </a:solidFill>
                        </a:rPr>
                        <a:t>Insert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IN" dirty="0">
                          <a:solidFill>
                            <a:schemeClr val="tx1"/>
                          </a:solidFill>
                        </a:rPr>
                        <a:t>add(e)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IN" dirty="0">
                          <a:solidFill>
                            <a:schemeClr val="tx1"/>
                          </a:solidFill>
                        </a:rPr>
                        <a:t>offer(e)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14351400"/>
                  </a:ext>
                </a:extLst>
              </a:tr>
              <a:tr h="370840">
                <a:tc>
                  <a:txBody>
                    <a:bodyPr/>
                    <a:lstStyle/>
                    <a:p>
                      <a:r>
                        <a:rPr lang="en-IN" dirty="0">
                          <a:solidFill>
                            <a:schemeClr val="tx1"/>
                          </a:solidFill>
                        </a:rPr>
                        <a:t>Remove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IN" dirty="0">
                          <a:solidFill>
                            <a:schemeClr val="tx1"/>
                          </a:solidFill>
                        </a:rPr>
                        <a:t>Remove()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IN" dirty="0">
                          <a:solidFill>
                            <a:schemeClr val="tx1"/>
                          </a:solidFill>
                        </a:rPr>
                        <a:t>poll()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7934792"/>
                  </a:ext>
                </a:extLst>
              </a:tr>
              <a:tr h="370840">
                <a:tc>
                  <a:txBody>
                    <a:bodyPr/>
                    <a:lstStyle/>
                    <a:p>
                      <a:r>
                        <a:rPr lang="en-IN" dirty="0">
                          <a:solidFill>
                            <a:schemeClr val="tx1"/>
                          </a:solidFill>
                        </a:rPr>
                        <a:t>Examine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IN" dirty="0">
                          <a:solidFill>
                            <a:schemeClr val="tx1"/>
                          </a:solidFill>
                        </a:rPr>
                        <a:t>element()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IN" dirty="0">
                          <a:solidFill>
                            <a:schemeClr val="tx1"/>
                          </a:solidFill>
                        </a:rPr>
                        <a:t>peek()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30286382"/>
                  </a:ext>
                </a:extLst>
              </a:tr>
            </a:tbl>
          </a:graphicData>
        </a:graphic>
      </p:graphicFrame>
      <p:sp>
        <p:nvSpPr>
          <p:cNvPr id="7" name="TextBox 6">
            <a:extLst>
              <a:ext uri="{FF2B5EF4-FFF2-40B4-BE49-F238E27FC236}">
                <a16:creationId xmlns:a16="http://schemas.microsoft.com/office/drawing/2014/main" id="{3D82D158-7161-1C22-B633-5EE699414CB0}"/>
              </a:ext>
            </a:extLst>
          </p:cNvPr>
          <p:cNvSpPr txBox="1"/>
          <p:nvPr/>
        </p:nvSpPr>
        <p:spPr>
          <a:xfrm>
            <a:off x="951720" y="4150826"/>
            <a:ext cx="7361856" cy="2125390"/>
          </a:xfrm>
          <a:prstGeom prst="rect">
            <a:avLst/>
          </a:prstGeom>
          <a:noFill/>
        </p:spPr>
        <p:txBody>
          <a:bodyPr wrap="square">
            <a:spAutoFit/>
          </a:bodyPr>
          <a:lstStyle/>
          <a:p>
            <a:pPr>
              <a:lnSpc>
                <a:spcPct val="150000"/>
              </a:lnSpc>
            </a:pPr>
            <a:r>
              <a:rPr lang="en-US" altLang="en-US" dirty="0">
                <a:solidFill>
                  <a:srgbClr val="474747"/>
                </a:solidFill>
                <a:latin typeface="Times New Roman" panose="02020603050405020304" pitchFamily="18" charset="0"/>
                <a:cs typeface="Times New Roman" panose="02020603050405020304" pitchFamily="18" charset="0"/>
              </a:rPr>
              <a:t>Queue is not necessarily maintain the elements in the FIFO order</a:t>
            </a:r>
          </a:p>
          <a:p>
            <a:pPr>
              <a:lnSpc>
                <a:spcPct val="150000"/>
              </a:lnSpc>
            </a:pPr>
            <a:r>
              <a:rPr kumimoji="0" lang="en-US" altLang="en-US" b="0" i="0" u="none" strike="noStrike" cap="none" normalizeH="0" baseline="0" dirty="0">
                <a:ln>
                  <a:noFill/>
                </a:ln>
                <a:solidFill>
                  <a:srgbClr val="474747"/>
                </a:solidFill>
                <a:effectLst/>
                <a:latin typeface="Times New Roman" panose="02020603050405020304" pitchFamily="18" charset="0"/>
                <a:cs typeface="Times New Roman" panose="02020603050405020304" pitchFamily="18" charset="0"/>
              </a:rPr>
              <a:t>Queue </a:t>
            </a:r>
            <a:r>
              <a:rPr lang="en-US" altLang="en-US" dirty="0">
                <a:solidFill>
                  <a:srgbClr val="474747"/>
                </a:solidFill>
                <a:latin typeface="Times New Roman" panose="02020603050405020304" pitchFamily="18" charset="0"/>
                <a:cs typeface="Times New Roman" panose="02020603050405020304" pitchFamily="18" charset="0"/>
              </a:rPr>
              <a:t>is based on its implementation policy</a:t>
            </a:r>
            <a:endParaRPr kumimoji="0" lang="en-US" altLang="en-US" b="0" i="0" u="none" strike="noStrike" cap="none" normalizeH="0" baseline="0" dirty="0">
              <a:ln>
                <a:noFill/>
              </a:ln>
              <a:solidFill>
                <a:srgbClr val="474747"/>
              </a:solidFill>
              <a:effectLst/>
              <a:latin typeface="Times New Roman" panose="02020603050405020304" pitchFamily="18" charset="0"/>
              <a:cs typeface="Times New Roman" panose="02020603050405020304" pitchFamily="18" charset="0"/>
            </a:endParaRPr>
          </a:p>
          <a:p>
            <a:pPr marL="742950" lvl="1" indent="-285750">
              <a:lnSpc>
                <a:spcPct val="150000"/>
              </a:lnSpc>
              <a:buFont typeface="Arial" panose="020B0604020202020204" pitchFamily="34" charset="0"/>
              <a:buChar char="•"/>
            </a:pPr>
            <a:r>
              <a:rPr lang="en-US" altLang="en-US" dirty="0">
                <a:solidFill>
                  <a:srgbClr val="474747"/>
                </a:solidFill>
                <a:latin typeface="Times New Roman" panose="02020603050405020304" pitchFamily="18" charset="0"/>
                <a:cs typeface="Times New Roman" panose="02020603050405020304" pitchFamily="18" charset="0"/>
              </a:rPr>
              <a:t>FIFO Queue</a:t>
            </a:r>
          </a:p>
          <a:p>
            <a:pPr marL="742950" lvl="1" indent="-285750">
              <a:lnSpc>
                <a:spcPct val="150000"/>
              </a:lnSpc>
              <a:buFont typeface="Arial" panose="020B0604020202020204" pitchFamily="34" charset="0"/>
              <a:buChar char="•"/>
            </a:pPr>
            <a:r>
              <a:rPr lang="en-US" altLang="en-US" dirty="0">
                <a:solidFill>
                  <a:srgbClr val="474747"/>
                </a:solidFill>
                <a:latin typeface="Times New Roman" panose="02020603050405020304" pitchFamily="18" charset="0"/>
                <a:cs typeface="Times New Roman" panose="02020603050405020304" pitchFamily="18" charset="0"/>
              </a:rPr>
              <a:t>Priority Queues (maintains natural order or comparator based) </a:t>
            </a:r>
            <a:r>
              <a:rPr kumimoji="0" lang="en-US" altLang="en-US" b="0" i="0" u="none" strike="noStrike" cap="none" normalizeH="0" baseline="0" dirty="0">
                <a:ln>
                  <a:noFill/>
                </a:ln>
                <a:solidFill>
                  <a:srgbClr val="474747"/>
                </a:solidFill>
                <a:effectLst/>
                <a:latin typeface="Times New Roman" panose="02020603050405020304" pitchFamily="18" charset="0"/>
                <a:cs typeface="Times New Roman" panose="02020603050405020304" pitchFamily="18" charset="0"/>
              </a:rPr>
              <a:t> </a:t>
            </a:r>
          </a:p>
          <a:p>
            <a:pPr marL="742950" lvl="1" indent="-285750">
              <a:lnSpc>
                <a:spcPct val="150000"/>
              </a:lnSpc>
              <a:buFont typeface="Arial" panose="020B0604020202020204" pitchFamily="34" charset="0"/>
              <a:buChar char="•"/>
            </a:pPr>
            <a:r>
              <a:rPr lang="en-US" altLang="en-US" dirty="0">
                <a:solidFill>
                  <a:srgbClr val="474747"/>
                </a:solidFill>
                <a:latin typeface="Times New Roman" panose="02020603050405020304" pitchFamily="18" charset="0"/>
                <a:cs typeface="Times New Roman" panose="02020603050405020304" pitchFamily="18" charset="0"/>
              </a:rPr>
              <a:t>LIFO Queue(or Stack)</a:t>
            </a:r>
            <a:endParaRPr lang="en-IN" dirty="0"/>
          </a:p>
        </p:txBody>
      </p:sp>
    </p:spTree>
    <p:extLst>
      <p:ext uri="{BB962C8B-B14F-4D97-AF65-F5344CB8AC3E}">
        <p14:creationId xmlns:p14="http://schemas.microsoft.com/office/powerpoint/2010/main" val="670220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1" end="1"/>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txEl>
                                              <p:pRg st="2" end="2"/>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
                                            <p:txEl>
                                              <p:pRg st="3" end="3"/>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7"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E1EFE4-7F60-75EF-D97A-44CE62438EBC}"/>
              </a:ext>
            </a:extLst>
          </p:cNvPr>
          <p:cNvSpPr>
            <a:spLocks noGrp="1"/>
          </p:cNvSpPr>
          <p:nvPr>
            <p:ph type="title"/>
          </p:nvPr>
        </p:nvSpPr>
        <p:spPr>
          <a:xfrm>
            <a:off x="838200" y="178511"/>
            <a:ext cx="10515600" cy="707895"/>
          </a:xfrm>
        </p:spPr>
        <p:txBody>
          <a:bodyPr/>
          <a:lstStyle/>
          <a:p>
            <a:r>
              <a:rPr lang="en-IN" dirty="0"/>
              <a:t>Deque</a:t>
            </a:r>
          </a:p>
        </p:txBody>
      </p:sp>
      <p:sp>
        <p:nvSpPr>
          <p:cNvPr id="5" name="TextBox 4">
            <a:extLst>
              <a:ext uri="{FF2B5EF4-FFF2-40B4-BE49-F238E27FC236}">
                <a16:creationId xmlns:a16="http://schemas.microsoft.com/office/drawing/2014/main" id="{A1E6967B-E3AF-37A8-6190-00E5926B1613}"/>
              </a:ext>
            </a:extLst>
          </p:cNvPr>
          <p:cNvSpPr txBox="1"/>
          <p:nvPr/>
        </p:nvSpPr>
        <p:spPr>
          <a:xfrm>
            <a:off x="856861" y="972877"/>
            <a:ext cx="8165841" cy="369332"/>
          </a:xfrm>
          <a:prstGeom prst="rect">
            <a:avLst/>
          </a:prstGeom>
          <a:noFill/>
        </p:spPr>
        <p:txBody>
          <a:bodyPr wrap="square">
            <a:spAutoFit/>
          </a:bodyPr>
          <a:lstStyle/>
          <a:p>
            <a:r>
              <a:rPr lang="en-US" b="0" i="0" dirty="0">
                <a:solidFill>
                  <a:srgbClr val="474747"/>
                </a:solidFill>
                <a:effectLst/>
                <a:latin typeface="DejaVu Serif"/>
              </a:rPr>
              <a:t>A linear collection that supports element insertion and removal at both ends.</a:t>
            </a:r>
            <a:endParaRPr lang="en-IN" dirty="0"/>
          </a:p>
        </p:txBody>
      </p:sp>
      <p:pic>
        <p:nvPicPr>
          <p:cNvPr id="11" name="Picture 10">
            <a:extLst>
              <a:ext uri="{FF2B5EF4-FFF2-40B4-BE49-F238E27FC236}">
                <a16:creationId xmlns:a16="http://schemas.microsoft.com/office/drawing/2014/main" id="{72189CD4-D5FA-48E7-33DC-6F02FB7A2D40}"/>
              </a:ext>
            </a:extLst>
          </p:cNvPr>
          <p:cNvPicPr>
            <a:picLocks noChangeAspect="1"/>
          </p:cNvPicPr>
          <p:nvPr/>
        </p:nvPicPr>
        <p:blipFill rotWithShape="1">
          <a:blip r:embed="rId2"/>
          <a:srcRect l="1225" t="62313" r="50791" b="16327"/>
          <a:stretch/>
        </p:blipFill>
        <p:spPr>
          <a:xfrm>
            <a:off x="888737" y="3027777"/>
            <a:ext cx="8189949" cy="2050754"/>
          </a:xfrm>
          <a:prstGeom prst="rect">
            <a:avLst/>
          </a:prstGeom>
        </p:spPr>
      </p:pic>
      <p:sp>
        <p:nvSpPr>
          <p:cNvPr id="4" name="TextBox 3">
            <a:extLst>
              <a:ext uri="{FF2B5EF4-FFF2-40B4-BE49-F238E27FC236}">
                <a16:creationId xmlns:a16="http://schemas.microsoft.com/office/drawing/2014/main" id="{1CA110CC-942F-E85D-8B76-C78E3F87DEA1}"/>
              </a:ext>
            </a:extLst>
          </p:cNvPr>
          <p:cNvSpPr txBox="1"/>
          <p:nvPr/>
        </p:nvSpPr>
        <p:spPr>
          <a:xfrm>
            <a:off x="832752" y="1458167"/>
            <a:ext cx="7941907" cy="369332"/>
          </a:xfrm>
          <a:prstGeom prst="rect">
            <a:avLst/>
          </a:prstGeom>
          <a:noFill/>
        </p:spPr>
        <p:txBody>
          <a:bodyPr wrap="square">
            <a:spAutoFit/>
          </a:bodyPr>
          <a:lstStyle/>
          <a:p>
            <a:r>
              <a:rPr lang="en-US" b="0" i="0" dirty="0">
                <a:solidFill>
                  <a:srgbClr val="474747"/>
                </a:solidFill>
                <a:effectLst/>
                <a:latin typeface="DejaVu Serif"/>
              </a:rPr>
              <a:t>This interface defines methods to access the elements at both ends of the deque. </a:t>
            </a:r>
            <a:endParaRPr lang="en-IN" dirty="0"/>
          </a:p>
        </p:txBody>
      </p:sp>
      <p:sp>
        <p:nvSpPr>
          <p:cNvPr id="6" name="Rectangle 1">
            <a:extLst>
              <a:ext uri="{FF2B5EF4-FFF2-40B4-BE49-F238E27FC236}">
                <a16:creationId xmlns:a16="http://schemas.microsoft.com/office/drawing/2014/main" id="{9EDE707F-98FC-A6EA-8E74-13462D5D7362}"/>
              </a:ext>
            </a:extLst>
          </p:cNvPr>
          <p:cNvSpPr>
            <a:spLocks noChangeArrowheads="1"/>
          </p:cNvSpPr>
          <p:nvPr/>
        </p:nvSpPr>
        <p:spPr bwMode="auto">
          <a:xfrm>
            <a:off x="832752" y="1943457"/>
            <a:ext cx="10515599" cy="92844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50784"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rgbClr val="474747"/>
                </a:solidFill>
                <a:effectLst/>
                <a:latin typeface="DejaVu Serif"/>
              </a:rPr>
              <a:t>Methods are provided to insert, remove, and examine the element. Each of these methods exists in two forms: one throws an exception if the operation fails, the other returns a special value (either </a:t>
            </a:r>
            <a:r>
              <a:rPr kumimoji="0" lang="en-US" altLang="en-US" b="0" i="0" u="none" strike="noStrike" cap="none" normalizeH="0" baseline="0" dirty="0">
                <a:ln>
                  <a:noFill/>
                </a:ln>
                <a:solidFill>
                  <a:srgbClr val="474747"/>
                </a:solidFill>
                <a:effectLst/>
                <a:latin typeface="DejaVu Sans Mono"/>
              </a:rPr>
              <a:t>null</a:t>
            </a:r>
            <a:r>
              <a:rPr kumimoji="0" lang="en-US" altLang="en-US" b="0" i="0" u="none" strike="noStrike" cap="none" normalizeH="0" baseline="0" dirty="0">
                <a:ln>
                  <a:noFill/>
                </a:ln>
                <a:solidFill>
                  <a:srgbClr val="474747"/>
                </a:solidFill>
                <a:effectLst/>
                <a:latin typeface="DejaVu Serif"/>
              </a:rPr>
              <a:t> or </a:t>
            </a:r>
            <a:r>
              <a:rPr kumimoji="0" lang="en-US" altLang="en-US" b="0" i="0" u="none" strike="noStrike" cap="none" normalizeH="0" baseline="0" dirty="0">
                <a:ln>
                  <a:noFill/>
                </a:ln>
                <a:solidFill>
                  <a:srgbClr val="474747"/>
                </a:solidFill>
                <a:effectLst/>
                <a:latin typeface="DejaVu Sans Mono"/>
              </a:rPr>
              <a:t>false</a:t>
            </a:r>
            <a:r>
              <a:rPr kumimoji="0" lang="en-US" altLang="en-US" b="0" i="0" u="none" strike="noStrike" cap="none" normalizeH="0" baseline="0" dirty="0">
                <a:ln>
                  <a:noFill/>
                </a:ln>
                <a:solidFill>
                  <a:srgbClr val="474747"/>
                </a:solidFill>
                <a:effectLst/>
                <a:latin typeface="DejaVu Serif"/>
              </a:rPr>
              <a:t>, depending on the operation).</a:t>
            </a:r>
            <a:r>
              <a:rPr kumimoji="0" lang="en-US" altLang="en-US" b="0" i="0" u="none" strike="noStrike" cap="none" normalizeH="0" baseline="0" dirty="0">
                <a:ln>
                  <a:noFill/>
                </a:ln>
                <a:solidFill>
                  <a:schemeClr val="tx1"/>
                </a:solidFill>
                <a:effectLst/>
              </a:rPr>
              <a:t> </a:t>
            </a:r>
          </a:p>
        </p:txBody>
      </p:sp>
    </p:spTree>
    <p:extLst>
      <p:ext uri="{BB962C8B-B14F-4D97-AF65-F5344CB8AC3E}">
        <p14:creationId xmlns:p14="http://schemas.microsoft.com/office/powerpoint/2010/main" val="1309458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8562BEE-B039-345E-96CF-71D4C33D7D26}"/>
              </a:ext>
            </a:extLst>
          </p:cNvPr>
          <p:cNvSpPr txBox="1"/>
          <p:nvPr/>
        </p:nvSpPr>
        <p:spPr>
          <a:xfrm>
            <a:off x="6151201" y="351007"/>
            <a:ext cx="6097554" cy="71300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50784" rIns="91440" bIns="45720" numCol="1" anchor="ctr" anchorCtr="0" compatLnSpc="1">
            <a:prstTxWarp prst="textNoShape">
              <a:avLst/>
            </a:prstTxWarp>
            <a:spAutoFit/>
          </a:bodyPr>
          <a:lstStyle>
            <a:defPPr>
              <a:defRPr lang="en-US"/>
            </a:defPPr>
            <a:lvl1pPr marR="0" lvl="0" indent="0" eaLnBrk="0" fontAlgn="base" hangingPunct="0">
              <a:lnSpc>
                <a:spcPct val="100000"/>
              </a:lnSpc>
              <a:spcBef>
                <a:spcPct val="0"/>
              </a:spcBef>
              <a:spcAft>
                <a:spcPct val="0"/>
              </a:spcAft>
              <a:buClrTx/>
              <a:buSzTx/>
              <a:buFontTx/>
              <a:buNone/>
              <a:tabLst/>
              <a:defRPr kumimoji="0" b="0" i="0" u="none" strike="noStrike" cap="none" normalizeH="0" baseline="0">
                <a:ln>
                  <a:noFill/>
                </a:ln>
                <a:solidFill>
                  <a:srgbClr val="474747"/>
                </a:solidFill>
                <a:effectLst/>
                <a:latin typeface="Times New Roman" panose="02020603050405020304" pitchFamily="18" charset="0"/>
                <a:cs typeface="Times New Roman" panose="02020603050405020304" pitchFamily="18" charset="0"/>
              </a:defRPr>
            </a:lvl1pPr>
            <a:lvl2pPr eaLnBrk="0" fontAlgn="base" hangingPunct="0">
              <a:spcBef>
                <a:spcPct val="0"/>
              </a:spcBef>
              <a:spcAft>
                <a:spcPct val="0"/>
              </a:spcAft>
              <a:defRPr>
                <a:latin typeface="Arial" panose="020B0604020202020204" pitchFamily="34" charset="0"/>
              </a:defRPr>
            </a:lvl2pPr>
            <a:lvl3pPr eaLnBrk="0" fontAlgn="base" hangingPunct="0">
              <a:spcBef>
                <a:spcPct val="0"/>
              </a:spcBef>
              <a:spcAft>
                <a:spcPct val="0"/>
              </a:spcAft>
              <a:defRPr>
                <a:latin typeface="Arial" panose="020B0604020202020204" pitchFamily="34" charset="0"/>
              </a:defRPr>
            </a:lvl3pPr>
            <a:lvl4pPr eaLnBrk="0" fontAlgn="base" hangingPunct="0">
              <a:spcBef>
                <a:spcPct val="0"/>
              </a:spcBef>
              <a:spcAft>
                <a:spcPct val="0"/>
              </a:spcAft>
              <a:defRPr>
                <a:latin typeface="Arial" panose="020B0604020202020204" pitchFamily="34" charset="0"/>
              </a:defRPr>
            </a:lvl4pPr>
            <a:lvl5pPr eaLnBrk="0" fontAlgn="base" hangingPunct="0">
              <a:spcBef>
                <a:spcPct val="0"/>
              </a:spcBef>
              <a:spcAft>
                <a:spcPct val="0"/>
              </a:spcAft>
              <a:defRPr>
                <a:latin typeface="Arial" panose="020B0604020202020204" pitchFamily="34" charset="0"/>
              </a:defRPr>
            </a:lvl5pPr>
            <a:lvl6pPr eaLnBrk="0" fontAlgn="base" hangingPunct="0">
              <a:spcBef>
                <a:spcPct val="0"/>
              </a:spcBef>
              <a:spcAft>
                <a:spcPct val="0"/>
              </a:spcAft>
              <a:defRPr>
                <a:latin typeface="Arial" panose="020B0604020202020204" pitchFamily="34" charset="0"/>
              </a:defRPr>
            </a:lvl6pPr>
            <a:lvl7pPr eaLnBrk="0" fontAlgn="base" hangingPunct="0">
              <a:spcBef>
                <a:spcPct val="0"/>
              </a:spcBef>
              <a:spcAft>
                <a:spcPct val="0"/>
              </a:spcAft>
              <a:defRPr>
                <a:latin typeface="Arial" panose="020B0604020202020204" pitchFamily="34" charset="0"/>
              </a:defRPr>
            </a:lvl7pPr>
            <a:lvl8pPr eaLnBrk="0" fontAlgn="base" hangingPunct="0">
              <a:spcBef>
                <a:spcPct val="0"/>
              </a:spcBef>
              <a:spcAft>
                <a:spcPct val="0"/>
              </a:spcAft>
              <a:defRPr>
                <a:latin typeface="Arial" panose="020B0604020202020204" pitchFamily="34" charset="0"/>
              </a:defRPr>
            </a:lvl8pPr>
            <a:lvl9pPr eaLnBrk="0" fontAlgn="base" hangingPunct="0">
              <a:spcBef>
                <a:spcPct val="0"/>
              </a:spcBef>
              <a:spcAft>
                <a:spcPct val="0"/>
              </a:spcAft>
              <a:defRPr>
                <a:latin typeface="Arial" panose="020B0604020202020204" pitchFamily="34" charset="0"/>
              </a:defRPr>
            </a:lvl9pPr>
          </a:lstStyle>
          <a:p>
            <a:r>
              <a:rPr lang="en-US" sz="2000" dirty="0"/>
              <a:t>Deques can also be used as LIFO (Last-In-First-Out) stacks. </a:t>
            </a:r>
            <a:endParaRPr lang="en-IN" sz="2000" dirty="0"/>
          </a:p>
        </p:txBody>
      </p:sp>
      <p:sp>
        <p:nvSpPr>
          <p:cNvPr id="6" name="TextBox 5">
            <a:extLst>
              <a:ext uri="{FF2B5EF4-FFF2-40B4-BE49-F238E27FC236}">
                <a16:creationId xmlns:a16="http://schemas.microsoft.com/office/drawing/2014/main" id="{C809D5F1-DC60-81A5-4DA4-7C580448DD03}"/>
              </a:ext>
            </a:extLst>
          </p:cNvPr>
          <p:cNvSpPr txBox="1"/>
          <p:nvPr/>
        </p:nvSpPr>
        <p:spPr>
          <a:xfrm>
            <a:off x="6151203" y="991852"/>
            <a:ext cx="6097554" cy="71300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50784" rIns="91440" bIns="45720" numCol="1" anchor="ctr" anchorCtr="0" compatLnSpc="1">
            <a:prstTxWarp prst="textNoShape">
              <a:avLst/>
            </a:prstTxWarp>
            <a:spAutoFit/>
          </a:bodyPr>
          <a:lstStyle>
            <a:defPPr>
              <a:defRPr lang="en-US"/>
            </a:defPPr>
            <a:lvl1pPr marR="0" lvl="0" indent="0" eaLnBrk="0" fontAlgn="base" hangingPunct="0">
              <a:lnSpc>
                <a:spcPct val="100000"/>
              </a:lnSpc>
              <a:spcBef>
                <a:spcPct val="0"/>
              </a:spcBef>
              <a:spcAft>
                <a:spcPct val="0"/>
              </a:spcAft>
              <a:buClrTx/>
              <a:buSzTx/>
              <a:buFontTx/>
              <a:buNone/>
              <a:tabLst/>
              <a:defRPr kumimoji="0" b="0" i="0" u="none" strike="noStrike" cap="none" normalizeH="0" baseline="0">
                <a:ln>
                  <a:noFill/>
                </a:ln>
                <a:solidFill>
                  <a:srgbClr val="474747"/>
                </a:solidFill>
                <a:effectLst/>
                <a:latin typeface="Times New Roman" panose="02020603050405020304" pitchFamily="18" charset="0"/>
                <a:cs typeface="Times New Roman" panose="02020603050405020304" pitchFamily="18" charset="0"/>
              </a:defRPr>
            </a:lvl1pPr>
            <a:lvl2pPr eaLnBrk="0" fontAlgn="base" hangingPunct="0">
              <a:spcBef>
                <a:spcPct val="0"/>
              </a:spcBef>
              <a:spcAft>
                <a:spcPct val="0"/>
              </a:spcAft>
              <a:defRPr>
                <a:latin typeface="Arial" panose="020B0604020202020204" pitchFamily="34" charset="0"/>
              </a:defRPr>
            </a:lvl2pPr>
            <a:lvl3pPr eaLnBrk="0" fontAlgn="base" hangingPunct="0">
              <a:spcBef>
                <a:spcPct val="0"/>
              </a:spcBef>
              <a:spcAft>
                <a:spcPct val="0"/>
              </a:spcAft>
              <a:defRPr>
                <a:latin typeface="Arial" panose="020B0604020202020204" pitchFamily="34" charset="0"/>
              </a:defRPr>
            </a:lvl3pPr>
            <a:lvl4pPr eaLnBrk="0" fontAlgn="base" hangingPunct="0">
              <a:spcBef>
                <a:spcPct val="0"/>
              </a:spcBef>
              <a:spcAft>
                <a:spcPct val="0"/>
              </a:spcAft>
              <a:defRPr>
                <a:latin typeface="Arial" panose="020B0604020202020204" pitchFamily="34" charset="0"/>
              </a:defRPr>
            </a:lvl4pPr>
            <a:lvl5pPr eaLnBrk="0" fontAlgn="base" hangingPunct="0">
              <a:spcBef>
                <a:spcPct val="0"/>
              </a:spcBef>
              <a:spcAft>
                <a:spcPct val="0"/>
              </a:spcAft>
              <a:defRPr>
                <a:latin typeface="Arial" panose="020B0604020202020204" pitchFamily="34" charset="0"/>
              </a:defRPr>
            </a:lvl5pPr>
            <a:lvl6pPr eaLnBrk="0" fontAlgn="base" hangingPunct="0">
              <a:spcBef>
                <a:spcPct val="0"/>
              </a:spcBef>
              <a:spcAft>
                <a:spcPct val="0"/>
              </a:spcAft>
              <a:defRPr>
                <a:latin typeface="Arial" panose="020B0604020202020204" pitchFamily="34" charset="0"/>
              </a:defRPr>
            </a:lvl6pPr>
            <a:lvl7pPr eaLnBrk="0" fontAlgn="base" hangingPunct="0">
              <a:spcBef>
                <a:spcPct val="0"/>
              </a:spcBef>
              <a:spcAft>
                <a:spcPct val="0"/>
              </a:spcAft>
              <a:defRPr>
                <a:latin typeface="Arial" panose="020B0604020202020204" pitchFamily="34" charset="0"/>
              </a:defRPr>
            </a:lvl7pPr>
            <a:lvl8pPr eaLnBrk="0" fontAlgn="base" hangingPunct="0">
              <a:spcBef>
                <a:spcPct val="0"/>
              </a:spcBef>
              <a:spcAft>
                <a:spcPct val="0"/>
              </a:spcAft>
              <a:defRPr>
                <a:latin typeface="Arial" panose="020B0604020202020204" pitchFamily="34" charset="0"/>
              </a:defRPr>
            </a:lvl8pPr>
            <a:lvl9pPr eaLnBrk="0" fontAlgn="base" hangingPunct="0">
              <a:spcBef>
                <a:spcPct val="0"/>
              </a:spcBef>
              <a:spcAft>
                <a:spcPct val="0"/>
              </a:spcAft>
              <a:defRPr>
                <a:latin typeface="Arial" panose="020B0604020202020204" pitchFamily="34" charset="0"/>
              </a:defRPr>
            </a:lvl9pPr>
          </a:lstStyle>
          <a:p>
            <a:r>
              <a:rPr lang="en-US" sz="2000" dirty="0"/>
              <a:t>When a deque is used as a stack, elements are pushed and popped from the beginning of the deque.</a:t>
            </a:r>
            <a:endParaRPr lang="en-IN" sz="2000" dirty="0"/>
          </a:p>
        </p:txBody>
      </p:sp>
      <p:pic>
        <p:nvPicPr>
          <p:cNvPr id="8" name="Picture 7">
            <a:extLst>
              <a:ext uri="{FF2B5EF4-FFF2-40B4-BE49-F238E27FC236}">
                <a16:creationId xmlns:a16="http://schemas.microsoft.com/office/drawing/2014/main" id="{9AF58C00-77A1-28F9-10BD-4C9EA000801B}"/>
              </a:ext>
            </a:extLst>
          </p:cNvPr>
          <p:cNvPicPr>
            <a:picLocks noChangeAspect="1"/>
          </p:cNvPicPr>
          <p:nvPr/>
        </p:nvPicPr>
        <p:blipFill rotWithShape="1">
          <a:blip r:embed="rId2"/>
          <a:srcRect t="34150" r="70689" b="44762"/>
          <a:stretch/>
        </p:blipFill>
        <p:spPr>
          <a:xfrm>
            <a:off x="6096000" y="2052735"/>
            <a:ext cx="5512060" cy="2352688"/>
          </a:xfrm>
          <a:prstGeom prst="rect">
            <a:avLst/>
          </a:prstGeom>
          <a:solidFill>
            <a:srgbClr val="FFFFFF"/>
          </a:solidFill>
          <a:ln>
            <a:noFill/>
          </a:ln>
          <a:effectLst/>
        </p:spPr>
      </p:pic>
      <p:sp>
        <p:nvSpPr>
          <p:cNvPr id="9" name="Rectangle 2">
            <a:extLst>
              <a:ext uri="{FF2B5EF4-FFF2-40B4-BE49-F238E27FC236}">
                <a16:creationId xmlns:a16="http://schemas.microsoft.com/office/drawing/2014/main" id="{7319A8C0-3109-0E7B-C8EC-9700B540C342}"/>
              </a:ext>
            </a:extLst>
          </p:cNvPr>
          <p:cNvSpPr>
            <a:spLocks noChangeArrowheads="1"/>
          </p:cNvSpPr>
          <p:nvPr/>
        </p:nvSpPr>
        <p:spPr bwMode="auto">
          <a:xfrm>
            <a:off x="260482" y="492063"/>
            <a:ext cx="5508170" cy="1020776"/>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50784"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474747"/>
                </a:solidFill>
                <a:effectLst/>
                <a:latin typeface="Times New Roman" panose="02020603050405020304" pitchFamily="18" charset="0"/>
                <a:cs typeface="Times New Roman" panose="02020603050405020304" pitchFamily="18" charset="0"/>
              </a:rPr>
              <a:t>This interface extends the </a:t>
            </a:r>
            <a:r>
              <a:rPr kumimoji="0" lang="en-US" altLang="en-US" sz="2000" b="1" i="0" strike="noStrike" cap="none" normalizeH="0" baseline="0" dirty="0">
                <a:ln>
                  <a:noFill/>
                </a:ln>
                <a:effectLst/>
                <a:latin typeface="Times New Roman" panose="02020603050405020304" pitchFamily="18" charset="0"/>
                <a:cs typeface="Times New Roman" panose="02020603050405020304" pitchFamily="18" charset="0"/>
                <a:hlinkClick r:id="rId3" tooltip="interface in java.util">
                  <a:extLst>
                    <a:ext uri="{A12FA001-AC4F-418D-AE19-62706E023703}">
                      <ahyp:hlinkClr xmlns:ahyp="http://schemas.microsoft.com/office/drawing/2018/hyperlinkcolor" val="tx"/>
                    </a:ext>
                  </a:extLst>
                </a:hlinkClick>
              </a:rPr>
              <a:t>Queue</a:t>
            </a:r>
            <a:r>
              <a:rPr kumimoji="0" lang="en-US" altLang="en-US" sz="2000" b="0" i="0" u="none" strike="noStrike" cap="none" normalizeH="0" baseline="0" dirty="0">
                <a:ln>
                  <a:noFill/>
                </a:ln>
                <a:solidFill>
                  <a:srgbClr val="474747"/>
                </a:solidFill>
                <a:effectLst/>
                <a:latin typeface="Times New Roman" panose="02020603050405020304" pitchFamily="18" charset="0"/>
                <a:cs typeface="Times New Roman" panose="02020603050405020304" pitchFamily="18" charset="0"/>
              </a:rPr>
              <a:t> interface.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474747"/>
                </a:solidFill>
                <a:effectLst/>
                <a:latin typeface="Times New Roman" panose="02020603050405020304" pitchFamily="18" charset="0"/>
                <a:cs typeface="Times New Roman" panose="02020603050405020304" pitchFamily="18" charset="0"/>
              </a:rPr>
              <a:t>When a deque is used as a queue, FIFO (First-In-First-Out) behavior results. </a:t>
            </a:r>
            <a:r>
              <a:rPr kumimoji="0" lang="en-US" alt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p>
        </p:txBody>
      </p:sp>
      <p:pic>
        <p:nvPicPr>
          <p:cNvPr id="10" name="Picture 9">
            <a:extLst>
              <a:ext uri="{FF2B5EF4-FFF2-40B4-BE49-F238E27FC236}">
                <a16:creationId xmlns:a16="http://schemas.microsoft.com/office/drawing/2014/main" id="{B54D95C0-C9AD-84EF-BEDD-96F1EE6D915B}"/>
              </a:ext>
            </a:extLst>
          </p:cNvPr>
          <p:cNvPicPr>
            <a:picLocks noChangeAspect="1"/>
          </p:cNvPicPr>
          <p:nvPr/>
        </p:nvPicPr>
        <p:blipFill rotWithShape="1">
          <a:blip r:embed="rId4"/>
          <a:srcRect l="1159" t="24354" r="71550" b="41497"/>
          <a:stretch/>
        </p:blipFill>
        <p:spPr>
          <a:xfrm>
            <a:off x="427650" y="1894114"/>
            <a:ext cx="5030757" cy="3540938"/>
          </a:xfrm>
          <a:prstGeom prst="rect">
            <a:avLst/>
          </a:prstGeom>
        </p:spPr>
      </p:pic>
    </p:spTree>
    <p:extLst>
      <p:ext uri="{BB962C8B-B14F-4D97-AF65-F5344CB8AC3E}">
        <p14:creationId xmlns:p14="http://schemas.microsoft.com/office/powerpoint/2010/main" val="3403981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89AE1C-CAF3-0363-8497-3CDBB86F4EF4}"/>
              </a:ext>
            </a:extLst>
          </p:cNvPr>
          <p:cNvSpPr>
            <a:spLocks noGrp="1"/>
          </p:cNvSpPr>
          <p:nvPr>
            <p:ph type="title"/>
          </p:nvPr>
        </p:nvSpPr>
        <p:spPr>
          <a:xfrm>
            <a:off x="838200" y="365126"/>
            <a:ext cx="10515600" cy="600164"/>
          </a:xfrm>
        </p:spPr>
        <p:txBody>
          <a:bodyPr>
            <a:normAutofit fontScale="90000"/>
          </a:bodyPr>
          <a:lstStyle/>
          <a:p>
            <a:r>
              <a:rPr lang="en-IN" dirty="0" err="1"/>
              <a:t>ArrayDeque</a:t>
            </a:r>
            <a:endParaRPr lang="en-IN" dirty="0"/>
          </a:p>
        </p:txBody>
      </p:sp>
      <p:sp>
        <p:nvSpPr>
          <p:cNvPr id="4" name="Rectangle 1">
            <a:extLst>
              <a:ext uri="{FF2B5EF4-FFF2-40B4-BE49-F238E27FC236}">
                <a16:creationId xmlns:a16="http://schemas.microsoft.com/office/drawing/2014/main" id="{C15E852A-597B-5E5E-D126-BAF7D3272903}"/>
              </a:ext>
            </a:extLst>
          </p:cNvPr>
          <p:cNvSpPr>
            <a:spLocks noChangeArrowheads="1"/>
          </p:cNvSpPr>
          <p:nvPr/>
        </p:nvSpPr>
        <p:spPr bwMode="auto">
          <a:xfrm>
            <a:off x="766670" y="1288001"/>
            <a:ext cx="9677400" cy="66172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353833"/>
                </a:solidFill>
                <a:effectLst/>
                <a:latin typeface="Times New Roman" panose="02020603050405020304" pitchFamily="18" charset="0"/>
                <a:cs typeface="Times New Roman" panose="02020603050405020304" pitchFamily="18" charset="0"/>
              </a:rPr>
              <a:t>public class </a:t>
            </a:r>
            <a:r>
              <a:rPr kumimoji="0" lang="en-US" altLang="en-US" sz="2000" b="1" i="0" u="none" strike="noStrike" cap="none" normalizeH="0" baseline="0" dirty="0" err="1">
                <a:ln>
                  <a:noFill/>
                </a:ln>
                <a:solidFill>
                  <a:srgbClr val="353833"/>
                </a:solidFill>
                <a:effectLst/>
                <a:latin typeface="Times New Roman" panose="02020603050405020304" pitchFamily="18" charset="0"/>
                <a:cs typeface="Times New Roman" panose="02020603050405020304" pitchFamily="18" charset="0"/>
              </a:rPr>
              <a:t>ArrayDeque</a:t>
            </a:r>
            <a:r>
              <a:rPr kumimoji="0" lang="en-US" altLang="en-US" sz="2000" b="1" i="0" u="none" strike="noStrike" cap="none" normalizeH="0" baseline="0" dirty="0">
                <a:ln>
                  <a:noFill/>
                </a:ln>
                <a:solidFill>
                  <a:srgbClr val="353833"/>
                </a:solidFill>
                <a:effectLst/>
                <a:latin typeface="Times New Roman" panose="02020603050405020304" pitchFamily="18" charset="0"/>
                <a:cs typeface="Times New Roman" panose="02020603050405020304" pitchFamily="18" charset="0"/>
              </a:rPr>
              <a:t>&lt;E&gt;</a:t>
            </a:r>
            <a:r>
              <a:rPr kumimoji="0" lang="en-US" altLang="en-US" sz="2000" b="0" i="0" u="none" strike="noStrike" cap="none" normalizeH="0" baseline="0" dirty="0">
                <a:ln>
                  <a:noFill/>
                </a:ln>
                <a:solidFill>
                  <a:srgbClr val="353833"/>
                </a:solidFill>
                <a:effectLst/>
                <a:latin typeface="Times New Roman" panose="02020603050405020304" pitchFamily="18" charset="0"/>
                <a:cs typeface="Times New Roman" panose="02020603050405020304" pitchFamily="18" charset="0"/>
              </a:rPr>
              <a:t> extends </a:t>
            </a:r>
            <a:r>
              <a:rPr kumimoji="0" lang="en-US" altLang="en-US" sz="2000" b="0" i="0" u="none" strike="noStrike" cap="none" normalizeH="0" baseline="0" dirty="0" err="1">
                <a:ln>
                  <a:noFill/>
                </a:ln>
                <a:solidFill>
                  <a:srgbClr val="4A6782"/>
                </a:solidFill>
                <a:effectLst/>
                <a:latin typeface="Times New Roman" panose="02020603050405020304" pitchFamily="18" charset="0"/>
                <a:cs typeface="Times New Roman" panose="02020603050405020304" pitchFamily="18" charset="0"/>
                <a:hlinkClick r:id="rId2" tooltip="class in java.util"/>
              </a:rPr>
              <a:t>AbstractCollection</a:t>
            </a:r>
            <a:r>
              <a:rPr kumimoji="0" lang="en-US" altLang="en-US" sz="2000" b="0" i="0" u="none" strike="noStrike" cap="none" normalizeH="0" baseline="0" dirty="0">
                <a:ln>
                  <a:noFill/>
                </a:ln>
                <a:solidFill>
                  <a:srgbClr val="353833"/>
                </a:solidFill>
                <a:effectLst/>
                <a:latin typeface="Times New Roman" panose="02020603050405020304" pitchFamily="18" charset="0"/>
                <a:cs typeface="Times New Roman" panose="02020603050405020304" pitchFamily="18" charset="0"/>
              </a:rPr>
              <a:t>&lt;E&gt;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353833"/>
                </a:solidFill>
                <a:effectLst/>
                <a:latin typeface="Times New Roman" panose="02020603050405020304" pitchFamily="18" charset="0"/>
                <a:cs typeface="Times New Roman" panose="02020603050405020304" pitchFamily="18" charset="0"/>
              </a:rPr>
              <a:t>implements </a:t>
            </a:r>
            <a:r>
              <a:rPr kumimoji="0" lang="en-US" altLang="en-US" sz="2000" b="0" i="0" u="none" strike="noStrike" cap="none" normalizeH="0" baseline="0" dirty="0">
                <a:ln>
                  <a:noFill/>
                </a:ln>
                <a:solidFill>
                  <a:srgbClr val="4A6782"/>
                </a:solidFill>
                <a:effectLst/>
                <a:latin typeface="Times New Roman" panose="02020603050405020304" pitchFamily="18" charset="0"/>
                <a:cs typeface="Times New Roman" panose="02020603050405020304" pitchFamily="18" charset="0"/>
                <a:hlinkClick r:id="rId3" tooltip="interface in java.util"/>
              </a:rPr>
              <a:t>Deque</a:t>
            </a:r>
            <a:r>
              <a:rPr kumimoji="0" lang="en-US" altLang="en-US" sz="2000" b="0" i="0" u="none" strike="noStrike" cap="none" normalizeH="0" baseline="0" dirty="0">
                <a:ln>
                  <a:noFill/>
                </a:ln>
                <a:solidFill>
                  <a:srgbClr val="353833"/>
                </a:solidFill>
                <a:effectLst/>
                <a:latin typeface="Times New Roman" panose="02020603050405020304" pitchFamily="18" charset="0"/>
                <a:cs typeface="Times New Roman" panose="02020603050405020304" pitchFamily="18" charset="0"/>
              </a:rPr>
              <a:t>&lt;E&gt;, </a:t>
            </a:r>
            <a:r>
              <a:rPr kumimoji="0" lang="en-US" altLang="en-US" sz="2000" b="0" i="0" u="none" strike="noStrike" cap="none" normalizeH="0" baseline="0" dirty="0">
                <a:ln>
                  <a:noFill/>
                </a:ln>
                <a:solidFill>
                  <a:srgbClr val="4A6782"/>
                </a:solidFill>
                <a:effectLst/>
                <a:latin typeface="Times New Roman" panose="02020603050405020304" pitchFamily="18" charset="0"/>
                <a:cs typeface="Times New Roman" panose="02020603050405020304" pitchFamily="18" charset="0"/>
                <a:hlinkClick r:id="rId4" tooltip="interface in java.lang"/>
              </a:rPr>
              <a:t>Cloneable</a:t>
            </a:r>
            <a:r>
              <a:rPr kumimoji="0" lang="en-US" altLang="en-US" sz="2000" b="0" i="0" u="none" strike="noStrike" cap="none" normalizeH="0" baseline="0" dirty="0">
                <a:ln>
                  <a:noFill/>
                </a:ln>
                <a:solidFill>
                  <a:srgbClr val="353833"/>
                </a:solidFill>
                <a:effectLst/>
                <a:latin typeface="Times New Roman" panose="02020603050405020304" pitchFamily="18" charset="0"/>
                <a:cs typeface="Times New Roman" panose="02020603050405020304" pitchFamily="18" charset="0"/>
              </a:rPr>
              <a:t>, </a:t>
            </a:r>
            <a:r>
              <a:rPr kumimoji="0" lang="en-US" altLang="en-US" sz="2000" b="0" i="0" u="none" strike="noStrike" cap="none" normalizeH="0" baseline="0" dirty="0">
                <a:ln>
                  <a:noFill/>
                </a:ln>
                <a:solidFill>
                  <a:srgbClr val="4A6782"/>
                </a:solidFill>
                <a:effectLst/>
                <a:latin typeface="Times New Roman" panose="02020603050405020304" pitchFamily="18" charset="0"/>
                <a:cs typeface="Times New Roman" panose="02020603050405020304" pitchFamily="18" charset="0"/>
                <a:hlinkClick r:id="rId5" tooltip="interface in java.io"/>
              </a:rPr>
              <a:t>Serializable</a:t>
            </a:r>
            <a:r>
              <a:rPr kumimoji="0" lang="en-US" alt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p>
        </p:txBody>
      </p:sp>
      <p:graphicFrame>
        <p:nvGraphicFramePr>
          <p:cNvPr id="5" name="Table 4">
            <a:extLst>
              <a:ext uri="{FF2B5EF4-FFF2-40B4-BE49-F238E27FC236}">
                <a16:creationId xmlns:a16="http://schemas.microsoft.com/office/drawing/2014/main" id="{40D923A8-1C4B-AEED-9771-710D833F67AE}"/>
              </a:ext>
            </a:extLst>
          </p:cNvPr>
          <p:cNvGraphicFramePr>
            <a:graphicFrameLocks noGrp="1"/>
          </p:cNvGraphicFramePr>
          <p:nvPr>
            <p:extLst>
              <p:ext uri="{D42A27DB-BD31-4B8C-83A1-F6EECF244321}">
                <p14:modId xmlns:p14="http://schemas.microsoft.com/office/powerpoint/2010/main" val="2192088732"/>
              </p:ext>
            </p:extLst>
          </p:nvPr>
        </p:nvGraphicFramePr>
        <p:xfrm>
          <a:off x="766670" y="3547126"/>
          <a:ext cx="10084831" cy="1870912"/>
        </p:xfrm>
        <a:graphic>
          <a:graphicData uri="http://schemas.openxmlformats.org/drawingml/2006/table">
            <a:tbl>
              <a:tblPr/>
              <a:tblGrid>
                <a:gridCol w="10084831">
                  <a:extLst>
                    <a:ext uri="{9D8B030D-6E8A-4147-A177-3AD203B41FA5}">
                      <a16:colId xmlns:a16="http://schemas.microsoft.com/office/drawing/2014/main" val="1350666215"/>
                    </a:ext>
                  </a:extLst>
                </a:gridCol>
              </a:tblGrid>
              <a:tr h="605992">
                <a:tc>
                  <a:txBody>
                    <a:bodyPr/>
                    <a:lstStyle/>
                    <a:p>
                      <a:pPr algn="l" fontAlgn="t"/>
                      <a:r>
                        <a:rPr lang="en-US" b="1" u="none" strike="noStrike">
                          <a:solidFill>
                            <a:srgbClr val="4A6782"/>
                          </a:solidFill>
                          <a:effectLst/>
                          <a:hlinkClick r:id="rId6"/>
                        </a:rPr>
                        <a:t>ArrayDeque</a:t>
                      </a:r>
                      <a:r>
                        <a:rPr lang="en-US">
                          <a:effectLst/>
                        </a:rPr>
                        <a:t>()</a:t>
                      </a:r>
                      <a:r>
                        <a:rPr lang="en-US">
                          <a:solidFill>
                            <a:srgbClr val="474747"/>
                          </a:solidFill>
                          <a:effectLst/>
                          <a:latin typeface="DejaVu Serif"/>
                        </a:rPr>
                        <a:t>Constructs an empty array deque with an initial capacity sufficient to hold 16 elements.</a:t>
                      </a:r>
                    </a:p>
                  </a:txBody>
                  <a:tcPr marL="76200" marR="22860" marT="60960" marB="22860">
                    <a:lnL w="7620" cap="flat" cmpd="sng" algn="ctr">
                      <a:solidFill>
                        <a:srgbClr val="EEEEEE"/>
                      </a:solidFill>
                      <a:prstDash val="solid"/>
                      <a:round/>
                      <a:headEnd type="none" w="med" len="med"/>
                      <a:tailEnd type="none" w="med" len="med"/>
                    </a:lnL>
                    <a:lnR w="7620" cap="flat" cmpd="sng" algn="ctr">
                      <a:solidFill>
                        <a:srgbClr val="EEEEEE"/>
                      </a:solidFill>
                      <a:prstDash val="solid"/>
                      <a:round/>
                      <a:headEnd type="none" w="med" len="med"/>
                      <a:tailEnd type="none" w="med" len="med"/>
                    </a:lnR>
                    <a:lnT>
                      <a:noFill/>
                    </a:lnT>
                    <a:lnB w="7620" cap="flat" cmpd="sng" algn="ctr">
                      <a:solidFill>
                        <a:srgbClr val="EEEEEE"/>
                      </a:solidFill>
                      <a:prstDash val="solid"/>
                      <a:round/>
                      <a:headEnd type="none" w="med" len="med"/>
                      <a:tailEnd type="none" w="med" len="med"/>
                    </a:lnB>
                    <a:solidFill>
                      <a:srgbClr val="FFFFFF"/>
                    </a:solidFill>
                  </a:tcPr>
                </a:tc>
                <a:extLst>
                  <a:ext uri="{0D108BD9-81ED-4DB2-BD59-A6C34878D82A}">
                    <a16:rowId xmlns:a16="http://schemas.microsoft.com/office/drawing/2014/main" val="1323689053"/>
                  </a:ext>
                </a:extLst>
              </a:tr>
              <a:tr h="605992">
                <a:tc>
                  <a:txBody>
                    <a:bodyPr/>
                    <a:lstStyle/>
                    <a:p>
                      <a:pPr algn="l" fontAlgn="t"/>
                      <a:r>
                        <a:rPr lang="en-US" b="1" u="none" strike="noStrike">
                          <a:solidFill>
                            <a:srgbClr val="4A6782"/>
                          </a:solidFill>
                          <a:effectLst/>
                          <a:hlinkClick r:id="rId7"/>
                        </a:rPr>
                        <a:t>ArrayDeque</a:t>
                      </a:r>
                      <a:r>
                        <a:rPr lang="en-US">
                          <a:effectLst/>
                        </a:rPr>
                        <a:t>(</a:t>
                      </a:r>
                      <a:r>
                        <a:rPr lang="en-US" b="1" u="none" strike="noStrike">
                          <a:solidFill>
                            <a:srgbClr val="4A6782"/>
                          </a:solidFill>
                          <a:effectLst/>
                          <a:hlinkClick r:id="rId8" tooltip="interface in java.util"/>
                        </a:rPr>
                        <a:t>Collection</a:t>
                      </a:r>
                      <a:r>
                        <a:rPr lang="en-US">
                          <a:effectLst/>
                        </a:rPr>
                        <a:t>&lt;? extends </a:t>
                      </a:r>
                      <a:r>
                        <a:rPr lang="en-US" b="1" u="none" strike="noStrike">
                          <a:solidFill>
                            <a:srgbClr val="4A6782"/>
                          </a:solidFill>
                          <a:effectLst/>
                          <a:hlinkClick r:id="rId9" tooltip="type parameter in ArrayDeque"/>
                        </a:rPr>
                        <a:t>E</a:t>
                      </a:r>
                      <a:r>
                        <a:rPr lang="en-US">
                          <a:effectLst/>
                        </a:rPr>
                        <a:t>&gt; c)</a:t>
                      </a:r>
                      <a:r>
                        <a:rPr lang="en-US">
                          <a:solidFill>
                            <a:srgbClr val="474747"/>
                          </a:solidFill>
                          <a:effectLst/>
                          <a:latin typeface="DejaVu Serif"/>
                        </a:rPr>
                        <a:t>Constructs a deque containing the elements of the specified collection, in the order they are returned by the collection's iterator.</a:t>
                      </a:r>
                    </a:p>
                  </a:txBody>
                  <a:tcPr marL="76200" marR="22860" marT="60960" marB="22860">
                    <a:lnL w="7620" cap="flat" cmpd="sng" algn="ctr">
                      <a:solidFill>
                        <a:srgbClr val="EEEEEE"/>
                      </a:solidFill>
                      <a:prstDash val="solid"/>
                      <a:round/>
                      <a:headEnd type="none" w="med" len="med"/>
                      <a:tailEnd type="none" w="med" len="med"/>
                    </a:lnL>
                    <a:lnR w="7620" cap="flat" cmpd="sng" algn="ctr">
                      <a:solidFill>
                        <a:srgbClr val="EEEEEE"/>
                      </a:solidFill>
                      <a:prstDash val="solid"/>
                      <a:round/>
                      <a:headEnd type="none" w="med" len="med"/>
                      <a:tailEnd type="none" w="med" len="med"/>
                    </a:lnR>
                    <a:lnT w="7620" cap="flat" cmpd="sng" algn="ctr">
                      <a:solidFill>
                        <a:srgbClr val="EEEEEE"/>
                      </a:solidFill>
                      <a:prstDash val="solid"/>
                      <a:round/>
                      <a:headEnd type="none" w="med" len="med"/>
                      <a:tailEnd type="none" w="med" len="med"/>
                    </a:lnT>
                    <a:lnB w="7620" cap="flat" cmpd="sng" algn="ctr">
                      <a:solidFill>
                        <a:srgbClr val="EEEEEE"/>
                      </a:solidFill>
                      <a:prstDash val="solid"/>
                      <a:round/>
                      <a:headEnd type="none" w="med" len="med"/>
                      <a:tailEnd type="none" w="med" len="med"/>
                    </a:lnB>
                    <a:solidFill>
                      <a:srgbClr val="EEEEEF"/>
                    </a:solidFill>
                  </a:tcPr>
                </a:tc>
                <a:extLst>
                  <a:ext uri="{0D108BD9-81ED-4DB2-BD59-A6C34878D82A}">
                    <a16:rowId xmlns:a16="http://schemas.microsoft.com/office/drawing/2014/main" val="4263645045"/>
                  </a:ext>
                </a:extLst>
              </a:tr>
              <a:tr h="605992">
                <a:tc>
                  <a:txBody>
                    <a:bodyPr/>
                    <a:lstStyle/>
                    <a:p>
                      <a:pPr algn="l" fontAlgn="t"/>
                      <a:r>
                        <a:rPr lang="en-US" b="1" u="none" strike="noStrike" dirty="0" err="1">
                          <a:solidFill>
                            <a:srgbClr val="4A6782"/>
                          </a:solidFill>
                          <a:effectLst/>
                          <a:hlinkClick r:id="rId10"/>
                        </a:rPr>
                        <a:t>ArrayDeque</a:t>
                      </a:r>
                      <a:r>
                        <a:rPr lang="en-US" dirty="0">
                          <a:effectLst/>
                        </a:rPr>
                        <a:t>(int </a:t>
                      </a:r>
                      <a:r>
                        <a:rPr lang="en-US" dirty="0" err="1">
                          <a:effectLst/>
                        </a:rPr>
                        <a:t>numElements</a:t>
                      </a:r>
                      <a:r>
                        <a:rPr lang="en-US" dirty="0">
                          <a:effectLst/>
                        </a:rPr>
                        <a:t>)</a:t>
                      </a:r>
                      <a:r>
                        <a:rPr lang="en-US" dirty="0">
                          <a:solidFill>
                            <a:srgbClr val="474747"/>
                          </a:solidFill>
                          <a:effectLst/>
                          <a:latin typeface="DejaVu Serif"/>
                        </a:rPr>
                        <a:t>Constructs an empty array deque with an initial capacity sufficient to hold the specified number of elements.</a:t>
                      </a:r>
                    </a:p>
                  </a:txBody>
                  <a:tcPr marL="76200" marR="22860" marT="60960" marB="22860">
                    <a:lnL w="7620" cap="flat" cmpd="sng" algn="ctr">
                      <a:solidFill>
                        <a:srgbClr val="EEEEEE"/>
                      </a:solidFill>
                      <a:prstDash val="solid"/>
                      <a:round/>
                      <a:headEnd type="none" w="med" len="med"/>
                      <a:tailEnd type="none" w="med" len="med"/>
                    </a:lnL>
                    <a:lnR w="7620" cap="flat" cmpd="sng" algn="ctr">
                      <a:solidFill>
                        <a:srgbClr val="EEEEEE"/>
                      </a:solidFill>
                      <a:prstDash val="solid"/>
                      <a:round/>
                      <a:headEnd type="none" w="med" len="med"/>
                      <a:tailEnd type="none" w="med" len="med"/>
                    </a:lnR>
                    <a:lnT w="7620" cap="flat" cmpd="sng" algn="ctr">
                      <a:solidFill>
                        <a:srgbClr val="EEEEEE"/>
                      </a:solidFill>
                      <a:prstDash val="solid"/>
                      <a:round/>
                      <a:headEnd type="none" w="med" len="med"/>
                      <a:tailEnd type="none" w="med" len="med"/>
                    </a:lnT>
                    <a:lnB w="7620" cap="flat" cmpd="sng" algn="ctr">
                      <a:solidFill>
                        <a:srgbClr val="EEEEEE"/>
                      </a:solidFill>
                      <a:prstDash val="solid"/>
                      <a:round/>
                      <a:headEnd type="none" w="med" len="med"/>
                      <a:tailEnd type="none" w="med" len="med"/>
                    </a:lnB>
                    <a:solidFill>
                      <a:srgbClr val="FFFFFF"/>
                    </a:solidFill>
                  </a:tcPr>
                </a:tc>
                <a:extLst>
                  <a:ext uri="{0D108BD9-81ED-4DB2-BD59-A6C34878D82A}">
                    <a16:rowId xmlns:a16="http://schemas.microsoft.com/office/drawing/2014/main" val="1374187071"/>
                  </a:ext>
                </a:extLst>
              </a:tr>
            </a:tbl>
          </a:graphicData>
        </a:graphic>
      </p:graphicFrame>
      <p:sp>
        <p:nvSpPr>
          <p:cNvPr id="6" name="Rectangle 2">
            <a:extLst>
              <a:ext uri="{FF2B5EF4-FFF2-40B4-BE49-F238E27FC236}">
                <a16:creationId xmlns:a16="http://schemas.microsoft.com/office/drawing/2014/main" id="{8DB609EE-FA0E-1142-86E8-10136BF3BE7A}"/>
              </a:ext>
            </a:extLst>
          </p:cNvPr>
          <p:cNvSpPr>
            <a:spLocks noChangeArrowheads="1"/>
          </p:cNvSpPr>
          <p:nvPr/>
        </p:nvSpPr>
        <p:spPr bwMode="auto">
          <a:xfrm>
            <a:off x="766670" y="2258936"/>
            <a:ext cx="9518780" cy="71300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50784"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2000" dirty="0">
                <a:latin typeface="Times New Roman" panose="02020603050405020304" pitchFamily="18" charset="0"/>
                <a:cs typeface="Times New Roman" panose="02020603050405020304" pitchFamily="18" charset="0"/>
              </a:rPr>
              <a:t>This class is likely to be faster than Stack class(which extends Vector) when used as a stack, and faster than LinkedList class when used as a queue. </a:t>
            </a:r>
          </a:p>
        </p:txBody>
      </p:sp>
    </p:spTree>
    <p:extLst>
      <p:ext uri="{BB962C8B-B14F-4D97-AF65-F5344CB8AC3E}">
        <p14:creationId xmlns:p14="http://schemas.microsoft.com/office/powerpoint/2010/main" val="1311374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64D36-1500-4E83-909D-DC659C82A1F9}"/>
              </a:ext>
            </a:extLst>
          </p:cNvPr>
          <p:cNvSpPr>
            <a:spLocks noGrp="1"/>
          </p:cNvSpPr>
          <p:nvPr>
            <p:ph type="title"/>
          </p:nvPr>
        </p:nvSpPr>
        <p:spPr>
          <a:xfrm>
            <a:off x="679579" y="120813"/>
            <a:ext cx="10515600" cy="661242"/>
          </a:xfrm>
        </p:spPr>
        <p:txBody>
          <a:bodyPr>
            <a:normAutofit fontScale="90000"/>
          </a:bodyPr>
          <a:lstStyle/>
          <a:p>
            <a:r>
              <a:rPr lang="en-IN" dirty="0" err="1"/>
              <a:t>PriorityQueue</a:t>
            </a:r>
            <a:endParaRPr lang="en-IN" dirty="0"/>
          </a:p>
        </p:txBody>
      </p:sp>
      <p:sp>
        <p:nvSpPr>
          <p:cNvPr id="4" name="Rectangle 1">
            <a:extLst>
              <a:ext uri="{FF2B5EF4-FFF2-40B4-BE49-F238E27FC236}">
                <a16:creationId xmlns:a16="http://schemas.microsoft.com/office/drawing/2014/main" id="{30E19418-85A1-66DC-1932-1182C05CADB3}"/>
              </a:ext>
            </a:extLst>
          </p:cNvPr>
          <p:cNvSpPr>
            <a:spLocks noChangeArrowheads="1"/>
          </p:cNvSpPr>
          <p:nvPr/>
        </p:nvSpPr>
        <p:spPr bwMode="auto">
          <a:xfrm>
            <a:off x="838200" y="943876"/>
            <a:ext cx="6290388" cy="115416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353833"/>
                </a:solidFill>
                <a:effectLst/>
                <a:latin typeface="Times New Roman" panose="02020603050405020304" pitchFamily="18" charset="0"/>
                <a:cs typeface="Times New Roman" panose="02020603050405020304" pitchFamily="18" charset="0"/>
              </a:rPr>
              <a:t>public class </a:t>
            </a:r>
            <a:r>
              <a:rPr kumimoji="0" lang="en-US" altLang="en-US" sz="2400" b="1" i="0" u="none" strike="noStrike" cap="none" normalizeH="0" baseline="0" dirty="0" err="1">
                <a:ln>
                  <a:noFill/>
                </a:ln>
                <a:solidFill>
                  <a:srgbClr val="353833"/>
                </a:solidFill>
                <a:effectLst/>
                <a:latin typeface="Times New Roman" panose="02020603050405020304" pitchFamily="18" charset="0"/>
                <a:cs typeface="Times New Roman" panose="02020603050405020304" pitchFamily="18" charset="0"/>
              </a:rPr>
              <a:t>PriorityQueue</a:t>
            </a:r>
            <a:r>
              <a:rPr kumimoji="0" lang="en-US" altLang="en-US" sz="2400" b="1" i="0" u="none" strike="noStrike" cap="none" normalizeH="0" baseline="0" dirty="0">
                <a:ln>
                  <a:noFill/>
                </a:ln>
                <a:solidFill>
                  <a:srgbClr val="353833"/>
                </a:solidFill>
                <a:effectLst/>
                <a:latin typeface="Times New Roman" panose="02020603050405020304" pitchFamily="18" charset="0"/>
                <a:cs typeface="Times New Roman" panose="02020603050405020304" pitchFamily="18" charset="0"/>
              </a:rPr>
              <a:t>&lt;E&gt;</a:t>
            </a:r>
            <a:r>
              <a:rPr kumimoji="0" lang="en-US" altLang="en-US" sz="2400" b="0" i="0" u="none" strike="noStrike" cap="none" normalizeH="0" baseline="0" dirty="0">
                <a:ln>
                  <a:noFill/>
                </a:ln>
                <a:solidFill>
                  <a:srgbClr val="353833"/>
                </a:solidFill>
                <a:effectLst/>
                <a:latin typeface="Times New Roman" panose="02020603050405020304" pitchFamily="18" charset="0"/>
                <a:cs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353833"/>
                </a:solidFill>
                <a:effectLst/>
                <a:latin typeface="Times New Roman" panose="02020603050405020304" pitchFamily="18" charset="0"/>
                <a:cs typeface="Times New Roman" panose="02020603050405020304" pitchFamily="18" charset="0"/>
              </a:rPr>
              <a:t>extends </a:t>
            </a:r>
            <a:r>
              <a:rPr kumimoji="0" lang="en-US" altLang="en-US" sz="2400" b="0" i="0" u="none" strike="noStrike" cap="none" normalizeH="0" baseline="0" dirty="0" err="1">
                <a:ln>
                  <a:noFill/>
                </a:ln>
                <a:solidFill>
                  <a:srgbClr val="4A6782"/>
                </a:solidFill>
                <a:effectLst/>
                <a:latin typeface="Times New Roman" panose="02020603050405020304" pitchFamily="18" charset="0"/>
                <a:cs typeface="Times New Roman" panose="02020603050405020304" pitchFamily="18" charset="0"/>
                <a:hlinkClick r:id="rId2" tooltip="class in java.util"/>
              </a:rPr>
              <a:t>AbstractQueue</a:t>
            </a:r>
            <a:r>
              <a:rPr kumimoji="0" lang="en-US" altLang="en-US" sz="2400" b="0" i="0" u="none" strike="noStrike" cap="none" normalizeH="0" baseline="0" dirty="0">
                <a:ln>
                  <a:noFill/>
                </a:ln>
                <a:solidFill>
                  <a:srgbClr val="353833"/>
                </a:solidFill>
                <a:effectLst/>
                <a:latin typeface="Times New Roman" panose="02020603050405020304" pitchFamily="18" charset="0"/>
                <a:cs typeface="Times New Roman" panose="02020603050405020304" pitchFamily="18" charset="0"/>
              </a:rPr>
              <a:t>&lt;E&gt;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353833"/>
                </a:solidFill>
                <a:effectLst/>
                <a:latin typeface="Times New Roman" panose="02020603050405020304" pitchFamily="18" charset="0"/>
                <a:cs typeface="Times New Roman" panose="02020603050405020304" pitchFamily="18" charset="0"/>
              </a:rPr>
              <a:t>implements </a:t>
            </a:r>
            <a:r>
              <a:rPr kumimoji="0" lang="en-US" altLang="en-US" sz="2400" b="0" i="0" u="none" strike="noStrike" cap="none" normalizeH="0" baseline="0" dirty="0">
                <a:ln>
                  <a:noFill/>
                </a:ln>
                <a:solidFill>
                  <a:srgbClr val="4A6782"/>
                </a:solidFill>
                <a:effectLst/>
                <a:latin typeface="Times New Roman" panose="02020603050405020304" pitchFamily="18" charset="0"/>
                <a:cs typeface="Times New Roman" panose="02020603050405020304" pitchFamily="18" charset="0"/>
                <a:hlinkClick r:id="rId3" tooltip="interface in java.io"/>
              </a:rPr>
              <a:t>Serializable</a:t>
            </a: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p>
        </p:txBody>
      </p:sp>
      <p:sp>
        <p:nvSpPr>
          <p:cNvPr id="6" name="TextBox 5">
            <a:extLst>
              <a:ext uri="{FF2B5EF4-FFF2-40B4-BE49-F238E27FC236}">
                <a16:creationId xmlns:a16="http://schemas.microsoft.com/office/drawing/2014/main" id="{CDEBCABC-A45F-A937-D59A-266363AEBD84}"/>
              </a:ext>
            </a:extLst>
          </p:cNvPr>
          <p:cNvSpPr txBox="1"/>
          <p:nvPr/>
        </p:nvSpPr>
        <p:spPr>
          <a:xfrm>
            <a:off x="838200" y="2192790"/>
            <a:ext cx="10899710" cy="2308324"/>
          </a:xfrm>
          <a:prstGeom prst="rect">
            <a:avLst/>
          </a:prstGeom>
          <a:noFill/>
        </p:spPr>
        <p:txBody>
          <a:bodyPr wrap="square">
            <a:spAutoFit/>
          </a:bodyPr>
          <a:lstStyle/>
          <a:p>
            <a:pPr marL="285750" indent="-285750">
              <a:buFont typeface="Arial" panose="020B0604020202020204" pitchFamily="34" charset="0"/>
              <a:buChar char="•"/>
            </a:pPr>
            <a:r>
              <a:rPr lang="en-US" sz="2400" dirty="0">
                <a:solidFill>
                  <a:srgbClr val="474747"/>
                </a:solidFill>
                <a:latin typeface="Times New Roman" panose="02020603050405020304" pitchFamily="18" charset="0"/>
                <a:cs typeface="Times New Roman" panose="02020603050405020304" pitchFamily="18" charset="0"/>
              </a:rPr>
              <a:t>An unbounded priority queue based on a priority heap. </a:t>
            </a:r>
          </a:p>
          <a:p>
            <a:pPr marL="285750" indent="-285750">
              <a:buFont typeface="Arial" panose="020B0604020202020204" pitchFamily="34" charset="0"/>
              <a:buChar char="•"/>
            </a:pPr>
            <a:r>
              <a:rPr lang="en-US" sz="2400" dirty="0">
                <a:solidFill>
                  <a:srgbClr val="474747"/>
                </a:solidFill>
                <a:latin typeface="Times New Roman" panose="02020603050405020304" pitchFamily="18" charset="0"/>
                <a:cs typeface="Times New Roman" panose="02020603050405020304" pitchFamily="18" charset="0"/>
              </a:rPr>
              <a:t>The elements of the priority queue are ordered according to their natural ordering or based on the comparator.</a:t>
            </a:r>
          </a:p>
          <a:p>
            <a:pPr marL="285750" indent="-285750">
              <a:buFont typeface="Arial" panose="020B0604020202020204" pitchFamily="34" charset="0"/>
              <a:buChar char="•"/>
            </a:pPr>
            <a:r>
              <a:rPr lang="en-US" sz="2400" b="0" i="0" dirty="0">
                <a:solidFill>
                  <a:srgbClr val="474747"/>
                </a:solidFill>
                <a:effectLst/>
                <a:latin typeface="Times New Roman" panose="02020603050405020304" pitchFamily="18" charset="0"/>
                <a:cs typeface="Times New Roman" panose="02020603050405020304" pitchFamily="18" charset="0"/>
              </a:rPr>
              <a:t>The </a:t>
            </a:r>
            <a:r>
              <a:rPr lang="en-US" sz="2400" b="0" i="1" dirty="0">
                <a:solidFill>
                  <a:srgbClr val="474747"/>
                </a:solidFill>
                <a:effectLst/>
                <a:latin typeface="Times New Roman" panose="02020603050405020304" pitchFamily="18" charset="0"/>
                <a:cs typeface="Times New Roman" panose="02020603050405020304" pitchFamily="18" charset="0"/>
              </a:rPr>
              <a:t>head</a:t>
            </a:r>
            <a:r>
              <a:rPr lang="en-US" sz="2400" b="0" i="0" dirty="0">
                <a:solidFill>
                  <a:srgbClr val="474747"/>
                </a:solidFill>
                <a:effectLst/>
                <a:latin typeface="Times New Roman" panose="02020603050405020304" pitchFamily="18" charset="0"/>
                <a:cs typeface="Times New Roman" panose="02020603050405020304" pitchFamily="18" charset="0"/>
              </a:rPr>
              <a:t> of this queue is the </a:t>
            </a:r>
            <a:r>
              <a:rPr lang="en-US" sz="2400" b="0" i="1" dirty="0">
                <a:solidFill>
                  <a:srgbClr val="474747"/>
                </a:solidFill>
                <a:effectLst/>
                <a:latin typeface="Times New Roman" panose="02020603050405020304" pitchFamily="18" charset="0"/>
                <a:cs typeface="Times New Roman" panose="02020603050405020304" pitchFamily="18" charset="0"/>
              </a:rPr>
              <a:t>least</a:t>
            </a:r>
            <a:r>
              <a:rPr lang="en-US" sz="2400" b="0" i="0" dirty="0">
                <a:solidFill>
                  <a:srgbClr val="474747"/>
                </a:solidFill>
                <a:effectLst/>
                <a:latin typeface="Times New Roman" panose="02020603050405020304" pitchFamily="18" charset="0"/>
                <a:cs typeface="Times New Roman" panose="02020603050405020304" pitchFamily="18" charset="0"/>
              </a:rPr>
              <a:t> element with respect to the specified ordering.</a:t>
            </a:r>
          </a:p>
          <a:p>
            <a:pPr marL="285750" indent="-285750">
              <a:buFont typeface="Arial" panose="020B0604020202020204" pitchFamily="34" charset="0"/>
              <a:buChar char="•"/>
            </a:pPr>
            <a:r>
              <a:rPr lang="en-US" sz="2400" dirty="0">
                <a:solidFill>
                  <a:srgbClr val="474747"/>
                </a:solidFill>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a:ln>
                  <a:noFill/>
                </a:ln>
                <a:solidFill>
                  <a:srgbClr val="474747"/>
                </a:solidFill>
                <a:effectLst/>
                <a:latin typeface="Times New Roman" panose="02020603050405020304" pitchFamily="18" charset="0"/>
                <a:cs typeface="Times New Roman" panose="02020603050405020304" pitchFamily="18" charset="0"/>
              </a:rPr>
              <a:t>The queue retrieval operations poll, remove, peek, and element access the element at the head of the queue.</a:t>
            </a: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endParaRPr lang="en-IN" sz="2400" dirty="0">
              <a:solidFill>
                <a:srgbClr val="474747"/>
              </a:solidFill>
              <a:latin typeface="Times New Roman" panose="02020603050405020304" pitchFamily="18" charset="0"/>
              <a:cs typeface="Times New Roman" panose="02020603050405020304" pitchFamily="18" charset="0"/>
            </a:endParaRPr>
          </a:p>
        </p:txBody>
      </p:sp>
      <p:sp>
        <p:nvSpPr>
          <p:cNvPr id="7" name="Rectangle 2">
            <a:extLst>
              <a:ext uri="{FF2B5EF4-FFF2-40B4-BE49-F238E27FC236}">
                <a16:creationId xmlns:a16="http://schemas.microsoft.com/office/drawing/2014/main" id="{71CFB708-B55A-F883-B3E0-F5E3799BFD79}"/>
              </a:ext>
            </a:extLst>
          </p:cNvPr>
          <p:cNvSpPr>
            <a:spLocks noChangeArrowheads="1"/>
          </p:cNvSpPr>
          <p:nvPr/>
        </p:nvSpPr>
        <p:spPr bwMode="auto">
          <a:xfrm>
            <a:off x="1380930" y="4680231"/>
            <a:ext cx="6176865" cy="34366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50784"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8" name="Rectangle 3">
            <a:extLst>
              <a:ext uri="{FF2B5EF4-FFF2-40B4-BE49-F238E27FC236}">
                <a16:creationId xmlns:a16="http://schemas.microsoft.com/office/drawing/2014/main" id="{8BE1833B-096C-531A-B9FC-3E27F07A0C57}"/>
              </a:ext>
            </a:extLst>
          </p:cNvPr>
          <p:cNvSpPr>
            <a:spLocks noChangeArrowheads="1"/>
          </p:cNvSpPr>
          <p:nvPr/>
        </p:nvSpPr>
        <p:spPr bwMode="auto">
          <a:xfrm>
            <a:off x="838200" y="4557121"/>
            <a:ext cx="10515600" cy="1574774"/>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50784"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400" b="0" i="0" u="none" strike="noStrike" cap="none" normalizeH="0" baseline="0" dirty="0">
                <a:ln>
                  <a:noFill/>
                </a:ln>
                <a:solidFill>
                  <a:srgbClr val="474747"/>
                </a:solidFill>
                <a:effectLst/>
                <a:latin typeface="Times New Roman" panose="02020603050405020304" pitchFamily="18" charset="0"/>
                <a:cs typeface="Times New Roman" panose="02020603050405020304" pitchFamily="18" charset="0"/>
              </a:rPr>
              <a:t> It provides </a:t>
            </a:r>
            <a:r>
              <a:rPr kumimoji="0" lang="en-US" altLang="en-US" sz="2400" b="0" i="0" u="none" strike="noStrike" cap="none" normalizeH="0" baseline="0" dirty="0">
                <a:ln>
                  <a:noFill/>
                </a:ln>
                <a:solidFill>
                  <a:srgbClr val="474747"/>
                </a:solidFill>
                <a:effectLst/>
                <a:highlight>
                  <a:srgbClr val="FFFF00"/>
                </a:highlight>
                <a:latin typeface="Times New Roman" panose="02020603050405020304" pitchFamily="18" charset="0"/>
                <a:cs typeface="Times New Roman" panose="02020603050405020304" pitchFamily="18" charset="0"/>
              </a:rPr>
              <a:t>O(log(n)) </a:t>
            </a:r>
            <a:r>
              <a:rPr kumimoji="0" lang="en-US" altLang="en-US" sz="2400" b="0" i="0" u="none" strike="noStrike" cap="none" normalizeH="0" baseline="0" dirty="0">
                <a:ln>
                  <a:noFill/>
                </a:ln>
                <a:solidFill>
                  <a:srgbClr val="474747"/>
                </a:solidFill>
                <a:effectLst/>
                <a:latin typeface="Times New Roman" panose="02020603050405020304" pitchFamily="18" charset="0"/>
                <a:cs typeface="Times New Roman" panose="02020603050405020304" pitchFamily="18" charset="0"/>
              </a:rPr>
              <a:t>time for the enqueuing and dequeuing methods (offer, poll, remove() and add)    </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altLang="en-US" sz="2400" dirty="0">
                <a:solidFill>
                  <a:srgbClr val="474747"/>
                </a:solidFill>
                <a:highlight>
                  <a:srgbClr val="00FFFF"/>
                </a:highligh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a:ln>
                  <a:noFill/>
                </a:ln>
                <a:solidFill>
                  <a:srgbClr val="474747"/>
                </a:solidFill>
                <a:effectLst/>
                <a:highlight>
                  <a:srgbClr val="00FFFF"/>
                </a:highlight>
                <a:latin typeface="Times New Roman" panose="02020603050405020304" pitchFamily="18" charset="0"/>
                <a:cs typeface="Times New Roman" panose="02020603050405020304" pitchFamily="18" charset="0"/>
              </a:rPr>
              <a:t>linear time </a:t>
            </a:r>
            <a:r>
              <a:rPr kumimoji="0" lang="en-US" altLang="en-US" sz="2400" b="0" i="0" u="none" strike="noStrike" cap="none" normalizeH="0" baseline="0" dirty="0">
                <a:ln>
                  <a:noFill/>
                </a:ln>
                <a:solidFill>
                  <a:srgbClr val="474747"/>
                </a:solidFill>
                <a:effectLst/>
                <a:latin typeface="Times New Roman" panose="02020603050405020304" pitchFamily="18" charset="0"/>
                <a:cs typeface="Times New Roman" panose="02020603050405020304" pitchFamily="18" charset="0"/>
              </a:rPr>
              <a:t>for the </a:t>
            </a:r>
            <a:r>
              <a:rPr kumimoji="0" lang="en-US" altLang="en-US" sz="2400" b="0" i="0" u="none" strike="noStrike" cap="none" normalizeH="0" baseline="0" dirty="0">
                <a:ln>
                  <a:noFill/>
                </a:ln>
                <a:effectLst/>
                <a:latin typeface="Times New Roman" panose="02020603050405020304" pitchFamily="18" charset="0"/>
                <a:cs typeface="Times New Roman" panose="02020603050405020304" pitchFamily="18" charset="0"/>
              </a:rPr>
              <a:t>remove(Object) and contains(Object</a:t>
            </a:r>
            <a:r>
              <a:rPr kumimoji="0" lang="en-US" altLang="en-US" sz="2400" b="0" i="0" u="none" strike="noStrike" cap="none" normalizeH="0" baseline="0" dirty="0">
                <a:ln>
                  <a:noFill/>
                </a:ln>
                <a:solidFill>
                  <a:srgbClr val="474747"/>
                </a:solidFill>
                <a:effectLst/>
                <a:latin typeface="Times New Roman" panose="02020603050405020304" pitchFamily="18" charset="0"/>
                <a:cs typeface="Times New Roman" panose="02020603050405020304" pitchFamily="18" charset="0"/>
              </a:rPr>
              <a:t>) methods; </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400" b="0" i="0" u="none" strike="noStrike" cap="none" normalizeH="0" baseline="0" dirty="0">
                <a:ln>
                  <a:noFill/>
                </a:ln>
                <a:solidFill>
                  <a:srgbClr val="474747"/>
                </a:solidFill>
                <a:effectLst/>
                <a:latin typeface="Times New Roman" panose="02020603050405020304" pitchFamily="18" charset="0"/>
                <a:cs typeface="Times New Roman" panose="02020603050405020304" pitchFamily="18" charset="0"/>
              </a:rPr>
              <a:t>and </a:t>
            </a:r>
            <a:r>
              <a:rPr kumimoji="0" lang="en-US" altLang="en-US" sz="2400" b="0" i="0" u="none" strike="noStrike" cap="none" normalizeH="0" baseline="0" dirty="0">
                <a:ln>
                  <a:noFill/>
                </a:ln>
                <a:solidFill>
                  <a:srgbClr val="474747"/>
                </a:solidFill>
                <a:effectLst/>
                <a:highlight>
                  <a:srgbClr val="00FF00"/>
                </a:highlight>
                <a:latin typeface="Times New Roman" panose="02020603050405020304" pitchFamily="18" charset="0"/>
                <a:cs typeface="Times New Roman" panose="02020603050405020304" pitchFamily="18" charset="0"/>
              </a:rPr>
              <a:t>constant time </a:t>
            </a:r>
            <a:r>
              <a:rPr kumimoji="0" lang="en-US" altLang="en-US" sz="2400" b="0" i="0" u="none" strike="noStrike" cap="none" normalizeH="0" baseline="0" dirty="0">
                <a:ln>
                  <a:noFill/>
                </a:ln>
                <a:solidFill>
                  <a:srgbClr val="474747"/>
                </a:solidFill>
                <a:effectLst/>
                <a:latin typeface="Times New Roman" panose="02020603050405020304" pitchFamily="18" charset="0"/>
                <a:cs typeface="Times New Roman" panose="02020603050405020304" pitchFamily="18" charset="0"/>
              </a:rPr>
              <a:t>for the retrieval methods (</a:t>
            </a:r>
            <a:r>
              <a:rPr kumimoji="0" lang="en-US" altLang="en-US" sz="2400" b="0" i="0" u="none" strike="noStrike" cap="none" normalizeH="0" baseline="0" dirty="0">
                <a:ln>
                  <a:noFill/>
                </a:ln>
                <a:solidFill>
                  <a:srgbClr val="474747"/>
                </a:solidFill>
                <a:effectLst/>
                <a:highlight>
                  <a:srgbClr val="00FF00"/>
                </a:highlight>
                <a:latin typeface="Times New Roman" panose="02020603050405020304" pitchFamily="18" charset="0"/>
                <a:cs typeface="Times New Roman" panose="02020603050405020304" pitchFamily="18" charset="0"/>
              </a:rPr>
              <a:t>peek, element, and size</a:t>
            </a:r>
            <a:r>
              <a:rPr kumimoji="0" lang="en-US" altLang="en-US" sz="2400" b="0" i="0" u="none" strike="noStrike" cap="none" normalizeH="0" baseline="0" dirty="0">
                <a:ln>
                  <a:noFill/>
                </a:ln>
                <a:solidFill>
                  <a:srgbClr val="474747"/>
                </a:solidFill>
                <a:effectLst/>
                <a:latin typeface="Times New Roman" panose="02020603050405020304" pitchFamily="18" charset="0"/>
                <a:cs typeface="Times New Roman" panose="02020603050405020304" pitchFamily="18" charset="0"/>
              </a:rPr>
              <a:t>).</a:t>
            </a: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662174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bg/>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8" grpId="0" build="p"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2C3F4449-FB85-7845-6D8C-70D15508C735}"/>
              </a:ext>
            </a:extLst>
          </p:cNvPr>
          <p:cNvGraphicFramePr>
            <a:graphicFrameLocks noGrp="1"/>
          </p:cNvGraphicFramePr>
          <p:nvPr>
            <p:extLst>
              <p:ext uri="{D42A27DB-BD31-4B8C-83A1-F6EECF244321}">
                <p14:modId xmlns:p14="http://schemas.microsoft.com/office/powerpoint/2010/main" val="3745992196"/>
              </p:ext>
            </p:extLst>
          </p:nvPr>
        </p:nvGraphicFramePr>
        <p:xfrm>
          <a:off x="721567" y="792429"/>
          <a:ext cx="10748866" cy="5533725"/>
        </p:xfrm>
        <a:graphic>
          <a:graphicData uri="http://schemas.openxmlformats.org/drawingml/2006/table">
            <a:tbl>
              <a:tblPr/>
              <a:tblGrid>
                <a:gridCol w="10748866">
                  <a:extLst>
                    <a:ext uri="{9D8B030D-6E8A-4147-A177-3AD203B41FA5}">
                      <a16:colId xmlns:a16="http://schemas.microsoft.com/office/drawing/2014/main" val="170269761"/>
                    </a:ext>
                  </a:extLst>
                </a:gridCol>
              </a:tblGrid>
              <a:tr h="903335">
                <a:tc>
                  <a:txBody>
                    <a:bodyPr/>
                    <a:lstStyle/>
                    <a:p>
                      <a:pPr algn="l" fontAlgn="t"/>
                      <a:r>
                        <a:rPr lang="en-US" sz="1800" b="1" u="none" strike="noStrike" dirty="0" err="1">
                          <a:solidFill>
                            <a:srgbClr val="4A6782"/>
                          </a:solidFill>
                          <a:effectLst/>
                          <a:hlinkClick r:id="rId2"/>
                        </a:rPr>
                        <a:t>PriorityQueue</a:t>
                      </a:r>
                      <a:r>
                        <a:rPr lang="en-US" sz="1800" dirty="0">
                          <a:effectLst/>
                        </a:rPr>
                        <a:t>()</a:t>
                      </a:r>
                    </a:p>
                    <a:p>
                      <a:pPr algn="l" fontAlgn="t"/>
                      <a:r>
                        <a:rPr lang="en-US" sz="1800" dirty="0">
                          <a:solidFill>
                            <a:srgbClr val="474747"/>
                          </a:solidFill>
                          <a:effectLst/>
                          <a:latin typeface="DejaVu Serif"/>
                        </a:rPr>
                        <a:t>Creates a </a:t>
                      </a:r>
                      <a:r>
                        <a:rPr lang="en-US" sz="1800" dirty="0" err="1">
                          <a:solidFill>
                            <a:srgbClr val="474747"/>
                          </a:solidFill>
                          <a:effectLst/>
                          <a:latin typeface="DejaVu Serif"/>
                        </a:rPr>
                        <a:t>PriorityQueue</a:t>
                      </a:r>
                      <a:r>
                        <a:rPr lang="en-US" sz="1800" dirty="0">
                          <a:solidFill>
                            <a:srgbClr val="474747"/>
                          </a:solidFill>
                          <a:effectLst/>
                          <a:latin typeface="DejaVu Serif"/>
                        </a:rPr>
                        <a:t> with the default initial capacity (11) that orders its elements according to their </a:t>
                      </a:r>
                      <a:r>
                        <a:rPr lang="en-US" sz="1800" b="1" u="none" strike="noStrike" dirty="0">
                          <a:solidFill>
                            <a:srgbClr val="4A6782"/>
                          </a:solidFill>
                          <a:effectLst/>
                          <a:latin typeface="DejaVu Serif"/>
                          <a:hlinkClick r:id="rId3" tooltip="interface in java.lang"/>
                        </a:rPr>
                        <a:t>natural ordering</a:t>
                      </a:r>
                      <a:r>
                        <a:rPr lang="en-US" sz="1800" dirty="0">
                          <a:solidFill>
                            <a:srgbClr val="474747"/>
                          </a:solidFill>
                          <a:effectLst/>
                          <a:latin typeface="DejaVu Serif"/>
                        </a:rPr>
                        <a:t>.</a:t>
                      </a:r>
                    </a:p>
                  </a:txBody>
                  <a:tcPr marL="34398" marR="41278" marT="27518" marB="103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34691119"/>
                  </a:ext>
                </a:extLst>
              </a:tr>
              <a:tr h="615459">
                <a:tc>
                  <a:txBody>
                    <a:bodyPr/>
                    <a:lstStyle/>
                    <a:p>
                      <a:pPr algn="l" fontAlgn="t"/>
                      <a:r>
                        <a:rPr lang="en-US" sz="1800" b="1" u="none" strike="noStrike" dirty="0" err="1">
                          <a:solidFill>
                            <a:srgbClr val="4A6782"/>
                          </a:solidFill>
                          <a:effectLst/>
                          <a:hlinkClick r:id="rId4"/>
                        </a:rPr>
                        <a:t>PriorityQueue</a:t>
                      </a:r>
                      <a:r>
                        <a:rPr lang="en-US" sz="1800" dirty="0">
                          <a:effectLst/>
                        </a:rPr>
                        <a:t>(</a:t>
                      </a:r>
                      <a:r>
                        <a:rPr lang="en-US" sz="1800" b="1" u="none" strike="noStrike" dirty="0">
                          <a:solidFill>
                            <a:srgbClr val="4A6782"/>
                          </a:solidFill>
                          <a:effectLst/>
                          <a:hlinkClick r:id="rId5" tooltip="interface in java.util"/>
                        </a:rPr>
                        <a:t>Collection</a:t>
                      </a:r>
                      <a:r>
                        <a:rPr lang="en-US" sz="1800" dirty="0">
                          <a:effectLst/>
                        </a:rPr>
                        <a:t>&lt;? extends </a:t>
                      </a:r>
                      <a:r>
                        <a:rPr lang="en-US" sz="1800" b="1" u="none" strike="noStrike" dirty="0">
                          <a:solidFill>
                            <a:srgbClr val="4A6782"/>
                          </a:solidFill>
                          <a:effectLst/>
                          <a:hlinkClick r:id="rId6" tooltip="type parameter in PriorityQueue"/>
                        </a:rPr>
                        <a:t>E</a:t>
                      </a:r>
                      <a:r>
                        <a:rPr lang="en-US" sz="1800" dirty="0">
                          <a:effectLst/>
                        </a:rPr>
                        <a:t>&gt; c)</a:t>
                      </a:r>
                    </a:p>
                    <a:p>
                      <a:pPr algn="l" fontAlgn="t"/>
                      <a:r>
                        <a:rPr lang="en-US" sz="1800" dirty="0">
                          <a:solidFill>
                            <a:srgbClr val="474747"/>
                          </a:solidFill>
                          <a:effectLst/>
                          <a:latin typeface="DejaVu Serif"/>
                        </a:rPr>
                        <a:t>Creates a </a:t>
                      </a:r>
                      <a:r>
                        <a:rPr lang="en-US" sz="1800" dirty="0" err="1">
                          <a:solidFill>
                            <a:srgbClr val="474747"/>
                          </a:solidFill>
                          <a:effectLst/>
                          <a:latin typeface="DejaVu Serif"/>
                        </a:rPr>
                        <a:t>PriorityQueue</a:t>
                      </a:r>
                      <a:r>
                        <a:rPr lang="en-US" sz="1800" dirty="0">
                          <a:solidFill>
                            <a:srgbClr val="474747"/>
                          </a:solidFill>
                          <a:effectLst/>
                          <a:latin typeface="DejaVu Serif"/>
                        </a:rPr>
                        <a:t> containing the elements in the specified collection.</a:t>
                      </a:r>
                    </a:p>
                  </a:txBody>
                  <a:tcPr marL="34398" marR="41278" marT="27518" marB="103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76970257"/>
                  </a:ext>
                </a:extLst>
              </a:tr>
              <a:tr h="903335">
                <a:tc>
                  <a:txBody>
                    <a:bodyPr/>
                    <a:lstStyle/>
                    <a:p>
                      <a:pPr algn="l" fontAlgn="t"/>
                      <a:r>
                        <a:rPr lang="en-US" sz="1800" b="1" u="none" strike="noStrike" dirty="0" err="1">
                          <a:solidFill>
                            <a:srgbClr val="4A6782"/>
                          </a:solidFill>
                          <a:effectLst/>
                          <a:hlinkClick r:id="rId7"/>
                        </a:rPr>
                        <a:t>PriorityQueue</a:t>
                      </a:r>
                      <a:r>
                        <a:rPr lang="en-US" sz="1800" dirty="0">
                          <a:effectLst/>
                        </a:rPr>
                        <a:t>(</a:t>
                      </a:r>
                      <a:r>
                        <a:rPr lang="en-US" sz="1800" b="1" u="none" strike="noStrike" dirty="0">
                          <a:solidFill>
                            <a:srgbClr val="4A6782"/>
                          </a:solidFill>
                          <a:effectLst/>
                          <a:hlinkClick r:id="rId8" tooltip="interface in java.util"/>
                        </a:rPr>
                        <a:t>Comparator</a:t>
                      </a:r>
                      <a:r>
                        <a:rPr lang="en-US" sz="1800" dirty="0">
                          <a:effectLst/>
                        </a:rPr>
                        <a:t>&lt;? super </a:t>
                      </a:r>
                      <a:r>
                        <a:rPr lang="en-US" sz="1800" b="1" u="none" strike="noStrike" dirty="0">
                          <a:solidFill>
                            <a:srgbClr val="4A6782"/>
                          </a:solidFill>
                          <a:effectLst/>
                          <a:hlinkClick r:id="rId6" tooltip="type parameter in PriorityQueue"/>
                        </a:rPr>
                        <a:t>E</a:t>
                      </a:r>
                      <a:r>
                        <a:rPr lang="en-US" sz="1800" dirty="0">
                          <a:effectLst/>
                        </a:rPr>
                        <a:t>&gt; comparator)</a:t>
                      </a:r>
                    </a:p>
                    <a:p>
                      <a:pPr algn="l" fontAlgn="t"/>
                      <a:r>
                        <a:rPr lang="en-US" sz="1800" dirty="0">
                          <a:solidFill>
                            <a:srgbClr val="474747"/>
                          </a:solidFill>
                          <a:effectLst/>
                          <a:latin typeface="DejaVu Serif"/>
                        </a:rPr>
                        <a:t>Creates a </a:t>
                      </a:r>
                      <a:r>
                        <a:rPr lang="en-US" sz="1800" dirty="0" err="1">
                          <a:solidFill>
                            <a:srgbClr val="474747"/>
                          </a:solidFill>
                          <a:effectLst/>
                          <a:latin typeface="DejaVu Serif"/>
                        </a:rPr>
                        <a:t>PriorityQueue</a:t>
                      </a:r>
                      <a:r>
                        <a:rPr lang="en-US" sz="1800" dirty="0">
                          <a:solidFill>
                            <a:srgbClr val="474747"/>
                          </a:solidFill>
                          <a:effectLst/>
                          <a:latin typeface="DejaVu Serif"/>
                        </a:rPr>
                        <a:t> with the default initial capacity and whose elements are ordered according to the specified comparator.</a:t>
                      </a:r>
                    </a:p>
                  </a:txBody>
                  <a:tcPr marL="34398" marR="41278" marT="27518" marB="103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9184674"/>
                  </a:ext>
                </a:extLst>
              </a:tr>
              <a:tr h="903335">
                <a:tc>
                  <a:txBody>
                    <a:bodyPr/>
                    <a:lstStyle/>
                    <a:p>
                      <a:pPr algn="l" fontAlgn="t"/>
                      <a:r>
                        <a:rPr lang="en-US" sz="1800" b="1" u="none" strike="noStrike" dirty="0" err="1">
                          <a:solidFill>
                            <a:srgbClr val="4A6782"/>
                          </a:solidFill>
                          <a:effectLst/>
                          <a:hlinkClick r:id="rId9"/>
                        </a:rPr>
                        <a:t>PriorityQueue</a:t>
                      </a:r>
                      <a:r>
                        <a:rPr lang="en-US" sz="1800" dirty="0">
                          <a:effectLst/>
                        </a:rPr>
                        <a:t>(int </a:t>
                      </a:r>
                      <a:r>
                        <a:rPr lang="en-US" sz="1800" dirty="0" err="1">
                          <a:effectLst/>
                        </a:rPr>
                        <a:t>initialCapacity</a:t>
                      </a:r>
                      <a:r>
                        <a:rPr lang="en-US" sz="1800" dirty="0">
                          <a:effectLst/>
                        </a:rPr>
                        <a:t>)</a:t>
                      </a:r>
                    </a:p>
                    <a:p>
                      <a:pPr algn="l" fontAlgn="t"/>
                      <a:r>
                        <a:rPr lang="en-US" sz="1800" dirty="0">
                          <a:solidFill>
                            <a:srgbClr val="474747"/>
                          </a:solidFill>
                          <a:effectLst/>
                          <a:latin typeface="DejaVu Serif"/>
                        </a:rPr>
                        <a:t>Creates a </a:t>
                      </a:r>
                      <a:r>
                        <a:rPr lang="en-US" sz="1800" dirty="0" err="1">
                          <a:solidFill>
                            <a:srgbClr val="474747"/>
                          </a:solidFill>
                          <a:effectLst/>
                          <a:latin typeface="DejaVu Serif"/>
                        </a:rPr>
                        <a:t>PriorityQueue</a:t>
                      </a:r>
                      <a:r>
                        <a:rPr lang="en-US" sz="1800" dirty="0">
                          <a:solidFill>
                            <a:srgbClr val="474747"/>
                          </a:solidFill>
                          <a:effectLst/>
                          <a:latin typeface="DejaVu Serif"/>
                        </a:rPr>
                        <a:t> with the specified initial capacity that orders its elements according to their </a:t>
                      </a:r>
                      <a:r>
                        <a:rPr lang="en-US" sz="1800" b="1" u="none" strike="noStrike" dirty="0">
                          <a:solidFill>
                            <a:srgbClr val="4A6782"/>
                          </a:solidFill>
                          <a:effectLst/>
                          <a:latin typeface="DejaVu Serif"/>
                          <a:hlinkClick r:id="rId3" tooltip="interface in java.lang"/>
                        </a:rPr>
                        <a:t>natural ordering</a:t>
                      </a:r>
                      <a:r>
                        <a:rPr lang="en-US" sz="1800" dirty="0">
                          <a:solidFill>
                            <a:srgbClr val="474747"/>
                          </a:solidFill>
                          <a:effectLst/>
                          <a:latin typeface="DejaVu Serif"/>
                        </a:rPr>
                        <a:t>.</a:t>
                      </a:r>
                    </a:p>
                  </a:txBody>
                  <a:tcPr marL="34398" marR="41278" marT="27518" marB="103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26237122"/>
                  </a:ext>
                </a:extLst>
              </a:tr>
              <a:tr h="903335">
                <a:tc>
                  <a:txBody>
                    <a:bodyPr/>
                    <a:lstStyle/>
                    <a:p>
                      <a:pPr algn="l" fontAlgn="t"/>
                      <a:r>
                        <a:rPr lang="en-US" sz="1800" b="1" u="none" strike="noStrike" dirty="0" err="1">
                          <a:solidFill>
                            <a:srgbClr val="4A6782"/>
                          </a:solidFill>
                          <a:effectLst/>
                          <a:hlinkClick r:id="rId10"/>
                        </a:rPr>
                        <a:t>PriorityQueue</a:t>
                      </a:r>
                      <a:r>
                        <a:rPr lang="en-US" sz="1800" dirty="0">
                          <a:effectLst/>
                        </a:rPr>
                        <a:t>(int </a:t>
                      </a:r>
                      <a:r>
                        <a:rPr lang="en-US" sz="1800" dirty="0" err="1">
                          <a:effectLst/>
                        </a:rPr>
                        <a:t>initialCapacity</a:t>
                      </a:r>
                      <a:r>
                        <a:rPr lang="en-US" sz="1800" dirty="0">
                          <a:effectLst/>
                        </a:rPr>
                        <a:t>, </a:t>
                      </a:r>
                      <a:r>
                        <a:rPr lang="en-US" sz="1800" b="1" u="none" strike="noStrike" dirty="0">
                          <a:solidFill>
                            <a:srgbClr val="4A6782"/>
                          </a:solidFill>
                          <a:effectLst/>
                          <a:hlinkClick r:id="rId8" tooltip="interface in java.util"/>
                        </a:rPr>
                        <a:t>Comparator</a:t>
                      </a:r>
                      <a:r>
                        <a:rPr lang="en-US" sz="1800" dirty="0">
                          <a:effectLst/>
                        </a:rPr>
                        <a:t>&lt;? super </a:t>
                      </a:r>
                      <a:r>
                        <a:rPr lang="en-US" sz="1800" b="1" u="none" strike="noStrike" dirty="0">
                          <a:solidFill>
                            <a:srgbClr val="4A6782"/>
                          </a:solidFill>
                          <a:effectLst/>
                          <a:hlinkClick r:id="rId6" tooltip="type parameter in PriorityQueue"/>
                        </a:rPr>
                        <a:t>E</a:t>
                      </a:r>
                      <a:r>
                        <a:rPr lang="en-US" sz="1800" dirty="0">
                          <a:effectLst/>
                        </a:rPr>
                        <a:t>&gt; comparator)</a:t>
                      </a:r>
                    </a:p>
                    <a:p>
                      <a:pPr algn="l" fontAlgn="t"/>
                      <a:r>
                        <a:rPr lang="en-US" sz="1800" dirty="0">
                          <a:solidFill>
                            <a:srgbClr val="474747"/>
                          </a:solidFill>
                          <a:effectLst/>
                          <a:latin typeface="DejaVu Serif"/>
                        </a:rPr>
                        <a:t>Creates a </a:t>
                      </a:r>
                      <a:r>
                        <a:rPr lang="en-US" sz="1800" dirty="0" err="1">
                          <a:solidFill>
                            <a:srgbClr val="474747"/>
                          </a:solidFill>
                          <a:effectLst/>
                          <a:latin typeface="DejaVu Serif"/>
                        </a:rPr>
                        <a:t>PriorityQueue</a:t>
                      </a:r>
                      <a:r>
                        <a:rPr lang="en-US" sz="1800" dirty="0">
                          <a:solidFill>
                            <a:srgbClr val="474747"/>
                          </a:solidFill>
                          <a:effectLst/>
                          <a:latin typeface="DejaVu Serif"/>
                        </a:rPr>
                        <a:t> with the specified initial capacity that orders its elements according to the specified comparator.</a:t>
                      </a:r>
                    </a:p>
                  </a:txBody>
                  <a:tcPr marL="34398" marR="41278" marT="27518" marB="103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74386388"/>
                  </a:ext>
                </a:extLst>
              </a:tr>
              <a:tr h="689467">
                <a:tc>
                  <a:txBody>
                    <a:bodyPr/>
                    <a:lstStyle/>
                    <a:p>
                      <a:pPr algn="l" fontAlgn="t"/>
                      <a:r>
                        <a:rPr lang="en-US" sz="1800" b="1" u="none" strike="noStrike" dirty="0" err="1">
                          <a:solidFill>
                            <a:srgbClr val="4A6782"/>
                          </a:solidFill>
                          <a:effectLst/>
                          <a:hlinkClick r:id="rId11"/>
                        </a:rPr>
                        <a:t>PriorityQueue</a:t>
                      </a:r>
                      <a:r>
                        <a:rPr lang="en-US" sz="1800" dirty="0">
                          <a:effectLst/>
                        </a:rPr>
                        <a:t>(</a:t>
                      </a:r>
                      <a:r>
                        <a:rPr lang="en-US" sz="1800" b="1" u="none" strike="noStrike" dirty="0" err="1">
                          <a:solidFill>
                            <a:srgbClr val="4A6782"/>
                          </a:solidFill>
                          <a:effectLst/>
                          <a:hlinkClick r:id="rId6" tooltip="class in java.util"/>
                        </a:rPr>
                        <a:t>PriorityQueue</a:t>
                      </a:r>
                      <a:r>
                        <a:rPr lang="en-US" sz="1800" dirty="0">
                          <a:effectLst/>
                        </a:rPr>
                        <a:t>&lt;? extends </a:t>
                      </a:r>
                      <a:r>
                        <a:rPr lang="en-US" sz="1800" b="1" u="none" strike="noStrike" dirty="0">
                          <a:solidFill>
                            <a:srgbClr val="4A6782"/>
                          </a:solidFill>
                          <a:effectLst/>
                          <a:hlinkClick r:id="rId6" tooltip="type parameter in PriorityQueue"/>
                        </a:rPr>
                        <a:t>E</a:t>
                      </a:r>
                      <a:r>
                        <a:rPr lang="en-US" sz="1800" dirty="0">
                          <a:effectLst/>
                        </a:rPr>
                        <a:t>&gt; c)</a:t>
                      </a:r>
                    </a:p>
                    <a:p>
                      <a:pPr algn="l" fontAlgn="t"/>
                      <a:r>
                        <a:rPr lang="en-US" sz="1800" dirty="0">
                          <a:solidFill>
                            <a:srgbClr val="474747"/>
                          </a:solidFill>
                          <a:effectLst/>
                          <a:latin typeface="DejaVu Serif"/>
                        </a:rPr>
                        <a:t>Creates a </a:t>
                      </a:r>
                      <a:r>
                        <a:rPr lang="en-US" sz="1800" dirty="0" err="1">
                          <a:solidFill>
                            <a:srgbClr val="474747"/>
                          </a:solidFill>
                          <a:effectLst/>
                          <a:latin typeface="DejaVu Serif"/>
                        </a:rPr>
                        <a:t>PriorityQueue</a:t>
                      </a:r>
                      <a:r>
                        <a:rPr lang="en-US" sz="1800" dirty="0">
                          <a:solidFill>
                            <a:srgbClr val="474747"/>
                          </a:solidFill>
                          <a:effectLst/>
                          <a:latin typeface="DejaVu Serif"/>
                        </a:rPr>
                        <a:t> containing the elements in the specified priority queue.</a:t>
                      </a:r>
                    </a:p>
                  </a:txBody>
                  <a:tcPr marL="34398" marR="41278" marT="27518" marB="103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77549015"/>
                  </a:ext>
                </a:extLst>
              </a:tr>
              <a:tr h="615459">
                <a:tc>
                  <a:txBody>
                    <a:bodyPr/>
                    <a:lstStyle/>
                    <a:p>
                      <a:pPr algn="l" fontAlgn="t"/>
                      <a:r>
                        <a:rPr lang="en-US" sz="1800" b="1" u="none" strike="noStrike" dirty="0" err="1">
                          <a:solidFill>
                            <a:srgbClr val="4A6782"/>
                          </a:solidFill>
                          <a:effectLst/>
                          <a:hlinkClick r:id="rId12"/>
                        </a:rPr>
                        <a:t>PriorityQueue</a:t>
                      </a:r>
                      <a:r>
                        <a:rPr lang="en-US" sz="1800" dirty="0">
                          <a:effectLst/>
                        </a:rPr>
                        <a:t>(</a:t>
                      </a:r>
                      <a:r>
                        <a:rPr lang="en-US" sz="1800" b="1" u="none" strike="noStrike" dirty="0" err="1">
                          <a:solidFill>
                            <a:srgbClr val="4A6782"/>
                          </a:solidFill>
                          <a:effectLst/>
                          <a:hlinkClick r:id="rId13" tooltip="interface in java.util"/>
                        </a:rPr>
                        <a:t>SortedSet</a:t>
                      </a:r>
                      <a:r>
                        <a:rPr lang="en-US" sz="1800" dirty="0">
                          <a:effectLst/>
                        </a:rPr>
                        <a:t>&lt;? extends </a:t>
                      </a:r>
                      <a:r>
                        <a:rPr lang="en-US" sz="1800" b="1" u="none" strike="noStrike" dirty="0">
                          <a:solidFill>
                            <a:srgbClr val="4A6782"/>
                          </a:solidFill>
                          <a:effectLst/>
                          <a:hlinkClick r:id="rId6" tooltip="type parameter in PriorityQueue"/>
                        </a:rPr>
                        <a:t>E</a:t>
                      </a:r>
                      <a:r>
                        <a:rPr lang="en-US" sz="1800" dirty="0">
                          <a:effectLst/>
                        </a:rPr>
                        <a:t>&gt; c)</a:t>
                      </a:r>
                    </a:p>
                    <a:p>
                      <a:pPr algn="l" fontAlgn="t"/>
                      <a:r>
                        <a:rPr lang="en-US" sz="1800" dirty="0">
                          <a:solidFill>
                            <a:srgbClr val="474747"/>
                          </a:solidFill>
                          <a:effectLst/>
                          <a:latin typeface="DejaVu Serif"/>
                        </a:rPr>
                        <a:t>Creates a </a:t>
                      </a:r>
                      <a:r>
                        <a:rPr lang="en-US" sz="1800" dirty="0" err="1">
                          <a:solidFill>
                            <a:srgbClr val="474747"/>
                          </a:solidFill>
                          <a:effectLst/>
                          <a:latin typeface="DejaVu Serif"/>
                        </a:rPr>
                        <a:t>PriorityQueue</a:t>
                      </a:r>
                      <a:r>
                        <a:rPr lang="en-US" sz="1800" dirty="0">
                          <a:solidFill>
                            <a:srgbClr val="474747"/>
                          </a:solidFill>
                          <a:effectLst/>
                          <a:latin typeface="DejaVu Serif"/>
                        </a:rPr>
                        <a:t> containing the elements in the specified sorted set.</a:t>
                      </a:r>
                    </a:p>
                  </a:txBody>
                  <a:tcPr marL="34398" marR="41278" marT="27518" marB="103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22997041"/>
                  </a:ext>
                </a:extLst>
              </a:tr>
            </a:tbl>
          </a:graphicData>
        </a:graphic>
      </p:graphicFrame>
    </p:spTree>
    <p:extLst>
      <p:ext uri="{BB962C8B-B14F-4D97-AF65-F5344CB8AC3E}">
        <p14:creationId xmlns:p14="http://schemas.microsoft.com/office/powerpoint/2010/main" val="23410902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D66067-C84C-3EFB-FD2A-E8999776F8D2}"/>
              </a:ext>
            </a:extLst>
          </p:cNvPr>
          <p:cNvSpPr>
            <a:spLocks noGrp="1"/>
          </p:cNvSpPr>
          <p:nvPr>
            <p:ph type="title"/>
          </p:nvPr>
        </p:nvSpPr>
        <p:spPr>
          <a:xfrm>
            <a:off x="614260" y="93301"/>
            <a:ext cx="10515600" cy="653141"/>
          </a:xfrm>
        </p:spPr>
        <p:txBody>
          <a:bodyPr>
            <a:normAutofit fontScale="90000"/>
          </a:bodyPr>
          <a:lstStyle/>
          <a:p>
            <a:r>
              <a:rPr lang="en-IN" dirty="0"/>
              <a:t>Collections framework</a:t>
            </a:r>
          </a:p>
        </p:txBody>
      </p:sp>
      <p:sp>
        <p:nvSpPr>
          <p:cNvPr id="5" name="TextBox 4">
            <a:extLst>
              <a:ext uri="{FF2B5EF4-FFF2-40B4-BE49-F238E27FC236}">
                <a16:creationId xmlns:a16="http://schemas.microsoft.com/office/drawing/2014/main" id="{240B974F-2A79-97F3-E61C-C570D720B8AF}"/>
              </a:ext>
            </a:extLst>
          </p:cNvPr>
          <p:cNvSpPr txBox="1"/>
          <p:nvPr/>
        </p:nvSpPr>
        <p:spPr>
          <a:xfrm>
            <a:off x="819537" y="755771"/>
            <a:ext cx="10515599" cy="1200329"/>
          </a:xfrm>
          <a:prstGeom prst="rect">
            <a:avLst/>
          </a:prstGeom>
          <a:noFill/>
        </p:spPr>
        <p:txBody>
          <a:bodyPr wrap="square">
            <a:spAutoFit/>
          </a:bodyPr>
          <a:lstStyle/>
          <a:p>
            <a:pPr marL="285750" indent="-285750">
              <a:buFont typeface="Arial" panose="020B0604020202020204" pitchFamily="34" charset="0"/>
              <a:buChar char="•"/>
            </a:pPr>
            <a:r>
              <a:rPr lang="en-US" b="0" i="0" dirty="0">
                <a:solidFill>
                  <a:srgbClr val="000000"/>
                </a:solidFill>
                <a:effectLst/>
                <a:latin typeface="Arial" panose="020B0604020202020204" pitchFamily="34" charset="0"/>
              </a:rPr>
              <a:t>A </a:t>
            </a:r>
            <a:r>
              <a:rPr lang="en-US" b="0" i="1" dirty="0">
                <a:solidFill>
                  <a:srgbClr val="000000"/>
                </a:solidFill>
                <a:effectLst/>
                <a:latin typeface="Arial" panose="020B0604020202020204" pitchFamily="34" charset="0"/>
              </a:rPr>
              <a:t>collection</a:t>
            </a:r>
            <a:r>
              <a:rPr lang="en-US" b="0" i="0" dirty="0">
                <a:solidFill>
                  <a:srgbClr val="000000"/>
                </a:solidFill>
                <a:effectLst/>
                <a:latin typeface="Arial" panose="020B0604020202020204" pitchFamily="34" charset="0"/>
              </a:rPr>
              <a:t> is an object that represents a group of objects (such as the classic </a:t>
            </a:r>
            <a:r>
              <a:rPr lang="en-US" b="0" i="0" u="none" strike="noStrike" dirty="0">
                <a:solidFill>
                  <a:srgbClr val="09569D"/>
                </a:solidFill>
                <a:effectLst/>
                <a:latin typeface="Arial" panose="020B0604020202020204" pitchFamily="34" charset="0"/>
                <a:hlinkClick r:id="rId2"/>
              </a:rPr>
              <a:t>Vector</a:t>
            </a:r>
            <a:r>
              <a:rPr lang="en-US" b="0" i="0" dirty="0">
                <a:solidFill>
                  <a:srgbClr val="000000"/>
                </a:solidFill>
                <a:effectLst/>
                <a:latin typeface="Arial" panose="020B0604020202020204" pitchFamily="34" charset="0"/>
              </a:rPr>
              <a:t> class).</a:t>
            </a:r>
          </a:p>
          <a:p>
            <a:r>
              <a:rPr lang="en-US" b="0" i="0" dirty="0">
                <a:solidFill>
                  <a:srgbClr val="000000"/>
                </a:solidFill>
                <a:effectLst/>
                <a:latin typeface="Arial" panose="020B0604020202020204" pitchFamily="34" charset="0"/>
              </a:rPr>
              <a:t> </a:t>
            </a:r>
          </a:p>
          <a:p>
            <a:pPr marL="285750" indent="-285750">
              <a:buFont typeface="Arial" panose="020B0604020202020204" pitchFamily="34" charset="0"/>
              <a:buChar char="•"/>
            </a:pPr>
            <a:r>
              <a:rPr lang="en-US" b="0" i="0" dirty="0">
                <a:solidFill>
                  <a:srgbClr val="000000"/>
                </a:solidFill>
                <a:effectLst/>
                <a:latin typeface="Arial" panose="020B0604020202020204" pitchFamily="34" charset="0"/>
              </a:rPr>
              <a:t>A collections framework is a unified architecture for representing and manipulating collections, enabling collections to be manipulated independently of implementation details.</a:t>
            </a:r>
            <a:endParaRPr lang="en-IN" dirty="0"/>
          </a:p>
        </p:txBody>
      </p:sp>
      <p:sp>
        <p:nvSpPr>
          <p:cNvPr id="7" name="TextBox 6">
            <a:extLst>
              <a:ext uri="{FF2B5EF4-FFF2-40B4-BE49-F238E27FC236}">
                <a16:creationId xmlns:a16="http://schemas.microsoft.com/office/drawing/2014/main" id="{4B6FCC52-B6D0-F0C5-74AC-F9202003A588}"/>
              </a:ext>
            </a:extLst>
          </p:cNvPr>
          <p:cNvSpPr txBox="1"/>
          <p:nvPr/>
        </p:nvSpPr>
        <p:spPr>
          <a:xfrm>
            <a:off x="819536" y="2105993"/>
            <a:ext cx="5276463" cy="3785652"/>
          </a:xfrm>
          <a:prstGeom prst="rect">
            <a:avLst/>
          </a:prstGeom>
          <a:noFill/>
        </p:spPr>
        <p:txBody>
          <a:bodyPr wrap="square">
            <a:spAutoFit/>
          </a:bodyPr>
          <a:lstStyle/>
          <a:p>
            <a:r>
              <a:rPr lang="en-US" sz="2000" dirty="0">
                <a:solidFill>
                  <a:srgbClr val="000000"/>
                </a:solidFill>
                <a:latin typeface="Arial" panose="020B0604020202020204" pitchFamily="34" charset="0"/>
              </a:rPr>
              <a:t>The collections framework consists of</a:t>
            </a:r>
          </a:p>
          <a:p>
            <a:pPr marL="285750" indent="-285750">
              <a:buFont typeface="Arial" panose="020B0604020202020204" pitchFamily="34" charset="0"/>
              <a:buChar char="•"/>
            </a:pPr>
            <a:r>
              <a:rPr lang="en-US" sz="2000" dirty="0">
                <a:solidFill>
                  <a:srgbClr val="000000"/>
                </a:solidFill>
                <a:latin typeface="Arial" panose="020B0604020202020204" pitchFamily="34" charset="0"/>
              </a:rPr>
              <a:t>Collection Interfaces</a:t>
            </a:r>
          </a:p>
          <a:p>
            <a:pPr marL="285750" indent="-285750">
              <a:buFont typeface="Arial" panose="020B0604020202020204" pitchFamily="34" charset="0"/>
              <a:buChar char="•"/>
            </a:pPr>
            <a:r>
              <a:rPr lang="en-US" sz="2000" dirty="0">
                <a:solidFill>
                  <a:srgbClr val="000000"/>
                </a:solidFill>
                <a:latin typeface="Arial" panose="020B0604020202020204" pitchFamily="34" charset="0"/>
              </a:rPr>
              <a:t>General-purpose implementation</a:t>
            </a:r>
          </a:p>
          <a:p>
            <a:pPr marL="285750" indent="-285750">
              <a:buFont typeface="Arial" panose="020B0604020202020204" pitchFamily="34" charset="0"/>
              <a:buChar char="•"/>
            </a:pPr>
            <a:r>
              <a:rPr lang="en-US" sz="2000" dirty="0">
                <a:solidFill>
                  <a:srgbClr val="000000"/>
                </a:solidFill>
                <a:latin typeface="Arial" panose="020B0604020202020204" pitchFamily="34" charset="0"/>
              </a:rPr>
              <a:t>Legacy implementation</a:t>
            </a:r>
          </a:p>
          <a:p>
            <a:pPr marL="285750" indent="-285750">
              <a:buFont typeface="Arial" panose="020B0604020202020204" pitchFamily="34" charset="0"/>
              <a:buChar char="•"/>
            </a:pPr>
            <a:r>
              <a:rPr lang="en-US" sz="2000" dirty="0">
                <a:solidFill>
                  <a:srgbClr val="000000"/>
                </a:solidFill>
                <a:latin typeface="Arial" panose="020B0604020202020204" pitchFamily="34" charset="0"/>
              </a:rPr>
              <a:t>Special-purpose implementation</a:t>
            </a:r>
          </a:p>
          <a:p>
            <a:pPr marL="285750" indent="-285750">
              <a:buFont typeface="Arial" panose="020B0604020202020204" pitchFamily="34" charset="0"/>
              <a:buChar char="•"/>
            </a:pPr>
            <a:r>
              <a:rPr lang="en-US" sz="2000" dirty="0">
                <a:solidFill>
                  <a:srgbClr val="000000"/>
                </a:solidFill>
                <a:latin typeface="Arial" panose="020B0604020202020204" pitchFamily="34" charset="0"/>
              </a:rPr>
              <a:t>Concurrent Implementation</a:t>
            </a:r>
          </a:p>
          <a:p>
            <a:pPr marL="285750" indent="-285750">
              <a:buFont typeface="Arial" panose="020B0604020202020204" pitchFamily="34" charset="0"/>
              <a:buChar char="•"/>
            </a:pPr>
            <a:r>
              <a:rPr lang="en-US" sz="2000" dirty="0">
                <a:solidFill>
                  <a:srgbClr val="000000"/>
                </a:solidFill>
                <a:latin typeface="Arial" panose="020B0604020202020204" pitchFamily="34" charset="0"/>
              </a:rPr>
              <a:t>Wrapper Implementation</a:t>
            </a:r>
          </a:p>
          <a:p>
            <a:pPr marL="285750" indent="-285750">
              <a:buFont typeface="Arial" panose="020B0604020202020204" pitchFamily="34" charset="0"/>
              <a:buChar char="•"/>
            </a:pPr>
            <a:r>
              <a:rPr lang="en-US" sz="2000" dirty="0">
                <a:solidFill>
                  <a:srgbClr val="000000"/>
                </a:solidFill>
                <a:latin typeface="Arial" panose="020B0604020202020204" pitchFamily="34" charset="0"/>
              </a:rPr>
              <a:t>Convenience Implementation</a:t>
            </a:r>
          </a:p>
          <a:p>
            <a:pPr marL="285750" indent="-285750">
              <a:buFont typeface="Arial" panose="020B0604020202020204" pitchFamily="34" charset="0"/>
              <a:buChar char="•"/>
            </a:pPr>
            <a:r>
              <a:rPr lang="en-US" sz="2000" dirty="0">
                <a:solidFill>
                  <a:srgbClr val="000000"/>
                </a:solidFill>
                <a:latin typeface="Arial" panose="020B0604020202020204" pitchFamily="34" charset="0"/>
              </a:rPr>
              <a:t>Abstract Implementation</a:t>
            </a:r>
          </a:p>
          <a:p>
            <a:pPr marL="285750" indent="-285750">
              <a:buFont typeface="Arial" panose="020B0604020202020204" pitchFamily="34" charset="0"/>
              <a:buChar char="•"/>
            </a:pPr>
            <a:r>
              <a:rPr lang="en-US" sz="2000" dirty="0">
                <a:solidFill>
                  <a:srgbClr val="000000"/>
                </a:solidFill>
                <a:latin typeface="Arial" panose="020B0604020202020204" pitchFamily="34" charset="0"/>
              </a:rPr>
              <a:t>Algorithms</a:t>
            </a:r>
          </a:p>
          <a:p>
            <a:pPr marL="285750" indent="-285750">
              <a:buFont typeface="Arial" panose="020B0604020202020204" pitchFamily="34" charset="0"/>
              <a:buChar char="•"/>
            </a:pPr>
            <a:r>
              <a:rPr lang="en-US" sz="2000" dirty="0">
                <a:solidFill>
                  <a:srgbClr val="000000"/>
                </a:solidFill>
                <a:latin typeface="Arial" panose="020B0604020202020204" pitchFamily="34" charset="0"/>
              </a:rPr>
              <a:t>Infrastructure</a:t>
            </a:r>
          </a:p>
          <a:p>
            <a:pPr marL="285750" indent="-285750">
              <a:buFont typeface="Arial" panose="020B0604020202020204" pitchFamily="34" charset="0"/>
              <a:buChar char="•"/>
            </a:pPr>
            <a:r>
              <a:rPr lang="en-US" sz="2000" dirty="0">
                <a:solidFill>
                  <a:srgbClr val="000000"/>
                </a:solidFill>
                <a:latin typeface="Arial" panose="020B0604020202020204" pitchFamily="34" charset="0"/>
              </a:rPr>
              <a:t>Array Utilities</a:t>
            </a:r>
            <a:endParaRPr lang="en-IN" sz="2000" dirty="0"/>
          </a:p>
        </p:txBody>
      </p:sp>
    </p:spTree>
    <p:extLst>
      <p:ext uri="{BB962C8B-B14F-4D97-AF65-F5344CB8AC3E}">
        <p14:creationId xmlns:p14="http://schemas.microsoft.com/office/powerpoint/2010/main" val="18620323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FB85C-81E9-F684-468B-6F74E3765A5E}"/>
              </a:ext>
            </a:extLst>
          </p:cNvPr>
          <p:cNvSpPr>
            <a:spLocks noGrp="1"/>
          </p:cNvSpPr>
          <p:nvPr>
            <p:ph type="title"/>
          </p:nvPr>
        </p:nvSpPr>
        <p:spPr>
          <a:xfrm>
            <a:off x="511628" y="318472"/>
            <a:ext cx="10515600" cy="633251"/>
          </a:xfrm>
        </p:spPr>
        <p:txBody>
          <a:bodyPr>
            <a:normAutofit fontScale="90000"/>
          </a:bodyPr>
          <a:lstStyle/>
          <a:p>
            <a:r>
              <a:rPr lang="en-IN" dirty="0"/>
              <a:t>Interfaces</a:t>
            </a:r>
          </a:p>
        </p:txBody>
      </p:sp>
      <p:pic>
        <p:nvPicPr>
          <p:cNvPr id="5" name="Picture 4">
            <a:extLst>
              <a:ext uri="{FF2B5EF4-FFF2-40B4-BE49-F238E27FC236}">
                <a16:creationId xmlns:a16="http://schemas.microsoft.com/office/drawing/2014/main" id="{31766DA8-765C-00C6-04EA-A0A460224453}"/>
              </a:ext>
            </a:extLst>
          </p:cNvPr>
          <p:cNvPicPr>
            <a:picLocks noChangeAspect="1"/>
          </p:cNvPicPr>
          <p:nvPr/>
        </p:nvPicPr>
        <p:blipFill>
          <a:blip r:embed="rId2"/>
          <a:stretch>
            <a:fillRect/>
          </a:stretch>
        </p:blipFill>
        <p:spPr>
          <a:xfrm>
            <a:off x="511627" y="1101012"/>
            <a:ext cx="10050625" cy="5121093"/>
          </a:xfrm>
          <a:prstGeom prst="rect">
            <a:avLst/>
          </a:prstGeom>
        </p:spPr>
      </p:pic>
    </p:spTree>
    <p:extLst>
      <p:ext uri="{BB962C8B-B14F-4D97-AF65-F5344CB8AC3E}">
        <p14:creationId xmlns:p14="http://schemas.microsoft.com/office/powerpoint/2010/main" val="25287677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3C9D99-632D-6710-2C7D-DFB6F0FBF8E0}"/>
              </a:ext>
            </a:extLst>
          </p:cNvPr>
          <p:cNvSpPr>
            <a:spLocks noGrp="1"/>
          </p:cNvSpPr>
          <p:nvPr>
            <p:ph type="title"/>
          </p:nvPr>
        </p:nvSpPr>
        <p:spPr>
          <a:xfrm>
            <a:off x="838200" y="365125"/>
            <a:ext cx="10515600" cy="707895"/>
          </a:xfrm>
        </p:spPr>
        <p:txBody>
          <a:bodyPr/>
          <a:lstStyle/>
          <a:p>
            <a:r>
              <a:rPr lang="en-IN" dirty="0"/>
              <a:t>Collection Implementation</a:t>
            </a:r>
          </a:p>
        </p:txBody>
      </p:sp>
      <p:graphicFrame>
        <p:nvGraphicFramePr>
          <p:cNvPr id="4" name="Table 3">
            <a:extLst>
              <a:ext uri="{FF2B5EF4-FFF2-40B4-BE49-F238E27FC236}">
                <a16:creationId xmlns:a16="http://schemas.microsoft.com/office/drawing/2014/main" id="{C4385172-BE52-15A2-0E6D-A968E3153D4B}"/>
              </a:ext>
            </a:extLst>
          </p:cNvPr>
          <p:cNvGraphicFramePr>
            <a:graphicFrameLocks noGrp="1"/>
          </p:cNvGraphicFramePr>
          <p:nvPr>
            <p:extLst>
              <p:ext uri="{D42A27DB-BD31-4B8C-83A1-F6EECF244321}">
                <p14:modId xmlns:p14="http://schemas.microsoft.com/office/powerpoint/2010/main" val="3999430196"/>
              </p:ext>
            </p:extLst>
          </p:nvPr>
        </p:nvGraphicFramePr>
        <p:xfrm>
          <a:off x="838200" y="1359292"/>
          <a:ext cx="8977604" cy="2377440"/>
        </p:xfrm>
        <a:graphic>
          <a:graphicData uri="http://schemas.openxmlformats.org/drawingml/2006/table">
            <a:tbl>
              <a:tblPr/>
              <a:tblGrid>
                <a:gridCol w="1244013">
                  <a:extLst>
                    <a:ext uri="{9D8B030D-6E8A-4147-A177-3AD203B41FA5}">
                      <a16:colId xmlns:a16="http://schemas.microsoft.com/office/drawing/2014/main" val="3688784433"/>
                    </a:ext>
                  </a:extLst>
                </a:gridCol>
                <a:gridCol w="1513527">
                  <a:extLst>
                    <a:ext uri="{9D8B030D-6E8A-4147-A177-3AD203B41FA5}">
                      <a16:colId xmlns:a16="http://schemas.microsoft.com/office/drawing/2014/main" val="667227014"/>
                    </a:ext>
                  </a:extLst>
                </a:gridCol>
                <a:gridCol w="1553356">
                  <a:extLst>
                    <a:ext uri="{9D8B030D-6E8A-4147-A177-3AD203B41FA5}">
                      <a16:colId xmlns:a16="http://schemas.microsoft.com/office/drawing/2014/main" val="3853361467"/>
                    </a:ext>
                  </a:extLst>
                </a:gridCol>
                <a:gridCol w="1674173">
                  <a:extLst>
                    <a:ext uri="{9D8B030D-6E8A-4147-A177-3AD203B41FA5}">
                      <a16:colId xmlns:a16="http://schemas.microsoft.com/office/drawing/2014/main" val="3873997327"/>
                    </a:ext>
                  </a:extLst>
                </a:gridCol>
                <a:gridCol w="1328983">
                  <a:extLst>
                    <a:ext uri="{9D8B030D-6E8A-4147-A177-3AD203B41FA5}">
                      <a16:colId xmlns:a16="http://schemas.microsoft.com/office/drawing/2014/main" val="1357715838"/>
                    </a:ext>
                  </a:extLst>
                </a:gridCol>
                <a:gridCol w="1663552">
                  <a:extLst>
                    <a:ext uri="{9D8B030D-6E8A-4147-A177-3AD203B41FA5}">
                      <a16:colId xmlns:a16="http://schemas.microsoft.com/office/drawing/2014/main" val="3283184456"/>
                    </a:ext>
                  </a:extLst>
                </a:gridCol>
              </a:tblGrid>
              <a:tr h="580215">
                <a:tc>
                  <a:txBody>
                    <a:bodyPr/>
                    <a:lstStyle/>
                    <a:p>
                      <a:pPr algn="ctr"/>
                      <a:r>
                        <a:rPr lang="en-IN" dirty="0"/>
                        <a:t>Interface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en-IN" dirty="0"/>
                        <a:t>Hash Table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en-IN"/>
                        <a:t>Resizable Array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en-IN" dirty="0"/>
                        <a:t>Balanced Tree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en-IN"/>
                        <a:t>Linked List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en-IN" dirty="0"/>
                        <a:t>Hash Table + Linked List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441474108"/>
                  </a:ext>
                </a:extLst>
              </a:tr>
              <a:tr h="331552">
                <a:tc>
                  <a:txBody>
                    <a:bodyPr/>
                    <a:lstStyle/>
                    <a:p>
                      <a:pPr algn="ctr"/>
                      <a:r>
                        <a:rPr lang="en-IN" dirty="0"/>
                        <a:t>Set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IN" u="none" strike="noStrike" dirty="0">
                          <a:solidFill>
                            <a:srgbClr val="09569D"/>
                          </a:solidFill>
                          <a:effectLst/>
                          <a:hlinkClick r:id="rId2"/>
                        </a:rPr>
                        <a:t>HashSet</a:t>
                      </a:r>
                      <a:endParaRPr lang="en-IN" u="none"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IN" u="none" dirty="0"/>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IN" u="none" strike="noStrike" dirty="0" err="1">
                          <a:solidFill>
                            <a:srgbClr val="09569D"/>
                          </a:solidFill>
                          <a:effectLst/>
                          <a:hlinkClick r:id="rId3"/>
                        </a:rPr>
                        <a:t>TreeSet</a:t>
                      </a:r>
                      <a:endParaRPr lang="en-IN" u="none"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IN" u="none"/>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IN" u="none" strike="noStrike">
                          <a:solidFill>
                            <a:srgbClr val="09569D"/>
                          </a:solidFill>
                          <a:effectLst/>
                          <a:hlinkClick r:id="rId4"/>
                        </a:rPr>
                        <a:t>LinkedHashSet</a:t>
                      </a:r>
                      <a:endParaRPr lang="en-IN" u="none"/>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71223207"/>
                  </a:ext>
                </a:extLst>
              </a:tr>
              <a:tr h="331552">
                <a:tc>
                  <a:txBody>
                    <a:bodyPr/>
                    <a:lstStyle/>
                    <a:p>
                      <a:pPr algn="ctr"/>
                      <a:r>
                        <a:rPr lang="en-IN" dirty="0"/>
                        <a:t>List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IN" u="none"/>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IN" u="none" strike="noStrike">
                          <a:solidFill>
                            <a:srgbClr val="09569D"/>
                          </a:solidFill>
                          <a:effectLst/>
                          <a:hlinkClick r:id="rId5"/>
                        </a:rPr>
                        <a:t>ArrayList</a:t>
                      </a:r>
                      <a:endParaRPr lang="en-IN" u="none"/>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IN" u="none"/>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IN" u="none" strike="noStrike" dirty="0">
                          <a:solidFill>
                            <a:srgbClr val="09569D"/>
                          </a:solidFill>
                          <a:effectLst/>
                          <a:hlinkClick r:id="rId6"/>
                        </a:rPr>
                        <a:t>LinkedList</a:t>
                      </a:r>
                      <a:endParaRPr lang="en-IN" u="none"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IN" u="none"/>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29782300"/>
                  </a:ext>
                </a:extLst>
              </a:tr>
              <a:tr h="331552">
                <a:tc>
                  <a:txBody>
                    <a:bodyPr/>
                    <a:lstStyle/>
                    <a:p>
                      <a:pPr algn="ctr"/>
                      <a:r>
                        <a:rPr lang="en-IN" dirty="0"/>
                        <a:t>Deque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IN" u="none"/>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IN" u="none" strike="noStrike">
                          <a:solidFill>
                            <a:srgbClr val="09569D"/>
                          </a:solidFill>
                          <a:effectLst/>
                          <a:hlinkClick r:id="rId7"/>
                        </a:rPr>
                        <a:t>ArrayDeque</a:t>
                      </a:r>
                      <a:endParaRPr lang="en-IN" u="none"/>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IN" u="none"/>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IN" u="none" strike="noStrike" dirty="0">
                          <a:solidFill>
                            <a:srgbClr val="09569D"/>
                          </a:solidFill>
                          <a:effectLst/>
                          <a:hlinkClick r:id="rId6"/>
                        </a:rPr>
                        <a:t>LinkedList</a:t>
                      </a:r>
                      <a:endParaRPr lang="en-IN" u="none"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IN" u="none" dirty="0"/>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33460481"/>
                  </a:ext>
                </a:extLst>
              </a:tr>
              <a:tr h="331552">
                <a:tc>
                  <a:txBody>
                    <a:bodyPr/>
                    <a:lstStyle/>
                    <a:p>
                      <a:pPr algn="ctr"/>
                      <a:r>
                        <a:rPr lang="en-IN" dirty="0"/>
                        <a:t>Map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IN" u="none" strike="noStrike">
                          <a:solidFill>
                            <a:srgbClr val="09569D"/>
                          </a:solidFill>
                          <a:effectLst/>
                          <a:hlinkClick r:id="rId8"/>
                        </a:rPr>
                        <a:t>HashMap</a:t>
                      </a:r>
                      <a:endParaRPr lang="en-IN" u="none"/>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IN" u="none"/>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IN" u="none" strike="noStrike">
                          <a:solidFill>
                            <a:srgbClr val="09569D"/>
                          </a:solidFill>
                          <a:effectLst/>
                          <a:hlinkClick r:id="rId9"/>
                        </a:rPr>
                        <a:t>TreeMap</a:t>
                      </a:r>
                      <a:endParaRPr lang="en-IN" u="none"/>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IN" u="none"/>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IN" u="none" strike="noStrike" dirty="0" err="1">
                          <a:solidFill>
                            <a:srgbClr val="09569D"/>
                          </a:solidFill>
                          <a:effectLst/>
                          <a:hlinkClick r:id="rId10"/>
                        </a:rPr>
                        <a:t>LinkedHashMap</a:t>
                      </a:r>
                      <a:endParaRPr lang="en-IN" u="none"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36371302"/>
                  </a:ext>
                </a:extLst>
              </a:tr>
            </a:tbl>
          </a:graphicData>
        </a:graphic>
      </p:graphicFrame>
    </p:spTree>
    <p:extLst>
      <p:ext uri="{BB962C8B-B14F-4D97-AF65-F5344CB8AC3E}">
        <p14:creationId xmlns:p14="http://schemas.microsoft.com/office/powerpoint/2010/main" val="39363562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Group 33">
            <a:extLst>
              <a:ext uri="{FF2B5EF4-FFF2-40B4-BE49-F238E27FC236}">
                <a16:creationId xmlns:a16="http://schemas.microsoft.com/office/drawing/2014/main" id="{3BDB3064-2870-333C-73C4-9703DFAF3B79}"/>
              </a:ext>
            </a:extLst>
          </p:cNvPr>
          <p:cNvGrpSpPr/>
          <p:nvPr/>
        </p:nvGrpSpPr>
        <p:grpSpPr>
          <a:xfrm>
            <a:off x="3265710" y="793102"/>
            <a:ext cx="6654424" cy="4892681"/>
            <a:chOff x="2556591" y="830424"/>
            <a:chExt cx="6654424" cy="4892681"/>
          </a:xfrm>
        </p:grpSpPr>
        <p:sp>
          <p:nvSpPr>
            <p:cNvPr id="4" name="TextBox 3">
              <a:extLst>
                <a:ext uri="{FF2B5EF4-FFF2-40B4-BE49-F238E27FC236}">
                  <a16:creationId xmlns:a16="http://schemas.microsoft.com/office/drawing/2014/main" id="{09769DDF-0283-9B58-A4C4-1D762005EE23}"/>
                </a:ext>
              </a:extLst>
            </p:cNvPr>
            <p:cNvSpPr txBox="1"/>
            <p:nvPr/>
          </p:nvSpPr>
          <p:spPr>
            <a:xfrm>
              <a:off x="4478694" y="830424"/>
              <a:ext cx="1617306" cy="461665"/>
            </a:xfrm>
            <a:prstGeom prst="rect">
              <a:avLst/>
            </a:prstGeom>
            <a:solidFill>
              <a:srgbClr val="FFFF00"/>
            </a:solidFill>
          </p:spPr>
          <p:txBody>
            <a:bodyPr wrap="square" rtlCol="0">
              <a:spAutoFit/>
            </a:bodyPr>
            <a:lstStyle/>
            <a:p>
              <a:pPr algn="ctr"/>
              <a:r>
                <a:rPr lang="en-IN" sz="2400" dirty="0"/>
                <a:t>Collection</a:t>
              </a:r>
            </a:p>
          </p:txBody>
        </p:sp>
        <p:cxnSp>
          <p:nvCxnSpPr>
            <p:cNvPr id="10" name="Straight Connector 9">
              <a:extLst>
                <a:ext uri="{FF2B5EF4-FFF2-40B4-BE49-F238E27FC236}">
                  <a16:creationId xmlns:a16="http://schemas.microsoft.com/office/drawing/2014/main" id="{48DA10A3-116A-C584-CBEA-D4BDC1280F72}"/>
                </a:ext>
              </a:extLst>
            </p:cNvPr>
            <p:cNvCxnSpPr>
              <a:cxnSpLocks/>
            </p:cNvCxnSpPr>
            <p:nvPr/>
          </p:nvCxnSpPr>
          <p:spPr>
            <a:xfrm>
              <a:off x="2817845" y="1950098"/>
              <a:ext cx="5076000" cy="9331"/>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F926FB9C-B6C7-877A-D745-9B0BD8A1CF3D}"/>
                </a:ext>
              </a:extLst>
            </p:cNvPr>
            <p:cNvCxnSpPr>
              <a:cxnSpLocks/>
            </p:cNvCxnSpPr>
            <p:nvPr/>
          </p:nvCxnSpPr>
          <p:spPr>
            <a:xfrm flipV="1">
              <a:off x="5296678" y="1292089"/>
              <a:ext cx="0" cy="64867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77840020-6F2B-DBED-19F1-DDBF7F364AF7}"/>
                </a:ext>
              </a:extLst>
            </p:cNvPr>
            <p:cNvCxnSpPr/>
            <p:nvPr/>
          </p:nvCxnSpPr>
          <p:spPr>
            <a:xfrm flipV="1">
              <a:off x="2817845" y="1950098"/>
              <a:ext cx="0" cy="90506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A5538E42-781E-EC2D-C48C-9F6FD9899021}"/>
                </a:ext>
              </a:extLst>
            </p:cNvPr>
            <p:cNvSpPr txBox="1"/>
            <p:nvPr/>
          </p:nvSpPr>
          <p:spPr>
            <a:xfrm>
              <a:off x="2556591" y="2836505"/>
              <a:ext cx="699794" cy="400110"/>
            </a:xfrm>
            <a:prstGeom prst="rect">
              <a:avLst/>
            </a:prstGeom>
            <a:noFill/>
            <a:ln w="12700">
              <a:solidFill>
                <a:schemeClr val="tx1"/>
              </a:solidFill>
            </a:ln>
          </p:spPr>
          <p:txBody>
            <a:bodyPr wrap="square" rtlCol="0">
              <a:spAutoFit/>
            </a:bodyPr>
            <a:lstStyle/>
            <a:p>
              <a:r>
                <a:rPr lang="en-IN" sz="2000" dirty="0"/>
                <a:t>List</a:t>
              </a:r>
            </a:p>
          </p:txBody>
        </p:sp>
        <p:sp>
          <p:nvSpPr>
            <p:cNvPr id="17" name="TextBox 16">
              <a:extLst>
                <a:ext uri="{FF2B5EF4-FFF2-40B4-BE49-F238E27FC236}">
                  <a16:creationId xmlns:a16="http://schemas.microsoft.com/office/drawing/2014/main" id="{C33918AD-2E7B-2268-F7A3-94BD5C8CF66E}"/>
                </a:ext>
              </a:extLst>
            </p:cNvPr>
            <p:cNvSpPr txBox="1"/>
            <p:nvPr/>
          </p:nvSpPr>
          <p:spPr>
            <a:xfrm>
              <a:off x="5005948" y="2815845"/>
              <a:ext cx="699794" cy="400110"/>
            </a:xfrm>
            <a:prstGeom prst="rect">
              <a:avLst/>
            </a:prstGeom>
            <a:noFill/>
            <a:ln w="12700">
              <a:solidFill>
                <a:schemeClr val="tx1"/>
              </a:solidFill>
            </a:ln>
          </p:spPr>
          <p:txBody>
            <a:bodyPr wrap="square" rtlCol="0">
              <a:spAutoFit/>
            </a:bodyPr>
            <a:lstStyle/>
            <a:p>
              <a:r>
                <a:rPr lang="en-IN" sz="2000" dirty="0"/>
                <a:t>Set</a:t>
              </a:r>
            </a:p>
          </p:txBody>
        </p:sp>
        <p:cxnSp>
          <p:nvCxnSpPr>
            <p:cNvPr id="18" name="Straight Arrow Connector 17">
              <a:extLst>
                <a:ext uri="{FF2B5EF4-FFF2-40B4-BE49-F238E27FC236}">
                  <a16:creationId xmlns:a16="http://schemas.microsoft.com/office/drawing/2014/main" id="{56566D2A-A65A-7526-9924-598B96C4BDF3}"/>
                </a:ext>
              </a:extLst>
            </p:cNvPr>
            <p:cNvCxnSpPr/>
            <p:nvPr/>
          </p:nvCxnSpPr>
          <p:spPr>
            <a:xfrm flipV="1">
              <a:off x="5296678" y="1950098"/>
              <a:ext cx="0" cy="90506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034D944D-7BD0-5795-11C3-60B938D242B6}"/>
                </a:ext>
              </a:extLst>
            </p:cNvPr>
            <p:cNvCxnSpPr/>
            <p:nvPr/>
          </p:nvCxnSpPr>
          <p:spPr>
            <a:xfrm flipV="1">
              <a:off x="7878294" y="1940767"/>
              <a:ext cx="0" cy="90506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560A4280-E942-2703-0144-22B57C60ED40}"/>
                </a:ext>
              </a:extLst>
            </p:cNvPr>
            <p:cNvSpPr txBox="1"/>
            <p:nvPr/>
          </p:nvSpPr>
          <p:spPr>
            <a:xfrm>
              <a:off x="7455305" y="2855167"/>
              <a:ext cx="915881" cy="400110"/>
            </a:xfrm>
            <a:prstGeom prst="rect">
              <a:avLst/>
            </a:prstGeom>
            <a:noFill/>
            <a:ln w="12700">
              <a:solidFill>
                <a:schemeClr val="tx1"/>
              </a:solidFill>
            </a:ln>
          </p:spPr>
          <p:txBody>
            <a:bodyPr wrap="square" rtlCol="0">
              <a:spAutoFit/>
            </a:bodyPr>
            <a:lstStyle/>
            <a:p>
              <a:r>
                <a:rPr lang="en-IN" sz="2000" dirty="0"/>
                <a:t>Queue</a:t>
              </a:r>
            </a:p>
          </p:txBody>
        </p:sp>
        <p:sp>
          <p:nvSpPr>
            <p:cNvPr id="21" name="TextBox 20">
              <a:extLst>
                <a:ext uri="{FF2B5EF4-FFF2-40B4-BE49-F238E27FC236}">
                  <a16:creationId xmlns:a16="http://schemas.microsoft.com/office/drawing/2014/main" id="{AF1FDD4A-FAFD-8784-763E-5CA5F27FADDF}"/>
                </a:ext>
              </a:extLst>
            </p:cNvPr>
            <p:cNvSpPr txBox="1"/>
            <p:nvPr/>
          </p:nvSpPr>
          <p:spPr>
            <a:xfrm>
              <a:off x="2817845" y="2293099"/>
              <a:ext cx="1334274" cy="369332"/>
            </a:xfrm>
            <a:prstGeom prst="rect">
              <a:avLst/>
            </a:prstGeom>
            <a:noFill/>
          </p:spPr>
          <p:txBody>
            <a:bodyPr wrap="square" rtlCol="0">
              <a:spAutoFit/>
            </a:bodyPr>
            <a:lstStyle/>
            <a:p>
              <a:r>
                <a:rPr lang="en-IN" i="1" dirty="0"/>
                <a:t>extends</a:t>
              </a:r>
            </a:p>
          </p:txBody>
        </p:sp>
        <p:sp>
          <p:nvSpPr>
            <p:cNvPr id="22" name="TextBox 21">
              <a:extLst>
                <a:ext uri="{FF2B5EF4-FFF2-40B4-BE49-F238E27FC236}">
                  <a16:creationId xmlns:a16="http://schemas.microsoft.com/office/drawing/2014/main" id="{D901CE2E-A03B-D17A-A31C-BFB13F3B40E8}"/>
                </a:ext>
              </a:extLst>
            </p:cNvPr>
            <p:cNvSpPr txBox="1"/>
            <p:nvPr/>
          </p:nvSpPr>
          <p:spPr>
            <a:xfrm>
              <a:off x="5251660" y="2293099"/>
              <a:ext cx="1334274" cy="369332"/>
            </a:xfrm>
            <a:prstGeom prst="rect">
              <a:avLst/>
            </a:prstGeom>
            <a:noFill/>
          </p:spPr>
          <p:txBody>
            <a:bodyPr wrap="square" rtlCol="0">
              <a:spAutoFit/>
            </a:bodyPr>
            <a:lstStyle/>
            <a:p>
              <a:r>
                <a:rPr lang="en-IN" i="1" dirty="0"/>
                <a:t>extends</a:t>
              </a:r>
            </a:p>
          </p:txBody>
        </p:sp>
        <p:sp>
          <p:nvSpPr>
            <p:cNvPr id="23" name="TextBox 22">
              <a:extLst>
                <a:ext uri="{FF2B5EF4-FFF2-40B4-BE49-F238E27FC236}">
                  <a16:creationId xmlns:a16="http://schemas.microsoft.com/office/drawing/2014/main" id="{CEB55E3A-E5B7-04CB-6476-55DCEA4C3A93}"/>
                </a:ext>
              </a:extLst>
            </p:cNvPr>
            <p:cNvSpPr txBox="1"/>
            <p:nvPr/>
          </p:nvSpPr>
          <p:spPr>
            <a:xfrm>
              <a:off x="7876741" y="2279102"/>
              <a:ext cx="1334274" cy="369332"/>
            </a:xfrm>
            <a:prstGeom prst="rect">
              <a:avLst/>
            </a:prstGeom>
            <a:noFill/>
          </p:spPr>
          <p:txBody>
            <a:bodyPr wrap="square" rtlCol="0">
              <a:spAutoFit/>
            </a:bodyPr>
            <a:lstStyle/>
            <a:p>
              <a:r>
                <a:rPr lang="en-IN" i="1" dirty="0"/>
                <a:t>extends</a:t>
              </a:r>
            </a:p>
          </p:txBody>
        </p:sp>
        <p:cxnSp>
          <p:nvCxnSpPr>
            <p:cNvPr id="24" name="Straight Arrow Connector 23">
              <a:extLst>
                <a:ext uri="{FF2B5EF4-FFF2-40B4-BE49-F238E27FC236}">
                  <a16:creationId xmlns:a16="http://schemas.microsoft.com/office/drawing/2014/main" id="{289216CA-6DFF-FB7E-EB86-82C5C76B7783}"/>
                </a:ext>
              </a:extLst>
            </p:cNvPr>
            <p:cNvCxnSpPr/>
            <p:nvPr/>
          </p:nvCxnSpPr>
          <p:spPr>
            <a:xfrm flipV="1">
              <a:off x="5287347" y="3212843"/>
              <a:ext cx="0" cy="90506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32B7E041-EB7D-5E33-F0A9-1A18DB691B8E}"/>
                </a:ext>
              </a:extLst>
            </p:cNvPr>
            <p:cNvCxnSpPr/>
            <p:nvPr/>
          </p:nvCxnSpPr>
          <p:spPr>
            <a:xfrm flipV="1">
              <a:off x="5296678" y="4546014"/>
              <a:ext cx="0" cy="75600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2626E747-2EDD-F114-A291-EF6F06E5F629}"/>
                </a:ext>
              </a:extLst>
            </p:cNvPr>
            <p:cNvSpPr txBox="1"/>
            <p:nvPr/>
          </p:nvSpPr>
          <p:spPr>
            <a:xfrm>
              <a:off x="4691817" y="4136573"/>
              <a:ext cx="1404183" cy="400110"/>
            </a:xfrm>
            <a:prstGeom prst="rect">
              <a:avLst/>
            </a:prstGeom>
            <a:noFill/>
            <a:ln w="12700">
              <a:solidFill>
                <a:schemeClr val="tx1"/>
              </a:solidFill>
            </a:ln>
          </p:spPr>
          <p:txBody>
            <a:bodyPr wrap="square" rtlCol="0">
              <a:spAutoFit/>
            </a:bodyPr>
            <a:lstStyle/>
            <a:p>
              <a:r>
                <a:rPr lang="en-IN" sz="2000" dirty="0" err="1"/>
                <a:t>SortedSet</a:t>
              </a:r>
              <a:endParaRPr lang="en-IN" sz="2000" dirty="0"/>
            </a:p>
          </p:txBody>
        </p:sp>
        <p:sp>
          <p:nvSpPr>
            <p:cNvPr id="27" name="TextBox 26">
              <a:extLst>
                <a:ext uri="{FF2B5EF4-FFF2-40B4-BE49-F238E27FC236}">
                  <a16:creationId xmlns:a16="http://schemas.microsoft.com/office/drawing/2014/main" id="{357B2B2B-1701-5668-5E20-2A6488870B11}"/>
                </a:ext>
              </a:extLst>
            </p:cNvPr>
            <p:cNvSpPr txBox="1"/>
            <p:nvPr/>
          </p:nvSpPr>
          <p:spPr>
            <a:xfrm>
              <a:off x="5296678" y="3510745"/>
              <a:ext cx="1334274" cy="369332"/>
            </a:xfrm>
            <a:prstGeom prst="rect">
              <a:avLst/>
            </a:prstGeom>
            <a:noFill/>
          </p:spPr>
          <p:txBody>
            <a:bodyPr wrap="square" rtlCol="0">
              <a:spAutoFit/>
            </a:bodyPr>
            <a:lstStyle/>
            <a:p>
              <a:r>
                <a:rPr lang="en-IN" i="1" dirty="0"/>
                <a:t>extends</a:t>
              </a:r>
            </a:p>
          </p:txBody>
        </p:sp>
        <p:sp>
          <p:nvSpPr>
            <p:cNvPr id="28" name="TextBox 27">
              <a:extLst>
                <a:ext uri="{FF2B5EF4-FFF2-40B4-BE49-F238E27FC236}">
                  <a16:creationId xmlns:a16="http://schemas.microsoft.com/office/drawing/2014/main" id="{9E838A1E-3424-369B-4F3A-F0D2BFF17F7B}"/>
                </a:ext>
              </a:extLst>
            </p:cNvPr>
            <p:cNvSpPr txBox="1"/>
            <p:nvPr/>
          </p:nvSpPr>
          <p:spPr>
            <a:xfrm>
              <a:off x="4579849" y="5322995"/>
              <a:ext cx="1559689" cy="400110"/>
            </a:xfrm>
            <a:prstGeom prst="rect">
              <a:avLst/>
            </a:prstGeom>
            <a:noFill/>
            <a:ln w="12700">
              <a:solidFill>
                <a:schemeClr val="tx1"/>
              </a:solidFill>
            </a:ln>
          </p:spPr>
          <p:txBody>
            <a:bodyPr wrap="square" rtlCol="0">
              <a:spAutoFit/>
            </a:bodyPr>
            <a:lstStyle/>
            <a:p>
              <a:r>
                <a:rPr lang="en-IN" sz="2000" dirty="0" err="1"/>
                <a:t>NavigableSet</a:t>
              </a:r>
              <a:endParaRPr lang="en-IN" sz="2000" dirty="0"/>
            </a:p>
          </p:txBody>
        </p:sp>
        <p:sp>
          <p:nvSpPr>
            <p:cNvPr id="29" name="TextBox 28">
              <a:extLst>
                <a:ext uri="{FF2B5EF4-FFF2-40B4-BE49-F238E27FC236}">
                  <a16:creationId xmlns:a16="http://schemas.microsoft.com/office/drawing/2014/main" id="{A8882E91-6415-4F78-3E1F-DBCB621516FB}"/>
                </a:ext>
              </a:extLst>
            </p:cNvPr>
            <p:cNvSpPr txBox="1"/>
            <p:nvPr/>
          </p:nvSpPr>
          <p:spPr>
            <a:xfrm>
              <a:off x="5393908" y="4728071"/>
              <a:ext cx="1334274" cy="369332"/>
            </a:xfrm>
            <a:prstGeom prst="rect">
              <a:avLst/>
            </a:prstGeom>
            <a:noFill/>
          </p:spPr>
          <p:txBody>
            <a:bodyPr wrap="square" rtlCol="0">
              <a:spAutoFit/>
            </a:bodyPr>
            <a:lstStyle/>
            <a:p>
              <a:r>
                <a:rPr lang="en-IN" i="1" dirty="0"/>
                <a:t>extends</a:t>
              </a:r>
            </a:p>
          </p:txBody>
        </p:sp>
        <p:sp>
          <p:nvSpPr>
            <p:cNvPr id="31" name="TextBox 30">
              <a:extLst>
                <a:ext uri="{FF2B5EF4-FFF2-40B4-BE49-F238E27FC236}">
                  <a16:creationId xmlns:a16="http://schemas.microsoft.com/office/drawing/2014/main" id="{18FFDC3D-7054-C928-E221-C292BC09F828}"/>
                </a:ext>
              </a:extLst>
            </p:cNvPr>
            <p:cNvSpPr txBox="1"/>
            <p:nvPr/>
          </p:nvSpPr>
          <p:spPr>
            <a:xfrm>
              <a:off x="7467744" y="4080592"/>
              <a:ext cx="915881" cy="400110"/>
            </a:xfrm>
            <a:prstGeom prst="rect">
              <a:avLst/>
            </a:prstGeom>
            <a:noFill/>
            <a:ln w="12700">
              <a:solidFill>
                <a:schemeClr val="tx1"/>
              </a:solidFill>
            </a:ln>
          </p:spPr>
          <p:txBody>
            <a:bodyPr wrap="square" rtlCol="0">
              <a:spAutoFit/>
            </a:bodyPr>
            <a:lstStyle/>
            <a:p>
              <a:r>
                <a:rPr lang="en-IN" sz="2000" dirty="0"/>
                <a:t>Deque</a:t>
              </a:r>
            </a:p>
          </p:txBody>
        </p:sp>
        <p:cxnSp>
          <p:nvCxnSpPr>
            <p:cNvPr id="32" name="Straight Arrow Connector 31">
              <a:extLst>
                <a:ext uri="{FF2B5EF4-FFF2-40B4-BE49-F238E27FC236}">
                  <a16:creationId xmlns:a16="http://schemas.microsoft.com/office/drawing/2014/main" id="{D57BE30A-4976-7BFE-F609-788B67FDC332}"/>
                </a:ext>
              </a:extLst>
            </p:cNvPr>
            <p:cNvCxnSpPr/>
            <p:nvPr/>
          </p:nvCxnSpPr>
          <p:spPr>
            <a:xfrm flipV="1">
              <a:off x="7873699" y="3165510"/>
              <a:ext cx="0" cy="90506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1508A91E-8C4F-F361-D061-56514B7CC9F0}"/>
                </a:ext>
              </a:extLst>
            </p:cNvPr>
            <p:cNvSpPr txBox="1"/>
            <p:nvPr/>
          </p:nvSpPr>
          <p:spPr>
            <a:xfrm>
              <a:off x="7872146" y="3503845"/>
              <a:ext cx="1334274" cy="369332"/>
            </a:xfrm>
            <a:prstGeom prst="rect">
              <a:avLst/>
            </a:prstGeom>
            <a:noFill/>
          </p:spPr>
          <p:txBody>
            <a:bodyPr wrap="square" rtlCol="0">
              <a:spAutoFit/>
            </a:bodyPr>
            <a:lstStyle/>
            <a:p>
              <a:r>
                <a:rPr lang="en-IN" i="1" dirty="0"/>
                <a:t>extends</a:t>
              </a:r>
            </a:p>
          </p:txBody>
        </p:sp>
      </p:grpSp>
      <p:sp>
        <p:nvSpPr>
          <p:cNvPr id="38" name="TextBox 37">
            <a:extLst>
              <a:ext uri="{FF2B5EF4-FFF2-40B4-BE49-F238E27FC236}">
                <a16:creationId xmlns:a16="http://schemas.microsoft.com/office/drawing/2014/main" id="{920D7F1C-ECAC-06DA-2AD0-A002D695A9C3}"/>
              </a:ext>
            </a:extLst>
          </p:cNvPr>
          <p:cNvSpPr txBox="1"/>
          <p:nvPr/>
        </p:nvSpPr>
        <p:spPr>
          <a:xfrm>
            <a:off x="2210113" y="3331270"/>
            <a:ext cx="1334274" cy="369332"/>
          </a:xfrm>
          <a:prstGeom prst="rect">
            <a:avLst/>
          </a:prstGeom>
          <a:noFill/>
        </p:spPr>
        <p:txBody>
          <a:bodyPr wrap="square" rtlCol="0">
            <a:spAutoFit/>
          </a:bodyPr>
          <a:lstStyle/>
          <a:p>
            <a:r>
              <a:rPr lang="en-IN" i="1" dirty="0"/>
              <a:t>implements</a:t>
            </a:r>
          </a:p>
        </p:txBody>
      </p:sp>
      <p:sp>
        <p:nvSpPr>
          <p:cNvPr id="39" name="Oval 38">
            <a:extLst>
              <a:ext uri="{FF2B5EF4-FFF2-40B4-BE49-F238E27FC236}">
                <a16:creationId xmlns:a16="http://schemas.microsoft.com/office/drawing/2014/main" id="{A4CBD5E8-D6FB-F399-D602-7CC9FC511F1C}"/>
              </a:ext>
            </a:extLst>
          </p:cNvPr>
          <p:cNvSpPr/>
          <p:nvPr/>
        </p:nvSpPr>
        <p:spPr>
          <a:xfrm>
            <a:off x="1129626" y="3916424"/>
            <a:ext cx="1306284" cy="570830"/>
          </a:xfrm>
          <a:prstGeom prst="ellipse">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1600" dirty="0">
                <a:solidFill>
                  <a:schemeClr val="tx1"/>
                </a:solidFill>
              </a:rPr>
              <a:t>Abstract List</a:t>
            </a:r>
          </a:p>
        </p:txBody>
      </p:sp>
      <p:cxnSp>
        <p:nvCxnSpPr>
          <p:cNvPr id="41" name="Straight Connector 40">
            <a:extLst>
              <a:ext uri="{FF2B5EF4-FFF2-40B4-BE49-F238E27FC236}">
                <a16:creationId xmlns:a16="http://schemas.microsoft.com/office/drawing/2014/main" id="{D1E3620C-4AE4-D3DB-8ECF-EA1BAB7279B2}"/>
              </a:ext>
            </a:extLst>
          </p:cNvPr>
          <p:cNvCxnSpPr>
            <a:cxnSpLocks/>
          </p:cNvCxnSpPr>
          <p:nvPr/>
        </p:nvCxnSpPr>
        <p:spPr>
          <a:xfrm flipV="1">
            <a:off x="1782768" y="841937"/>
            <a:ext cx="1094482" cy="3074487"/>
          </a:xfrm>
          <a:prstGeom prst="line">
            <a:avLst/>
          </a:prstGeom>
          <a:ln w="285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B8CB3C33-800A-444A-6410-66A5E512BEE1}"/>
              </a:ext>
            </a:extLst>
          </p:cNvPr>
          <p:cNvCxnSpPr>
            <a:cxnSpLocks/>
          </p:cNvCxnSpPr>
          <p:nvPr/>
        </p:nvCxnSpPr>
        <p:spPr>
          <a:xfrm flipV="1">
            <a:off x="2253940" y="3218296"/>
            <a:ext cx="1011770" cy="781722"/>
          </a:xfrm>
          <a:prstGeom prst="line">
            <a:avLst/>
          </a:prstGeom>
          <a:ln w="28575">
            <a:solidFill>
              <a:srgbClr val="FF0000"/>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8" name="Oval 47">
            <a:extLst>
              <a:ext uri="{FF2B5EF4-FFF2-40B4-BE49-F238E27FC236}">
                <a16:creationId xmlns:a16="http://schemas.microsoft.com/office/drawing/2014/main" id="{64E5DB15-0EE1-E44A-EA40-F6733ABA0369}"/>
              </a:ext>
            </a:extLst>
          </p:cNvPr>
          <p:cNvSpPr/>
          <p:nvPr/>
        </p:nvSpPr>
        <p:spPr>
          <a:xfrm>
            <a:off x="1064178" y="5084186"/>
            <a:ext cx="1437181" cy="570830"/>
          </a:xfrm>
          <a:prstGeom prst="ellipse">
            <a:avLst/>
          </a:prstGeom>
          <a:solidFill>
            <a:schemeClr val="accent2">
              <a:lumMod val="60000"/>
              <a:lumOff val="40000"/>
            </a:schemeClr>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1600" dirty="0">
                <a:solidFill>
                  <a:schemeClr val="tx1"/>
                </a:solidFill>
              </a:rPr>
              <a:t>Array List</a:t>
            </a:r>
          </a:p>
        </p:txBody>
      </p:sp>
      <p:sp>
        <p:nvSpPr>
          <p:cNvPr id="53" name="TextBox 52">
            <a:extLst>
              <a:ext uri="{FF2B5EF4-FFF2-40B4-BE49-F238E27FC236}">
                <a16:creationId xmlns:a16="http://schemas.microsoft.com/office/drawing/2014/main" id="{E8C1838E-1F9A-2AE9-946C-C6453D7CDFC9}"/>
              </a:ext>
            </a:extLst>
          </p:cNvPr>
          <p:cNvSpPr txBox="1"/>
          <p:nvPr/>
        </p:nvSpPr>
        <p:spPr>
          <a:xfrm>
            <a:off x="4324171" y="373758"/>
            <a:ext cx="1334274" cy="369332"/>
          </a:xfrm>
          <a:prstGeom prst="rect">
            <a:avLst/>
          </a:prstGeom>
          <a:noFill/>
        </p:spPr>
        <p:txBody>
          <a:bodyPr wrap="square" rtlCol="0">
            <a:spAutoFit/>
          </a:bodyPr>
          <a:lstStyle/>
          <a:p>
            <a:r>
              <a:rPr lang="en-IN" i="1" dirty="0"/>
              <a:t>implements</a:t>
            </a:r>
          </a:p>
        </p:txBody>
      </p:sp>
      <p:sp>
        <p:nvSpPr>
          <p:cNvPr id="54" name="TextBox 53">
            <a:extLst>
              <a:ext uri="{FF2B5EF4-FFF2-40B4-BE49-F238E27FC236}">
                <a16:creationId xmlns:a16="http://schemas.microsoft.com/office/drawing/2014/main" id="{37C3DE5C-46D8-4C0E-57C4-B9708F90B11E}"/>
              </a:ext>
            </a:extLst>
          </p:cNvPr>
          <p:cNvSpPr txBox="1"/>
          <p:nvPr/>
        </p:nvSpPr>
        <p:spPr>
          <a:xfrm>
            <a:off x="1167085" y="2930782"/>
            <a:ext cx="1334274" cy="369332"/>
          </a:xfrm>
          <a:prstGeom prst="rect">
            <a:avLst/>
          </a:prstGeom>
          <a:noFill/>
        </p:spPr>
        <p:txBody>
          <a:bodyPr wrap="square" rtlCol="0">
            <a:spAutoFit/>
          </a:bodyPr>
          <a:lstStyle/>
          <a:p>
            <a:r>
              <a:rPr lang="en-IN" i="1" dirty="0"/>
              <a:t>extends</a:t>
            </a:r>
          </a:p>
        </p:txBody>
      </p:sp>
      <p:sp>
        <p:nvSpPr>
          <p:cNvPr id="55" name="TextBox 54">
            <a:extLst>
              <a:ext uri="{FF2B5EF4-FFF2-40B4-BE49-F238E27FC236}">
                <a16:creationId xmlns:a16="http://schemas.microsoft.com/office/drawing/2014/main" id="{46C5C7E5-E18F-AEA2-6B99-794BE5A6AACC}"/>
              </a:ext>
            </a:extLst>
          </p:cNvPr>
          <p:cNvSpPr txBox="1"/>
          <p:nvPr/>
        </p:nvSpPr>
        <p:spPr>
          <a:xfrm>
            <a:off x="875511" y="4601054"/>
            <a:ext cx="1334274" cy="369332"/>
          </a:xfrm>
          <a:prstGeom prst="rect">
            <a:avLst/>
          </a:prstGeom>
          <a:noFill/>
        </p:spPr>
        <p:txBody>
          <a:bodyPr wrap="square" rtlCol="0">
            <a:spAutoFit/>
          </a:bodyPr>
          <a:lstStyle/>
          <a:p>
            <a:r>
              <a:rPr lang="en-IN" i="1" dirty="0"/>
              <a:t>extends</a:t>
            </a:r>
          </a:p>
        </p:txBody>
      </p:sp>
      <p:cxnSp>
        <p:nvCxnSpPr>
          <p:cNvPr id="59" name="Straight Arrow Connector 58">
            <a:extLst>
              <a:ext uri="{FF2B5EF4-FFF2-40B4-BE49-F238E27FC236}">
                <a16:creationId xmlns:a16="http://schemas.microsoft.com/office/drawing/2014/main" id="{91B8CFFA-91C3-A48A-B94B-B9EBB257A0C0}"/>
              </a:ext>
            </a:extLst>
          </p:cNvPr>
          <p:cNvCxnSpPr>
            <a:stCxn id="48" idx="0"/>
            <a:endCxn id="39" idx="4"/>
          </p:cNvCxnSpPr>
          <p:nvPr/>
        </p:nvCxnSpPr>
        <p:spPr>
          <a:xfrm flipH="1" flipV="1">
            <a:off x="1782768" y="4487254"/>
            <a:ext cx="1" cy="59693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2" name="Oval 61">
            <a:extLst>
              <a:ext uri="{FF2B5EF4-FFF2-40B4-BE49-F238E27FC236}">
                <a16:creationId xmlns:a16="http://schemas.microsoft.com/office/drawing/2014/main" id="{6E4A7931-8558-B8DA-B7BF-132010EEA88F}"/>
              </a:ext>
            </a:extLst>
          </p:cNvPr>
          <p:cNvSpPr/>
          <p:nvPr/>
        </p:nvSpPr>
        <p:spPr>
          <a:xfrm>
            <a:off x="3017886" y="4882353"/>
            <a:ext cx="1729761" cy="803430"/>
          </a:xfrm>
          <a:prstGeom prst="ellipse">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1600" dirty="0">
                <a:solidFill>
                  <a:schemeClr val="tx1"/>
                </a:solidFill>
              </a:rPr>
              <a:t>Abstract</a:t>
            </a:r>
          </a:p>
          <a:p>
            <a:pPr algn="ctr"/>
            <a:r>
              <a:rPr lang="en-IN" sz="1600" dirty="0">
                <a:solidFill>
                  <a:schemeClr val="tx1"/>
                </a:solidFill>
              </a:rPr>
              <a:t>Sequential List</a:t>
            </a:r>
          </a:p>
        </p:txBody>
      </p:sp>
      <p:sp>
        <p:nvSpPr>
          <p:cNvPr id="64" name="Oval 63">
            <a:extLst>
              <a:ext uri="{FF2B5EF4-FFF2-40B4-BE49-F238E27FC236}">
                <a16:creationId xmlns:a16="http://schemas.microsoft.com/office/drawing/2014/main" id="{FB1836D5-BFAC-3500-BAF2-3C5540778C48}"/>
              </a:ext>
            </a:extLst>
          </p:cNvPr>
          <p:cNvSpPr/>
          <p:nvPr/>
        </p:nvSpPr>
        <p:spPr>
          <a:xfrm>
            <a:off x="3167066" y="6137660"/>
            <a:ext cx="1437181" cy="570830"/>
          </a:xfrm>
          <a:prstGeom prst="ellipse">
            <a:avLst/>
          </a:prstGeom>
          <a:solidFill>
            <a:schemeClr val="accent2">
              <a:lumMod val="60000"/>
              <a:lumOff val="40000"/>
            </a:schemeClr>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1600" dirty="0">
                <a:solidFill>
                  <a:schemeClr val="tx1"/>
                </a:solidFill>
              </a:rPr>
              <a:t>LinkedList</a:t>
            </a:r>
          </a:p>
        </p:txBody>
      </p:sp>
      <p:cxnSp>
        <p:nvCxnSpPr>
          <p:cNvPr id="65" name="Straight Arrow Connector 64">
            <a:extLst>
              <a:ext uri="{FF2B5EF4-FFF2-40B4-BE49-F238E27FC236}">
                <a16:creationId xmlns:a16="http://schemas.microsoft.com/office/drawing/2014/main" id="{138FFC5B-F2AF-FE8B-2234-89652F3A3F1D}"/>
              </a:ext>
            </a:extLst>
          </p:cNvPr>
          <p:cNvCxnSpPr/>
          <p:nvPr/>
        </p:nvCxnSpPr>
        <p:spPr>
          <a:xfrm flipH="1" flipV="1">
            <a:off x="3892097" y="5676122"/>
            <a:ext cx="1" cy="46800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9" name="Straight Arrow Connector 68">
            <a:extLst>
              <a:ext uri="{FF2B5EF4-FFF2-40B4-BE49-F238E27FC236}">
                <a16:creationId xmlns:a16="http://schemas.microsoft.com/office/drawing/2014/main" id="{4B1838AE-2350-01A8-FC94-7E62B9C7B590}"/>
              </a:ext>
            </a:extLst>
          </p:cNvPr>
          <p:cNvCxnSpPr>
            <a:stCxn id="62" idx="1"/>
            <a:endCxn id="39" idx="5"/>
          </p:cNvCxnSpPr>
          <p:nvPr/>
        </p:nvCxnSpPr>
        <p:spPr>
          <a:xfrm flipH="1" flipV="1">
            <a:off x="2244609" y="4403658"/>
            <a:ext cx="1026595" cy="59635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0" name="Oval 69">
            <a:extLst>
              <a:ext uri="{FF2B5EF4-FFF2-40B4-BE49-F238E27FC236}">
                <a16:creationId xmlns:a16="http://schemas.microsoft.com/office/drawing/2014/main" id="{19218B6C-5271-9C0E-6FFC-12A94CD570CD}"/>
              </a:ext>
            </a:extLst>
          </p:cNvPr>
          <p:cNvSpPr/>
          <p:nvPr/>
        </p:nvSpPr>
        <p:spPr>
          <a:xfrm>
            <a:off x="2477771" y="135093"/>
            <a:ext cx="1586866" cy="772328"/>
          </a:xfrm>
          <a:prstGeom prst="ellipse">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dirty="0">
                <a:solidFill>
                  <a:schemeClr val="tx1"/>
                </a:solidFill>
              </a:rPr>
              <a:t>Abstract Collection</a:t>
            </a:r>
          </a:p>
        </p:txBody>
      </p:sp>
      <p:cxnSp>
        <p:nvCxnSpPr>
          <p:cNvPr id="71" name="Straight Connector 70">
            <a:extLst>
              <a:ext uri="{FF2B5EF4-FFF2-40B4-BE49-F238E27FC236}">
                <a16:creationId xmlns:a16="http://schemas.microsoft.com/office/drawing/2014/main" id="{CA5513DC-1050-89A0-71D4-B30FFB1F61D6}"/>
              </a:ext>
            </a:extLst>
          </p:cNvPr>
          <p:cNvCxnSpPr>
            <a:cxnSpLocks/>
            <a:stCxn id="70" idx="6"/>
          </p:cNvCxnSpPr>
          <p:nvPr/>
        </p:nvCxnSpPr>
        <p:spPr>
          <a:xfrm>
            <a:off x="4064637" y="521257"/>
            <a:ext cx="1128670" cy="320849"/>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FC3AB034-A024-E7BA-A96B-5C8C668B5C13}"/>
              </a:ext>
            </a:extLst>
          </p:cNvPr>
          <p:cNvSpPr txBox="1"/>
          <p:nvPr/>
        </p:nvSpPr>
        <p:spPr>
          <a:xfrm>
            <a:off x="2638891" y="4402662"/>
            <a:ext cx="1334274" cy="369332"/>
          </a:xfrm>
          <a:prstGeom prst="rect">
            <a:avLst/>
          </a:prstGeom>
          <a:noFill/>
        </p:spPr>
        <p:txBody>
          <a:bodyPr wrap="square" rtlCol="0">
            <a:spAutoFit/>
          </a:bodyPr>
          <a:lstStyle/>
          <a:p>
            <a:r>
              <a:rPr lang="en-IN" i="1" dirty="0"/>
              <a:t>extends</a:t>
            </a:r>
          </a:p>
        </p:txBody>
      </p:sp>
      <p:sp>
        <p:nvSpPr>
          <p:cNvPr id="76" name="TextBox 75">
            <a:extLst>
              <a:ext uri="{FF2B5EF4-FFF2-40B4-BE49-F238E27FC236}">
                <a16:creationId xmlns:a16="http://schemas.microsoft.com/office/drawing/2014/main" id="{0DD51BF3-51C1-E120-25E2-1B52544F793B}"/>
              </a:ext>
            </a:extLst>
          </p:cNvPr>
          <p:cNvSpPr txBox="1"/>
          <p:nvPr/>
        </p:nvSpPr>
        <p:spPr>
          <a:xfrm>
            <a:off x="3918847" y="5742342"/>
            <a:ext cx="1334274" cy="369332"/>
          </a:xfrm>
          <a:prstGeom prst="rect">
            <a:avLst/>
          </a:prstGeom>
          <a:noFill/>
        </p:spPr>
        <p:txBody>
          <a:bodyPr wrap="square" rtlCol="0">
            <a:spAutoFit/>
          </a:bodyPr>
          <a:lstStyle/>
          <a:p>
            <a:r>
              <a:rPr lang="en-IN" i="1" dirty="0"/>
              <a:t>extends</a:t>
            </a:r>
          </a:p>
        </p:txBody>
      </p:sp>
      <p:sp>
        <p:nvSpPr>
          <p:cNvPr id="79" name="Oval 78">
            <a:extLst>
              <a:ext uri="{FF2B5EF4-FFF2-40B4-BE49-F238E27FC236}">
                <a16:creationId xmlns:a16="http://schemas.microsoft.com/office/drawing/2014/main" id="{CA401C6F-9A37-5AE0-3FE1-E8FAECB24E3A}"/>
              </a:ext>
            </a:extLst>
          </p:cNvPr>
          <p:cNvSpPr/>
          <p:nvPr/>
        </p:nvSpPr>
        <p:spPr>
          <a:xfrm>
            <a:off x="10206449" y="3830279"/>
            <a:ext cx="1306284" cy="570830"/>
          </a:xfrm>
          <a:prstGeom prst="ellipse">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1600" dirty="0">
                <a:solidFill>
                  <a:schemeClr val="tx1"/>
                </a:solidFill>
              </a:rPr>
              <a:t>Abstract Queue</a:t>
            </a:r>
          </a:p>
        </p:txBody>
      </p:sp>
      <p:cxnSp>
        <p:nvCxnSpPr>
          <p:cNvPr id="80" name="Straight Arrow Connector 79">
            <a:extLst>
              <a:ext uri="{FF2B5EF4-FFF2-40B4-BE49-F238E27FC236}">
                <a16:creationId xmlns:a16="http://schemas.microsoft.com/office/drawing/2014/main" id="{D01A05FA-2C0D-EBA1-CB1F-A09D6A521C09}"/>
              </a:ext>
            </a:extLst>
          </p:cNvPr>
          <p:cNvCxnSpPr>
            <a:cxnSpLocks/>
            <a:stCxn id="79" idx="1"/>
          </p:cNvCxnSpPr>
          <p:nvPr/>
        </p:nvCxnSpPr>
        <p:spPr>
          <a:xfrm flipH="1" flipV="1">
            <a:off x="9070973" y="3121491"/>
            <a:ext cx="1326777" cy="792384"/>
          </a:xfrm>
          <a:prstGeom prst="straightConnector1">
            <a:avLst/>
          </a:prstGeom>
          <a:ln w="28575">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81" name="Oval 80">
            <a:extLst>
              <a:ext uri="{FF2B5EF4-FFF2-40B4-BE49-F238E27FC236}">
                <a16:creationId xmlns:a16="http://schemas.microsoft.com/office/drawing/2014/main" id="{B6FED11F-1CB6-6234-8A16-5DF18D37C6E7}"/>
              </a:ext>
            </a:extLst>
          </p:cNvPr>
          <p:cNvSpPr/>
          <p:nvPr/>
        </p:nvSpPr>
        <p:spPr>
          <a:xfrm>
            <a:off x="8800168" y="295517"/>
            <a:ext cx="1586866" cy="772328"/>
          </a:xfrm>
          <a:prstGeom prst="ellipse">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dirty="0">
                <a:solidFill>
                  <a:schemeClr val="tx1"/>
                </a:solidFill>
              </a:rPr>
              <a:t>Abstract Collection</a:t>
            </a:r>
          </a:p>
        </p:txBody>
      </p:sp>
      <p:cxnSp>
        <p:nvCxnSpPr>
          <p:cNvPr id="82" name="Straight Connector 81">
            <a:extLst>
              <a:ext uri="{FF2B5EF4-FFF2-40B4-BE49-F238E27FC236}">
                <a16:creationId xmlns:a16="http://schemas.microsoft.com/office/drawing/2014/main" id="{5ABFF629-8BE1-A599-D3C8-1285676491FF}"/>
              </a:ext>
            </a:extLst>
          </p:cNvPr>
          <p:cNvCxnSpPr>
            <a:cxnSpLocks/>
          </p:cNvCxnSpPr>
          <p:nvPr/>
        </p:nvCxnSpPr>
        <p:spPr>
          <a:xfrm flipV="1">
            <a:off x="6797748" y="670810"/>
            <a:ext cx="2002420" cy="342254"/>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87" name="TextBox 86">
            <a:extLst>
              <a:ext uri="{FF2B5EF4-FFF2-40B4-BE49-F238E27FC236}">
                <a16:creationId xmlns:a16="http://schemas.microsoft.com/office/drawing/2014/main" id="{F1BB3A06-2905-886E-B93C-2DED6797F01D}"/>
              </a:ext>
            </a:extLst>
          </p:cNvPr>
          <p:cNvSpPr txBox="1"/>
          <p:nvPr/>
        </p:nvSpPr>
        <p:spPr>
          <a:xfrm>
            <a:off x="7000756" y="386460"/>
            <a:ext cx="1334274" cy="369332"/>
          </a:xfrm>
          <a:prstGeom prst="rect">
            <a:avLst/>
          </a:prstGeom>
          <a:noFill/>
        </p:spPr>
        <p:txBody>
          <a:bodyPr wrap="square" rtlCol="0">
            <a:spAutoFit/>
          </a:bodyPr>
          <a:lstStyle/>
          <a:p>
            <a:r>
              <a:rPr lang="en-IN" i="1" dirty="0"/>
              <a:t>implements</a:t>
            </a:r>
          </a:p>
        </p:txBody>
      </p:sp>
      <p:cxnSp>
        <p:nvCxnSpPr>
          <p:cNvPr id="89" name="Straight Arrow Connector 88">
            <a:extLst>
              <a:ext uri="{FF2B5EF4-FFF2-40B4-BE49-F238E27FC236}">
                <a16:creationId xmlns:a16="http://schemas.microsoft.com/office/drawing/2014/main" id="{C5971D09-C072-8658-7FE4-F4A9C98076B9}"/>
              </a:ext>
            </a:extLst>
          </p:cNvPr>
          <p:cNvCxnSpPr>
            <a:stCxn id="79" idx="0"/>
            <a:endCxn id="81" idx="4"/>
          </p:cNvCxnSpPr>
          <p:nvPr/>
        </p:nvCxnSpPr>
        <p:spPr>
          <a:xfrm flipH="1" flipV="1">
            <a:off x="9593601" y="1067845"/>
            <a:ext cx="1265990" cy="276243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0" name="TextBox 89">
            <a:extLst>
              <a:ext uri="{FF2B5EF4-FFF2-40B4-BE49-F238E27FC236}">
                <a16:creationId xmlns:a16="http://schemas.microsoft.com/office/drawing/2014/main" id="{22562395-E5E8-79A0-DD75-9806ACE3892D}"/>
              </a:ext>
            </a:extLst>
          </p:cNvPr>
          <p:cNvSpPr txBox="1"/>
          <p:nvPr/>
        </p:nvSpPr>
        <p:spPr>
          <a:xfrm>
            <a:off x="10211794" y="2137807"/>
            <a:ext cx="1334274" cy="369332"/>
          </a:xfrm>
          <a:prstGeom prst="rect">
            <a:avLst/>
          </a:prstGeom>
          <a:noFill/>
        </p:spPr>
        <p:txBody>
          <a:bodyPr wrap="square" rtlCol="0">
            <a:spAutoFit/>
          </a:bodyPr>
          <a:lstStyle/>
          <a:p>
            <a:r>
              <a:rPr lang="en-IN" i="1" dirty="0"/>
              <a:t>extends</a:t>
            </a:r>
          </a:p>
        </p:txBody>
      </p:sp>
      <p:sp>
        <p:nvSpPr>
          <p:cNvPr id="91" name="TextBox 90">
            <a:extLst>
              <a:ext uri="{FF2B5EF4-FFF2-40B4-BE49-F238E27FC236}">
                <a16:creationId xmlns:a16="http://schemas.microsoft.com/office/drawing/2014/main" id="{D440CD46-A84E-B40C-46C1-B0B919A2C068}"/>
              </a:ext>
            </a:extLst>
          </p:cNvPr>
          <p:cNvSpPr txBox="1"/>
          <p:nvPr/>
        </p:nvSpPr>
        <p:spPr>
          <a:xfrm>
            <a:off x="9130875" y="3175521"/>
            <a:ext cx="1334274" cy="369332"/>
          </a:xfrm>
          <a:prstGeom prst="rect">
            <a:avLst/>
          </a:prstGeom>
          <a:noFill/>
        </p:spPr>
        <p:txBody>
          <a:bodyPr wrap="square" rtlCol="0">
            <a:spAutoFit/>
          </a:bodyPr>
          <a:lstStyle/>
          <a:p>
            <a:r>
              <a:rPr lang="en-IN" i="1" dirty="0"/>
              <a:t>implements</a:t>
            </a:r>
          </a:p>
        </p:txBody>
      </p:sp>
      <p:sp>
        <p:nvSpPr>
          <p:cNvPr id="95" name="Oval 94">
            <a:extLst>
              <a:ext uri="{FF2B5EF4-FFF2-40B4-BE49-F238E27FC236}">
                <a16:creationId xmlns:a16="http://schemas.microsoft.com/office/drawing/2014/main" id="{805FFC52-2454-1D20-4526-E87057C949F5}"/>
              </a:ext>
            </a:extLst>
          </p:cNvPr>
          <p:cNvSpPr/>
          <p:nvPr/>
        </p:nvSpPr>
        <p:spPr>
          <a:xfrm>
            <a:off x="9360326" y="5264692"/>
            <a:ext cx="1306284" cy="570830"/>
          </a:xfrm>
          <a:prstGeom prst="ellipse">
            <a:avLst/>
          </a:prstGeom>
          <a:solidFill>
            <a:schemeClr val="accent2">
              <a:lumMod val="60000"/>
              <a:lumOff val="40000"/>
            </a:schemeClr>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1600" dirty="0">
                <a:solidFill>
                  <a:schemeClr val="tx1"/>
                </a:solidFill>
              </a:rPr>
              <a:t>Array Deque</a:t>
            </a:r>
          </a:p>
        </p:txBody>
      </p:sp>
      <p:cxnSp>
        <p:nvCxnSpPr>
          <p:cNvPr id="96" name="Straight Arrow Connector 95">
            <a:extLst>
              <a:ext uri="{FF2B5EF4-FFF2-40B4-BE49-F238E27FC236}">
                <a16:creationId xmlns:a16="http://schemas.microsoft.com/office/drawing/2014/main" id="{E4E59005-0B9B-1E82-1CB3-773DD2608ED5}"/>
              </a:ext>
            </a:extLst>
          </p:cNvPr>
          <p:cNvCxnSpPr>
            <a:cxnSpLocks/>
            <a:stCxn id="95" idx="0"/>
            <a:endCxn id="81" idx="4"/>
          </p:cNvCxnSpPr>
          <p:nvPr/>
        </p:nvCxnSpPr>
        <p:spPr>
          <a:xfrm flipH="1" flipV="1">
            <a:off x="9593601" y="1067845"/>
            <a:ext cx="419867" cy="419684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9" name="Straight Arrow Connector 98">
            <a:extLst>
              <a:ext uri="{FF2B5EF4-FFF2-40B4-BE49-F238E27FC236}">
                <a16:creationId xmlns:a16="http://schemas.microsoft.com/office/drawing/2014/main" id="{87D2C5DB-6E9E-8298-4BC9-7B3C83F8038A}"/>
              </a:ext>
            </a:extLst>
          </p:cNvPr>
          <p:cNvCxnSpPr>
            <a:cxnSpLocks/>
            <a:endCxn id="31" idx="2"/>
          </p:cNvCxnSpPr>
          <p:nvPr/>
        </p:nvCxnSpPr>
        <p:spPr>
          <a:xfrm flipH="1" flipV="1">
            <a:off x="8634804" y="4443380"/>
            <a:ext cx="1118404" cy="827759"/>
          </a:xfrm>
          <a:prstGeom prst="straightConnector1">
            <a:avLst/>
          </a:prstGeom>
          <a:ln w="28575">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01" name="TextBox 100">
            <a:extLst>
              <a:ext uri="{FF2B5EF4-FFF2-40B4-BE49-F238E27FC236}">
                <a16:creationId xmlns:a16="http://schemas.microsoft.com/office/drawing/2014/main" id="{D53B0C14-05C0-7F8D-CF75-A91AF2777A68}"/>
              </a:ext>
            </a:extLst>
          </p:cNvPr>
          <p:cNvSpPr txBox="1"/>
          <p:nvPr/>
        </p:nvSpPr>
        <p:spPr>
          <a:xfrm>
            <a:off x="8370659" y="4648235"/>
            <a:ext cx="1334274" cy="369332"/>
          </a:xfrm>
          <a:prstGeom prst="rect">
            <a:avLst/>
          </a:prstGeom>
          <a:noFill/>
        </p:spPr>
        <p:txBody>
          <a:bodyPr wrap="square" rtlCol="0">
            <a:spAutoFit/>
          </a:bodyPr>
          <a:lstStyle/>
          <a:p>
            <a:r>
              <a:rPr lang="en-IN" i="1" dirty="0"/>
              <a:t>implements</a:t>
            </a:r>
          </a:p>
        </p:txBody>
      </p:sp>
      <p:sp>
        <p:nvSpPr>
          <p:cNvPr id="104" name="Oval 103">
            <a:extLst>
              <a:ext uri="{FF2B5EF4-FFF2-40B4-BE49-F238E27FC236}">
                <a16:creationId xmlns:a16="http://schemas.microsoft.com/office/drawing/2014/main" id="{E0757B9D-51EA-2F31-5902-B24599FB6E1F}"/>
              </a:ext>
            </a:extLst>
          </p:cNvPr>
          <p:cNvSpPr/>
          <p:nvPr/>
        </p:nvSpPr>
        <p:spPr>
          <a:xfrm>
            <a:off x="10813513" y="4998653"/>
            <a:ext cx="1306284" cy="570830"/>
          </a:xfrm>
          <a:prstGeom prst="ellipse">
            <a:avLst/>
          </a:prstGeom>
          <a:solidFill>
            <a:schemeClr val="accent2">
              <a:lumMod val="60000"/>
              <a:lumOff val="40000"/>
            </a:schemeClr>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1600" dirty="0">
                <a:solidFill>
                  <a:schemeClr val="tx1"/>
                </a:solidFill>
              </a:rPr>
              <a:t>Priority Queue</a:t>
            </a:r>
          </a:p>
        </p:txBody>
      </p:sp>
      <p:cxnSp>
        <p:nvCxnSpPr>
          <p:cNvPr id="108" name="Straight Arrow Connector 107">
            <a:extLst>
              <a:ext uri="{FF2B5EF4-FFF2-40B4-BE49-F238E27FC236}">
                <a16:creationId xmlns:a16="http://schemas.microsoft.com/office/drawing/2014/main" id="{CD64FD16-A9AF-908C-D005-D04B992B788D}"/>
              </a:ext>
            </a:extLst>
          </p:cNvPr>
          <p:cNvCxnSpPr>
            <a:cxnSpLocks/>
          </p:cNvCxnSpPr>
          <p:nvPr/>
        </p:nvCxnSpPr>
        <p:spPr>
          <a:xfrm flipH="1" flipV="1">
            <a:off x="10990791" y="4403266"/>
            <a:ext cx="274978" cy="56712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0" name="TextBox 109">
            <a:extLst>
              <a:ext uri="{FF2B5EF4-FFF2-40B4-BE49-F238E27FC236}">
                <a16:creationId xmlns:a16="http://schemas.microsoft.com/office/drawing/2014/main" id="{32A879E5-4042-B8D6-273C-A27F44432F08}"/>
              </a:ext>
            </a:extLst>
          </p:cNvPr>
          <p:cNvSpPr txBox="1"/>
          <p:nvPr/>
        </p:nvSpPr>
        <p:spPr>
          <a:xfrm>
            <a:off x="11128280" y="4510790"/>
            <a:ext cx="1334274" cy="369332"/>
          </a:xfrm>
          <a:prstGeom prst="rect">
            <a:avLst/>
          </a:prstGeom>
          <a:noFill/>
        </p:spPr>
        <p:txBody>
          <a:bodyPr wrap="square" rtlCol="0">
            <a:spAutoFit/>
          </a:bodyPr>
          <a:lstStyle/>
          <a:p>
            <a:r>
              <a:rPr lang="en-IN" i="1" dirty="0"/>
              <a:t>extends</a:t>
            </a:r>
          </a:p>
        </p:txBody>
      </p:sp>
    </p:spTree>
    <p:extLst>
      <p:ext uri="{BB962C8B-B14F-4D97-AF65-F5344CB8AC3E}">
        <p14:creationId xmlns:p14="http://schemas.microsoft.com/office/powerpoint/2010/main" val="1064208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62"/>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69"/>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7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64"/>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76"/>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65"/>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87"/>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82"/>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81"/>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79"/>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89"/>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90"/>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91"/>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80"/>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96"/>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101"/>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99"/>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95"/>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nodeType="clickEffect">
                                  <p:stCondLst>
                                    <p:cond delay="0"/>
                                  </p:stCondLst>
                                  <p:childTnLst>
                                    <p:set>
                                      <p:cBhvr>
                                        <p:cTn id="92" dur="1" fill="hold">
                                          <p:stCondLst>
                                            <p:cond delay="0"/>
                                          </p:stCondLst>
                                        </p:cTn>
                                        <p:tgtEl>
                                          <p:spTgt spid="108"/>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110"/>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1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9" grpId="0" animBg="1"/>
      <p:bldP spid="48" grpId="0" animBg="1"/>
      <p:bldP spid="53" grpId="0"/>
      <p:bldP spid="54" grpId="0"/>
      <p:bldP spid="55" grpId="0"/>
      <p:bldP spid="62" grpId="0" animBg="1"/>
      <p:bldP spid="64" grpId="0" animBg="1"/>
      <p:bldP spid="70" grpId="0" animBg="1"/>
      <p:bldP spid="75" grpId="0"/>
      <p:bldP spid="76" grpId="0"/>
      <p:bldP spid="79" grpId="0" animBg="1"/>
      <p:bldP spid="81" grpId="0" animBg="1"/>
      <p:bldP spid="87" grpId="0"/>
      <p:bldP spid="90" grpId="0"/>
      <p:bldP spid="91" grpId="0"/>
      <p:bldP spid="95" grpId="0" animBg="1"/>
      <p:bldP spid="101" grpId="0"/>
      <p:bldP spid="104" grpId="0" animBg="1"/>
      <p:bldP spid="1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Group 33">
            <a:extLst>
              <a:ext uri="{FF2B5EF4-FFF2-40B4-BE49-F238E27FC236}">
                <a16:creationId xmlns:a16="http://schemas.microsoft.com/office/drawing/2014/main" id="{3BDB3064-2870-333C-73C4-9703DFAF3B79}"/>
              </a:ext>
            </a:extLst>
          </p:cNvPr>
          <p:cNvGrpSpPr/>
          <p:nvPr/>
        </p:nvGrpSpPr>
        <p:grpSpPr>
          <a:xfrm>
            <a:off x="2425536" y="841713"/>
            <a:ext cx="7447529" cy="4878015"/>
            <a:chOff x="1763486" y="859043"/>
            <a:chExt cx="7447529" cy="4878015"/>
          </a:xfrm>
        </p:grpSpPr>
        <p:sp>
          <p:nvSpPr>
            <p:cNvPr id="4" name="TextBox 3">
              <a:extLst>
                <a:ext uri="{FF2B5EF4-FFF2-40B4-BE49-F238E27FC236}">
                  <a16:creationId xmlns:a16="http://schemas.microsoft.com/office/drawing/2014/main" id="{09769DDF-0283-9B58-A4C4-1D762005EE23}"/>
                </a:ext>
              </a:extLst>
            </p:cNvPr>
            <p:cNvSpPr txBox="1"/>
            <p:nvPr/>
          </p:nvSpPr>
          <p:spPr>
            <a:xfrm>
              <a:off x="3989709" y="859043"/>
              <a:ext cx="1617306" cy="461665"/>
            </a:xfrm>
            <a:prstGeom prst="rect">
              <a:avLst/>
            </a:prstGeom>
            <a:solidFill>
              <a:srgbClr val="FFFF00"/>
            </a:solidFill>
          </p:spPr>
          <p:txBody>
            <a:bodyPr wrap="square" rtlCol="0">
              <a:spAutoFit/>
            </a:bodyPr>
            <a:lstStyle/>
            <a:p>
              <a:pPr algn="ctr"/>
              <a:r>
                <a:rPr lang="en-IN" sz="2400" dirty="0"/>
                <a:t>Collection</a:t>
              </a:r>
            </a:p>
          </p:txBody>
        </p:sp>
        <p:cxnSp>
          <p:nvCxnSpPr>
            <p:cNvPr id="10" name="Straight Connector 9">
              <a:extLst>
                <a:ext uri="{FF2B5EF4-FFF2-40B4-BE49-F238E27FC236}">
                  <a16:creationId xmlns:a16="http://schemas.microsoft.com/office/drawing/2014/main" id="{48DA10A3-116A-C584-CBEA-D4BDC1280F72}"/>
                </a:ext>
              </a:extLst>
            </p:cNvPr>
            <p:cNvCxnSpPr>
              <a:cxnSpLocks/>
            </p:cNvCxnSpPr>
            <p:nvPr/>
          </p:nvCxnSpPr>
          <p:spPr>
            <a:xfrm>
              <a:off x="2047893" y="1932354"/>
              <a:ext cx="5796000" cy="9331"/>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F926FB9C-B6C7-877A-D745-9B0BD8A1CF3D}"/>
                </a:ext>
              </a:extLst>
            </p:cNvPr>
            <p:cNvCxnSpPr>
              <a:cxnSpLocks/>
            </p:cNvCxnSpPr>
            <p:nvPr/>
          </p:nvCxnSpPr>
          <p:spPr>
            <a:xfrm flipV="1">
              <a:off x="4716471" y="1303632"/>
              <a:ext cx="0" cy="64867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A5538E42-781E-EC2D-C48C-9F6FD9899021}"/>
                </a:ext>
              </a:extLst>
            </p:cNvPr>
            <p:cNvSpPr txBox="1"/>
            <p:nvPr/>
          </p:nvSpPr>
          <p:spPr>
            <a:xfrm>
              <a:off x="1763486" y="2836505"/>
              <a:ext cx="699794" cy="400110"/>
            </a:xfrm>
            <a:prstGeom prst="rect">
              <a:avLst/>
            </a:prstGeom>
            <a:noFill/>
            <a:ln w="12700">
              <a:solidFill>
                <a:schemeClr val="tx1"/>
              </a:solidFill>
            </a:ln>
          </p:spPr>
          <p:txBody>
            <a:bodyPr wrap="square" rtlCol="0">
              <a:spAutoFit/>
            </a:bodyPr>
            <a:lstStyle/>
            <a:p>
              <a:r>
                <a:rPr lang="en-IN" sz="2000" dirty="0"/>
                <a:t>List</a:t>
              </a:r>
            </a:p>
          </p:txBody>
        </p:sp>
        <p:sp>
          <p:nvSpPr>
            <p:cNvPr id="17" name="TextBox 16">
              <a:extLst>
                <a:ext uri="{FF2B5EF4-FFF2-40B4-BE49-F238E27FC236}">
                  <a16:creationId xmlns:a16="http://schemas.microsoft.com/office/drawing/2014/main" id="{C33918AD-2E7B-2268-F7A3-94BD5C8CF66E}"/>
                </a:ext>
              </a:extLst>
            </p:cNvPr>
            <p:cNvSpPr txBox="1"/>
            <p:nvPr/>
          </p:nvSpPr>
          <p:spPr>
            <a:xfrm>
              <a:off x="4419811" y="2836505"/>
              <a:ext cx="699794" cy="400110"/>
            </a:xfrm>
            <a:prstGeom prst="rect">
              <a:avLst/>
            </a:prstGeom>
            <a:noFill/>
            <a:ln w="12700">
              <a:solidFill>
                <a:schemeClr val="tx1"/>
              </a:solidFill>
            </a:ln>
          </p:spPr>
          <p:txBody>
            <a:bodyPr wrap="square" rtlCol="0">
              <a:spAutoFit/>
            </a:bodyPr>
            <a:lstStyle/>
            <a:p>
              <a:r>
                <a:rPr lang="en-IN" sz="2000" dirty="0"/>
                <a:t>Set</a:t>
              </a:r>
            </a:p>
          </p:txBody>
        </p:sp>
        <p:cxnSp>
          <p:nvCxnSpPr>
            <p:cNvPr id="19" name="Straight Arrow Connector 18">
              <a:extLst>
                <a:ext uri="{FF2B5EF4-FFF2-40B4-BE49-F238E27FC236}">
                  <a16:creationId xmlns:a16="http://schemas.microsoft.com/office/drawing/2014/main" id="{034D944D-7BD0-5795-11C3-60B938D242B6}"/>
                </a:ext>
              </a:extLst>
            </p:cNvPr>
            <p:cNvCxnSpPr/>
            <p:nvPr/>
          </p:nvCxnSpPr>
          <p:spPr>
            <a:xfrm flipV="1">
              <a:off x="7812977" y="1940767"/>
              <a:ext cx="0" cy="905069"/>
            </a:xfrm>
            <a:prstGeom prst="straightConnector1">
              <a:avLst/>
            </a:prstGeom>
            <a:ln w="38100">
              <a:prstDash val="dash"/>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560A4280-E942-2703-0144-22B57C60ED40}"/>
                </a:ext>
              </a:extLst>
            </p:cNvPr>
            <p:cNvSpPr txBox="1"/>
            <p:nvPr/>
          </p:nvSpPr>
          <p:spPr>
            <a:xfrm>
              <a:off x="7455305" y="2855167"/>
              <a:ext cx="915881" cy="400110"/>
            </a:xfrm>
            <a:prstGeom prst="rect">
              <a:avLst/>
            </a:prstGeom>
            <a:noFill/>
            <a:ln w="12700">
              <a:solidFill>
                <a:schemeClr val="tx1"/>
              </a:solidFill>
            </a:ln>
          </p:spPr>
          <p:txBody>
            <a:bodyPr wrap="square" rtlCol="0">
              <a:spAutoFit/>
            </a:bodyPr>
            <a:lstStyle/>
            <a:p>
              <a:r>
                <a:rPr lang="en-IN" sz="2000" dirty="0"/>
                <a:t>Queue</a:t>
              </a:r>
            </a:p>
          </p:txBody>
        </p:sp>
        <p:sp>
          <p:nvSpPr>
            <p:cNvPr id="21" name="TextBox 20">
              <a:extLst>
                <a:ext uri="{FF2B5EF4-FFF2-40B4-BE49-F238E27FC236}">
                  <a16:creationId xmlns:a16="http://schemas.microsoft.com/office/drawing/2014/main" id="{AF1FDD4A-FAFD-8784-763E-5CA5F27FADDF}"/>
                </a:ext>
              </a:extLst>
            </p:cNvPr>
            <p:cNvSpPr txBox="1"/>
            <p:nvPr/>
          </p:nvSpPr>
          <p:spPr>
            <a:xfrm>
              <a:off x="2151611" y="2220178"/>
              <a:ext cx="995406" cy="369332"/>
            </a:xfrm>
            <a:prstGeom prst="rect">
              <a:avLst/>
            </a:prstGeom>
            <a:noFill/>
          </p:spPr>
          <p:txBody>
            <a:bodyPr wrap="square" rtlCol="0">
              <a:spAutoFit/>
            </a:bodyPr>
            <a:lstStyle/>
            <a:p>
              <a:r>
                <a:rPr lang="en-IN" i="1" dirty="0"/>
                <a:t>extends</a:t>
              </a:r>
            </a:p>
          </p:txBody>
        </p:sp>
        <p:sp>
          <p:nvSpPr>
            <p:cNvPr id="22" name="TextBox 21">
              <a:extLst>
                <a:ext uri="{FF2B5EF4-FFF2-40B4-BE49-F238E27FC236}">
                  <a16:creationId xmlns:a16="http://schemas.microsoft.com/office/drawing/2014/main" id="{D901CE2E-A03B-D17A-A31C-BFB13F3B40E8}"/>
                </a:ext>
              </a:extLst>
            </p:cNvPr>
            <p:cNvSpPr txBox="1"/>
            <p:nvPr/>
          </p:nvSpPr>
          <p:spPr>
            <a:xfrm>
              <a:off x="5001015" y="2192669"/>
              <a:ext cx="1334274" cy="369332"/>
            </a:xfrm>
            <a:prstGeom prst="rect">
              <a:avLst/>
            </a:prstGeom>
            <a:noFill/>
          </p:spPr>
          <p:txBody>
            <a:bodyPr wrap="square" rtlCol="0">
              <a:spAutoFit/>
            </a:bodyPr>
            <a:lstStyle/>
            <a:p>
              <a:r>
                <a:rPr lang="en-IN" i="1" dirty="0"/>
                <a:t>extends</a:t>
              </a:r>
            </a:p>
          </p:txBody>
        </p:sp>
        <p:sp>
          <p:nvSpPr>
            <p:cNvPr id="23" name="TextBox 22">
              <a:extLst>
                <a:ext uri="{FF2B5EF4-FFF2-40B4-BE49-F238E27FC236}">
                  <a16:creationId xmlns:a16="http://schemas.microsoft.com/office/drawing/2014/main" id="{CEB55E3A-E5B7-04CB-6476-55DCEA4C3A93}"/>
                </a:ext>
              </a:extLst>
            </p:cNvPr>
            <p:cNvSpPr txBox="1"/>
            <p:nvPr/>
          </p:nvSpPr>
          <p:spPr>
            <a:xfrm>
              <a:off x="7876741" y="2279102"/>
              <a:ext cx="1334274" cy="369332"/>
            </a:xfrm>
            <a:prstGeom prst="rect">
              <a:avLst/>
            </a:prstGeom>
            <a:noFill/>
          </p:spPr>
          <p:txBody>
            <a:bodyPr wrap="square" rtlCol="0">
              <a:spAutoFit/>
            </a:bodyPr>
            <a:lstStyle/>
            <a:p>
              <a:r>
                <a:rPr lang="en-IN" i="1" dirty="0"/>
                <a:t>extends</a:t>
              </a:r>
            </a:p>
          </p:txBody>
        </p:sp>
        <p:cxnSp>
          <p:nvCxnSpPr>
            <p:cNvPr id="24" name="Straight Arrow Connector 23">
              <a:extLst>
                <a:ext uri="{FF2B5EF4-FFF2-40B4-BE49-F238E27FC236}">
                  <a16:creationId xmlns:a16="http://schemas.microsoft.com/office/drawing/2014/main" id="{289216CA-6DFF-FB7E-EB86-82C5C76B7783}"/>
                </a:ext>
              </a:extLst>
            </p:cNvPr>
            <p:cNvCxnSpPr/>
            <p:nvPr/>
          </p:nvCxnSpPr>
          <p:spPr>
            <a:xfrm flipV="1">
              <a:off x="4716471" y="3216623"/>
              <a:ext cx="0" cy="905069"/>
            </a:xfrm>
            <a:prstGeom prst="straightConnector1">
              <a:avLst/>
            </a:prstGeom>
            <a:ln w="38100">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32B7E041-EB7D-5E33-F0A9-1A18DB691B8E}"/>
                </a:ext>
              </a:extLst>
            </p:cNvPr>
            <p:cNvCxnSpPr/>
            <p:nvPr/>
          </p:nvCxnSpPr>
          <p:spPr>
            <a:xfrm flipV="1">
              <a:off x="4716471" y="4545398"/>
              <a:ext cx="0" cy="756000"/>
            </a:xfrm>
            <a:prstGeom prst="straightConnector1">
              <a:avLst/>
            </a:prstGeom>
            <a:ln w="38100">
              <a:prstDash val="dash"/>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2626E747-2EDD-F114-A291-EF6F06E5F629}"/>
                </a:ext>
              </a:extLst>
            </p:cNvPr>
            <p:cNvSpPr txBox="1"/>
            <p:nvPr/>
          </p:nvSpPr>
          <p:spPr>
            <a:xfrm>
              <a:off x="4093179" y="4135414"/>
              <a:ext cx="1404183" cy="400110"/>
            </a:xfrm>
            <a:prstGeom prst="rect">
              <a:avLst/>
            </a:prstGeom>
            <a:noFill/>
            <a:ln w="12700">
              <a:solidFill>
                <a:schemeClr val="tx1"/>
              </a:solidFill>
            </a:ln>
          </p:spPr>
          <p:txBody>
            <a:bodyPr wrap="square" rtlCol="0">
              <a:spAutoFit/>
            </a:bodyPr>
            <a:lstStyle/>
            <a:p>
              <a:r>
                <a:rPr lang="en-IN" sz="2000" dirty="0" err="1"/>
                <a:t>SortedSet</a:t>
              </a:r>
              <a:endParaRPr lang="en-IN" sz="2000" dirty="0"/>
            </a:p>
          </p:txBody>
        </p:sp>
        <p:sp>
          <p:nvSpPr>
            <p:cNvPr id="27" name="TextBox 26">
              <a:extLst>
                <a:ext uri="{FF2B5EF4-FFF2-40B4-BE49-F238E27FC236}">
                  <a16:creationId xmlns:a16="http://schemas.microsoft.com/office/drawing/2014/main" id="{357B2B2B-1701-5668-5E20-2A6488870B11}"/>
                </a:ext>
              </a:extLst>
            </p:cNvPr>
            <p:cNvSpPr txBox="1"/>
            <p:nvPr/>
          </p:nvSpPr>
          <p:spPr>
            <a:xfrm>
              <a:off x="4732405" y="3470435"/>
              <a:ext cx="1334274" cy="369332"/>
            </a:xfrm>
            <a:prstGeom prst="rect">
              <a:avLst/>
            </a:prstGeom>
            <a:noFill/>
          </p:spPr>
          <p:txBody>
            <a:bodyPr wrap="square" rtlCol="0">
              <a:spAutoFit/>
            </a:bodyPr>
            <a:lstStyle/>
            <a:p>
              <a:r>
                <a:rPr lang="en-IN" i="1" dirty="0"/>
                <a:t>extends</a:t>
              </a:r>
            </a:p>
          </p:txBody>
        </p:sp>
        <p:sp>
          <p:nvSpPr>
            <p:cNvPr id="28" name="TextBox 27">
              <a:extLst>
                <a:ext uri="{FF2B5EF4-FFF2-40B4-BE49-F238E27FC236}">
                  <a16:creationId xmlns:a16="http://schemas.microsoft.com/office/drawing/2014/main" id="{9E838A1E-3424-369B-4F3A-F0D2BFF17F7B}"/>
                </a:ext>
              </a:extLst>
            </p:cNvPr>
            <p:cNvSpPr txBox="1"/>
            <p:nvPr/>
          </p:nvSpPr>
          <p:spPr>
            <a:xfrm>
              <a:off x="4020239" y="5336948"/>
              <a:ext cx="1559689" cy="400110"/>
            </a:xfrm>
            <a:prstGeom prst="rect">
              <a:avLst/>
            </a:prstGeom>
            <a:noFill/>
            <a:ln w="12700">
              <a:solidFill>
                <a:schemeClr val="tx1"/>
              </a:solidFill>
            </a:ln>
          </p:spPr>
          <p:txBody>
            <a:bodyPr wrap="square" rtlCol="0">
              <a:spAutoFit/>
            </a:bodyPr>
            <a:lstStyle/>
            <a:p>
              <a:r>
                <a:rPr lang="en-IN" sz="2000" dirty="0" err="1"/>
                <a:t>NavigableSet</a:t>
              </a:r>
              <a:endParaRPr lang="en-IN" sz="2000" dirty="0"/>
            </a:p>
          </p:txBody>
        </p:sp>
        <p:sp>
          <p:nvSpPr>
            <p:cNvPr id="29" name="TextBox 28">
              <a:extLst>
                <a:ext uri="{FF2B5EF4-FFF2-40B4-BE49-F238E27FC236}">
                  <a16:creationId xmlns:a16="http://schemas.microsoft.com/office/drawing/2014/main" id="{A8882E91-6415-4F78-3E1F-DBCB621516FB}"/>
                </a:ext>
              </a:extLst>
            </p:cNvPr>
            <p:cNvSpPr txBox="1"/>
            <p:nvPr/>
          </p:nvSpPr>
          <p:spPr>
            <a:xfrm>
              <a:off x="4704557" y="4690927"/>
              <a:ext cx="1334274" cy="369332"/>
            </a:xfrm>
            <a:prstGeom prst="rect">
              <a:avLst/>
            </a:prstGeom>
            <a:noFill/>
          </p:spPr>
          <p:txBody>
            <a:bodyPr wrap="square" rtlCol="0">
              <a:spAutoFit/>
            </a:bodyPr>
            <a:lstStyle/>
            <a:p>
              <a:r>
                <a:rPr lang="en-IN" i="1" dirty="0"/>
                <a:t>extends</a:t>
              </a:r>
            </a:p>
          </p:txBody>
        </p:sp>
        <p:sp>
          <p:nvSpPr>
            <p:cNvPr id="31" name="TextBox 30">
              <a:extLst>
                <a:ext uri="{FF2B5EF4-FFF2-40B4-BE49-F238E27FC236}">
                  <a16:creationId xmlns:a16="http://schemas.microsoft.com/office/drawing/2014/main" id="{18FFDC3D-7054-C928-E221-C292BC09F828}"/>
                </a:ext>
              </a:extLst>
            </p:cNvPr>
            <p:cNvSpPr txBox="1"/>
            <p:nvPr/>
          </p:nvSpPr>
          <p:spPr>
            <a:xfrm>
              <a:off x="7467744" y="4080592"/>
              <a:ext cx="915881" cy="400110"/>
            </a:xfrm>
            <a:prstGeom prst="rect">
              <a:avLst/>
            </a:prstGeom>
            <a:noFill/>
            <a:ln w="12700">
              <a:solidFill>
                <a:schemeClr val="tx1"/>
              </a:solidFill>
            </a:ln>
          </p:spPr>
          <p:txBody>
            <a:bodyPr wrap="square" rtlCol="0">
              <a:spAutoFit/>
            </a:bodyPr>
            <a:lstStyle/>
            <a:p>
              <a:r>
                <a:rPr lang="en-IN" sz="2000" dirty="0"/>
                <a:t>Deque</a:t>
              </a:r>
            </a:p>
          </p:txBody>
        </p:sp>
        <p:cxnSp>
          <p:nvCxnSpPr>
            <p:cNvPr id="32" name="Straight Arrow Connector 31">
              <a:extLst>
                <a:ext uri="{FF2B5EF4-FFF2-40B4-BE49-F238E27FC236}">
                  <a16:creationId xmlns:a16="http://schemas.microsoft.com/office/drawing/2014/main" id="{D57BE30A-4976-7BFE-F609-788B67FDC332}"/>
                </a:ext>
              </a:extLst>
            </p:cNvPr>
            <p:cNvCxnSpPr/>
            <p:nvPr/>
          </p:nvCxnSpPr>
          <p:spPr>
            <a:xfrm flipV="1">
              <a:off x="7808382" y="3165510"/>
              <a:ext cx="0" cy="905069"/>
            </a:xfrm>
            <a:prstGeom prst="straightConnector1">
              <a:avLst/>
            </a:prstGeom>
            <a:ln w="38100">
              <a:prstDash val="dash"/>
              <a:tailEnd type="triangle"/>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1508A91E-8C4F-F361-D061-56514B7CC9F0}"/>
                </a:ext>
              </a:extLst>
            </p:cNvPr>
            <p:cNvSpPr txBox="1"/>
            <p:nvPr/>
          </p:nvSpPr>
          <p:spPr>
            <a:xfrm>
              <a:off x="7872146" y="3503845"/>
              <a:ext cx="1334274" cy="369332"/>
            </a:xfrm>
            <a:prstGeom prst="rect">
              <a:avLst/>
            </a:prstGeom>
            <a:noFill/>
          </p:spPr>
          <p:txBody>
            <a:bodyPr wrap="square" rtlCol="0">
              <a:spAutoFit/>
            </a:bodyPr>
            <a:lstStyle/>
            <a:p>
              <a:r>
                <a:rPr lang="en-IN" i="1" dirty="0"/>
                <a:t>extends</a:t>
              </a:r>
            </a:p>
          </p:txBody>
        </p:sp>
        <p:cxnSp>
          <p:nvCxnSpPr>
            <p:cNvPr id="2" name="Straight Arrow Connector 1">
              <a:extLst>
                <a:ext uri="{FF2B5EF4-FFF2-40B4-BE49-F238E27FC236}">
                  <a16:creationId xmlns:a16="http://schemas.microsoft.com/office/drawing/2014/main" id="{EFDDB799-FB08-CFA3-694B-F32C90DE5B43}"/>
                </a:ext>
              </a:extLst>
            </p:cNvPr>
            <p:cNvCxnSpPr/>
            <p:nvPr/>
          </p:nvCxnSpPr>
          <p:spPr>
            <a:xfrm flipV="1">
              <a:off x="2113383" y="1952310"/>
              <a:ext cx="0" cy="905069"/>
            </a:xfrm>
            <a:prstGeom prst="straightConnector1">
              <a:avLst/>
            </a:prstGeom>
            <a:ln w="38100">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 name="Straight Arrow Connector 2">
              <a:extLst>
                <a:ext uri="{FF2B5EF4-FFF2-40B4-BE49-F238E27FC236}">
                  <a16:creationId xmlns:a16="http://schemas.microsoft.com/office/drawing/2014/main" id="{4B0F0C88-0E97-1AE4-B47D-85B92BA2AB7C}"/>
                </a:ext>
              </a:extLst>
            </p:cNvPr>
            <p:cNvCxnSpPr/>
            <p:nvPr/>
          </p:nvCxnSpPr>
          <p:spPr>
            <a:xfrm flipV="1">
              <a:off x="4716471" y="1887268"/>
              <a:ext cx="0" cy="905069"/>
            </a:xfrm>
            <a:prstGeom prst="straightConnector1">
              <a:avLst/>
            </a:prstGeom>
            <a:ln w="38100">
              <a:prstDash val="dash"/>
              <a:tailEnd type="triangle"/>
            </a:ln>
          </p:spPr>
          <p:style>
            <a:lnRef idx="1">
              <a:schemeClr val="accent1"/>
            </a:lnRef>
            <a:fillRef idx="0">
              <a:schemeClr val="accent1"/>
            </a:fillRef>
            <a:effectRef idx="0">
              <a:schemeClr val="accent1"/>
            </a:effectRef>
            <a:fontRef idx="minor">
              <a:schemeClr val="tx1"/>
            </a:fontRef>
          </p:style>
        </p:cxnSp>
      </p:grpSp>
      <p:sp>
        <p:nvSpPr>
          <p:cNvPr id="38" name="TextBox 37">
            <a:extLst>
              <a:ext uri="{FF2B5EF4-FFF2-40B4-BE49-F238E27FC236}">
                <a16:creationId xmlns:a16="http://schemas.microsoft.com/office/drawing/2014/main" id="{920D7F1C-ECAC-06DA-2AD0-A002D695A9C3}"/>
              </a:ext>
            </a:extLst>
          </p:cNvPr>
          <p:cNvSpPr txBox="1"/>
          <p:nvPr/>
        </p:nvSpPr>
        <p:spPr>
          <a:xfrm>
            <a:off x="1740815" y="3473083"/>
            <a:ext cx="1334274" cy="369332"/>
          </a:xfrm>
          <a:prstGeom prst="rect">
            <a:avLst/>
          </a:prstGeom>
          <a:noFill/>
        </p:spPr>
        <p:txBody>
          <a:bodyPr wrap="square" rtlCol="0">
            <a:spAutoFit/>
          </a:bodyPr>
          <a:lstStyle/>
          <a:p>
            <a:r>
              <a:rPr lang="en-IN" i="1" dirty="0"/>
              <a:t>implements</a:t>
            </a:r>
          </a:p>
        </p:txBody>
      </p:sp>
      <p:sp>
        <p:nvSpPr>
          <p:cNvPr id="39" name="Oval 38">
            <a:extLst>
              <a:ext uri="{FF2B5EF4-FFF2-40B4-BE49-F238E27FC236}">
                <a16:creationId xmlns:a16="http://schemas.microsoft.com/office/drawing/2014/main" id="{A4CBD5E8-D6FB-F399-D602-7CC9FC511F1C}"/>
              </a:ext>
            </a:extLst>
          </p:cNvPr>
          <p:cNvSpPr/>
          <p:nvPr/>
        </p:nvSpPr>
        <p:spPr>
          <a:xfrm>
            <a:off x="159235" y="3935085"/>
            <a:ext cx="1306284" cy="570830"/>
          </a:xfrm>
          <a:prstGeom prst="ellipse">
            <a:avLst/>
          </a:prstGeom>
          <a:solidFill>
            <a:schemeClr val="accent2">
              <a:lumMod val="60000"/>
              <a:lumOff val="40000"/>
            </a:schemeClr>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1600" dirty="0">
                <a:solidFill>
                  <a:schemeClr val="tx1"/>
                </a:solidFill>
              </a:rPr>
              <a:t>Abstract List</a:t>
            </a:r>
          </a:p>
        </p:txBody>
      </p:sp>
      <p:cxnSp>
        <p:nvCxnSpPr>
          <p:cNvPr id="41" name="Straight Connector 40">
            <a:extLst>
              <a:ext uri="{FF2B5EF4-FFF2-40B4-BE49-F238E27FC236}">
                <a16:creationId xmlns:a16="http://schemas.microsoft.com/office/drawing/2014/main" id="{D1E3620C-4AE4-D3DB-8ECF-EA1BAB7279B2}"/>
              </a:ext>
            </a:extLst>
          </p:cNvPr>
          <p:cNvCxnSpPr>
            <a:cxnSpLocks/>
            <a:endCxn id="70" idx="3"/>
          </p:cNvCxnSpPr>
          <p:nvPr/>
        </p:nvCxnSpPr>
        <p:spPr>
          <a:xfrm flipV="1">
            <a:off x="812377" y="794316"/>
            <a:ext cx="1897785" cy="3122108"/>
          </a:xfrm>
          <a:prstGeom prst="line">
            <a:avLst/>
          </a:prstGeom>
          <a:ln w="285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B8CB3C33-800A-444A-6410-66A5E512BEE1}"/>
              </a:ext>
            </a:extLst>
          </p:cNvPr>
          <p:cNvCxnSpPr>
            <a:cxnSpLocks/>
          </p:cNvCxnSpPr>
          <p:nvPr/>
        </p:nvCxnSpPr>
        <p:spPr>
          <a:xfrm flipV="1">
            <a:off x="1281630" y="3177709"/>
            <a:ext cx="1011770" cy="781722"/>
          </a:xfrm>
          <a:prstGeom prst="line">
            <a:avLst/>
          </a:prstGeom>
          <a:ln w="28575">
            <a:solidFill>
              <a:srgbClr val="FF0000"/>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8" name="Oval 47">
            <a:extLst>
              <a:ext uri="{FF2B5EF4-FFF2-40B4-BE49-F238E27FC236}">
                <a16:creationId xmlns:a16="http://schemas.microsoft.com/office/drawing/2014/main" id="{64E5DB15-0EE1-E44A-EA40-F6733ABA0369}"/>
              </a:ext>
            </a:extLst>
          </p:cNvPr>
          <p:cNvSpPr/>
          <p:nvPr/>
        </p:nvSpPr>
        <p:spPr>
          <a:xfrm>
            <a:off x="93787" y="5084186"/>
            <a:ext cx="1437181" cy="570830"/>
          </a:xfrm>
          <a:prstGeom prst="ellipse">
            <a:avLst/>
          </a:prstGeom>
          <a:solidFill>
            <a:schemeClr val="accent6">
              <a:lumMod val="60000"/>
              <a:lumOff val="40000"/>
            </a:schemeClr>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1600" dirty="0">
                <a:solidFill>
                  <a:schemeClr val="tx1"/>
                </a:solidFill>
              </a:rPr>
              <a:t>Array List</a:t>
            </a:r>
          </a:p>
        </p:txBody>
      </p:sp>
      <p:sp>
        <p:nvSpPr>
          <p:cNvPr id="53" name="TextBox 52">
            <a:extLst>
              <a:ext uri="{FF2B5EF4-FFF2-40B4-BE49-F238E27FC236}">
                <a16:creationId xmlns:a16="http://schemas.microsoft.com/office/drawing/2014/main" id="{E8C1838E-1F9A-2AE9-946C-C6453D7CDFC9}"/>
              </a:ext>
            </a:extLst>
          </p:cNvPr>
          <p:cNvSpPr txBox="1"/>
          <p:nvPr/>
        </p:nvSpPr>
        <p:spPr>
          <a:xfrm>
            <a:off x="4324171" y="373758"/>
            <a:ext cx="1334274" cy="369332"/>
          </a:xfrm>
          <a:prstGeom prst="rect">
            <a:avLst/>
          </a:prstGeom>
          <a:noFill/>
        </p:spPr>
        <p:txBody>
          <a:bodyPr wrap="square" rtlCol="0">
            <a:spAutoFit/>
          </a:bodyPr>
          <a:lstStyle/>
          <a:p>
            <a:r>
              <a:rPr lang="en-IN" i="1" dirty="0"/>
              <a:t>implements</a:t>
            </a:r>
          </a:p>
        </p:txBody>
      </p:sp>
      <p:sp>
        <p:nvSpPr>
          <p:cNvPr id="54" name="TextBox 53">
            <a:extLst>
              <a:ext uri="{FF2B5EF4-FFF2-40B4-BE49-F238E27FC236}">
                <a16:creationId xmlns:a16="http://schemas.microsoft.com/office/drawing/2014/main" id="{37C3DE5C-46D8-4C0E-57C4-B9708F90B11E}"/>
              </a:ext>
            </a:extLst>
          </p:cNvPr>
          <p:cNvSpPr txBox="1"/>
          <p:nvPr/>
        </p:nvSpPr>
        <p:spPr>
          <a:xfrm>
            <a:off x="512708" y="2580358"/>
            <a:ext cx="1334274" cy="369332"/>
          </a:xfrm>
          <a:prstGeom prst="rect">
            <a:avLst/>
          </a:prstGeom>
          <a:noFill/>
        </p:spPr>
        <p:txBody>
          <a:bodyPr wrap="square" rtlCol="0">
            <a:spAutoFit/>
          </a:bodyPr>
          <a:lstStyle/>
          <a:p>
            <a:r>
              <a:rPr lang="en-IN" i="1" dirty="0"/>
              <a:t>extends</a:t>
            </a:r>
          </a:p>
        </p:txBody>
      </p:sp>
      <p:sp>
        <p:nvSpPr>
          <p:cNvPr id="55" name="TextBox 54">
            <a:extLst>
              <a:ext uri="{FF2B5EF4-FFF2-40B4-BE49-F238E27FC236}">
                <a16:creationId xmlns:a16="http://schemas.microsoft.com/office/drawing/2014/main" id="{46C5C7E5-E18F-AEA2-6B99-794BE5A6AACC}"/>
              </a:ext>
            </a:extLst>
          </p:cNvPr>
          <p:cNvSpPr txBox="1"/>
          <p:nvPr/>
        </p:nvSpPr>
        <p:spPr>
          <a:xfrm>
            <a:off x="875511" y="4601054"/>
            <a:ext cx="1334274" cy="369332"/>
          </a:xfrm>
          <a:prstGeom prst="rect">
            <a:avLst/>
          </a:prstGeom>
          <a:noFill/>
        </p:spPr>
        <p:txBody>
          <a:bodyPr wrap="square" rtlCol="0">
            <a:spAutoFit/>
          </a:bodyPr>
          <a:lstStyle/>
          <a:p>
            <a:r>
              <a:rPr lang="en-IN" i="1" dirty="0"/>
              <a:t>extends</a:t>
            </a:r>
          </a:p>
        </p:txBody>
      </p:sp>
      <p:cxnSp>
        <p:nvCxnSpPr>
          <p:cNvPr id="59" name="Straight Arrow Connector 58">
            <a:extLst>
              <a:ext uri="{FF2B5EF4-FFF2-40B4-BE49-F238E27FC236}">
                <a16:creationId xmlns:a16="http://schemas.microsoft.com/office/drawing/2014/main" id="{91B8CFFA-91C3-A48A-B94B-B9EBB257A0C0}"/>
              </a:ext>
            </a:extLst>
          </p:cNvPr>
          <p:cNvCxnSpPr>
            <a:stCxn id="48" idx="0"/>
            <a:endCxn id="39" idx="4"/>
          </p:cNvCxnSpPr>
          <p:nvPr/>
        </p:nvCxnSpPr>
        <p:spPr>
          <a:xfrm flipH="1" flipV="1">
            <a:off x="812377" y="4505915"/>
            <a:ext cx="1" cy="57827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2" name="Oval 61">
            <a:extLst>
              <a:ext uri="{FF2B5EF4-FFF2-40B4-BE49-F238E27FC236}">
                <a16:creationId xmlns:a16="http://schemas.microsoft.com/office/drawing/2014/main" id="{6E4A7931-8558-B8DA-B7BF-132010EEA88F}"/>
              </a:ext>
            </a:extLst>
          </p:cNvPr>
          <p:cNvSpPr/>
          <p:nvPr/>
        </p:nvSpPr>
        <p:spPr>
          <a:xfrm>
            <a:off x="2328830" y="4686826"/>
            <a:ext cx="1729761" cy="803430"/>
          </a:xfrm>
          <a:prstGeom prst="ellipse">
            <a:avLst/>
          </a:prstGeom>
          <a:solidFill>
            <a:schemeClr val="accent2">
              <a:lumMod val="60000"/>
              <a:lumOff val="40000"/>
            </a:schemeClr>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1600" dirty="0">
                <a:solidFill>
                  <a:schemeClr val="tx1"/>
                </a:solidFill>
              </a:rPr>
              <a:t>Abstract</a:t>
            </a:r>
          </a:p>
          <a:p>
            <a:pPr algn="ctr"/>
            <a:r>
              <a:rPr lang="en-IN" sz="1600" dirty="0">
                <a:solidFill>
                  <a:schemeClr val="tx1"/>
                </a:solidFill>
              </a:rPr>
              <a:t>Sequential List</a:t>
            </a:r>
          </a:p>
        </p:txBody>
      </p:sp>
      <p:sp>
        <p:nvSpPr>
          <p:cNvPr id="64" name="Oval 63">
            <a:extLst>
              <a:ext uri="{FF2B5EF4-FFF2-40B4-BE49-F238E27FC236}">
                <a16:creationId xmlns:a16="http://schemas.microsoft.com/office/drawing/2014/main" id="{FB1836D5-BFAC-3500-BAF2-3C5540778C48}"/>
              </a:ext>
            </a:extLst>
          </p:cNvPr>
          <p:cNvSpPr/>
          <p:nvPr/>
        </p:nvSpPr>
        <p:spPr>
          <a:xfrm>
            <a:off x="2477771" y="5953728"/>
            <a:ext cx="1437181" cy="570830"/>
          </a:xfrm>
          <a:prstGeom prst="ellipse">
            <a:avLst/>
          </a:prstGeom>
          <a:solidFill>
            <a:schemeClr val="accent6">
              <a:lumMod val="60000"/>
              <a:lumOff val="40000"/>
            </a:schemeClr>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1600" dirty="0">
                <a:solidFill>
                  <a:schemeClr val="tx1"/>
                </a:solidFill>
              </a:rPr>
              <a:t>LinkedList</a:t>
            </a:r>
          </a:p>
        </p:txBody>
      </p:sp>
      <p:cxnSp>
        <p:nvCxnSpPr>
          <p:cNvPr id="65" name="Straight Arrow Connector 64">
            <a:extLst>
              <a:ext uri="{FF2B5EF4-FFF2-40B4-BE49-F238E27FC236}">
                <a16:creationId xmlns:a16="http://schemas.microsoft.com/office/drawing/2014/main" id="{138FFC5B-F2AF-FE8B-2234-89652F3A3F1D}"/>
              </a:ext>
            </a:extLst>
          </p:cNvPr>
          <p:cNvCxnSpPr/>
          <p:nvPr/>
        </p:nvCxnSpPr>
        <p:spPr>
          <a:xfrm flipH="1" flipV="1">
            <a:off x="3165027" y="5485728"/>
            <a:ext cx="1" cy="46800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9" name="Straight Arrow Connector 68">
            <a:extLst>
              <a:ext uri="{FF2B5EF4-FFF2-40B4-BE49-F238E27FC236}">
                <a16:creationId xmlns:a16="http://schemas.microsoft.com/office/drawing/2014/main" id="{4B1838AE-2350-01A8-FC94-7E62B9C7B590}"/>
              </a:ext>
            </a:extLst>
          </p:cNvPr>
          <p:cNvCxnSpPr>
            <a:cxnSpLocks/>
            <a:endCxn id="39" idx="5"/>
          </p:cNvCxnSpPr>
          <p:nvPr/>
        </p:nvCxnSpPr>
        <p:spPr>
          <a:xfrm flipH="1" flipV="1">
            <a:off x="1274218" y="4422319"/>
            <a:ext cx="1026595" cy="59635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0" name="Oval 69">
            <a:extLst>
              <a:ext uri="{FF2B5EF4-FFF2-40B4-BE49-F238E27FC236}">
                <a16:creationId xmlns:a16="http://schemas.microsoft.com/office/drawing/2014/main" id="{19218B6C-5271-9C0E-6FFC-12A94CD570CD}"/>
              </a:ext>
            </a:extLst>
          </p:cNvPr>
          <p:cNvSpPr/>
          <p:nvPr/>
        </p:nvSpPr>
        <p:spPr>
          <a:xfrm>
            <a:off x="2477771" y="135093"/>
            <a:ext cx="1586866" cy="772328"/>
          </a:xfrm>
          <a:prstGeom prst="ellipse">
            <a:avLst/>
          </a:prstGeom>
          <a:solidFill>
            <a:schemeClr val="accent2">
              <a:lumMod val="60000"/>
              <a:lumOff val="40000"/>
            </a:schemeClr>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dirty="0">
                <a:solidFill>
                  <a:schemeClr val="tx1"/>
                </a:solidFill>
              </a:rPr>
              <a:t>Abstract Collection</a:t>
            </a:r>
          </a:p>
        </p:txBody>
      </p:sp>
      <p:cxnSp>
        <p:nvCxnSpPr>
          <p:cNvPr id="71" name="Straight Connector 70">
            <a:extLst>
              <a:ext uri="{FF2B5EF4-FFF2-40B4-BE49-F238E27FC236}">
                <a16:creationId xmlns:a16="http://schemas.microsoft.com/office/drawing/2014/main" id="{CA5513DC-1050-89A0-71D4-B30FFB1F61D6}"/>
              </a:ext>
            </a:extLst>
          </p:cNvPr>
          <p:cNvCxnSpPr>
            <a:cxnSpLocks/>
            <a:stCxn id="70" idx="6"/>
          </p:cNvCxnSpPr>
          <p:nvPr/>
        </p:nvCxnSpPr>
        <p:spPr>
          <a:xfrm>
            <a:off x="4064637" y="521257"/>
            <a:ext cx="1128670" cy="320849"/>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FC3AB034-A024-E7BA-A96B-5C8C668B5C13}"/>
              </a:ext>
            </a:extLst>
          </p:cNvPr>
          <p:cNvSpPr txBox="1"/>
          <p:nvPr/>
        </p:nvSpPr>
        <p:spPr>
          <a:xfrm>
            <a:off x="1668500" y="4402662"/>
            <a:ext cx="1334274" cy="369332"/>
          </a:xfrm>
          <a:prstGeom prst="rect">
            <a:avLst/>
          </a:prstGeom>
          <a:noFill/>
        </p:spPr>
        <p:txBody>
          <a:bodyPr wrap="square" rtlCol="0">
            <a:spAutoFit/>
          </a:bodyPr>
          <a:lstStyle/>
          <a:p>
            <a:r>
              <a:rPr lang="en-IN" i="1" dirty="0"/>
              <a:t>extends</a:t>
            </a:r>
          </a:p>
        </p:txBody>
      </p:sp>
      <p:sp>
        <p:nvSpPr>
          <p:cNvPr id="76" name="TextBox 75">
            <a:extLst>
              <a:ext uri="{FF2B5EF4-FFF2-40B4-BE49-F238E27FC236}">
                <a16:creationId xmlns:a16="http://schemas.microsoft.com/office/drawing/2014/main" id="{0DD51BF3-51C1-E120-25E2-1B52544F793B}"/>
              </a:ext>
            </a:extLst>
          </p:cNvPr>
          <p:cNvSpPr txBox="1"/>
          <p:nvPr/>
        </p:nvSpPr>
        <p:spPr>
          <a:xfrm>
            <a:off x="2263861" y="5560260"/>
            <a:ext cx="1334274" cy="369332"/>
          </a:xfrm>
          <a:prstGeom prst="rect">
            <a:avLst/>
          </a:prstGeom>
          <a:noFill/>
        </p:spPr>
        <p:txBody>
          <a:bodyPr wrap="square" rtlCol="0">
            <a:spAutoFit/>
          </a:bodyPr>
          <a:lstStyle/>
          <a:p>
            <a:r>
              <a:rPr lang="en-IN" i="1" dirty="0"/>
              <a:t>extends</a:t>
            </a:r>
          </a:p>
        </p:txBody>
      </p:sp>
      <p:sp>
        <p:nvSpPr>
          <p:cNvPr id="79" name="Oval 78">
            <a:extLst>
              <a:ext uri="{FF2B5EF4-FFF2-40B4-BE49-F238E27FC236}">
                <a16:creationId xmlns:a16="http://schemas.microsoft.com/office/drawing/2014/main" id="{CA401C6F-9A37-5AE0-3FE1-E8FAECB24E3A}"/>
              </a:ext>
            </a:extLst>
          </p:cNvPr>
          <p:cNvSpPr/>
          <p:nvPr/>
        </p:nvSpPr>
        <p:spPr>
          <a:xfrm>
            <a:off x="10206449" y="3830279"/>
            <a:ext cx="1306284" cy="570830"/>
          </a:xfrm>
          <a:prstGeom prst="ellipse">
            <a:avLst/>
          </a:prstGeom>
          <a:solidFill>
            <a:schemeClr val="accent2">
              <a:lumMod val="60000"/>
              <a:lumOff val="40000"/>
            </a:schemeClr>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1600" dirty="0">
                <a:solidFill>
                  <a:schemeClr val="tx1"/>
                </a:solidFill>
              </a:rPr>
              <a:t>Abstract Queue</a:t>
            </a:r>
          </a:p>
        </p:txBody>
      </p:sp>
      <p:cxnSp>
        <p:nvCxnSpPr>
          <p:cNvPr id="80" name="Straight Arrow Connector 79">
            <a:extLst>
              <a:ext uri="{FF2B5EF4-FFF2-40B4-BE49-F238E27FC236}">
                <a16:creationId xmlns:a16="http://schemas.microsoft.com/office/drawing/2014/main" id="{D01A05FA-2C0D-EBA1-CB1F-A09D6A521C09}"/>
              </a:ext>
            </a:extLst>
          </p:cNvPr>
          <p:cNvCxnSpPr>
            <a:cxnSpLocks/>
            <a:stCxn id="79" idx="1"/>
          </p:cNvCxnSpPr>
          <p:nvPr/>
        </p:nvCxnSpPr>
        <p:spPr>
          <a:xfrm flipH="1" flipV="1">
            <a:off x="9070973" y="3121491"/>
            <a:ext cx="1326777" cy="792384"/>
          </a:xfrm>
          <a:prstGeom prst="straightConnector1">
            <a:avLst/>
          </a:prstGeom>
          <a:ln w="28575">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81" name="Oval 80">
            <a:extLst>
              <a:ext uri="{FF2B5EF4-FFF2-40B4-BE49-F238E27FC236}">
                <a16:creationId xmlns:a16="http://schemas.microsoft.com/office/drawing/2014/main" id="{B6FED11F-1CB6-6234-8A16-5DF18D37C6E7}"/>
              </a:ext>
            </a:extLst>
          </p:cNvPr>
          <p:cNvSpPr/>
          <p:nvPr/>
        </p:nvSpPr>
        <p:spPr>
          <a:xfrm>
            <a:off x="8800168" y="276856"/>
            <a:ext cx="1586866" cy="772328"/>
          </a:xfrm>
          <a:prstGeom prst="ellipse">
            <a:avLst/>
          </a:prstGeom>
          <a:solidFill>
            <a:schemeClr val="accent2">
              <a:lumMod val="60000"/>
              <a:lumOff val="40000"/>
            </a:schemeClr>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dirty="0">
                <a:solidFill>
                  <a:schemeClr val="tx1"/>
                </a:solidFill>
              </a:rPr>
              <a:t>Abstract Collection</a:t>
            </a:r>
          </a:p>
        </p:txBody>
      </p:sp>
      <p:cxnSp>
        <p:nvCxnSpPr>
          <p:cNvPr id="82" name="Straight Connector 81">
            <a:extLst>
              <a:ext uri="{FF2B5EF4-FFF2-40B4-BE49-F238E27FC236}">
                <a16:creationId xmlns:a16="http://schemas.microsoft.com/office/drawing/2014/main" id="{5ABFF629-8BE1-A599-D3C8-1285676491FF}"/>
              </a:ext>
            </a:extLst>
          </p:cNvPr>
          <p:cNvCxnSpPr>
            <a:cxnSpLocks/>
            <a:endCxn id="81" idx="2"/>
          </p:cNvCxnSpPr>
          <p:nvPr/>
        </p:nvCxnSpPr>
        <p:spPr>
          <a:xfrm flipV="1">
            <a:off x="6269065" y="663020"/>
            <a:ext cx="2531103" cy="428869"/>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87" name="TextBox 86">
            <a:extLst>
              <a:ext uri="{FF2B5EF4-FFF2-40B4-BE49-F238E27FC236}">
                <a16:creationId xmlns:a16="http://schemas.microsoft.com/office/drawing/2014/main" id="{F1BB3A06-2905-886E-B93C-2DED6797F01D}"/>
              </a:ext>
            </a:extLst>
          </p:cNvPr>
          <p:cNvSpPr txBox="1"/>
          <p:nvPr/>
        </p:nvSpPr>
        <p:spPr>
          <a:xfrm>
            <a:off x="7000756" y="386460"/>
            <a:ext cx="1334274" cy="369332"/>
          </a:xfrm>
          <a:prstGeom prst="rect">
            <a:avLst/>
          </a:prstGeom>
          <a:noFill/>
        </p:spPr>
        <p:txBody>
          <a:bodyPr wrap="square" rtlCol="0">
            <a:spAutoFit/>
          </a:bodyPr>
          <a:lstStyle/>
          <a:p>
            <a:r>
              <a:rPr lang="en-IN" i="1" dirty="0"/>
              <a:t>implements</a:t>
            </a:r>
          </a:p>
        </p:txBody>
      </p:sp>
      <p:cxnSp>
        <p:nvCxnSpPr>
          <p:cNvPr id="89" name="Straight Arrow Connector 88">
            <a:extLst>
              <a:ext uri="{FF2B5EF4-FFF2-40B4-BE49-F238E27FC236}">
                <a16:creationId xmlns:a16="http://schemas.microsoft.com/office/drawing/2014/main" id="{C5971D09-C072-8658-7FE4-F4A9C98076B9}"/>
              </a:ext>
            </a:extLst>
          </p:cNvPr>
          <p:cNvCxnSpPr>
            <a:stCxn id="79" idx="0"/>
            <a:endCxn id="81" idx="4"/>
          </p:cNvCxnSpPr>
          <p:nvPr/>
        </p:nvCxnSpPr>
        <p:spPr>
          <a:xfrm flipH="1" flipV="1">
            <a:off x="9593601" y="1049184"/>
            <a:ext cx="1265990" cy="278109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0" name="TextBox 89">
            <a:extLst>
              <a:ext uri="{FF2B5EF4-FFF2-40B4-BE49-F238E27FC236}">
                <a16:creationId xmlns:a16="http://schemas.microsoft.com/office/drawing/2014/main" id="{22562395-E5E8-79A0-DD75-9806ACE3892D}"/>
              </a:ext>
            </a:extLst>
          </p:cNvPr>
          <p:cNvSpPr txBox="1"/>
          <p:nvPr/>
        </p:nvSpPr>
        <p:spPr>
          <a:xfrm>
            <a:off x="10211794" y="2137807"/>
            <a:ext cx="1334274" cy="369332"/>
          </a:xfrm>
          <a:prstGeom prst="rect">
            <a:avLst/>
          </a:prstGeom>
          <a:noFill/>
        </p:spPr>
        <p:txBody>
          <a:bodyPr wrap="square" rtlCol="0">
            <a:spAutoFit/>
          </a:bodyPr>
          <a:lstStyle/>
          <a:p>
            <a:r>
              <a:rPr lang="en-IN" i="1" dirty="0"/>
              <a:t>extends</a:t>
            </a:r>
          </a:p>
        </p:txBody>
      </p:sp>
      <p:sp>
        <p:nvSpPr>
          <p:cNvPr id="91" name="TextBox 90">
            <a:extLst>
              <a:ext uri="{FF2B5EF4-FFF2-40B4-BE49-F238E27FC236}">
                <a16:creationId xmlns:a16="http://schemas.microsoft.com/office/drawing/2014/main" id="{D440CD46-A84E-B40C-46C1-B0B919A2C068}"/>
              </a:ext>
            </a:extLst>
          </p:cNvPr>
          <p:cNvSpPr txBox="1"/>
          <p:nvPr/>
        </p:nvSpPr>
        <p:spPr>
          <a:xfrm>
            <a:off x="9130875" y="3175521"/>
            <a:ext cx="1334274" cy="369332"/>
          </a:xfrm>
          <a:prstGeom prst="rect">
            <a:avLst/>
          </a:prstGeom>
          <a:noFill/>
        </p:spPr>
        <p:txBody>
          <a:bodyPr wrap="square" rtlCol="0">
            <a:spAutoFit/>
          </a:bodyPr>
          <a:lstStyle/>
          <a:p>
            <a:r>
              <a:rPr lang="en-IN" i="1" dirty="0"/>
              <a:t>implements</a:t>
            </a:r>
          </a:p>
        </p:txBody>
      </p:sp>
      <p:sp>
        <p:nvSpPr>
          <p:cNvPr id="95" name="Oval 94">
            <a:extLst>
              <a:ext uri="{FF2B5EF4-FFF2-40B4-BE49-F238E27FC236}">
                <a16:creationId xmlns:a16="http://schemas.microsoft.com/office/drawing/2014/main" id="{805FFC52-2454-1D20-4526-E87057C949F5}"/>
              </a:ext>
            </a:extLst>
          </p:cNvPr>
          <p:cNvSpPr/>
          <p:nvPr/>
        </p:nvSpPr>
        <p:spPr>
          <a:xfrm>
            <a:off x="9360326" y="5264692"/>
            <a:ext cx="1306284" cy="570830"/>
          </a:xfrm>
          <a:prstGeom prst="ellipse">
            <a:avLst/>
          </a:prstGeom>
          <a:solidFill>
            <a:schemeClr val="accent6">
              <a:lumMod val="60000"/>
              <a:lumOff val="40000"/>
            </a:schemeClr>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1600" dirty="0">
                <a:solidFill>
                  <a:schemeClr val="tx1"/>
                </a:solidFill>
              </a:rPr>
              <a:t>Array Deque</a:t>
            </a:r>
          </a:p>
        </p:txBody>
      </p:sp>
      <p:cxnSp>
        <p:nvCxnSpPr>
          <p:cNvPr id="96" name="Straight Arrow Connector 95">
            <a:extLst>
              <a:ext uri="{FF2B5EF4-FFF2-40B4-BE49-F238E27FC236}">
                <a16:creationId xmlns:a16="http://schemas.microsoft.com/office/drawing/2014/main" id="{E4E59005-0B9B-1E82-1CB3-773DD2608ED5}"/>
              </a:ext>
            </a:extLst>
          </p:cNvPr>
          <p:cNvCxnSpPr>
            <a:cxnSpLocks/>
            <a:stCxn id="95" idx="0"/>
            <a:endCxn id="81" idx="4"/>
          </p:cNvCxnSpPr>
          <p:nvPr/>
        </p:nvCxnSpPr>
        <p:spPr>
          <a:xfrm flipH="1" flipV="1">
            <a:off x="9593601" y="1049184"/>
            <a:ext cx="419867" cy="421550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9" name="Straight Arrow Connector 98">
            <a:extLst>
              <a:ext uri="{FF2B5EF4-FFF2-40B4-BE49-F238E27FC236}">
                <a16:creationId xmlns:a16="http://schemas.microsoft.com/office/drawing/2014/main" id="{87D2C5DB-6E9E-8298-4BC9-7B3C83F8038A}"/>
              </a:ext>
            </a:extLst>
          </p:cNvPr>
          <p:cNvCxnSpPr>
            <a:cxnSpLocks/>
            <a:endCxn id="31" idx="2"/>
          </p:cNvCxnSpPr>
          <p:nvPr/>
        </p:nvCxnSpPr>
        <p:spPr>
          <a:xfrm flipH="1" flipV="1">
            <a:off x="8587735" y="4463372"/>
            <a:ext cx="1118404" cy="827759"/>
          </a:xfrm>
          <a:prstGeom prst="straightConnector1">
            <a:avLst/>
          </a:prstGeom>
          <a:ln w="28575">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01" name="TextBox 100">
            <a:extLst>
              <a:ext uri="{FF2B5EF4-FFF2-40B4-BE49-F238E27FC236}">
                <a16:creationId xmlns:a16="http://schemas.microsoft.com/office/drawing/2014/main" id="{D53B0C14-05C0-7F8D-CF75-A91AF2777A68}"/>
              </a:ext>
            </a:extLst>
          </p:cNvPr>
          <p:cNvSpPr txBox="1"/>
          <p:nvPr/>
        </p:nvSpPr>
        <p:spPr>
          <a:xfrm>
            <a:off x="8370659" y="4648235"/>
            <a:ext cx="1334274" cy="369332"/>
          </a:xfrm>
          <a:prstGeom prst="rect">
            <a:avLst/>
          </a:prstGeom>
          <a:noFill/>
        </p:spPr>
        <p:txBody>
          <a:bodyPr wrap="square" rtlCol="0">
            <a:spAutoFit/>
          </a:bodyPr>
          <a:lstStyle/>
          <a:p>
            <a:r>
              <a:rPr lang="en-IN" i="1" dirty="0"/>
              <a:t>implements</a:t>
            </a:r>
          </a:p>
        </p:txBody>
      </p:sp>
      <p:sp>
        <p:nvSpPr>
          <p:cNvPr id="104" name="Oval 103">
            <a:extLst>
              <a:ext uri="{FF2B5EF4-FFF2-40B4-BE49-F238E27FC236}">
                <a16:creationId xmlns:a16="http://schemas.microsoft.com/office/drawing/2014/main" id="{E0757B9D-51EA-2F31-5902-B24599FB6E1F}"/>
              </a:ext>
            </a:extLst>
          </p:cNvPr>
          <p:cNvSpPr/>
          <p:nvPr/>
        </p:nvSpPr>
        <p:spPr>
          <a:xfrm>
            <a:off x="10813513" y="4998653"/>
            <a:ext cx="1306284" cy="570830"/>
          </a:xfrm>
          <a:prstGeom prst="ellipse">
            <a:avLst/>
          </a:prstGeom>
          <a:solidFill>
            <a:schemeClr val="accent6">
              <a:lumMod val="60000"/>
              <a:lumOff val="40000"/>
            </a:schemeClr>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1600" dirty="0">
                <a:solidFill>
                  <a:schemeClr val="tx1"/>
                </a:solidFill>
              </a:rPr>
              <a:t>Priority Queue</a:t>
            </a:r>
          </a:p>
        </p:txBody>
      </p:sp>
      <p:cxnSp>
        <p:nvCxnSpPr>
          <p:cNvPr id="108" name="Straight Arrow Connector 107">
            <a:extLst>
              <a:ext uri="{FF2B5EF4-FFF2-40B4-BE49-F238E27FC236}">
                <a16:creationId xmlns:a16="http://schemas.microsoft.com/office/drawing/2014/main" id="{CD64FD16-A9AF-908C-D005-D04B992B788D}"/>
              </a:ext>
            </a:extLst>
          </p:cNvPr>
          <p:cNvCxnSpPr>
            <a:cxnSpLocks/>
          </p:cNvCxnSpPr>
          <p:nvPr/>
        </p:nvCxnSpPr>
        <p:spPr>
          <a:xfrm flipH="1" flipV="1">
            <a:off x="10990791" y="4403266"/>
            <a:ext cx="274978" cy="56712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0" name="TextBox 109">
            <a:extLst>
              <a:ext uri="{FF2B5EF4-FFF2-40B4-BE49-F238E27FC236}">
                <a16:creationId xmlns:a16="http://schemas.microsoft.com/office/drawing/2014/main" id="{32A879E5-4042-B8D6-273C-A27F44432F08}"/>
              </a:ext>
            </a:extLst>
          </p:cNvPr>
          <p:cNvSpPr txBox="1"/>
          <p:nvPr/>
        </p:nvSpPr>
        <p:spPr>
          <a:xfrm>
            <a:off x="11128280" y="4510790"/>
            <a:ext cx="1334274" cy="369332"/>
          </a:xfrm>
          <a:prstGeom prst="rect">
            <a:avLst/>
          </a:prstGeom>
          <a:noFill/>
        </p:spPr>
        <p:txBody>
          <a:bodyPr wrap="square" rtlCol="0">
            <a:spAutoFit/>
          </a:bodyPr>
          <a:lstStyle/>
          <a:p>
            <a:r>
              <a:rPr lang="en-IN" i="1" dirty="0"/>
              <a:t>extends</a:t>
            </a:r>
          </a:p>
        </p:txBody>
      </p:sp>
      <p:sp>
        <p:nvSpPr>
          <p:cNvPr id="5" name="Oval 4">
            <a:extLst>
              <a:ext uri="{FF2B5EF4-FFF2-40B4-BE49-F238E27FC236}">
                <a16:creationId xmlns:a16="http://schemas.microsoft.com/office/drawing/2014/main" id="{06B498A1-C4CB-6339-5D9F-47B3DB629003}"/>
              </a:ext>
            </a:extLst>
          </p:cNvPr>
          <p:cNvSpPr/>
          <p:nvPr/>
        </p:nvSpPr>
        <p:spPr>
          <a:xfrm>
            <a:off x="6477671" y="3423557"/>
            <a:ext cx="1306284" cy="570830"/>
          </a:xfrm>
          <a:prstGeom prst="ellipse">
            <a:avLst/>
          </a:prstGeom>
          <a:solidFill>
            <a:schemeClr val="accent2">
              <a:lumMod val="60000"/>
              <a:lumOff val="40000"/>
            </a:schemeClr>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1600" dirty="0">
                <a:solidFill>
                  <a:schemeClr val="tx1"/>
                </a:solidFill>
              </a:rPr>
              <a:t>Abstract Set</a:t>
            </a:r>
          </a:p>
        </p:txBody>
      </p:sp>
      <p:cxnSp>
        <p:nvCxnSpPr>
          <p:cNvPr id="7" name="Straight Arrow Connector 6">
            <a:extLst>
              <a:ext uri="{FF2B5EF4-FFF2-40B4-BE49-F238E27FC236}">
                <a16:creationId xmlns:a16="http://schemas.microsoft.com/office/drawing/2014/main" id="{0EA9DEBD-D224-56B5-3ECE-3E5F90FAFD83}"/>
              </a:ext>
            </a:extLst>
          </p:cNvPr>
          <p:cNvCxnSpPr>
            <a:stCxn id="5" idx="0"/>
            <a:endCxn id="81" idx="3"/>
          </p:cNvCxnSpPr>
          <p:nvPr/>
        </p:nvCxnSpPr>
        <p:spPr>
          <a:xfrm flipV="1">
            <a:off x="7130813" y="936079"/>
            <a:ext cx="1901746" cy="248747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08E0F2B8-E5FB-EAC6-ACA4-E882B6C80AF6}"/>
              </a:ext>
            </a:extLst>
          </p:cNvPr>
          <p:cNvCxnSpPr>
            <a:cxnSpLocks/>
            <a:stCxn id="5" idx="1"/>
          </p:cNvCxnSpPr>
          <p:nvPr/>
        </p:nvCxnSpPr>
        <p:spPr>
          <a:xfrm flipH="1" flipV="1">
            <a:off x="5718659" y="3146456"/>
            <a:ext cx="950313" cy="360697"/>
          </a:xfrm>
          <a:prstGeom prst="straightConnector1">
            <a:avLst/>
          </a:prstGeom>
          <a:ln w="28575">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675A6E7D-7B62-987B-E830-1A1AD71A1E88}"/>
              </a:ext>
            </a:extLst>
          </p:cNvPr>
          <p:cNvSpPr/>
          <p:nvPr/>
        </p:nvSpPr>
        <p:spPr>
          <a:xfrm>
            <a:off x="6257677" y="4713238"/>
            <a:ext cx="977802" cy="570830"/>
          </a:xfrm>
          <a:prstGeom prst="ellipse">
            <a:avLst/>
          </a:prstGeom>
          <a:solidFill>
            <a:schemeClr val="accent6">
              <a:lumMod val="60000"/>
              <a:lumOff val="40000"/>
            </a:schemeClr>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1600" dirty="0" err="1">
                <a:solidFill>
                  <a:schemeClr val="tx1"/>
                </a:solidFill>
              </a:rPr>
              <a:t>EnumSet</a:t>
            </a:r>
            <a:endParaRPr lang="en-IN" sz="1600" dirty="0">
              <a:solidFill>
                <a:schemeClr val="tx1"/>
              </a:solidFill>
            </a:endParaRPr>
          </a:p>
        </p:txBody>
      </p:sp>
      <p:sp>
        <p:nvSpPr>
          <p:cNvPr id="13" name="Oval 12">
            <a:extLst>
              <a:ext uri="{FF2B5EF4-FFF2-40B4-BE49-F238E27FC236}">
                <a16:creationId xmlns:a16="http://schemas.microsoft.com/office/drawing/2014/main" id="{4E924D80-027A-91A1-51CF-9DE35DA0FBC9}"/>
              </a:ext>
            </a:extLst>
          </p:cNvPr>
          <p:cNvSpPr/>
          <p:nvPr/>
        </p:nvSpPr>
        <p:spPr>
          <a:xfrm>
            <a:off x="7130813" y="5200313"/>
            <a:ext cx="977802" cy="570830"/>
          </a:xfrm>
          <a:prstGeom prst="ellipse">
            <a:avLst/>
          </a:prstGeom>
          <a:solidFill>
            <a:schemeClr val="accent6">
              <a:lumMod val="60000"/>
              <a:lumOff val="40000"/>
            </a:schemeClr>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1600" dirty="0">
                <a:solidFill>
                  <a:schemeClr val="tx1"/>
                </a:solidFill>
              </a:rPr>
              <a:t>Hash Set</a:t>
            </a:r>
          </a:p>
        </p:txBody>
      </p:sp>
      <p:sp>
        <p:nvSpPr>
          <p:cNvPr id="36" name="Oval 35">
            <a:extLst>
              <a:ext uri="{FF2B5EF4-FFF2-40B4-BE49-F238E27FC236}">
                <a16:creationId xmlns:a16="http://schemas.microsoft.com/office/drawing/2014/main" id="{7C5B2A0A-23CC-9EFB-0A25-776AB5C283B1}"/>
              </a:ext>
            </a:extLst>
          </p:cNvPr>
          <p:cNvSpPr/>
          <p:nvPr/>
        </p:nvSpPr>
        <p:spPr>
          <a:xfrm>
            <a:off x="8210351" y="5382529"/>
            <a:ext cx="977802" cy="570830"/>
          </a:xfrm>
          <a:prstGeom prst="ellipse">
            <a:avLst/>
          </a:prstGeom>
          <a:solidFill>
            <a:schemeClr val="accent6">
              <a:lumMod val="60000"/>
              <a:lumOff val="40000"/>
            </a:schemeClr>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1600">
                <a:solidFill>
                  <a:schemeClr val="tx1"/>
                </a:solidFill>
              </a:rPr>
              <a:t>Tree </a:t>
            </a:r>
            <a:r>
              <a:rPr lang="en-IN" sz="1600" dirty="0">
                <a:solidFill>
                  <a:schemeClr val="tx1"/>
                </a:solidFill>
              </a:rPr>
              <a:t>Set</a:t>
            </a:r>
          </a:p>
        </p:txBody>
      </p:sp>
      <p:sp>
        <p:nvSpPr>
          <p:cNvPr id="37" name="Oval 36">
            <a:extLst>
              <a:ext uri="{FF2B5EF4-FFF2-40B4-BE49-F238E27FC236}">
                <a16:creationId xmlns:a16="http://schemas.microsoft.com/office/drawing/2014/main" id="{19837A09-D12B-0668-C3F3-236C6C4C965B}"/>
              </a:ext>
            </a:extLst>
          </p:cNvPr>
          <p:cNvSpPr/>
          <p:nvPr/>
        </p:nvSpPr>
        <p:spPr>
          <a:xfrm>
            <a:off x="6803177" y="6223241"/>
            <a:ext cx="1633073" cy="570830"/>
          </a:xfrm>
          <a:prstGeom prst="ellipse">
            <a:avLst/>
          </a:prstGeom>
          <a:solidFill>
            <a:schemeClr val="accent6">
              <a:lumMod val="60000"/>
              <a:lumOff val="40000"/>
            </a:schemeClr>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1600" dirty="0" err="1">
                <a:solidFill>
                  <a:schemeClr val="tx1"/>
                </a:solidFill>
              </a:rPr>
              <a:t>LinkedHashSet</a:t>
            </a:r>
            <a:endParaRPr lang="en-IN" sz="1600" dirty="0">
              <a:solidFill>
                <a:schemeClr val="tx1"/>
              </a:solidFill>
            </a:endParaRPr>
          </a:p>
        </p:txBody>
      </p:sp>
      <p:cxnSp>
        <p:nvCxnSpPr>
          <p:cNvPr id="42" name="Straight Arrow Connector 41">
            <a:extLst>
              <a:ext uri="{FF2B5EF4-FFF2-40B4-BE49-F238E27FC236}">
                <a16:creationId xmlns:a16="http://schemas.microsoft.com/office/drawing/2014/main" id="{61FD1898-0CC7-9A49-8D91-87699E78E0AC}"/>
              </a:ext>
            </a:extLst>
          </p:cNvPr>
          <p:cNvCxnSpPr>
            <a:stCxn id="11" idx="0"/>
            <a:endCxn id="5" idx="4"/>
          </p:cNvCxnSpPr>
          <p:nvPr/>
        </p:nvCxnSpPr>
        <p:spPr>
          <a:xfrm flipV="1">
            <a:off x="6746578" y="3994387"/>
            <a:ext cx="384235" cy="71885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56F91CB2-E582-5882-9D81-C11FF0B5F312}"/>
              </a:ext>
            </a:extLst>
          </p:cNvPr>
          <p:cNvCxnSpPr>
            <a:stCxn id="13" idx="0"/>
            <a:endCxn id="5" idx="4"/>
          </p:cNvCxnSpPr>
          <p:nvPr/>
        </p:nvCxnSpPr>
        <p:spPr>
          <a:xfrm flipH="1" flipV="1">
            <a:off x="7130813" y="3994387"/>
            <a:ext cx="488901" cy="120592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D1420CF7-517C-AC6E-50B0-8E37A19BEDD9}"/>
              </a:ext>
            </a:extLst>
          </p:cNvPr>
          <p:cNvCxnSpPr>
            <a:stCxn id="36" idx="0"/>
            <a:endCxn id="5" idx="4"/>
          </p:cNvCxnSpPr>
          <p:nvPr/>
        </p:nvCxnSpPr>
        <p:spPr>
          <a:xfrm flipH="1" flipV="1">
            <a:off x="7130813" y="3994387"/>
            <a:ext cx="1568439" cy="138814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542FB090-7674-1AE0-0C36-492AC462771C}"/>
              </a:ext>
            </a:extLst>
          </p:cNvPr>
          <p:cNvCxnSpPr>
            <a:stCxn id="37" idx="0"/>
            <a:endCxn id="13" idx="4"/>
          </p:cNvCxnSpPr>
          <p:nvPr/>
        </p:nvCxnSpPr>
        <p:spPr>
          <a:xfrm flipV="1">
            <a:off x="7619714" y="5771143"/>
            <a:ext cx="0" cy="45209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1EE4FF3E-646D-F831-B9C8-A05D5D54CFD1}"/>
              </a:ext>
            </a:extLst>
          </p:cNvPr>
          <p:cNvCxnSpPr>
            <a:stCxn id="64" idx="6"/>
          </p:cNvCxnSpPr>
          <p:nvPr/>
        </p:nvCxnSpPr>
        <p:spPr>
          <a:xfrm flipV="1">
            <a:off x="3914952" y="4422319"/>
            <a:ext cx="4214842" cy="1816824"/>
          </a:xfrm>
          <a:prstGeom prst="straightConnector1">
            <a:avLst/>
          </a:prstGeom>
          <a:ln w="38100">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29420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62"/>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69"/>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7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64"/>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76"/>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65"/>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44"/>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87"/>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82"/>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81"/>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79"/>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89"/>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90"/>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91"/>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80"/>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96"/>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101"/>
                                        </p:tgtEl>
                                        <p:attrNameLst>
                                          <p:attrName>style.visibility</p:attrName>
                                        </p:attrNameLst>
                                      </p:cBhvr>
                                      <p:to>
                                        <p:strVal val="visible"/>
                                      </p:to>
                                    </p:set>
                                  </p:childTnLst>
                                </p:cTn>
                              </p:par>
                              <p:par>
                                <p:cTn id="89" presetID="1" presetClass="entr" presetSubtype="0" fill="hold" nodeType="withEffect">
                                  <p:stCondLst>
                                    <p:cond delay="0"/>
                                  </p:stCondLst>
                                  <p:childTnLst>
                                    <p:set>
                                      <p:cBhvr>
                                        <p:cTn id="90" dur="1" fill="hold">
                                          <p:stCondLst>
                                            <p:cond delay="0"/>
                                          </p:stCondLst>
                                        </p:cTn>
                                        <p:tgtEl>
                                          <p:spTgt spid="99"/>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95"/>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nodeType="clickEffect">
                                  <p:stCondLst>
                                    <p:cond delay="0"/>
                                  </p:stCondLst>
                                  <p:childTnLst>
                                    <p:set>
                                      <p:cBhvr>
                                        <p:cTn id="96" dur="1" fill="hold">
                                          <p:stCondLst>
                                            <p:cond delay="0"/>
                                          </p:stCondLst>
                                        </p:cTn>
                                        <p:tgtEl>
                                          <p:spTgt spid="108"/>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110"/>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104"/>
                                        </p:tgtEl>
                                        <p:attrNameLst>
                                          <p:attrName>style.visibility</p:attrName>
                                        </p:attrNameLst>
                                      </p:cBhvr>
                                      <p:to>
                                        <p:strVal val="visible"/>
                                      </p:to>
                                    </p:set>
                                  </p:childTnLst>
                                </p:cTn>
                              </p:par>
                            </p:childTnLst>
                          </p:cTn>
                        </p:par>
                      </p:childTnLst>
                    </p:cTn>
                  </p:par>
                  <p:par>
                    <p:cTn id="101" fill="hold">
                      <p:stCondLst>
                        <p:cond delay="indefinite"/>
                      </p:stCondLst>
                      <p:childTnLst>
                        <p:par>
                          <p:cTn id="102" fill="hold">
                            <p:stCondLst>
                              <p:cond delay="0"/>
                            </p:stCondLst>
                            <p:childTnLst>
                              <p:par>
                                <p:cTn id="103" presetID="1" presetClass="entr" presetSubtype="0" fill="hold" grpId="0" nodeType="clickEffect">
                                  <p:stCondLst>
                                    <p:cond delay="0"/>
                                  </p:stCondLst>
                                  <p:childTnLst>
                                    <p:set>
                                      <p:cBhvr>
                                        <p:cTn id="104" dur="1" fill="hold">
                                          <p:stCondLst>
                                            <p:cond delay="0"/>
                                          </p:stCondLst>
                                        </p:cTn>
                                        <p:tgtEl>
                                          <p:spTgt spid="5"/>
                                        </p:tgtEl>
                                        <p:attrNameLst>
                                          <p:attrName>style.visibility</p:attrName>
                                        </p:attrNameLst>
                                      </p:cBhvr>
                                      <p:to>
                                        <p:strVal val="visible"/>
                                      </p:to>
                                    </p:set>
                                  </p:childTnLst>
                                </p:cTn>
                              </p:par>
                            </p:childTnLst>
                          </p:cTn>
                        </p:par>
                      </p:childTnLst>
                    </p:cTn>
                  </p:par>
                  <p:par>
                    <p:cTn id="105" fill="hold">
                      <p:stCondLst>
                        <p:cond delay="indefinite"/>
                      </p:stCondLst>
                      <p:childTnLst>
                        <p:par>
                          <p:cTn id="106" fill="hold">
                            <p:stCondLst>
                              <p:cond delay="0"/>
                            </p:stCondLst>
                            <p:childTnLst>
                              <p:par>
                                <p:cTn id="107" presetID="1" presetClass="entr" presetSubtype="0" fill="hold" nodeType="clickEffect">
                                  <p:stCondLst>
                                    <p:cond delay="0"/>
                                  </p:stCondLst>
                                  <p:childTnLst>
                                    <p:set>
                                      <p:cBhvr>
                                        <p:cTn id="108" dur="1" fill="hold">
                                          <p:stCondLst>
                                            <p:cond delay="0"/>
                                          </p:stCondLst>
                                        </p:cTn>
                                        <p:tgtEl>
                                          <p:spTgt spid="9"/>
                                        </p:tgtEl>
                                        <p:attrNameLst>
                                          <p:attrName>style.visibility</p:attrName>
                                        </p:attrNameLst>
                                      </p:cBhvr>
                                      <p:to>
                                        <p:strVal val="visible"/>
                                      </p:to>
                                    </p:set>
                                  </p:childTnLst>
                                </p:cTn>
                              </p:par>
                              <p:par>
                                <p:cTn id="109" presetID="1" presetClass="entr" presetSubtype="0" fill="hold" nodeType="withEffect">
                                  <p:stCondLst>
                                    <p:cond delay="0"/>
                                  </p:stCondLst>
                                  <p:childTnLst>
                                    <p:set>
                                      <p:cBhvr>
                                        <p:cTn id="110" dur="1" fill="hold">
                                          <p:stCondLst>
                                            <p:cond delay="0"/>
                                          </p:stCondLst>
                                        </p:cTn>
                                        <p:tgtEl>
                                          <p:spTgt spid="7"/>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nodeType="clickEffect">
                                  <p:stCondLst>
                                    <p:cond delay="0"/>
                                  </p:stCondLst>
                                  <p:childTnLst>
                                    <p:set>
                                      <p:cBhvr>
                                        <p:cTn id="114" dur="1" fill="hold">
                                          <p:stCondLst>
                                            <p:cond delay="0"/>
                                          </p:stCondLst>
                                        </p:cTn>
                                        <p:tgtEl>
                                          <p:spTgt spid="42"/>
                                        </p:tgtEl>
                                        <p:attrNameLst>
                                          <p:attrName>style.visibility</p:attrName>
                                        </p:attrNameLst>
                                      </p:cBhvr>
                                      <p:to>
                                        <p:strVal val="visible"/>
                                      </p:to>
                                    </p:set>
                                  </p:childTnLst>
                                </p:cTn>
                              </p:par>
                              <p:par>
                                <p:cTn id="115" presetID="1" presetClass="entr" presetSubtype="0" fill="hold" grpId="0" nodeType="withEffect">
                                  <p:stCondLst>
                                    <p:cond delay="0"/>
                                  </p:stCondLst>
                                  <p:childTnLst>
                                    <p:set>
                                      <p:cBhvr>
                                        <p:cTn id="116" dur="1" fill="hold">
                                          <p:stCondLst>
                                            <p:cond delay="0"/>
                                          </p:stCondLst>
                                        </p:cTn>
                                        <p:tgtEl>
                                          <p:spTgt spid="11"/>
                                        </p:tgtEl>
                                        <p:attrNameLst>
                                          <p:attrName>style.visibility</p:attrName>
                                        </p:attrNameLst>
                                      </p:cBhvr>
                                      <p:to>
                                        <p:strVal val="visible"/>
                                      </p:to>
                                    </p:set>
                                  </p:childTnLst>
                                </p:cTn>
                              </p:par>
                              <p:par>
                                <p:cTn id="117" presetID="1" presetClass="entr" presetSubtype="0" fill="hold" nodeType="withEffect">
                                  <p:stCondLst>
                                    <p:cond delay="0"/>
                                  </p:stCondLst>
                                  <p:childTnLst>
                                    <p:set>
                                      <p:cBhvr>
                                        <p:cTn id="118" dur="1" fill="hold">
                                          <p:stCondLst>
                                            <p:cond delay="0"/>
                                          </p:stCondLst>
                                        </p:cTn>
                                        <p:tgtEl>
                                          <p:spTgt spid="45"/>
                                        </p:tgtEl>
                                        <p:attrNameLst>
                                          <p:attrName>style.visibility</p:attrName>
                                        </p:attrNameLst>
                                      </p:cBhvr>
                                      <p:to>
                                        <p:strVal val="visible"/>
                                      </p:to>
                                    </p:set>
                                  </p:childTnLst>
                                </p:cTn>
                              </p:par>
                              <p:par>
                                <p:cTn id="119" presetID="1" presetClass="entr" presetSubtype="0" fill="hold" grpId="0" nodeType="withEffect">
                                  <p:stCondLst>
                                    <p:cond delay="0"/>
                                  </p:stCondLst>
                                  <p:childTnLst>
                                    <p:set>
                                      <p:cBhvr>
                                        <p:cTn id="120" dur="1" fill="hold">
                                          <p:stCondLst>
                                            <p:cond delay="0"/>
                                          </p:stCondLst>
                                        </p:cTn>
                                        <p:tgtEl>
                                          <p:spTgt spid="13"/>
                                        </p:tgtEl>
                                        <p:attrNameLst>
                                          <p:attrName>style.visibility</p:attrName>
                                        </p:attrNameLst>
                                      </p:cBhvr>
                                      <p:to>
                                        <p:strVal val="visible"/>
                                      </p:to>
                                    </p:set>
                                  </p:childTnLst>
                                </p:cTn>
                              </p:par>
                              <p:par>
                                <p:cTn id="121" presetID="1" presetClass="entr" presetSubtype="0" fill="hold" nodeType="withEffect">
                                  <p:stCondLst>
                                    <p:cond delay="0"/>
                                  </p:stCondLst>
                                  <p:childTnLst>
                                    <p:set>
                                      <p:cBhvr>
                                        <p:cTn id="122" dur="1" fill="hold">
                                          <p:stCondLst>
                                            <p:cond delay="0"/>
                                          </p:stCondLst>
                                        </p:cTn>
                                        <p:tgtEl>
                                          <p:spTgt spid="47"/>
                                        </p:tgtEl>
                                        <p:attrNameLst>
                                          <p:attrName>style.visibility</p:attrName>
                                        </p:attrNameLst>
                                      </p:cBhvr>
                                      <p:to>
                                        <p:strVal val="visible"/>
                                      </p:to>
                                    </p:set>
                                  </p:childTnLst>
                                </p:cTn>
                              </p:par>
                              <p:par>
                                <p:cTn id="123" presetID="1" presetClass="entr" presetSubtype="0" fill="hold" grpId="0" nodeType="withEffect">
                                  <p:stCondLst>
                                    <p:cond delay="0"/>
                                  </p:stCondLst>
                                  <p:childTnLst>
                                    <p:set>
                                      <p:cBhvr>
                                        <p:cTn id="124" dur="1" fill="hold">
                                          <p:stCondLst>
                                            <p:cond delay="0"/>
                                          </p:stCondLst>
                                        </p:cTn>
                                        <p:tgtEl>
                                          <p:spTgt spid="36"/>
                                        </p:tgtEl>
                                        <p:attrNameLst>
                                          <p:attrName>style.visibility</p:attrName>
                                        </p:attrNameLst>
                                      </p:cBhvr>
                                      <p:to>
                                        <p:strVal val="visible"/>
                                      </p:to>
                                    </p:set>
                                  </p:childTnLst>
                                </p:cTn>
                              </p:par>
                            </p:childTnLst>
                          </p:cTn>
                        </p:par>
                      </p:childTnLst>
                    </p:cTn>
                  </p:par>
                  <p:par>
                    <p:cTn id="125" fill="hold">
                      <p:stCondLst>
                        <p:cond delay="indefinite"/>
                      </p:stCondLst>
                      <p:childTnLst>
                        <p:par>
                          <p:cTn id="126" fill="hold">
                            <p:stCondLst>
                              <p:cond delay="0"/>
                            </p:stCondLst>
                            <p:childTnLst>
                              <p:par>
                                <p:cTn id="127" presetID="1" presetClass="entr" presetSubtype="0" fill="hold" nodeType="clickEffect">
                                  <p:stCondLst>
                                    <p:cond delay="0"/>
                                  </p:stCondLst>
                                  <p:childTnLst>
                                    <p:set>
                                      <p:cBhvr>
                                        <p:cTn id="128" dur="1" fill="hold">
                                          <p:stCondLst>
                                            <p:cond delay="0"/>
                                          </p:stCondLst>
                                        </p:cTn>
                                        <p:tgtEl>
                                          <p:spTgt spid="50"/>
                                        </p:tgtEl>
                                        <p:attrNameLst>
                                          <p:attrName>style.visibility</p:attrName>
                                        </p:attrNameLst>
                                      </p:cBhvr>
                                      <p:to>
                                        <p:strVal val="visible"/>
                                      </p:to>
                                    </p:set>
                                  </p:childTnLst>
                                </p:cTn>
                              </p:par>
                              <p:par>
                                <p:cTn id="129" presetID="1" presetClass="entr" presetSubtype="0" fill="hold" grpId="0" nodeType="withEffect">
                                  <p:stCondLst>
                                    <p:cond delay="0"/>
                                  </p:stCondLst>
                                  <p:childTnLst>
                                    <p:set>
                                      <p:cBhvr>
                                        <p:cTn id="130"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9" grpId="0" animBg="1"/>
      <p:bldP spid="48" grpId="0" animBg="1"/>
      <p:bldP spid="53" grpId="0"/>
      <p:bldP spid="54" grpId="0"/>
      <p:bldP spid="55" grpId="0"/>
      <p:bldP spid="62" grpId="0" animBg="1"/>
      <p:bldP spid="64" grpId="0" animBg="1"/>
      <p:bldP spid="70" grpId="0" animBg="1"/>
      <p:bldP spid="75" grpId="0"/>
      <p:bldP spid="76" grpId="0"/>
      <p:bldP spid="79" grpId="0" animBg="1"/>
      <p:bldP spid="81" grpId="0" animBg="1"/>
      <p:bldP spid="87" grpId="0"/>
      <p:bldP spid="90" grpId="0"/>
      <p:bldP spid="91" grpId="0"/>
      <p:bldP spid="95" grpId="0" animBg="1"/>
      <p:bldP spid="101" grpId="0"/>
      <p:bldP spid="104" grpId="0" animBg="1"/>
      <p:bldP spid="110" grpId="0"/>
      <p:bldP spid="5" grpId="0" animBg="1"/>
      <p:bldP spid="11" grpId="0" animBg="1"/>
      <p:bldP spid="13" grpId="0" animBg="1"/>
      <p:bldP spid="36" grpId="0" animBg="1"/>
      <p:bldP spid="3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FE1AD7-4731-BDE9-5BEE-65BB105BFEC6}"/>
              </a:ext>
            </a:extLst>
          </p:cNvPr>
          <p:cNvSpPr>
            <a:spLocks noGrp="1"/>
          </p:cNvSpPr>
          <p:nvPr>
            <p:ph type="title"/>
          </p:nvPr>
        </p:nvSpPr>
        <p:spPr>
          <a:xfrm>
            <a:off x="838200" y="126470"/>
            <a:ext cx="10515600" cy="610647"/>
          </a:xfrm>
        </p:spPr>
        <p:txBody>
          <a:bodyPr>
            <a:normAutofit fontScale="90000"/>
          </a:bodyPr>
          <a:lstStyle/>
          <a:p>
            <a:r>
              <a:rPr lang="en-IN" dirty="0"/>
              <a:t>Collection Interface</a:t>
            </a:r>
          </a:p>
        </p:txBody>
      </p:sp>
      <p:sp>
        <p:nvSpPr>
          <p:cNvPr id="7" name="TextBox 6">
            <a:extLst>
              <a:ext uri="{FF2B5EF4-FFF2-40B4-BE49-F238E27FC236}">
                <a16:creationId xmlns:a16="http://schemas.microsoft.com/office/drawing/2014/main" id="{32D10500-C51D-C635-1C5D-A9BDBE652393}"/>
              </a:ext>
            </a:extLst>
          </p:cNvPr>
          <p:cNvSpPr txBox="1"/>
          <p:nvPr/>
        </p:nvSpPr>
        <p:spPr>
          <a:xfrm>
            <a:off x="567607" y="718455"/>
            <a:ext cx="10786193" cy="707886"/>
          </a:xfrm>
          <a:prstGeom prst="rect">
            <a:avLst/>
          </a:prstGeom>
          <a:noFill/>
        </p:spPr>
        <p:txBody>
          <a:bodyPr wrap="square">
            <a:spAutoFit/>
          </a:bodyPr>
          <a:lstStyle/>
          <a:p>
            <a:pPr marL="285750" indent="-285750">
              <a:buFont typeface="Arial" panose="020B0604020202020204" pitchFamily="34" charset="0"/>
              <a:buChar char="•"/>
            </a:pPr>
            <a:r>
              <a:rPr lang="en-US" sz="2000" b="1" i="0" u="none" strike="noStrike" baseline="0" dirty="0">
                <a:latin typeface="LiberationSerif-Bold"/>
              </a:rPr>
              <a:t>Collection </a:t>
            </a:r>
            <a:r>
              <a:rPr lang="en-US" sz="2000" i="0" u="none" strike="noStrike" baseline="0" dirty="0">
                <a:latin typeface="LiberationSerif-Bold"/>
              </a:rPr>
              <a:t>is the root interface of all the collections hierarchy, that represents a group of objects, known as its elements. </a:t>
            </a:r>
            <a:r>
              <a:rPr lang="en-US" sz="2000" b="1" i="0" u="none" strike="noStrike" baseline="0" dirty="0">
                <a:latin typeface="LiberationSerif-Bold"/>
              </a:rPr>
              <a:t>Collection </a:t>
            </a:r>
            <a:r>
              <a:rPr lang="en-US" sz="2000" b="0" i="0" u="none" strike="noStrike" baseline="0" dirty="0">
                <a:latin typeface="LiberationSerif"/>
              </a:rPr>
              <a:t>declares the core methods that all collections will have.</a:t>
            </a:r>
            <a:endParaRPr lang="en-IN" sz="2000" dirty="0"/>
          </a:p>
        </p:txBody>
      </p:sp>
      <p:graphicFrame>
        <p:nvGraphicFramePr>
          <p:cNvPr id="10" name="Table 10">
            <a:extLst>
              <a:ext uri="{FF2B5EF4-FFF2-40B4-BE49-F238E27FC236}">
                <a16:creationId xmlns:a16="http://schemas.microsoft.com/office/drawing/2014/main" id="{140E69E6-BA6E-4725-491D-BF2EDADDF851}"/>
              </a:ext>
            </a:extLst>
          </p:cNvPr>
          <p:cNvGraphicFramePr>
            <a:graphicFrameLocks noGrp="1"/>
          </p:cNvGraphicFramePr>
          <p:nvPr>
            <p:extLst>
              <p:ext uri="{D42A27DB-BD31-4B8C-83A1-F6EECF244321}">
                <p14:modId xmlns:p14="http://schemas.microsoft.com/office/powerpoint/2010/main" val="1725453785"/>
              </p:ext>
            </p:extLst>
          </p:nvPr>
        </p:nvGraphicFramePr>
        <p:xfrm>
          <a:off x="702903" y="1426341"/>
          <a:ext cx="10786193" cy="5246327"/>
        </p:xfrm>
        <a:graphic>
          <a:graphicData uri="http://schemas.openxmlformats.org/drawingml/2006/table">
            <a:tbl>
              <a:tblPr firstRow="1" bandRow="1">
                <a:tableStyleId>{5C22544A-7EE6-4342-B048-85BDC9FD1C3A}</a:tableStyleId>
              </a:tblPr>
              <a:tblGrid>
                <a:gridCol w="4102362">
                  <a:extLst>
                    <a:ext uri="{9D8B030D-6E8A-4147-A177-3AD203B41FA5}">
                      <a16:colId xmlns:a16="http://schemas.microsoft.com/office/drawing/2014/main" val="30137278"/>
                    </a:ext>
                  </a:extLst>
                </a:gridCol>
                <a:gridCol w="6683831">
                  <a:extLst>
                    <a:ext uri="{9D8B030D-6E8A-4147-A177-3AD203B41FA5}">
                      <a16:colId xmlns:a16="http://schemas.microsoft.com/office/drawing/2014/main" val="3093978704"/>
                    </a:ext>
                  </a:extLst>
                </a:gridCol>
              </a:tblGrid>
              <a:tr h="400007">
                <a:tc>
                  <a:txBody>
                    <a:bodyPr/>
                    <a:lstStyle/>
                    <a:p>
                      <a:r>
                        <a:rPr lang="en-IN" sz="1800" dirty="0">
                          <a:solidFill>
                            <a:schemeClr val="tx1"/>
                          </a:solidFill>
                        </a:rPr>
                        <a:t>Method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r>
                        <a:rPr lang="en-IN" sz="1800" dirty="0">
                          <a:solidFill>
                            <a:schemeClr val="tx1"/>
                          </a:solidFill>
                        </a:rPr>
                        <a:t>Description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3943289593"/>
                  </a:ext>
                </a:extLst>
              </a:tr>
              <a:tr h="538692">
                <a:tc>
                  <a:txBody>
                    <a:bodyPr/>
                    <a:lstStyle/>
                    <a:p>
                      <a:r>
                        <a:rPr lang="en-IN" sz="1800" dirty="0" err="1">
                          <a:solidFill>
                            <a:schemeClr val="tx1"/>
                          </a:solidFill>
                        </a:rPr>
                        <a:t>boolean</a:t>
                      </a:r>
                      <a:r>
                        <a:rPr lang="en-IN" sz="1800" dirty="0">
                          <a:solidFill>
                            <a:schemeClr val="tx1"/>
                          </a:solidFill>
                        </a:rPr>
                        <a:t> add(E </a:t>
                      </a:r>
                      <a:r>
                        <a:rPr lang="en-IN" sz="1800" b="1" i="1" dirty="0" err="1">
                          <a:solidFill>
                            <a:schemeClr val="tx1"/>
                          </a:solidFill>
                        </a:rPr>
                        <a:t>obj</a:t>
                      </a:r>
                      <a:r>
                        <a:rPr lang="en-IN" sz="1800" dirty="0">
                          <a:solidFill>
                            <a:schemeClr val="tx1"/>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IN" sz="1800" dirty="0">
                          <a:solidFill>
                            <a:schemeClr val="tx1"/>
                          </a:solidFill>
                        </a:rPr>
                        <a:t>Adds </a:t>
                      </a:r>
                      <a:r>
                        <a:rPr lang="en-IN" sz="1800" b="1" i="1" dirty="0" err="1">
                          <a:solidFill>
                            <a:schemeClr val="tx1"/>
                          </a:solidFill>
                        </a:rPr>
                        <a:t>obj</a:t>
                      </a:r>
                      <a:r>
                        <a:rPr lang="en-IN" sz="1800" dirty="0">
                          <a:solidFill>
                            <a:schemeClr val="tx1"/>
                          </a:solidFill>
                        </a:rPr>
                        <a:t> to the invoking collection. Returns true if </a:t>
                      </a:r>
                      <a:r>
                        <a:rPr lang="en-IN" sz="1800" b="1" i="1" dirty="0" err="1">
                          <a:solidFill>
                            <a:schemeClr val="tx1"/>
                          </a:solidFill>
                        </a:rPr>
                        <a:t>obj</a:t>
                      </a:r>
                      <a:r>
                        <a:rPr lang="en-IN" sz="1800" dirty="0">
                          <a:solidFill>
                            <a:schemeClr val="tx1"/>
                          </a:solidFill>
                        </a:rPr>
                        <a:t> was added to the collection. Otherwise returns false.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85969747"/>
                  </a:ext>
                </a:extLst>
              </a:tr>
              <a:tr h="538692">
                <a:tc>
                  <a:txBody>
                    <a:bodyPr/>
                    <a:lstStyle/>
                    <a:p>
                      <a:r>
                        <a:rPr lang="en-IN" sz="1800" dirty="0" err="1">
                          <a:solidFill>
                            <a:schemeClr val="tx1"/>
                          </a:solidFill>
                        </a:rPr>
                        <a:t>boolean</a:t>
                      </a:r>
                      <a:r>
                        <a:rPr lang="en-IN" sz="1800" dirty="0">
                          <a:solidFill>
                            <a:schemeClr val="tx1"/>
                          </a:solidFill>
                        </a:rPr>
                        <a:t> </a:t>
                      </a:r>
                      <a:r>
                        <a:rPr lang="en-IN" sz="1800" dirty="0" err="1">
                          <a:solidFill>
                            <a:schemeClr val="tx1"/>
                          </a:solidFill>
                        </a:rPr>
                        <a:t>addAll</a:t>
                      </a:r>
                      <a:r>
                        <a:rPr lang="en-IN" sz="1800" dirty="0">
                          <a:solidFill>
                            <a:schemeClr val="tx1"/>
                          </a:solidFill>
                        </a:rPr>
                        <a:t>(Collection&lt;? extends E&gt; 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IN" sz="1800" dirty="0">
                          <a:solidFill>
                            <a:schemeClr val="tx1"/>
                          </a:solidFill>
                        </a:rPr>
                        <a:t>Adds all elements of c to the invoking collection. Returns true if the collection were changed . Otherwise return false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39907944"/>
                  </a:ext>
                </a:extLst>
              </a:tr>
              <a:tr h="538692">
                <a:tc>
                  <a:txBody>
                    <a:bodyPr/>
                    <a:lstStyle/>
                    <a:p>
                      <a:r>
                        <a:rPr lang="en-IN" sz="1800" dirty="0" err="1">
                          <a:solidFill>
                            <a:schemeClr val="tx1"/>
                          </a:solidFill>
                        </a:rPr>
                        <a:t>boolean</a:t>
                      </a:r>
                      <a:r>
                        <a:rPr lang="en-IN" sz="1800" dirty="0">
                          <a:solidFill>
                            <a:schemeClr val="tx1"/>
                          </a:solidFill>
                        </a:rPr>
                        <a:t> remove(Object </a:t>
                      </a:r>
                      <a:r>
                        <a:rPr lang="en-IN" sz="1800" b="1" i="1" dirty="0" err="1">
                          <a:solidFill>
                            <a:schemeClr val="tx1"/>
                          </a:solidFill>
                        </a:rPr>
                        <a:t>obj</a:t>
                      </a:r>
                      <a:r>
                        <a:rPr lang="en-IN" sz="1800" dirty="0">
                          <a:solidFill>
                            <a:schemeClr val="tx1"/>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IN" sz="1800" dirty="0">
                          <a:solidFill>
                            <a:schemeClr val="tx1"/>
                          </a:solidFill>
                        </a:rPr>
                        <a:t>Removes </a:t>
                      </a:r>
                      <a:r>
                        <a:rPr lang="en-IN" sz="1800" b="1" i="1" dirty="0" err="1">
                          <a:solidFill>
                            <a:schemeClr val="tx1"/>
                          </a:solidFill>
                        </a:rPr>
                        <a:t>obj</a:t>
                      </a:r>
                      <a:r>
                        <a:rPr lang="en-IN" sz="1800" dirty="0">
                          <a:solidFill>
                            <a:schemeClr val="tx1"/>
                          </a:solidFill>
                        </a:rPr>
                        <a:t> to the invoking collection. Returns true if </a:t>
                      </a:r>
                      <a:r>
                        <a:rPr lang="en-IN" sz="1800" b="1" i="1" dirty="0" err="1">
                          <a:solidFill>
                            <a:schemeClr val="tx1"/>
                          </a:solidFill>
                        </a:rPr>
                        <a:t>obj</a:t>
                      </a:r>
                      <a:r>
                        <a:rPr lang="en-IN" sz="1800" dirty="0">
                          <a:solidFill>
                            <a:schemeClr val="tx1"/>
                          </a:solidFill>
                        </a:rPr>
                        <a:t> was added to the collection. Otherwise returns false.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85283807"/>
                  </a:ext>
                </a:extLst>
              </a:tr>
              <a:tr h="538692">
                <a:tc>
                  <a:txBody>
                    <a:bodyPr/>
                    <a:lstStyle/>
                    <a:p>
                      <a:r>
                        <a:rPr lang="en-IN" sz="1800" dirty="0" err="1">
                          <a:solidFill>
                            <a:schemeClr val="tx1"/>
                          </a:solidFill>
                        </a:rPr>
                        <a:t>boolean</a:t>
                      </a:r>
                      <a:r>
                        <a:rPr lang="en-IN" sz="1800" dirty="0">
                          <a:solidFill>
                            <a:schemeClr val="tx1"/>
                          </a:solidFill>
                        </a:rPr>
                        <a:t> </a:t>
                      </a:r>
                      <a:r>
                        <a:rPr lang="en-IN" sz="1800" dirty="0" err="1">
                          <a:solidFill>
                            <a:schemeClr val="tx1"/>
                          </a:solidFill>
                        </a:rPr>
                        <a:t>removeAll</a:t>
                      </a:r>
                      <a:r>
                        <a:rPr lang="en-IN" sz="1800" dirty="0">
                          <a:solidFill>
                            <a:schemeClr val="tx1"/>
                          </a:solidFill>
                        </a:rPr>
                        <a:t>(Collection&lt;?&gt; 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IN" sz="1800" dirty="0">
                          <a:solidFill>
                            <a:schemeClr val="tx1"/>
                          </a:solidFill>
                        </a:rPr>
                        <a:t>Removes all elements of c to the invoking collection. Returns true if the collection were changed . Otherwise return false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58382068"/>
                  </a:ext>
                </a:extLst>
              </a:tr>
              <a:tr h="538692">
                <a:tc>
                  <a:txBody>
                    <a:bodyPr/>
                    <a:lstStyle/>
                    <a:p>
                      <a:r>
                        <a:rPr lang="en-IN" sz="1800" dirty="0" err="1">
                          <a:solidFill>
                            <a:schemeClr val="tx1"/>
                          </a:solidFill>
                        </a:rPr>
                        <a:t>boolean</a:t>
                      </a:r>
                      <a:r>
                        <a:rPr lang="en-IN" sz="1800" dirty="0">
                          <a:solidFill>
                            <a:schemeClr val="tx1"/>
                          </a:solidFill>
                        </a:rPr>
                        <a:t> </a:t>
                      </a:r>
                      <a:r>
                        <a:rPr lang="en-IN" sz="1800" dirty="0" err="1">
                          <a:solidFill>
                            <a:schemeClr val="tx1"/>
                          </a:solidFill>
                        </a:rPr>
                        <a:t>removeIf</a:t>
                      </a:r>
                      <a:r>
                        <a:rPr lang="en-IN" sz="1800" dirty="0">
                          <a:solidFill>
                            <a:schemeClr val="tx1"/>
                          </a:solidFill>
                        </a:rPr>
                        <a:t>(Predicate&lt;? Super E&gt; </a:t>
                      </a:r>
                    </a:p>
                    <a:p>
                      <a:r>
                        <a:rPr lang="en-IN" sz="1800" dirty="0">
                          <a:solidFill>
                            <a:schemeClr val="tx1"/>
                          </a:solidFill>
                        </a:rPr>
                        <a:t>                                                      predicate)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b="0" i="0" kern="1200" dirty="0">
                          <a:solidFill>
                            <a:schemeClr val="dk1"/>
                          </a:solidFill>
                          <a:effectLst/>
                          <a:latin typeface="+mn-lt"/>
                          <a:ea typeface="+mn-ea"/>
                          <a:cs typeface="+mn-cs"/>
                        </a:rPr>
                        <a:t>Removes all of the elements of this collection that satisfy the given predicate.</a:t>
                      </a:r>
                      <a:endParaRPr lang="en-IN" sz="1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77796126"/>
                  </a:ext>
                </a:extLst>
              </a:tr>
              <a:tr h="305453">
                <a:tc>
                  <a:txBody>
                    <a:bodyPr/>
                    <a:lstStyle/>
                    <a:p>
                      <a:r>
                        <a:rPr lang="en-IN" sz="1800" dirty="0">
                          <a:solidFill>
                            <a:schemeClr val="tx1"/>
                          </a:solidFill>
                        </a:rPr>
                        <a:t>void clear()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IN" sz="1800" dirty="0">
                          <a:solidFill>
                            <a:schemeClr val="tx1"/>
                          </a:solidFill>
                        </a:rPr>
                        <a:t>Removes all elements from the invoking collection.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73691573"/>
                  </a:ext>
                </a:extLst>
              </a:tr>
              <a:tr h="538692">
                <a:tc>
                  <a:txBody>
                    <a:bodyPr/>
                    <a:lstStyle/>
                    <a:p>
                      <a:r>
                        <a:rPr lang="en-IN" sz="1800" dirty="0" err="1">
                          <a:solidFill>
                            <a:schemeClr val="tx1"/>
                          </a:solidFill>
                        </a:rPr>
                        <a:t>boolean</a:t>
                      </a:r>
                      <a:r>
                        <a:rPr lang="en-IN" sz="1800" dirty="0">
                          <a:solidFill>
                            <a:schemeClr val="tx1"/>
                          </a:solidFill>
                        </a:rPr>
                        <a:t> contains(Object </a:t>
                      </a:r>
                      <a:r>
                        <a:rPr lang="en-IN" sz="1800" dirty="0" err="1">
                          <a:solidFill>
                            <a:schemeClr val="tx1"/>
                          </a:solidFill>
                        </a:rPr>
                        <a:t>obj</a:t>
                      </a:r>
                      <a:r>
                        <a:rPr lang="en-IN" sz="1800" dirty="0">
                          <a:solidFill>
                            <a:schemeClr val="tx1"/>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IN" sz="1800" dirty="0">
                          <a:solidFill>
                            <a:schemeClr val="tx1"/>
                          </a:solidFill>
                        </a:rPr>
                        <a:t>Returns true if </a:t>
                      </a:r>
                      <a:r>
                        <a:rPr lang="en-IN" sz="1800" dirty="0" err="1">
                          <a:solidFill>
                            <a:schemeClr val="tx1"/>
                          </a:solidFill>
                        </a:rPr>
                        <a:t>obj</a:t>
                      </a:r>
                      <a:r>
                        <a:rPr lang="en-IN" sz="1800" dirty="0">
                          <a:solidFill>
                            <a:schemeClr val="tx1"/>
                          </a:solidFill>
                        </a:rPr>
                        <a:t> is an element of the invoking collection. Otherwise returns false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40584450"/>
                  </a:ext>
                </a:extLst>
              </a:tr>
              <a:tr h="538692">
                <a:tc>
                  <a:txBody>
                    <a:bodyPr/>
                    <a:lstStyle/>
                    <a:p>
                      <a:r>
                        <a:rPr lang="en-IN" sz="1800" dirty="0" err="1">
                          <a:solidFill>
                            <a:schemeClr val="tx1"/>
                          </a:solidFill>
                        </a:rPr>
                        <a:t>boolean</a:t>
                      </a:r>
                      <a:r>
                        <a:rPr lang="en-IN" sz="1800" dirty="0">
                          <a:solidFill>
                            <a:schemeClr val="tx1"/>
                          </a:solidFill>
                        </a:rPr>
                        <a:t> </a:t>
                      </a:r>
                      <a:r>
                        <a:rPr lang="en-IN" sz="1800" dirty="0" err="1">
                          <a:solidFill>
                            <a:schemeClr val="tx1"/>
                          </a:solidFill>
                        </a:rPr>
                        <a:t>conatinsAll</a:t>
                      </a:r>
                      <a:r>
                        <a:rPr lang="en-IN" sz="1800" dirty="0">
                          <a:solidFill>
                            <a:schemeClr val="tx1"/>
                          </a:solidFill>
                        </a:rPr>
                        <a:t>(Collection&lt;?&gt; 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IN" sz="1800" dirty="0">
                          <a:solidFill>
                            <a:schemeClr val="tx1"/>
                          </a:solidFill>
                        </a:rPr>
                        <a:t>Returns true if the invoking collection contains all elements of c. Otherwise returns false.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62432706"/>
                  </a:ext>
                </a:extLst>
              </a:tr>
            </a:tbl>
          </a:graphicData>
        </a:graphic>
      </p:graphicFrame>
    </p:spTree>
    <p:extLst>
      <p:ext uri="{BB962C8B-B14F-4D97-AF65-F5344CB8AC3E}">
        <p14:creationId xmlns:p14="http://schemas.microsoft.com/office/powerpoint/2010/main" val="15517866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2A0B6B1E-C6A6-D840-60A3-350E05D24916}"/>
              </a:ext>
            </a:extLst>
          </p:cNvPr>
          <p:cNvGraphicFramePr>
            <a:graphicFrameLocks noGrp="1"/>
          </p:cNvGraphicFramePr>
          <p:nvPr>
            <p:extLst>
              <p:ext uri="{D42A27DB-BD31-4B8C-83A1-F6EECF244321}">
                <p14:modId xmlns:p14="http://schemas.microsoft.com/office/powerpoint/2010/main" val="1247270590"/>
              </p:ext>
            </p:extLst>
          </p:nvPr>
        </p:nvGraphicFramePr>
        <p:xfrm>
          <a:off x="744894" y="575323"/>
          <a:ext cx="10264192" cy="4210643"/>
        </p:xfrm>
        <a:graphic>
          <a:graphicData uri="http://schemas.openxmlformats.org/drawingml/2006/table">
            <a:tbl>
              <a:tblPr firstRow="1" bandRow="1">
                <a:tableStyleId>{5C22544A-7EE6-4342-B048-85BDC9FD1C3A}</a:tableStyleId>
              </a:tblPr>
              <a:tblGrid>
                <a:gridCol w="3822700">
                  <a:extLst>
                    <a:ext uri="{9D8B030D-6E8A-4147-A177-3AD203B41FA5}">
                      <a16:colId xmlns:a16="http://schemas.microsoft.com/office/drawing/2014/main" val="1728576735"/>
                    </a:ext>
                  </a:extLst>
                </a:gridCol>
                <a:gridCol w="6441492">
                  <a:extLst>
                    <a:ext uri="{9D8B030D-6E8A-4147-A177-3AD203B41FA5}">
                      <a16:colId xmlns:a16="http://schemas.microsoft.com/office/drawing/2014/main" val="457505540"/>
                    </a:ext>
                  </a:extLst>
                </a:gridCol>
              </a:tblGrid>
              <a:tr h="400007">
                <a:tc>
                  <a:txBody>
                    <a:bodyPr/>
                    <a:lstStyle/>
                    <a:p>
                      <a:r>
                        <a:rPr lang="en-IN" sz="1800" dirty="0">
                          <a:solidFill>
                            <a:schemeClr val="tx1"/>
                          </a:solidFill>
                        </a:rPr>
                        <a:t>Method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r>
                        <a:rPr lang="en-IN" sz="1800" dirty="0">
                          <a:solidFill>
                            <a:schemeClr val="tx1"/>
                          </a:solidFill>
                        </a:rPr>
                        <a:t>Description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3233005214"/>
                  </a:ext>
                </a:extLst>
              </a:tr>
              <a:tr h="538692">
                <a:tc>
                  <a:txBody>
                    <a:bodyPr/>
                    <a:lstStyle/>
                    <a:p>
                      <a:r>
                        <a:rPr lang="en-IN" sz="1800" dirty="0">
                          <a:solidFill>
                            <a:schemeClr val="tx1"/>
                          </a:solidFill>
                        </a:rPr>
                        <a:t>Iterator&lt;E&gt; iterator()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IN" sz="1800" dirty="0">
                          <a:solidFill>
                            <a:schemeClr val="tx1"/>
                          </a:solidFill>
                        </a:rPr>
                        <a:t>Returns an iterator for the invoking collection.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60864548"/>
                  </a:ext>
                </a:extLst>
              </a:tr>
              <a:tr h="538692">
                <a:tc>
                  <a:txBody>
                    <a:bodyPr/>
                    <a:lstStyle/>
                    <a:p>
                      <a:r>
                        <a:rPr lang="en-IN" sz="1800" dirty="0">
                          <a:solidFill>
                            <a:schemeClr val="tx1"/>
                          </a:solidFill>
                        </a:rPr>
                        <a:t>Object[ ] </a:t>
                      </a:r>
                      <a:r>
                        <a:rPr lang="en-IN" sz="1800" dirty="0" err="1">
                          <a:solidFill>
                            <a:schemeClr val="tx1"/>
                          </a:solidFill>
                        </a:rPr>
                        <a:t>toArray</a:t>
                      </a:r>
                      <a:r>
                        <a:rPr lang="en-IN" sz="1800" dirty="0">
                          <a:solidFill>
                            <a:schemeClr val="tx1"/>
                          </a:solidFill>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IN" sz="1800" dirty="0">
                          <a:solidFill>
                            <a:schemeClr val="tx1"/>
                          </a:solidFill>
                        </a:rPr>
                        <a:t>Returns an array of elements from the invoking collection.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44862082"/>
                  </a:ext>
                </a:extLst>
              </a:tr>
              <a:tr h="538692">
                <a:tc>
                  <a:txBody>
                    <a:bodyPr/>
                    <a:lstStyle/>
                    <a:p>
                      <a:r>
                        <a:rPr lang="en-IN" sz="1800" u="none" kern="1200" dirty="0">
                          <a:solidFill>
                            <a:schemeClr val="tx1"/>
                          </a:solidFill>
                          <a:latin typeface="+mn-lt"/>
                          <a:ea typeface="+mn-ea"/>
                          <a:cs typeface="+mn-cs"/>
                        </a:rPr>
                        <a:t>&lt;T&gt; T[ ]  </a:t>
                      </a:r>
                      <a:r>
                        <a:rPr lang="en-IN" sz="1800" u="none" kern="1200" dirty="0" err="1">
                          <a:solidFill>
                            <a:schemeClr val="tx1"/>
                          </a:solidFill>
                          <a:latin typeface="+mn-lt"/>
                          <a:ea typeface="+mn-ea"/>
                          <a:cs typeface="+mn-cs"/>
                        </a:rPr>
                        <a:t>toArray</a:t>
                      </a:r>
                      <a:r>
                        <a:rPr lang="en-IN" sz="1800" u="none" kern="1200" dirty="0">
                          <a:solidFill>
                            <a:schemeClr val="tx1"/>
                          </a:solidFill>
                          <a:latin typeface="+mn-lt"/>
                          <a:ea typeface="+mn-ea"/>
                          <a:cs typeface="+mn-cs"/>
                        </a:rPr>
                        <a:t>(T[ ] 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kern="1200" dirty="0">
                          <a:solidFill>
                            <a:schemeClr val="tx1"/>
                          </a:solidFill>
                          <a:latin typeface="+mn-lt"/>
                          <a:ea typeface="+mn-ea"/>
                          <a:cs typeface="+mn-cs"/>
                        </a:rPr>
                        <a:t>Returns an array containing all of the elements in this collection; the runtime type of the returned array is that of the specified array.</a:t>
                      </a:r>
                      <a:endParaRPr lang="en-IN" sz="1800"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90889938"/>
                  </a:ext>
                </a:extLst>
              </a:tr>
              <a:tr h="538692">
                <a:tc>
                  <a:txBody>
                    <a:bodyPr/>
                    <a:lstStyle/>
                    <a:p>
                      <a:r>
                        <a:rPr lang="en-IN" sz="1800" dirty="0" err="1">
                          <a:solidFill>
                            <a:schemeClr val="tx1"/>
                          </a:solidFill>
                        </a:rPr>
                        <a:t>boolean</a:t>
                      </a:r>
                      <a:r>
                        <a:rPr lang="en-IN" sz="1800" dirty="0">
                          <a:solidFill>
                            <a:schemeClr val="tx1"/>
                          </a:solidFill>
                        </a:rPr>
                        <a:t> </a:t>
                      </a:r>
                      <a:r>
                        <a:rPr lang="en-IN" sz="1800" dirty="0" err="1">
                          <a:solidFill>
                            <a:schemeClr val="tx1"/>
                          </a:solidFill>
                        </a:rPr>
                        <a:t>isEmpty</a:t>
                      </a:r>
                      <a:r>
                        <a:rPr lang="en-IN" sz="1800" dirty="0">
                          <a:solidFill>
                            <a:schemeClr val="tx1"/>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IN" sz="1800" dirty="0">
                          <a:solidFill>
                            <a:schemeClr val="tx1"/>
                          </a:solidFill>
                        </a:rPr>
                        <a:t>Return true if the invoking collection is empty . Otherwise, returns false.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60567185"/>
                  </a:ext>
                </a:extLst>
              </a:tr>
              <a:tr h="538692">
                <a:tc>
                  <a:txBody>
                    <a:bodyPr/>
                    <a:lstStyle/>
                    <a:p>
                      <a:r>
                        <a:rPr lang="en-IN" sz="1800" dirty="0">
                          <a:solidFill>
                            <a:schemeClr val="tx1"/>
                          </a:solidFill>
                        </a:rPr>
                        <a:t>int size()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IN" sz="1800" dirty="0">
                          <a:solidFill>
                            <a:schemeClr val="tx1"/>
                          </a:solidFill>
                        </a:rPr>
                        <a:t>Returns the number of elements of the collection.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3419868"/>
                  </a:ext>
                </a:extLst>
              </a:tr>
              <a:tr h="538692">
                <a:tc>
                  <a:txBody>
                    <a:bodyPr/>
                    <a:lstStyle/>
                    <a:p>
                      <a:r>
                        <a:rPr lang="en-IN" sz="1800" dirty="0" err="1">
                          <a:solidFill>
                            <a:schemeClr val="tx1"/>
                          </a:solidFill>
                        </a:rPr>
                        <a:t>boolean</a:t>
                      </a:r>
                      <a:r>
                        <a:rPr lang="en-IN" sz="1800" dirty="0">
                          <a:solidFill>
                            <a:schemeClr val="tx1"/>
                          </a:solidFill>
                        </a:rPr>
                        <a:t> equals(Object </a:t>
                      </a:r>
                      <a:r>
                        <a:rPr lang="en-IN" sz="1800" dirty="0" err="1">
                          <a:solidFill>
                            <a:schemeClr val="tx1"/>
                          </a:solidFill>
                        </a:rPr>
                        <a:t>obj</a:t>
                      </a:r>
                      <a:r>
                        <a:rPr lang="en-IN" sz="1800" dirty="0">
                          <a:solidFill>
                            <a:schemeClr val="tx1"/>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IN" sz="1800" dirty="0">
                          <a:solidFill>
                            <a:schemeClr val="tx1"/>
                          </a:solidFill>
                        </a:rPr>
                        <a:t>Returns true if the invoking collection and </a:t>
                      </a:r>
                      <a:r>
                        <a:rPr lang="en-IN" sz="1800" b="1" i="1" dirty="0" err="1">
                          <a:solidFill>
                            <a:schemeClr val="tx1"/>
                          </a:solidFill>
                        </a:rPr>
                        <a:t>obj</a:t>
                      </a:r>
                      <a:r>
                        <a:rPr lang="en-IN" sz="1800" dirty="0">
                          <a:solidFill>
                            <a:schemeClr val="tx1"/>
                          </a:solidFill>
                        </a:rPr>
                        <a:t> are equal. Otherwise, returns false.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71363398"/>
                  </a:ext>
                </a:extLst>
              </a:tr>
            </a:tbl>
          </a:graphicData>
        </a:graphic>
      </p:graphicFrame>
    </p:spTree>
    <p:extLst>
      <p:ext uri="{BB962C8B-B14F-4D97-AF65-F5344CB8AC3E}">
        <p14:creationId xmlns:p14="http://schemas.microsoft.com/office/powerpoint/2010/main" val="211879456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4375</TotalTime>
  <Words>2786</Words>
  <Application>Microsoft Office PowerPoint</Application>
  <PresentationFormat>Widescreen</PresentationFormat>
  <Paragraphs>355</Paragraphs>
  <Slides>27</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27</vt:i4>
      </vt:variant>
    </vt:vector>
  </HeadingPairs>
  <TitlesOfParts>
    <vt:vector size="39" baseType="lpstr">
      <vt:lpstr>Arial</vt:lpstr>
      <vt:lpstr>Calibri</vt:lpstr>
      <vt:lpstr>Calibri Light</vt:lpstr>
      <vt:lpstr>Courier New</vt:lpstr>
      <vt:lpstr>DejaVu Sans Mono</vt:lpstr>
      <vt:lpstr>DejaVu Serif</vt:lpstr>
      <vt:lpstr>LiberationSerif</vt:lpstr>
      <vt:lpstr>LiberationSerif-Bold</vt:lpstr>
      <vt:lpstr>Monaco</vt:lpstr>
      <vt:lpstr>Times New Roman</vt:lpstr>
      <vt:lpstr>Wingdings</vt:lpstr>
      <vt:lpstr>Office Theme</vt:lpstr>
      <vt:lpstr>Unit-5</vt:lpstr>
      <vt:lpstr>Unit-3 contents</vt:lpstr>
      <vt:lpstr>Collections framework</vt:lpstr>
      <vt:lpstr>Interfaces</vt:lpstr>
      <vt:lpstr>Collection Implementation</vt:lpstr>
      <vt:lpstr>PowerPoint Presentation</vt:lpstr>
      <vt:lpstr>PowerPoint Presentation</vt:lpstr>
      <vt:lpstr>Collection Interface</vt:lpstr>
      <vt:lpstr>PowerPoint Presentation</vt:lpstr>
      <vt:lpstr>List Interface</vt:lpstr>
      <vt:lpstr>List Interface</vt:lpstr>
      <vt:lpstr>PowerPoint Presentation</vt:lpstr>
      <vt:lpstr>Collection classes</vt:lpstr>
      <vt:lpstr>ArrayList</vt:lpstr>
      <vt:lpstr>LinkedList</vt:lpstr>
      <vt:lpstr>Set Interface</vt:lpstr>
      <vt:lpstr>HashSet</vt:lpstr>
      <vt:lpstr>PowerPoint Presentation</vt:lpstr>
      <vt:lpstr>PowerPoint Presentation</vt:lpstr>
      <vt:lpstr>PowerPoint Presentation</vt:lpstr>
      <vt:lpstr>PowerPoint Presentation</vt:lpstr>
      <vt:lpstr>Queue Interface </vt:lpstr>
      <vt:lpstr>Deque</vt:lpstr>
      <vt:lpstr>PowerPoint Presentation</vt:lpstr>
      <vt:lpstr>ArrayDeque</vt:lpstr>
      <vt:lpstr>PriorityQueue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Unit-3</dc:title>
  <dc:creator>venkata krishna rao likki</dc:creator>
  <cp:lastModifiedBy>venkata krishna rao likki</cp:lastModifiedBy>
  <cp:revision>60</cp:revision>
  <cp:lastPrinted>2026-01-02T05:23:49Z</cp:lastPrinted>
  <dcterms:created xsi:type="dcterms:W3CDTF">2023-08-11T05:20:27Z</dcterms:created>
  <dcterms:modified xsi:type="dcterms:W3CDTF">2026-01-02T06:28:12Z</dcterms:modified>
</cp:coreProperties>
</file>