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  <p:sldId id="264" r:id="rId5"/>
    <p:sldId id="265" r:id="rId6"/>
    <p:sldId id="266" r:id="rId7"/>
    <p:sldId id="257" r:id="rId8"/>
    <p:sldId id="258" r:id="rId9"/>
    <p:sldId id="259" r:id="rId10"/>
    <p:sldId id="260" r:id="rId11"/>
    <p:sldId id="270" r:id="rId12"/>
    <p:sldId id="271" r:id="rId13"/>
    <p:sldId id="272" r:id="rId14"/>
    <p:sldId id="27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24" autoAdjust="0"/>
    <p:restoredTop sz="94660"/>
  </p:normalViewPr>
  <p:slideViewPr>
    <p:cSldViewPr snapToGrid="0">
      <p:cViewPr varScale="1">
        <p:scale>
          <a:sx n="68" d="100"/>
          <a:sy n="68" d="100"/>
        </p:scale>
        <p:origin x="4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77680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05477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698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6895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850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3108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1899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64652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6799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3524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51460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D4A47-E276-483D-9428-BC17F88E8ACD}" type="datetimeFigureOut">
              <a:rPr lang="en-IN" smtClean="0"/>
              <a:t>17-09-2025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23B4A-EC51-49FC-A19D-B398AA30CFC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818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CB78E-E1F5-7339-46AD-A1EEAAAF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693" y="-264267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Gill Sans MT" panose="020B0502020104020203" pitchFamily="34" charset="77"/>
              </a:rPr>
              <a:t>Introduction to Linear Discriminants </a:t>
            </a:r>
            <a:endParaRPr lang="en-US" b="1" dirty="0">
              <a:latin typeface="Gill Sans MT" panose="020B0502020104020203" pitchFamily="34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229B2-9D67-CFF3-FA8E-7B064A8A9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5657"/>
            <a:ext cx="10515600" cy="5001306"/>
          </a:xfrm>
        </p:spPr>
        <p:txBody>
          <a:bodyPr>
            <a:normAutofit fontScale="85000" lnSpcReduction="20000"/>
          </a:bodyPr>
          <a:lstStyle/>
          <a:p>
            <a:r>
              <a:rPr lang="en-IN" b="1" dirty="0">
                <a:latin typeface="Gill Sans MT" panose="020B0502020104020203" pitchFamily="34" charset="77"/>
              </a:rPr>
              <a:t>Types of Classifiers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b="1" dirty="0">
                <a:latin typeface="Gill Sans MT" panose="020B0502020104020203" pitchFamily="34" charset="77"/>
              </a:rPr>
              <a:t>KNN (k-nearest </a:t>
            </a:r>
            <a:r>
              <a:rPr lang="en-IN" b="1" dirty="0" err="1">
                <a:latin typeface="Gill Sans MT" panose="020B0502020104020203" pitchFamily="34" charset="77"/>
              </a:rPr>
              <a:t>neighbor</a:t>
            </a:r>
            <a:r>
              <a:rPr lang="en-IN" b="1" dirty="0">
                <a:latin typeface="Gill Sans MT" panose="020B0502020104020203" pitchFamily="34" charset="77"/>
              </a:rPr>
              <a:t>)</a:t>
            </a:r>
            <a:endParaRPr lang="en-IN" dirty="0">
              <a:latin typeface="Gill Sans MT" panose="020B0502020104020203" pitchFamily="34" charset="7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Simple, easy to use.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Can separate classes using </a:t>
            </a:r>
            <a:r>
              <a:rPr lang="en-IN" b="1" dirty="0">
                <a:latin typeface="Gill Sans MT" panose="020B0502020104020203" pitchFamily="34" charset="77"/>
              </a:rPr>
              <a:t>non-linear boundaries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Works best for </a:t>
            </a:r>
            <a:r>
              <a:rPr lang="en-IN" b="1" dirty="0">
                <a:latin typeface="Gill Sans MT" panose="020B0502020104020203" pitchFamily="34" charset="77"/>
              </a:rPr>
              <a:t>small datasets</a:t>
            </a:r>
            <a:r>
              <a:rPr lang="en-IN" dirty="0">
                <a:latin typeface="Gill Sans MT" panose="020B0502020104020203" pitchFamily="34" charset="77"/>
              </a:rPr>
              <a:t> with numerical and categorical data.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b="1" dirty="0">
                <a:latin typeface="Gill Sans MT" panose="020B0502020104020203" pitchFamily="34" charset="77"/>
              </a:rPr>
              <a:t>Decision Tree Classifier (DTC)</a:t>
            </a:r>
            <a:endParaRPr lang="en-IN" dirty="0">
              <a:latin typeface="Gill Sans MT" panose="020B0502020104020203" pitchFamily="34" charset="7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Splits data into regions → gives </a:t>
            </a:r>
            <a:r>
              <a:rPr lang="en-IN" b="1" dirty="0">
                <a:latin typeface="Gill Sans MT" panose="020B0502020104020203" pitchFamily="34" charset="77"/>
              </a:rPr>
              <a:t>piece-wise linear boundaries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Good for mixed features (numerical + categorical).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Works well on small datasets, but greedy in nature.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Extensions: </a:t>
            </a:r>
            <a:r>
              <a:rPr lang="en-IN" b="1" dirty="0">
                <a:latin typeface="Gill Sans MT" panose="020B0502020104020203" pitchFamily="34" charset="77"/>
              </a:rPr>
              <a:t>Random Forest, Gradient Boost</a:t>
            </a:r>
            <a:r>
              <a:rPr lang="en-IN" dirty="0">
                <a:latin typeface="Gill Sans MT" panose="020B0502020104020203" pitchFamily="34" charset="77"/>
              </a:rPr>
              <a:t> (better for large data).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b="1" dirty="0">
                <a:latin typeface="Gill Sans MT" panose="020B0502020104020203" pitchFamily="34" charset="77"/>
              </a:rPr>
              <a:t>Bayes Classifier</a:t>
            </a:r>
            <a:endParaRPr lang="en-IN" dirty="0">
              <a:latin typeface="Gill Sans MT" panose="020B0502020104020203" pitchFamily="34" charset="7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Based on probability.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Can handle </a:t>
            </a:r>
            <a:r>
              <a:rPr lang="en-IN" b="1" dirty="0">
                <a:latin typeface="Gill Sans MT" panose="020B0502020104020203" pitchFamily="34" charset="77"/>
              </a:rPr>
              <a:t>non-linear boundaries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Special case: </a:t>
            </a:r>
            <a:r>
              <a:rPr lang="en-IN" b="1" dirty="0">
                <a:latin typeface="Gill Sans MT" panose="020B0502020104020203" pitchFamily="34" charset="77"/>
              </a:rPr>
              <a:t>Naïve Bayes</a:t>
            </a:r>
            <a:r>
              <a:rPr lang="en-IN" dirty="0">
                <a:latin typeface="Gill Sans MT" panose="020B0502020104020203" pitchFamily="34" charset="77"/>
              </a:rPr>
              <a:t> assumes independence between features.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Useful for classification and regression.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21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0954" y="100139"/>
            <a:ext cx="8445470" cy="2533641"/>
          </a:xfrm>
          <a:prstGeom prst="rect">
            <a:avLst/>
          </a:prstGeom>
        </p:spPr>
      </p:pic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49290" y="3006679"/>
            <a:ext cx="11719249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Each x is the 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actual pattern vector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used to update weights — when misclassified,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add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x (for d=1) or </a:t>
            </a: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subtract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x (for d=0).</a:t>
            </a:r>
          </a:p>
          <a:p>
            <a:pPr marL="342900" lvl="0" indent="-342900" eaLnBrk="0" fontAlgn="base" hangingPunct="0">
              <a:lnSpc>
                <a:spcPct val="100000"/>
              </a:lnSpc>
              <a:spcAft>
                <a:spcPct val="0"/>
              </a:spcAft>
              <a:buFont typeface="Arial" pitchFamily="34" charset="0"/>
              <a:buChar char="•"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The bias component (first coordinate = 1) ensures the perceptron can shift the decision boundary (rather than being forced through the origin).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lang="en-US" altLang="en-US" sz="2400" dirty="0">
                <a:latin typeface="Arial" panose="020B0604020202020204" pitchFamily="34" charset="0"/>
              </a:rPr>
              <a:t>Final </a:t>
            </a:r>
            <a:r>
              <a:rPr lang="en-US" altLang="en-US" sz="2400" dirty="0" err="1">
                <a:latin typeface="Arial" panose="020B0604020202020204" pitchFamily="34" charset="0"/>
              </a:rPr>
              <a:t>weghts</a:t>
            </a:r>
            <a:r>
              <a:rPr lang="en-US" altLang="en-US" sz="2400" dirty="0">
                <a:latin typeface="Arial" panose="020B0604020202020204" pitchFamily="34" charset="0"/>
              </a:rPr>
              <a:t> w</a:t>
            </a:r>
            <a:r>
              <a:rPr lang="en-US" altLang="en-US" sz="2400" baseline="-25000" dirty="0">
                <a:latin typeface="Arial" panose="020B0604020202020204" pitchFamily="34" charset="0"/>
              </a:rPr>
              <a:t>9</a:t>
            </a:r>
            <a:r>
              <a:rPr lang="en-US" altLang="en-US" sz="2400" dirty="0">
                <a:latin typeface="Arial" panose="020B0604020202020204" pitchFamily="34" charset="0"/>
              </a:rPr>
              <a:t>=(-1,2,2)=2x</a:t>
            </a:r>
            <a:r>
              <a:rPr lang="en-US" altLang="en-US" sz="2400" baseline="-25000" dirty="0">
                <a:latin typeface="Arial" panose="020B0604020202020204" pitchFamily="34" charset="0"/>
              </a:rPr>
              <a:t>1</a:t>
            </a:r>
            <a:r>
              <a:rPr lang="en-US" altLang="en-US" sz="2400" dirty="0">
                <a:latin typeface="Arial" panose="020B0604020202020204" pitchFamily="34" charset="0"/>
              </a:rPr>
              <a:t>+2x</a:t>
            </a:r>
            <a:r>
              <a:rPr lang="en-US" altLang="en-US" sz="2400" baseline="-25000" dirty="0">
                <a:latin typeface="Arial" panose="020B0604020202020204" pitchFamily="34" charset="0"/>
              </a:rPr>
              <a:t>2</a:t>
            </a:r>
            <a:r>
              <a:rPr lang="en-US" altLang="en-US" sz="2400" dirty="0">
                <a:latin typeface="Arial" panose="020B0604020202020204" pitchFamily="34" charset="0"/>
              </a:rPr>
              <a:t>-1=0</a:t>
            </a:r>
            <a:br>
              <a:rPr lang="en-US" altLang="en-US" sz="2400" dirty="0">
                <a:latin typeface="Arial" panose="020B0604020202020204" pitchFamily="34" charset="0"/>
              </a:rPr>
            </a:br>
            <a:r>
              <a:rPr lang="en-US" altLang="en-US" sz="2400" dirty="0">
                <a:latin typeface="Arial" panose="020B0604020202020204" pitchFamily="34" charset="0"/>
              </a:rPr>
              <a:t>	 if x</a:t>
            </a:r>
            <a:r>
              <a:rPr lang="en-US" altLang="en-US" sz="2400" baseline="-25000" dirty="0">
                <a:latin typeface="Arial" panose="020B0604020202020204" pitchFamily="34" charset="0"/>
              </a:rPr>
              <a:t>1</a:t>
            </a:r>
            <a:r>
              <a:rPr lang="en-US" altLang="en-US" sz="2400" dirty="0">
                <a:latin typeface="Arial" panose="020B0604020202020204" pitchFamily="34" charset="0"/>
              </a:rPr>
              <a:t>=0 then 2x</a:t>
            </a:r>
            <a:r>
              <a:rPr lang="en-US" altLang="en-US" sz="2400" baseline="-25000" dirty="0">
                <a:latin typeface="Arial" panose="020B0604020202020204" pitchFamily="34" charset="0"/>
              </a:rPr>
              <a:t>2</a:t>
            </a:r>
            <a:r>
              <a:rPr lang="en-US" altLang="en-US" sz="2400" dirty="0">
                <a:latin typeface="Arial" panose="020B0604020202020204" pitchFamily="34" charset="0"/>
              </a:rPr>
              <a:t>-1=0 </a:t>
            </a:r>
            <a:r>
              <a:rPr lang="en-US" altLang="en-US" sz="2400" dirty="0">
                <a:latin typeface="Arial" panose="020B0604020202020204" pitchFamily="34" charset="0"/>
                <a:sym typeface="Wingdings" pitchFamily="2" charset="2"/>
              </a:rPr>
              <a:t> </a:t>
            </a:r>
            <a:r>
              <a:rPr lang="en-US" altLang="en-US" sz="2400" dirty="0">
                <a:latin typeface="Arial" panose="020B0604020202020204" pitchFamily="34" charset="0"/>
              </a:rPr>
              <a:t>x</a:t>
            </a:r>
            <a:r>
              <a:rPr lang="en-US" altLang="en-US" sz="2400" baseline="-25000" dirty="0">
                <a:latin typeface="Arial" panose="020B0604020202020204" pitchFamily="34" charset="0"/>
              </a:rPr>
              <a:t>2</a:t>
            </a:r>
            <a:r>
              <a:rPr lang="en-US" altLang="en-US" sz="2400" dirty="0">
                <a:latin typeface="Arial" panose="020B0604020202020204" pitchFamily="34" charset="0"/>
              </a:rPr>
              <a:t>=0.5 =&gt; (0,0.5)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	</a:t>
            </a:r>
            <a:r>
              <a:rPr lang="en-US" altLang="en-US" sz="2400" dirty="0">
                <a:latin typeface="Arial" panose="020B0604020202020204" pitchFamily="34" charset="0"/>
              </a:rPr>
              <a:t> if x</a:t>
            </a:r>
            <a:r>
              <a:rPr lang="en-US" altLang="en-US" sz="2400" baseline="-25000" dirty="0">
                <a:latin typeface="Arial" panose="020B0604020202020204" pitchFamily="34" charset="0"/>
              </a:rPr>
              <a:t>2</a:t>
            </a:r>
            <a:r>
              <a:rPr lang="en-US" altLang="en-US" sz="2400" dirty="0">
                <a:latin typeface="Arial" panose="020B0604020202020204" pitchFamily="34" charset="0"/>
              </a:rPr>
              <a:t>=0 then 2x</a:t>
            </a:r>
            <a:r>
              <a:rPr lang="en-US" altLang="en-US" sz="2400" baseline="-25000" dirty="0">
                <a:latin typeface="Arial" panose="020B0604020202020204" pitchFamily="34" charset="0"/>
              </a:rPr>
              <a:t>1</a:t>
            </a:r>
            <a:r>
              <a:rPr lang="en-US" altLang="en-US" sz="2400" dirty="0">
                <a:latin typeface="Arial" panose="020B0604020202020204" pitchFamily="34" charset="0"/>
              </a:rPr>
              <a:t>-1=0 </a:t>
            </a:r>
            <a:r>
              <a:rPr lang="en-US" altLang="en-US" sz="2400" dirty="0">
                <a:latin typeface="Arial" panose="020B0604020202020204" pitchFamily="34" charset="0"/>
                <a:sym typeface="Wingdings" pitchFamily="2" charset="2"/>
              </a:rPr>
              <a:t> </a:t>
            </a:r>
            <a:r>
              <a:rPr lang="en-US" altLang="en-US" sz="2400" dirty="0">
                <a:latin typeface="Arial" panose="020B0604020202020204" pitchFamily="34" charset="0"/>
              </a:rPr>
              <a:t>x</a:t>
            </a:r>
            <a:r>
              <a:rPr lang="en-US" altLang="en-US" sz="2400" baseline="-25000" dirty="0">
                <a:latin typeface="Arial" panose="020B0604020202020204" pitchFamily="34" charset="0"/>
              </a:rPr>
              <a:t>1</a:t>
            </a:r>
            <a:r>
              <a:rPr lang="en-US" altLang="en-US" sz="2400" dirty="0">
                <a:latin typeface="Arial" panose="020B0604020202020204" pitchFamily="34" charset="0"/>
              </a:rPr>
              <a:t>=0.5 =&gt; (0.5,0)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Using these points (0,0.5)(0.5,0) dra</a:t>
            </a:r>
            <a:r>
              <a:rPr lang="en-US" altLang="en-US" sz="2400" dirty="0">
                <a:latin typeface="Arial" panose="020B0604020202020204" pitchFamily="34" charset="0"/>
              </a:rPr>
              <a:t>w decision boundary that linearly </a:t>
            </a:r>
            <a:r>
              <a:rPr lang="en-US" altLang="en-US" sz="2400">
                <a:latin typeface="Arial" panose="020B0604020202020204" pitchFamily="34" charset="0"/>
              </a:rPr>
              <a:t>separates two </a:t>
            </a:r>
            <a:r>
              <a:rPr lang="en-US" altLang="en-US" sz="2400" dirty="0">
                <a:latin typeface="Arial" panose="020B0604020202020204" pitchFamily="34" charset="0"/>
              </a:rPr>
              <a:t>classes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315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260" y="210579"/>
            <a:ext cx="10515600" cy="1325563"/>
          </a:xfrm>
        </p:spPr>
        <p:txBody>
          <a:bodyPr>
            <a:normAutofit/>
          </a:bodyPr>
          <a:lstStyle/>
          <a:p>
            <a:r>
              <a:rPr lang="en-IN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Perceptron learning for Boolean AND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60" y="1441830"/>
            <a:ext cx="6961282" cy="3400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661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86" y="283335"/>
            <a:ext cx="5561683" cy="5422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283335"/>
            <a:ext cx="5766463" cy="5422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6494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45" y="148979"/>
            <a:ext cx="5441828" cy="5079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546" y="212401"/>
            <a:ext cx="5205715" cy="299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200" y="3206839"/>
            <a:ext cx="6487800" cy="2627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0728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Perceptron learning for Boolean AND</a:t>
            </a:r>
            <a:endParaRPr lang="en-I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186" y="1506828"/>
            <a:ext cx="10735614" cy="4670135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Final </a:t>
            </a:r>
            <a:r>
              <a:rPr lang="en-US" alt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weghts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w=(-4,3,2)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		3x</a:t>
            </a:r>
            <a:r>
              <a:rPr lang="en-US" alt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+2x</a:t>
            </a:r>
            <a:r>
              <a:rPr lang="en-US" alt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-4=0</a:t>
            </a:r>
          </a:p>
          <a:p>
            <a:pPr marL="0" indent="0">
              <a:spcAft>
                <a:spcPts val="1200"/>
              </a:spcAft>
              <a:buNone/>
            </a:pPr>
            <a:b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	 if x</a:t>
            </a:r>
            <a:r>
              <a:rPr lang="en-US" alt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=0 then 2x</a:t>
            </a:r>
            <a:r>
              <a:rPr lang="en-US" alt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-4=0 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 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  <a:r>
              <a:rPr lang="en-US" alt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=2 =&gt; (0,2)</a:t>
            </a:r>
          </a:p>
          <a:p>
            <a:pPr marL="0" indent="0">
              <a:spcAft>
                <a:spcPts val="1200"/>
              </a:spcAft>
              <a:buNone/>
            </a:pPr>
            <a:b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	 if x</a:t>
            </a:r>
            <a:r>
              <a:rPr lang="en-US" alt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=0 then 3x</a:t>
            </a:r>
            <a:r>
              <a:rPr lang="en-US" alt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-4=0 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 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  <a:r>
              <a:rPr lang="en-US" alt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=1.2 =&gt; (1.2,0)</a:t>
            </a:r>
          </a:p>
          <a:p>
            <a:pPr marL="0" indent="0">
              <a:spcAft>
                <a:spcPts val="1200"/>
              </a:spcAft>
              <a:buNone/>
            </a:pPr>
            <a:b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alt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Using these points (0,2)(1.2,0) draw decision boundary that linearly separates two classes</a:t>
            </a:r>
            <a:endParaRPr lang="en-IN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902" y="1257300"/>
            <a:ext cx="3094015" cy="985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239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CB78E-E1F5-7339-46AD-A1EEAAAF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693" y="-264267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Gill Sans MT" panose="020B0502020104020203" pitchFamily="34" charset="77"/>
              </a:rPr>
              <a:t>Introduction to Linear Discriminants </a:t>
            </a:r>
            <a:endParaRPr lang="en-US" b="1" dirty="0">
              <a:latin typeface="Gill Sans MT" panose="020B0502020104020203" pitchFamily="34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229B2-9D67-CFF3-FA8E-7B064A8A9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5657"/>
            <a:ext cx="10515600" cy="5001306"/>
          </a:xfrm>
        </p:spPr>
        <p:txBody>
          <a:bodyPr>
            <a:normAutofit/>
          </a:bodyPr>
          <a:lstStyle/>
          <a:p>
            <a:pPr algn="just"/>
            <a:r>
              <a:rPr lang="en-IN" dirty="0">
                <a:latin typeface="Gill Sans MT" panose="020B0502020104020203" pitchFamily="34" charset="77"/>
              </a:rPr>
              <a:t>Now we move to models that are best when </a:t>
            </a:r>
            <a:r>
              <a:rPr lang="en-IN" b="1" dirty="0">
                <a:latin typeface="Gill Sans MT" panose="020B0502020104020203" pitchFamily="34" charset="77"/>
              </a:rPr>
              <a:t>classes are linearly separable</a:t>
            </a:r>
            <a:r>
              <a:rPr lang="en-IN" dirty="0">
                <a:latin typeface="Gill Sans MT" panose="020B0502020104020203" pitchFamily="34" charset="77"/>
              </a:rPr>
              <a:t> (i.e., a straight line or hyperplane can separate them).</a:t>
            </a:r>
            <a:br>
              <a:rPr lang="en-IN" dirty="0">
                <a:latin typeface="Gill Sans MT" panose="020B0502020104020203" pitchFamily="34" charset="77"/>
              </a:rPr>
            </a:br>
            <a:r>
              <a:rPr lang="en-IN" dirty="0">
                <a:latin typeface="Gill Sans MT" panose="020B0502020104020203" pitchFamily="34" charset="77"/>
              </a:rPr>
              <a:t>Examples: Perceptron, SVM, Logistic Regression, ANN.</a:t>
            </a:r>
            <a:endParaRPr lang="en-US" dirty="0">
              <a:latin typeface="Gill Sans MT" panose="020B0502020104020203" pitchFamily="34" charset="77"/>
            </a:endParaRPr>
          </a:p>
        </p:txBody>
      </p:sp>
      <p:pic>
        <p:nvPicPr>
          <p:cNvPr id="1026" name="Picture 2" descr="Difference between linear and nonlinear classification - Naukri Code 360">
            <a:extLst>
              <a:ext uri="{FF2B5EF4-FFF2-40B4-BE49-F238E27FC236}">
                <a16:creationId xmlns:a16="http://schemas.microsoft.com/office/drawing/2014/main" id="{ACB271AB-C590-5979-3D06-17F438B9F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810" y="2953967"/>
            <a:ext cx="7992094" cy="375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7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CB78E-E1F5-7339-46AD-A1EEAAAF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693" y="-264267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Gill Sans MT" panose="020B0502020104020203" pitchFamily="34" charset="77"/>
              </a:rPr>
              <a:t>Introduction to Linear Discriminants </a:t>
            </a:r>
            <a:endParaRPr lang="en-US" b="1" dirty="0">
              <a:latin typeface="Gill Sans MT" panose="020B0502020104020203" pitchFamily="34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229B2-9D67-CFF3-FA8E-7B064A8A9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5657"/>
            <a:ext cx="10515600" cy="50013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N" sz="3200" b="1" dirty="0">
                <a:latin typeface="Gill Sans MT" panose="020B0502020104020203" pitchFamily="34" charset="77"/>
              </a:rPr>
              <a:t>🔹 Perceptron</a:t>
            </a:r>
          </a:p>
          <a:p>
            <a:pPr marL="0" indent="0">
              <a:buNone/>
            </a:pPr>
            <a:r>
              <a:rPr lang="en-IN" sz="3200" b="1" dirty="0">
                <a:latin typeface="Gill Sans MT" panose="020B0502020104020203" pitchFamily="34" charset="77"/>
              </a:rPr>
              <a:t>🔹 Support Vector Machine (SVM)</a:t>
            </a:r>
          </a:p>
          <a:p>
            <a:pPr marL="0" indent="0">
              <a:buNone/>
            </a:pPr>
            <a:r>
              <a:rPr lang="en-IN" sz="3200" b="1" dirty="0">
                <a:latin typeface="Gill Sans MT" panose="020B0502020104020203" pitchFamily="34" charset="77"/>
              </a:rPr>
              <a:t>🔹 Logistic Regression</a:t>
            </a:r>
          </a:p>
          <a:p>
            <a:pPr marL="0" indent="0">
              <a:buNone/>
            </a:pPr>
            <a:r>
              <a:rPr lang="en-IN" sz="3200" b="1" dirty="0">
                <a:latin typeface="Gill Sans MT" panose="020B0502020104020203" pitchFamily="34" charset="77"/>
              </a:rPr>
              <a:t>🔹 Artificial Neural Networks (ANNs)</a:t>
            </a:r>
          </a:p>
          <a:p>
            <a:pPr algn="just"/>
            <a:endParaRPr lang="en-US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56795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B6E55-5F5F-9F75-D5D6-405ECFFA6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>
                <a:latin typeface="Gill Sans MT" panose="020B0502020104020203" pitchFamily="34" charset="77"/>
              </a:rPr>
              <a:t>Linear discriminant function</a:t>
            </a:r>
            <a:endParaRPr lang="en-US" dirty="0">
              <a:latin typeface="Gill Sans MT" panose="020B0502020104020203" pitchFamily="34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9ADBFB-F340-3B83-7051-3F6A074B6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9693"/>
            <a:ext cx="10515600" cy="4351338"/>
          </a:xfrm>
        </p:spPr>
        <p:txBody>
          <a:bodyPr/>
          <a:lstStyle/>
          <a:p>
            <a:pPr algn="just"/>
            <a:r>
              <a:rPr lang="en-IN" dirty="0">
                <a:latin typeface="Gill Sans MT" panose="020B0502020104020203" pitchFamily="34" charset="77"/>
              </a:rPr>
              <a:t>A </a:t>
            </a:r>
            <a:r>
              <a:rPr lang="en-IN" b="1" dirty="0">
                <a:latin typeface="Gill Sans MT" panose="020B0502020104020203" pitchFamily="34" charset="77"/>
              </a:rPr>
              <a:t>linear discriminant function</a:t>
            </a:r>
            <a:r>
              <a:rPr lang="en-IN" dirty="0">
                <a:latin typeface="Gill Sans MT" panose="020B0502020104020203" pitchFamily="34" charset="77"/>
              </a:rPr>
              <a:t> is like a </a:t>
            </a:r>
            <a:r>
              <a:rPr lang="en-IN" b="1" dirty="0">
                <a:latin typeface="Gill Sans MT" panose="020B0502020104020203" pitchFamily="34" charset="77"/>
              </a:rPr>
              <a:t>boundary line</a:t>
            </a:r>
            <a:r>
              <a:rPr lang="en-IN" dirty="0">
                <a:latin typeface="Gill Sans MT" panose="020B0502020104020203" pitchFamily="34" charset="77"/>
              </a:rPr>
              <a:t> that separates two types of data. It is used to make a </a:t>
            </a:r>
            <a:r>
              <a:rPr lang="en-IN" b="1" dirty="0">
                <a:latin typeface="Gill Sans MT" panose="020B0502020104020203" pitchFamily="34" charset="77"/>
              </a:rPr>
              <a:t>decision between two classes</a:t>
            </a:r>
            <a:r>
              <a:rPr lang="en-IN" dirty="0">
                <a:latin typeface="Gill Sans MT" panose="020B0502020104020203" pitchFamily="34" charset="77"/>
              </a:rPr>
              <a:t>. It’s a </a:t>
            </a:r>
            <a:r>
              <a:rPr lang="en-IN" b="1" dirty="0">
                <a:latin typeface="Gill Sans MT" panose="020B0502020104020203" pitchFamily="34" charset="77"/>
              </a:rPr>
              <a:t>mathematical rule</a:t>
            </a:r>
            <a:r>
              <a:rPr lang="en-IN" dirty="0">
                <a:latin typeface="Gill Sans MT" panose="020B0502020104020203" pitchFamily="34" charset="77"/>
              </a:rPr>
              <a:t> (a line, plane or surface) that helps us decide </a:t>
            </a:r>
            <a:r>
              <a:rPr lang="en-IN" b="1" dirty="0">
                <a:latin typeface="Gill Sans MT" panose="020B0502020104020203" pitchFamily="34" charset="77"/>
              </a:rPr>
              <a:t>which class a data point belongs to</a:t>
            </a:r>
            <a:r>
              <a:rPr lang="en-IN" dirty="0">
                <a:latin typeface="Gill Sans MT" panose="020B0502020104020203" pitchFamily="34" charset="77"/>
              </a:rPr>
              <a:t>.</a:t>
            </a:r>
            <a:endParaRPr lang="en-US" dirty="0">
              <a:latin typeface="Gill Sans MT" panose="020B0502020104020203" pitchFamily="34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DB0F0F-D606-95B9-DC81-2D0D4C7855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600" y="3429000"/>
            <a:ext cx="4622800" cy="965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E9DC33-F7EC-B3F3-FD22-C14B6C382A4E}"/>
              </a:ext>
            </a:extLst>
          </p:cNvPr>
          <p:cNvSpPr txBox="1"/>
          <p:nvPr/>
        </p:nvSpPr>
        <p:spPr>
          <a:xfrm>
            <a:off x="996726" y="4511087"/>
            <a:ext cx="99793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/>
              <a:t>g(x) characterizes the decision boundary between positive class and a negative class.</a:t>
            </a:r>
          </a:p>
          <a:p>
            <a:r>
              <a:rPr lang="en-IN" dirty="0"/>
              <a:t>👉 If g(</a:t>
            </a:r>
            <a:r>
              <a:rPr lang="en-IN" dirty="0" err="1"/>
              <a:t>w,x</a:t>
            </a:r>
            <a:r>
              <a:rPr lang="en-IN" dirty="0"/>
              <a:t>)&gt;0, the output is </a:t>
            </a:r>
            <a:r>
              <a:rPr lang="en-IN" b="1" dirty="0"/>
              <a:t>positive class</a:t>
            </a:r>
            <a:r>
              <a:rPr lang="en-IN" dirty="0"/>
              <a:t>.</a:t>
            </a:r>
            <a:br>
              <a:rPr lang="en-IN" dirty="0"/>
            </a:br>
            <a:r>
              <a:rPr lang="en-IN" dirty="0"/>
              <a:t>👉 If g (</a:t>
            </a:r>
            <a:r>
              <a:rPr lang="en-IN" dirty="0" err="1"/>
              <a:t>w,x</a:t>
            </a:r>
            <a:r>
              <a:rPr lang="en-IN" dirty="0"/>
              <a:t>)≤0, the output is </a:t>
            </a:r>
            <a:r>
              <a:rPr lang="en-IN" b="1" dirty="0"/>
              <a:t>negative class</a:t>
            </a:r>
            <a:r>
              <a:rPr lang="en-IN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012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B6E55-5F5F-9F75-D5D6-405ECFFA6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611" y="-255764"/>
            <a:ext cx="10515600" cy="1325563"/>
          </a:xfrm>
        </p:spPr>
        <p:txBody>
          <a:bodyPr/>
          <a:lstStyle/>
          <a:p>
            <a:r>
              <a:rPr lang="en-IN" b="1" dirty="0">
                <a:latin typeface="Gill Sans MT" panose="020B0502020104020203" pitchFamily="34" charset="77"/>
              </a:rPr>
              <a:t>linear discriminant function</a:t>
            </a:r>
            <a:endParaRPr lang="en-US" dirty="0">
              <a:latin typeface="Gill Sans MT" panose="020B0502020104020203" pitchFamily="34" charset="77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711789F-8423-A419-9E65-77CFE04089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55" y="727516"/>
            <a:ext cx="9652000" cy="3239911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EDE726-D137-E3A2-CDCE-32175BDFFA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22" y="4086577"/>
            <a:ext cx="7251700" cy="12869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528DD6-86EC-CF8F-7CA2-E53A161D7C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22" y="5492660"/>
            <a:ext cx="7531100" cy="119662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ECF8ED8-2FD9-1F66-295D-872F34999044}"/>
              </a:ext>
            </a:extLst>
          </p:cNvPr>
          <p:cNvSpPr txBox="1"/>
          <p:nvPr/>
        </p:nvSpPr>
        <p:spPr>
          <a:xfrm>
            <a:off x="7642577" y="5373510"/>
            <a:ext cx="43800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>
                <a:latin typeface="Gill Sans MT" panose="020B0502020104020203" pitchFamily="34" charset="77"/>
              </a:rPr>
              <a:t>Points </a:t>
            </a:r>
            <a:r>
              <a:rPr lang="en-IN" b="1" dirty="0">
                <a:latin typeface="Gill Sans MT" panose="020B0502020104020203" pitchFamily="34" charset="77"/>
              </a:rPr>
              <a:t>above the line</a:t>
            </a:r>
            <a:r>
              <a:rPr lang="en-IN" dirty="0">
                <a:latin typeface="Gill Sans MT" panose="020B0502020104020203" pitchFamily="34" charset="77"/>
              </a:rPr>
              <a:t> → positive class  g(x)&gt;0.</a:t>
            </a:r>
          </a:p>
          <a:p>
            <a:r>
              <a:rPr lang="en-IN" dirty="0">
                <a:latin typeface="Gill Sans MT" panose="020B0502020104020203" pitchFamily="34" charset="77"/>
              </a:rPr>
              <a:t>Points </a:t>
            </a:r>
            <a:r>
              <a:rPr lang="en-IN" b="1" dirty="0">
                <a:latin typeface="Gill Sans MT" panose="020B0502020104020203" pitchFamily="34" charset="77"/>
              </a:rPr>
              <a:t>below the line</a:t>
            </a:r>
            <a:r>
              <a:rPr lang="en-IN" dirty="0">
                <a:latin typeface="Gill Sans MT" panose="020B0502020104020203" pitchFamily="34" charset="77"/>
              </a:rPr>
              <a:t> → negative class g(x)&lt;0</a:t>
            </a:r>
            <a:r>
              <a:rPr lang="en-IN" dirty="0"/>
              <a:t>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5AA8C28-960C-4E61-D5E0-396BCF1049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297" y="992629"/>
            <a:ext cx="4206647" cy="212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423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908A5-637B-35C0-C7CB-9D6457314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355" y="-267052"/>
            <a:ext cx="10515600" cy="1325563"/>
          </a:xfrm>
        </p:spPr>
        <p:txBody>
          <a:bodyPr/>
          <a:lstStyle/>
          <a:p>
            <a:r>
              <a:rPr lang="en-IN" dirty="0">
                <a:latin typeface="Gill Sans MT" panose="020B0502020104020203" pitchFamily="34" charset="77"/>
              </a:rPr>
              <a:t>Perceptron Learning Algorithm</a:t>
            </a:r>
            <a:endParaRPr lang="en-US" dirty="0">
              <a:latin typeface="Gill Sans MT" panose="020B0502020104020203" pitchFamily="34" charset="77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98F29A8-A244-AB3A-B189-EAB320E881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788194"/>
            <a:ext cx="8147478" cy="17568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ADA45A-D91C-68D3-C90F-0DF0BCBD3A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483" y="2496433"/>
            <a:ext cx="5372100" cy="127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F8829A-FDE4-F44C-CBB9-A4D621968D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22" y="3766433"/>
            <a:ext cx="8827911" cy="30915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89C1668-F9A0-DD4F-F818-F0BDC4B580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183" y="2544994"/>
            <a:ext cx="14986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12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863" y="0"/>
            <a:ext cx="10515600" cy="1325563"/>
          </a:xfrm>
        </p:spPr>
        <p:txBody>
          <a:bodyPr/>
          <a:lstStyle/>
          <a:p>
            <a:r>
              <a:rPr lang="en-US" b="1" dirty="0"/>
              <a:t>Perceptron learning algorithm –OR gate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635" y="1436914"/>
            <a:ext cx="11234056" cy="5421086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 x=(1,x1,x2</a:t>
            </a:r>
            <a:r>
              <a:rPr lang="en-US" dirty="0"/>
              <a:t>) (first coordinate is bias = 1).the class label is indicated as “d”</a:t>
            </a:r>
            <a:endParaRPr lang="en-IN" dirty="0"/>
          </a:p>
          <a:p>
            <a:r>
              <a:rPr lang="en-US" dirty="0"/>
              <a:t>x(1)=(1,0,0), d=0 (negative class)</a:t>
            </a:r>
          </a:p>
          <a:p>
            <a:r>
              <a:rPr lang="en-US" dirty="0"/>
              <a:t>x(2)=(1,0,1), d=1(positive class)</a:t>
            </a:r>
          </a:p>
          <a:p>
            <a:r>
              <a:rPr lang="en-US" dirty="0"/>
              <a:t>x(3)=(1,1,0),  d =1(positive class)</a:t>
            </a:r>
          </a:p>
          <a:p>
            <a:r>
              <a:rPr lang="en-US" dirty="0"/>
              <a:t>x(4)=(1,1,1),  d =1positive class)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Update rule </a:t>
            </a:r>
            <a:r>
              <a:rPr lang="en-US" dirty="0"/>
              <a:t>(unit learning rate):</a:t>
            </a:r>
          </a:p>
          <a:p>
            <a:r>
              <a:rPr lang="en-US" dirty="0"/>
              <a:t>If d =1 and w</a:t>
            </a:r>
            <a:r>
              <a:rPr lang="en-US" baseline="30000" dirty="0"/>
              <a:t>⊤</a:t>
            </a:r>
            <a:r>
              <a:rPr lang="en-US" dirty="0"/>
              <a:t>x≤0 → </a:t>
            </a:r>
            <a:r>
              <a:rPr lang="en-US" b="1" dirty="0"/>
              <a:t>add</a:t>
            </a:r>
            <a:r>
              <a:rPr lang="en-US" dirty="0"/>
              <a:t>: </a:t>
            </a:r>
            <a:r>
              <a:rPr lang="en-US" dirty="0" err="1"/>
              <a:t>w←w+x</a:t>
            </a:r>
            <a:r>
              <a:rPr lang="en-US" dirty="0"/>
              <a:t>.</a:t>
            </a:r>
          </a:p>
          <a:p>
            <a:r>
              <a:rPr lang="en-US" dirty="0"/>
              <a:t>If d =0 and </a:t>
            </a:r>
            <a:r>
              <a:rPr lang="en-US" dirty="0" err="1"/>
              <a:t>w</a:t>
            </a:r>
            <a:r>
              <a:rPr lang="en-US" baseline="30000" dirty="0" err="1"/>
              <a:t>⊤</a:t>
            </a:r>
            <a:r>
              <a:rPr lang="en-US" dirty="0" err="1"/>
              <a:t>x</a:t>
            </a:r>
            <a:r>
              <a:rPr lang="en-IN" dirty="0"/>
              <a:t> ≥ </a:t>
            </a:r>
            <a:r>
              <a:rPr lang="en-US" dirty="0"/>
              <a:t>0 → </a:t>
            </a:r>
            <a:r>
              <a:rPr lang="en-US" b="1" dirty="0"/>
              <a:t>add</a:t>
            </a:r>
            <a:r>
              <a:rPr lang="en-US" dirty="0"/>
              <a:t>: </a:t>
            </a:r>
            <a:r>
              <a:rPr lang="en-US" dirty="0" err="1"/>
              <a:t>w←w-x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Start: w0=(0,0,0)</a:t>
            </a:r>
          </a:p>
        </p:txBody>
      </p:sp>
      <p:sp>
        <p:nvSpPr>
          <p:cNvPr id="4" name="AutoShape 2" descr="Output image">
            <a:extLst>
              <a:ext uri="{FF2B5EF4-FFF2-40B4-BE49-F238E27FC236}">
                <a16:creationId xmlns:a16="http://schemas.microsoft.com/office/drawing/2014/main" id="{144E97BC-011B-3912-F8B7-E60F820DF8F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30463" y="0"/>
            <a:ext cx="73310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471" y="2167341"/>
            <a:ext cx="3918592" cy="3602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3990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0191" y="239199"/>
            <a:ext cx="6390108" cy="649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751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6483" y="149290"/>
            <a:ext cx="5362987" cy="657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686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615</Words>
  <Application>Microsoft Office PowerPoint</Application>
  <PresentationFormat>Widescreen</PresentationFormat>
  <Paragraphs>52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Gill Sans MT</vt:lpstr>
      <vt:lpstr>Tahoma</vt:lpstr>
      <vt:lpstr>Office Theme</vt:lpstr>
      <vt:lpstr>Introduction to Linear Discriminants </vt:lpstr>
      <vt:lpstr>Introduction to Linear Discriminants </vt:lpstr>
      <vt:lpstr>Introduction to Linear Discriminants </vt:lpstr>
      <vt:lpstr>Linear discriminant function</vt:lpstr>
      <vt:lpstr>linear discriminant function</vt:lpstr>
      <vt:lpstr>Perceptron Learning Algorithm</vt:lpstr>
      <vt:lpstr>Perceptron learning algorithm –OR gate</vt:lpstr>
      <vt:lpstr>PowerPoint Presentation</vt:lpstr>
      <vt:lpstr>PowerPoint Presentation</vt:lpstr>
      <vt:lpstr>Each x is the actual pattern vector used to update weights — when misclassified, add x (for d=1) or subtract x (for d=0). The bias component (first coordinate = 1) ensures the perceptron can shift the decision boundary (rather than being forced through the origin). Final weghts w9=(-1,2,2)=2x1+2x2-1=0   if x1=0 then 2x2-1=0  x2=0.5 =&gt; (0,0.5)   if x2=0 then 2x1-1=0  x1=0.5 =&gt; (0.5,0) Using these points (0,0.5)(0.5,0) draw decision boundary that linearly separates two classes</vt:lpstr>
      <vt:lpstr>Perceptron learning for Boolean AND</vt:lpstr>
      <vt:lpstr>PowerPoint Presentation</vt:lpstr>
      <vt:lpstr>PowerPoint Presentation</vt:lpstr>
      <vt:lpstr>Perceptron learning for Boolean AND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PLLAB</dc:creator>
  <cp:lastModifiedBy>katragadda naga divya</cp:lastModifiedBy>
  <cp:revision>19</cp:revision>
  <dcterms:created xsi:type="dcterms:W3CDTF">2025-09-12T10:38:58Z</dcterms:created>
  <dcterms:modified xsi:type="dcterms:W3CDTF">2025-09-17T07:28:28Z</dcterms:modified>
</cp:coreProperties>
</file>