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12"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3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90470-7CA9-E508-C077-6476D25D9B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hi-IN"/>
          </a:p>
        </p:txBody>
      </p:sp>
      <p:sp>
        <p:nvSpPr>
          <p:cNvPr id="3" name="Subtitle 2">
            <a:extLst>
              <a:ext uri="{FF2B5EF4-FFF2-40B4-BE49-F238E27FC236}">
                <a16:creationId xmlns:a16="http://schemas.microsoft.com/office/drawing/2014/main" id="{08EABA5D-E128-72AD-C3F5-5C5F8C3572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i-IN"/>
          </a:p>
        </p:txBody>
      </p:sp>
      <p:sp>
        <p:nvSpPr>
          <p:cNvPr id="4" name="Date Placeholder 3">
            <a:extLst>
              <a:ext uri="{FF2B5EF4-FFF2-40B4-BE49-F238E27FC236}">
                <a16:creationId xmlns:a16="http://schemas.microsoft.com/office/drawing/2014/main" id="{ED6E1E04-3CF2-C3C0-FFFC-85583C142F99}"/>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5" name="Footer Placeholder 4">
            <a:extLst>
              <a:ext uri="{FF2B5EF4-FFF2-40B4-BE49-F238E27FC236}">
                <a16:creationId xmlns:a16="http://schemas.microsoft.com/office/drawing/2014/main" id="{546ACD87-343A-CA63-2336-3258D74E092D}"/>
              </a:ext>
            </a:extLst>
          </p:cNvPr>
          <p:cNvSpPr>
            <a:spLocks noGrp="1"/>
          </p:cNvSpPr>
          <p:nvPr>
            <p:ph type="ftr" sz="quarter" idx="11"/>
          </p:nvPr>
        </p:nvSpPr>
        <p:spPr/>
        <p:txBody>
          <a:bodyPr/>
          <a:lstStyle/>
          <a:p>
            <a:endParaRPr lang="hi-IN"/>
          </a:p>
        </p:txBody>
      </p:sp>
      <p:sp>
        <p:nvSpPr>
          <p:cNvPr id="6" name="Slide Number Placeholder 5">
            <a:extLst>
              <a:ext uri="{FF2B5EF4-FFF2-40B4-BE49-F238E27FC236}">
                <a16:creationId xmlns:a16="http://schemas.microsoft.com/office/drawing/2014/main" id="{F0B294F7-9D9A-56CF-5927-5052F696AD96}"/>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37761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5B238-87F2-7441-37E3-BA62ED71720B}"/>
              </a:ext>
            </a:extLst>
          </p:cNvPr>
          <p:cNvSpPr>
            <a:spLocks noGrp="1"/>
          </p:cNvSpPr>
          <p:nvPr>
            <p:ph type="title"/>
          </p:nvPr>
        </p:nvSpPr>
        <p:spPr/>
        <p:txBody>
          <a:bodyPr/>
          <a:lstStyle/>
          <a:p>
            <a:r>
              <a:rPr lang="en-US"/>
              <a:t>Click to edit Master title style</a:t>
            </a:r>
            <a:endParaRPr lang="hi-IN"/>
          </a:p>
        </p:txBody>
      </p:sp>
      <p:sp>
        <p:nvSpPr>
          <p:cNvPr id="3" name="Vertical Text Placeholder 2">
            <a:extLst>
              <a:ext uri="{FF2B5EF4-FFF2-40B4-BE49-F238E27FC236}">
                <a16:creationId xmlns:a16="http://schemas.microsoft.com/office/drawing/2014/main" id="{9F646E10-9362-E369-0CA6-52E57E5B37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4" name="Date Placeholder 3">
            <a:extLst>
              <a:ext uri="{FF2B5EF4-FFF2-40B4-BE49-F238E27FC236}">
                <a16:creationId xmlns:a16="http://schemas.microsoft.com/office/drawing/2014/main" id="{3E79CC5F-7D87-69A4-4FBE-18817D446E8A}"/>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5" name="Footer Placeholder 4">
            <a:extLst>
              <a:ext uri="{FF2B5EF4-FFF2-40B4-BE49-F238E27FC236}">
                <a16:creationId xmlns:a16="http://schemas.microsoft.com/office/drawing/2014/main" id="{E7BE550E-3158-25B4-4876-18CD75A2C312}"/>
              </a:ext>
            </a:extLst>
          </p:cNvPr>
          <p:cNvSpPr>
            <a:spLocks noGrp="1"/>
          </p:cNvSpPr>
          <p:nvPr>
            <p:ph type="ftr" sz="quarter" idx="11"/>
          </p:nvPr>
        </p:nvSpPr>
        <p:spPr/>
        <p:txBody>
          <a:bodyPr/>
          <a:lstStyle/>
          <a:p>
            <a:endParaRPr lang="hi-IN"/>
          </a:p>
        </p:txBody>
      </p:sp>
      <p:sp>
        <p:nvSpPr>
          <p:cNvPr id="6" name="Slide Number Placeholder 5">
            <a:extLst>
              <a:ext uri="{FF2B5EF4-FFF2-40B4-BE49-F238E27FC236}">
                <a16:creationId xmlns:a16="http://schemas.microsoft.com/office/drawing/2014/main" id="{BFCAB251-5222-0554-EFC0-DC466C2BC08E}"/>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27126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024DF7-E382-D3A4-8762-200A196A8E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hi-IN"/>
          </a:p>
        </p:txBody>
      </p:sp>
      <p:sp>
        <p:nvSpPr>
          <p:cNvPr id="3" name="Vertical Text Placeholder 2">
            <a:extLst>
              <a:ext uri="{FF2B5EF4-FFF2-40B4-BE49-F238E27FC236}">
                <a16:creationId xmlns:a16="http://schemas.microsoft.com/office/drawing/2014/main" id="{8288C105-DE27-EF79-6A90-DFD5169E34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4" name="Date Placeholder 3">
            <a:extLst>
              <a:ext uri="{FF2B5EF4-FFF2-40B4-BE49-F238E27FC236}">
                <a16:creationId xmlns:a16="http://schemas.microsoft.com/office/drawing/2014/main" id="{185FDBE9-F952-CA0E-831B-524BD71524C1}"/>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5" name="Footer Placeholder 4">
            <a:extLst>
              <a:ext uri="{FF2B5EF4-FFF2-40B4-BE49-F238E27FC236}">
                <a16:creationId xmlns:a16="http://schemas.microsoft.com/office/drawing/2014/main" id="{D9EC3D0B-E158-D8E8-0C93-D5D25396E69E}"/>
              </a:ext>
            </a:extLst>
          </p:cNvPr>
          <p:cNvSpPr>
            <a:spLocks noGrp="1"/>
          </p:cNvSpPr>
          <p:nvPr>
            <p:ph type="ftr" sz="quarter" idx="11"/>
          </p:nvPr>
        </p:nvSpPr>
        <p:spPr/>
        <p:txBody>
          <a:bodyPr/>
          <a:lstStyle/>
          <a:p>
            <a:endParaRPr lang="hi-IN"/>
          </a:p>
        </p:txBody>
      </p:sp>
      <p:sp>
        <p:nvSpPr>
          <p:cNvPr id="6" name="Slide Number Placeholder 5">
            <a:extLst>
              <a:ext uri="{FF2B5EF4-FFF2-40B4-BE49-F238E27FC236}">
                <a16:creationId xmlns:a16="http://schemas.microsoft.com/office/drawing/2014/main" id="{F7D42C14-D1C0-EC98-1C7A-9B6386D9C56E}"/>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2901562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C885C-38B6-6720-0AB5-A7FB61678A7D}"/>
              </a:ext>
            </a:extLst>
          </p:cNvPr>
          <p:cNvSpPr>
            <a:spLocks noGrp="1"/>
          </p:cNvSpPr>
          <p:nvPr>
            <p:ph type="title"/>
          </p:nvPr>
        </p:nvSpPr>
        <p:spPr/>
        <p:txBody>
          <a:bodyPr/>
          <a:lstStyle/>
          <a:p>
            <a:r>
              <a:rPr lang="en-US"/>
              <a:t>Click to edit Master title style</a:t>
            </a:r>
            <a:endParaRPr lang="hi-IN"/>
          </a:p>
        </p:txBody>
      </p:sp>
      <p:sp>
        <p:nvSpPr>
          <p:cNvPr id="3" name="Content Placeholder 2">
            <a:extLst>
              <a:ext uri="{FF2B5EF4-FFF2-40B4-BE49-F238E27FC236}">
                <a16:creationId xmlns:a16="http://schemas.microsoft.com/office/drawing/2014/main" id="{331B2E89-B43B-F4AD-CB42-38BBB16F8B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4" name="Date Placeholder 3">
            <a:extLst>
              <a:ext uri="{FF2B5EF4-FFF2-40B4-BE49-F238E27FC236}">
                <a16:creationId xmlns:a16="http://schemas.microsoft.com/office/drawing/2014/main" id="{EC9D7EF3-E80A-5EF1-E036-F93BC4290500}"/>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5" name="Footer Placeholder 4">
            <a:extLst>
              <a:ext uri="{FF2B5EF4-FFF2-40B4-BE49-F238E27FC236}">
                <a16:creationId xmlns:a16="http://schemas.microsoft.com/office/drawing/2014/main" id="{B548D2C7-1798-7A1F-413B-D31081A372F6}"/>
              </a:ext>
            </a:extLst>
          </p:cNvPr>
          <p:cNvSpPr>
            <a:spLocks noGrp="1"/>
          </p:cNvSpPr>
          <p:nvPr>
            <p:ph type="ftr" sz="quarter" idx="11"/>
          </p:nvPr>
        </p:nvSpPr>
        <p:spPr/>
        <p:txBody>
          <a:bodyPr/>
          <a:lstStyle/>
          <a:p>
            <a:endParaRPr lang="hi-IN"/>
          </a:p>
        </p:txBody>
      </p:sp>
      <p:sp>
        <p:nvSpPr>
          <p:cNvPr id="6" name="Slide Number Placeholder 5">
            <a:extLst>
              <a:ext uri="{FF2B5EF4-FFF2-40B4-BE49-F238E27FC236}">
                <a16:creationId xmlns:a16="http://schemas.microsoft.com/office/drawing/2014/main" id="{C9B9BA5E-4891-8C00-9C96-F1516EB939B6}"/>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235666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EA581-1E47-7CE8-0F80-5FC6398DF3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i-IN"/>
          </a:p>
        </p:txBody>
      </p:sp>
      <p:sp>
        <p:nvSpPr>
          <p:cNvPr id="3" name="Text Placeholder 2">
            <a:extLst>
              <a:ext uri="{FF2B5EF4-FFF2-40B4-BE49-F238E27FC236}">
                <a16:creationId xmlns:a16="http://schemas.microsoft.com/office/drawing/2014/main" id="{C4DB2090-043C-8517-D50A-748237CF72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ADF558-79AB-AECC-E1E5-CED0AA3A92F1}"/>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5" name="Footer Placeholder 4">
            <a:extLst>
              <a:ext uri="{FF2B5EF4-FFF2-40B4-BE49-F238E27FC236}">
                <a16:creationId xmlns:a16="http://schemas.microsoft.com/office/drawing/2014/main" id="{467EFFC5-D473-5353-6147-5E438D3B16D1}"/>
              </a:ext>
            </a:extLst>
          </p:cNvPr>
          <p:cNvSpPr>
            <a:spLocks noGrp="1"/>
          </p:cNvSpPr>
          <p:nvPr>
            <p:ph type="ftr" sz="quarter" idx="11"/>
          </p:nvPr>
        </p:nvSpPr>
        <p:spPr/>
        <p:txBody>
          <a:bodyPr/>
          <a:lstStyle/>
          <a:p>
            <a:endParaRPr lang="hi-IN"/>
          </a:p>
        </p:txBody>
      </p:sp>
      <p:sp>
        <p:nvSpPr>
          <p:cNvPr id="6" name="Slide Number Placeholder 5">
            <a:extLst>
              <a:ext uri="{FF2B5EF4-FFF2-40B4-BE49-F238E27FC236}">
                <a16:creationId xmlns:a16="http://schemas.microsoft.com/office/drawing/2014/main" id="{C2763107-497A-1554-76D7-75287B8BE35F}"/>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4179175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93F82-D7BB-91CE-CDD0-1F2C1BF408A3}"/>
              </a:ext>
            </a:extLst>
          </p:cNvPr>
          <p:cNvSpPr>
            <a:spLocks noGrp="1"/>
          </p:cNvSpPr>
          <p:nvPr>
            <p:ph type="title"/>
          </p:nvPr>
        </p:nvSpPr>
        <p:spPr/>
        <p:txBody>
          <a:bodyPr/>
          <a:lstStyle/>
          <a:p>
            <a:r>
              <a:rPr lang="en-US"/>
              <a:t>Click to edit Master title style</a:t>
            </a:r>
            <a:endParaRPr lang="hi-IN"/>
          </a:p>
        </p:txBody>
      </p:sp>
      <p:sp>
        <p:nvSpPr>
          <p:cNvPr id="3" name="Content Placeholder 2">
            <a:extLst>
              <a:ext uri="{FF2B5EF4-FFF2-40B4-BE49-F238E27FC236}">
                <a16:creationId xmlns:a16="http://schemas.microsoft.com/office/drawing/2014/main" id="{6848E8B9-6380-17D5-A8EE-41E58278E8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4" name="Content Placeholder 3">
            <a:extLst>
              <a:ext uri="{FF2B5EF4-FFF2-40B4-BE49-F238E27FC236}">
                <a16:creationId xmlns:a16="http://schemas.microsoft.com/office/drawing/2014/main" id="{0E5E93C5-FCFB-6541-A3F7-E4FE8CD9DF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5" name="Date Placeholder 4">
            <a:extLst>
              <a:ext uri="{FF2B5EF4-FFF2-40B4-BE49-F238E27FC236}">
                <a16:creationId xmlns:a16="http://schemas.microsoft.com/office/drawing/2014/main" id="{5EE63FF8-40DE-CD04-19EB-D3C12887E96A}"/>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6" name="Footer Placeholder 5">
            <a:extLst>
              <a:ext uri="{FF2B5EF4-FFF2-40B4-BE49-F238E27FC236}">
                <a16:creationId xmlns:a16="http://schemas.microsoft.com/office/drawing/2014/main" id="{90B5E9E4-A742-61E7-84AF-871382E25E0C}"/>
              </a:ext>
            </a:extLst>
          </p:cNvPr>
          <p:cNvSpPr>
            <a:spLocks noGrp="1"/>
          </p:cNvSpPr>
          <p:nvPr>
            <p:ph type="ftr" sz="quarter" idx="11"/>
          </p:nvPr>
        </p:nvSpPr>
        <p:spPr/>
        <p:txBody>
          <a:bodyPr/>
          <a:lstStyle/>
          <a:p>
            <a:endParaRPr lang="hi-IN"/>
          </a:p>
        </p:txBody>
      </p:sp>
      <p:sp>
        <p:nvSpPr>
          <p:cNvPr id="7" name="Slide Number Placeholder 6">
            <a:extLst>
              <a:ext uri="{FF2B5EF4-FFF2-40B4-BE49-F238E27FC236}">
                <a16:creationId xmlns:a16="http://schemas.microsoft.com/office/drawing/2014/main" id="{159B78EC-B584-E8D3-72B6-8A4247863627}"/>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297290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92963-FEA3-06E2-C000-19E1051B1867}"/>
              </a:ext>
            </a:extLst>
          </p:cNvPr>
          <p:cNvSpPr>
            <a:spLocks noGrp="1"/>
          </p:cNvSpPr>
          <p:nvPr>
            <p:ph type="title"/>
          </p:nvPr>
        </p:nvSpPr>
        <p:spPr>
          <a:xfrm>
            <a:off x="839788" y="365125"/>
            <a:ext cx="10515600" cy="1325563"/>
          </a:xfrm>
        </p:spPr>
        <p:txBody>
          <a:bodyPr/>
          <a:lstStyle/>
          <a:p>
            <a:r>
              <a:rPr lang="en-US"/>
              <a:t>Click to edit Master title style</a:t>
            </a:r>
            <a:endParaRPr lang="hi-IN"/>
          </a:p>
        </p:txBody>
      </p:sp>
      <p:sp>
        <p:nvSpPr>
          <p:cNvPr id="3" name="Text Placeholder 2">
            <a:extLst>
              <a:ext uri="{FF2B5EF4-FFF2-40B4-BE49-F238E27FC236}">
                <a16:creationId xmlns:a16="http://schemas.microsoft.com/office/drawing/2014/main" id="{82E9050E-D3F3-A511-53D4-AC0C5E228E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8A45D1-E692-57C8-1778-7730595028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5" name="Text Placeholder 4">
            <a:extLst>
              <a:ext uri="{FF2B5EF4-FFF2-40B4-BE49-F238E27FC236}">
                <a16:creationId xmlns:a16="http://schemas.microsoft.com/office/drawing/2014/main" id="{18758BBA-4D9A-3218-FCF7-062F3C559E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60AB59-0086-9D38-50D0-39B8A65229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7" name="Date Placeholder 6">
            <a:extLst>
              <a:ext uri="{FF2B5EF4-FFF2-40B4-BE49-F238E27FC236}">
                <a16:creationId xmlns:a16="http://schemas.microsoft.com/office/drawing/2014/main" id="{C0215C43-6AB7-D3B6-F3E1-44A5C4837F48}"/>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8" name="Footer Placeholder 7">
            <a:extLst>
              <a:ext uri="{FF2B5EF4-FFF2-40B4-BE49-F238E27FC236}">
                <a16:creationId xmlns:a16="http://schemas.microsoft.com/office/drawing/2014/main" id="{0C039DB4-FF14-3802-E173-EA7FFA62A85F}"/>
              </a:ext>
            </a:extLst>
          </p:cNvPr>
          <p:cNvSpPr>
            <a:spLocks noGrp="1"/>
          </p:cNvSpPr>
          <p:nvPr>
            <p:ph type="ftr" sz="quarter" idx="11"/>
          </p:nvPr>
        </p:nvSpPr>
        <p:spPr/>
        <p:txBody>
          <a:bodyPr/>
          <a:lstStyle/>
          <a:p>
            <a:endParaRPr lang="hi-IN"/>
          </a:p>
        </p:txBody>
      </p:sp>
      <p:sp>
        <p:nvSpPr>
          <p:cNvPr id="9" name="Slide Number Placeholder 8">
            <a:extLst>
              <a:ext uri="{FF2B5EF4-FFF2-40B4-BE49-F238E27FC236}">
                <a16:creationId xmlns:a16="http://schemas.microsoft.com/office/drawing/2014/main" id="{1244F6F1-D087-E4C2-7DDF-5065DE4D5B0D}"/>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3818504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48C64-EBC0-3878-DFC8-25B1AAE215F2}"/>
              </a:ext>
            </a:extLst>
          </p:cNvPr>
          <p:cNvSpPr>
            <a:spLocks noGrp="1"/>
          </p:cNvSpPr>
          <p:nvPr>
            <p:ph type="title"/>
          </p:nvPr>
        </p:nvSpPr>
        <p:spPr/>
        <p:txBody>
          <a:bodyPr/>
          <a:lstStyle/>
          <a:p>
            <a:r>
              <a:rPr lang="en-US"/>
              <a:t>Click to edit Master title style</a:t>
            </a:r>
            <a:endParaRPr lang="hi-IN"/>
          </a:p>
        </p:txBody>
      </p:sp>
      <p:sp>
        <p:nvSpPr>
          <p:cNvPr id="3" name="Date Placeholder 2">
            <a:extLst>
              <a:ext uri="{FF2B5EF4-FFF2-40B4-BE49-F238E27FC236}">
                <a16:creationId xmlns:a16="http://schemas.microsoft.com/office/drawing/2014/main" id="{A59BAC1C-5D51-C19D-01F6-46733AA16C58}"/>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4" name="Footer Placeholder 3">
            <a:extLst>
              <a:ext uri="{FF2B5EF4-FFF2-40B4-BE49-F238E27FC236}">
                <a16:creationId xmlns:a16="http://schemas.microsoft.com/office/drawing/2014/main" id="{0DB8FF6C-41D0-03B2-E3A2-51AC5C294333}"/>
              </a:ext>
            </a:extLst>
          </p:cNvPr>
          <p:cNvSpPr>
            <a:spLocks noGrp="1"/>
          </p:cNvSpPr>
          <p:nvPr>
            <p:ph type="ftr" sz="quarter" idx="11"/>
          </p:nvPr>
        </p:nvSpPr>
        <p:spPr/>
        <p:txBody>
          <a:bodyPr/>
          <a:lstStyle/>
          <a:p>
            <a:endParaRPr lang="hi-IN"/>
          </a:p>
        </p:txBody>
      </p:sp>
      <p:sp>
        <p:nvSpPr>
          <p:cNvPr id="5" name="Slide Number Placeholder 4">
            <a:extLst>
              <a:ext uri="{FF2B5EF4-FFF2-40B4-BE49-F238E27FC236}">
                <a16:creationId xmlns:a16="http://schemas.microsoft.com/office/drawing/2014/main" id="{B3096994-4225-2E4A-4D40-350E632C2339}"/>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2551927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752A33-6CEB-3B2B-0472-532683EF092B}"/>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3" name="Footer Placeholder 2">
            <a:extLst>
              <a:ext uri="{FF2B5EF4-FFF2-40B4-BE49-F238E27FC236}">
                <a16:creationId xmlns:a16="http://schemas.microsoft.com/office/drawing/2014/main" id="{86B87A07-0802-5FBD-1247-99B2365EF6E7}"/>
              </a:ext>
            </a:extLst>
          </p:cNvPr>
          <p:cNvSpPr>
            <a:spLocks noGrp="1"/>
          </p:cNvSpPr>
          <p:nvPr>
            <p:ph type="ftr" sz="quarter" idx="11"/>
          </p:nvPr>
        </p:nvSpPr>
        <p:spPr/>
        <p:txBody>
          <a:bodyPr/>
          <a:lstStyle/>
          <a:p>
            <a:endParaRPr lang="hi-IN"/>
          </a:p>
        </p:txBody>
      </p:sp>
      <p:sp>
        <p:nvSpPr>
          <p:cNvPr id="4" name="Slide Number Placeholder 3">
            <a:extLst>
              <a:ext uri="{FF2B5EF4-FFF2-40B4-BE49-F238E27FC236}">
                <a16:creationId xmlns:a16="http://schemas.microsoft.com/office/drawing/2014/main" id="{5A6178B8-2033-EB1D-7D3C-EFC553B08DE4}"/>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3588534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881C8-137F-0683-883B-0182C3C495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i-IN"/>
          </a:p>
        </p:txBody>
      </p:sp>
      <p:sp>
        <p:nvSpPr>
          <p:cNvPr id="3" name="Content Placeholder 2">
            <a:extLst>
              <a:ext uri="{FF2B5EF4-FFF2-40B4-BE49-F238E27FC236}">
                <a16:creationId xmlns:a16="http://schemas.microsoft.com/office/drawing/2014/main" id="{CC884923-436F-5CD6-EDA1-9661502F59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4" name="Text Placeholder 3">
            <a:extLst>
              <a:ext uri="{FF2B5EF4-FFF2-40B4-BE49-F238E27FC236}">
                <a16:creationId xmlns:a16="http://schemas.microsoft.com/office/drawing/2014/main" id="{457703BC-1536-6E2E-505C-611E31191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B99E57-715C-45E8-575C-E69761913343}"/>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6" name="Footer Placeholder 5">
            <a:extLst>
              <a:ext uri="{FF2B5EF4-FFF2-40B4-BE49-F238E27FC236}">
                <a16:creationId xmlns:a16="http://schemas.microsoft.com/office/drawing/2014/main" id="{85F8A385-FAE7-6EB3-D7C9-98866C453E3E}"/>
              </a:ext>
            </a:extLst>
          </p:cNvPr>
          <p:cNvSpPr>
            <a:spLocks noGrp="1"/>
          </p:cNvSpPr>
          <p:nvPr>
            <p:ph type="ftr" sz="quarter" idx="11"/>
          </p:nvPr>
        </p:nvSpPr>
        <p:spPr/>
        <p:txBody>
          <a:bodyPr/>
          <a:lstStyle/>
          <a:p>
            <a:endParaRPr lang="hi-IN"/>
          </a:p>
        </p:txBody>
      </p:sp>
      <p:sp>
        <p:nvSpPr>
          <p:cNvPr id="7" name="Slide Number Placeholder 6">
            <a:extLst>
              <a:ext uri="{FF2B5EF4-FFF2-40B4-BE49-F238E27FC236}">
                <a16:creationId xmlns:a16="http://schemas.microsoft.com/office/drawing/2014/main" id="{8D92FE52-A5F9-8433-5BEF-B65E8321F2B5}"/>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292047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DAEAB-242F-87DD-138E-8F56E23279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i-IN"/>
          </a:p>
        </p:txBody>
      </p:sp>
      <p:sp>
        <p:nvSpPr>
          <p:cNvPr id="3" name="Picture Placeholder 2">
            <a:extLst>
              <a:ext uri="{FF2B5EF4-FFF2-40B4-BE49-F238E27FC236}">
                <a16:creationId xmlns:a16="http://schemas.microsoft.com/office/drawing/2014/main" id="{FE1330F4-135A-EA3E-EE81-0D56987AC5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i-IN"/>
          </a:p>
        </p:txBody>
      </p:sp>
      <p:sp>
        <p:nvSpPr>
          <p:cNvPr id="4" name="Text Placeholder 3">
            <a:extLst>
              <a:ext uri="{FF2B5EF4-FFF2-40B4-BE49-F238E27FC236}">
                <a16:creationId xmlns:a16="http://schemas.microsoft.com/office/drawing/2014/main" id="{28405D4A-3A24-6F82-2B1C-1C4644FA3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C78AB4-C8A3-3CD6-9005-F8A76DB369A9}"/>
              </a:ext>
            </a:extLst>
          </p:cNvPr>
          <p:cNvSpPr>
            <a:spLocks noGrp="1"/>
          </p:cNvSpPr>
          <p:nvPr>
            <p:ph type="dt" sz="half" idx="10"/>
          </p:nvPr>
        </p:nvSpPr>
        <p:spPr/>
        <p:txBody>
          <a:bodyPr/>
          <a:lstStyle/>
          <a:p>
            <a:fld id="{6550BA80-BFD3-4FE1-AA1C-9994A11512C1}" type="datetimeFigureOut">
              <a:rPr lang="hi-IN" smtClean="0"/>
              <a:t>शनिवार, 11 माघ 1947</a:t>
            </a:fld>
            <a:endParaRPr lang="hi-IN"/>
          </a:p>
        </p:txBody>
      </p:sp>
      <p:sp>
        <p:nvSpPr>
          <p:cNvPr id="6" name="Footer Placeholder 5">
            <a:extLst>
              <a:ext uri="{FF2B5EF4-FFF2-40B4-BE49-F238E27FC236}">
                <a16:creationId xmlns:a16="http://schemas.microsoft.com/office/drawing/2014/main" id="{C56EDC28-42FB-E481-66D8-6B920F19BAD0}"/>
              </a:ext>
            </a:extLst>
          </p:cNvPr>
          <p:cNvSpPr>
            <a:spLocks noGrp="1"/>
          </p:cNvSpPr>
          <p:nvPr>
            <p:ph type="ftr" sz="quarter" idx="11"/>
          </p:nvPr>
        </p:nvSpPr>
        <p:spPr/>
        <p:txBody>
          <a:bodyPr/>
          <a:lstStyle/>
          <a:p>
            <a:endParaRPr lang="hi-IN"/>
          </a:p>
        </p:txBody>
      </p:sp>
      <p:sp>
        <p:nvSpPr>
          <p:cNvPr id="7" name="Slide Number Placeholder 6">
            <a:extLst>
              <a:ext uri="{FF2B5EF4-FFF2-40B4-BE49-F238E27FC236}">
                <a16:creationId xmlns:a16="http://schemas.microsoft.com/office/drawing/2014/main" id="{E6006C19-E971-E9ED-9036-1763E8D2B449}"/>
              </a:ext>
            </a:extLst>
          </p:cNvPr>
          <p:cNvSpPr>
            <a:spLocks noGrp="1"/>
          </p:cNvSpPr>
          <p:nvPr>
            <p:ph type="sldNum" sz="quarter" idx="12"/>
          </p:nvPr>
        </p:nvSpPr>
        <p:spPr/>
        <p:txBody>
          <a:bodyPr/>
          <a:lstStyle/>
          <a:p>
            <a:fld id="{240DC797-5DE0-4E93-96EE-F54C5EDC3A91}" type="slidenum">
              <a:rPr lang="hi-IN" smtClean="0"/>
              <a:t>‹#›</a:t>
            </a:fld>
            <a:endParaRPr lang="hi-IN"/>
          </a:p>
        </p:txBody>
      </p:sp>
    </p:spTree>
    <p:extLst>
      <p:ext uri="{BB962C8B-B14F-4D97-AF65-F5344CB8AC3E}">
        <p14:creationId xmlns:p14="http://schemas.microsoft.com/office/powerpoint/2010/main" val="3287225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88628C-6BBE-BB81-C4DC-D4A0DA73D5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i-IN"/>
          </a:p>
        </p:txBody>
      </p:sp>
      <p:sp>
        <p:nvSpPr>
          <p:cNvPr id="3" name="Text Placeholder 2">
            <a:extLst>
              <a:ext uri="{FF2B5EF4-FFF2-40B4-BE49-F238E27FC236}">
                <a16:creationId xmlns:a16="http://schemas.microsoft.com/office/drawing/2014/main" id="{F2E13F54-883D-8EDC-730D-6E7754893F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i-IN"/>
          </a:p>
        </p:txBody>
      </p:sp>
      <p:sp>
        <p:nvSpPr>
          <p:cNvPr id="4" name="Date Placeholder 3">
            <a:extLst>
              <a:ext uri="{FF2B5EF4-FFF2-40B4-BE49-F238E27FC236}">
                <a16:creationId xmlns:a16="http://schemas.microsoft.com/office/drawing/2014/main" id="{D7F10B8C-23E9-CDB8-8154-75E8105284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0BA80-BFD3-4FE1-AA1C-9994A11512C1}" type="datetimeFigureOut">
              <a:rPr lang="hi-IN" smtClean="0"/>
              <a:t>शनिवार, 11 माघ 1947</a:t>
            </a:fld>
            <a:endParaRPr lang="hi-IN"/>
          </a:p>
        </p:txBody>
      </p:sp>
      <p:sp>
        <p:nvSpPr>
          <p:cNvPr id="5" name="Footer Placeholder 4">
            <a:extLst>
              <a:ext uri="{FF2B5EF4-FFF2-40B4-BE49-F238E27FC236}">
                <a16:creationId xmlns:a16="http://schemas.microsoft.com/office/drawing/2014/main" id="{5F2871F3-8A3E-4C1F-F3A7-9F83B8B4E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i-IN"/>
          </a:p>
        </p:txBody>
      </p:sp>
      <p:sp>
        <p:nvSpPr>
          <p:cNvPr id="6" name="Slide Number Placeholder 5">
            <a:extLst>
              <a:ext uri="{FF2B5EF4-FFF2-40B4-BE49-F238E27FC236}">
                <a16:creationId xmlns:a16="http://schemas.microsoft.com/office/drawing/2014/main" id="{ADA9D81A-2187-FA85-A2AE-07297CAC3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C797-5DE0-4E93-96EE-F54C5EDC3A91}" type="slidenum">
              <a:rPr lang="hi-IN" smtClean="0"/>
              <a:t>‹#›</a:t>
            </a:fld>
            <a:endParaRPr lang="hi-IN"/>
          </a:p>
        </p:txBody>
      </p:sp>
    </p:spTree>
    <p:extLst>
      <p:ext uri="{BB962C8B-B14F-4D97-AF65-F5344CB8AC3E}">
        <p14:creationId xmlns:p14="http://schemas.microsoft.com/office/powerpoint/2010/main" val="952903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07D66-816C-B0BA-3AAB-661B7A93BDDB}"/>
              </a:ext>
            </a:extLst>
          </p:cNvPr>
          <p:cNvSpPr>
            <a:spLocks noGrp="1"/>
          </p:cNvSpPr>
          <p:nvPr>
            <p:ph type="ctrTitle"/>
          </p:nvPr>
        </p:nvSpPr>
        <p:spPr/>
        <p:txBody>
          <a:bodyPr/>
          <a:lstStyle/>
          <a:p>
            <a:r>
              <a:rPr lang="en-IN" dirty="0"/>
              <a:t>Unit- II</a:t>
            </a:r>
            <a:endParaRPr lang="hi-IN" dirty="0"/>
          </a:p>
        </p:txBody>
      </p:sp>
      <p:sp>
        <p:nvSpPr>
          <p:cNvPr id="3" name="Subtitle 2">
            <a:extLst>
              <a:ext uri="{FF2B5EF4-FFF2-40B4-BE49-F238E27FC236}">
                <a16:creationId xmlns:a16="http://schemas.microsoft.com/office/drawing/2014/main" id="{F8A262E0-60B4-FC9F-1C52-E3793773524C}"/>
              </a:ext>
            </a:extLst>
          </p:cNvPr>
          <p:cNvSpPr>
            <a:spLocks noGrp="1"/>
          </p:cNvSpPr>
          <p:nvPr>
            <p:ph type="subTitle" idx="1"/>
          </p:nvPr>
        </p:nvSpPr>
        <p:spPr/>
        <p:txBody>
          <a:bodyPr>
            <a:normAutofit fontScale="92500" lnSpcReduction="20000"/>
          </a:bodyPr>
          <a:lstStyle/>
          <a:p>
            <a:r>
              <a:rPr lang="en-US" b="1" dirty="0"/>
              <a:t>Prompt Structure and Design Principles:</a:t>
            </a:r>
            <a:r>
              <a:rPr lang="en-US" dirty="0"/>
              <a:t> Instruction clarity, specificity, and precision, Context setting and background information provision, Output format specification and structured responses, Constraint definition and boundary setting techniques</a:t>
            </a:r>
          </a:p>
          <a:p>
            <a:r>
              <a:rPr lang="en-US" b="1" dirty="0"/>
              <a:t>Core Prompting Techniques:</a:t>
            </a:r>
            <a:r>
              <a:rPr lang="en-US" dirty="0"/>
              <a:t> Zero-shot prompting, Few-shot prompting, Template-based prompting, Role-based and persona prompting</a:t>
            </a:r>
            <a:endParaRPr lang="en-IN" dirty="0"/>
          </a:p>
          <a:p>
            <a:endParaRPr lang="hi-IN" dirty="0"/>
          </a:p>
        </p:txBody>
      </p:sp>
    </p:spTree>
    <p:extLst>
      <p:ext uri="{BB962C8B-B14F-4D97-AF65-F5344CB8AC3E}">
        <p14:creationId xmlns:p14="http://schemas.microsoft.com/office/powerpoint/2010/main" val="425548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0F8383-3EA6-2CD8-9986-B6F9F4A3B7F3}"/>
              </a:ext>
            </a:extLst>
          </p:cNvPr>
          <p:cNvSpPr txBox="1"/>
          <p:nvPr/>
        </p:nvSpPr>
        <p:spPr>
          <a:xfrm>
            <a:off x="391886" y="360288"/>
            <a:ext cx="11652068" cy="5909310"/>
          </a:xfrm>
          <a:prstGeom prst="rect">
            <a:avLst/>
          </a:prstGeom>
          <a:noFill/>
        </p:spPr>
        <p:txBody>
          <a:bodyPr wrap="square">
            <a:spAutoFit/>
          </a:bodyPr>
          <a:lstStyle/>
          <a:p>
            <a:pPr>
              <a:buNone/>
            </a:pPr>
            <a:r>
              <a:rPr lang="en-US" b="1" dirty="0"/>
              <a:t>4. Constraint Definition and Boundary Setting Techniques</a:t>
            </a:r>
          </a:p>
          <a:p>
            <a:pPr>
              <a:buNone/>
            </a:pPr>
            <a:r>
              <a:rPr lang="en-US" b="1" dirty="0"/>
              <a:t>Definition</a:t>
            </a:r>
          </a:p>
          <a:p>
            <a:pPr>
              <a:buNone/>
            </a:pPr>
            <a:r>
              <a:rPr lang="en-US" dirty="0"/>
              <a:t>Constraint definition involves explicitly setting limits on aspects such as response length, tone, scope, format, or content. Boundary setting guides the AI on what to include and exclude, ensuring that the generated output remains focused, relevant, and aligned with the task requirements.</a:t>
            </a:r>
          </a:p>
          <a:p>
            <a:pPr>
              <a:buNone/>
            </a:pPr>
            <a:endParaRPr lang="en-US" dirty="0"/>
          </a:p>
          <a:p>
            <a:r>
              <a:rPr lang="en-US" b="1" dirty="0"/>
              <a:t>Example Prompt:</a:t>
            </a:r>
            <a:endParaRPr lang="en-US" dirty="0"/>
          </a:p>
          <a:p>
            <a:r>
              <a:rPr lang="en-US" i="1" dirty="0"/>
              <a:t>“Summarize the </a:t>
            </a:r>
            <a:r>
              <a:rPr lang="en-US" b="1" i="1" dirty="0"/>
              <a:t>benefits of prompt engineering</a:t>
            </a:r>
            <a:r>
              <a:rPr lang="en-US" i="1" dirty="0"/>
              <a:t> in </a:t>
            </a:r>
            <a:r>
              <a:rPr lang="en-US" b="1" i="1" dirty="0"/>
              <a:t>80 words</a:t>
            </a:r>
            <a:r>
              <a:rPr lang="en-US" i="1" dirty="0"/>
              <a:t>, using a </a:t>
            </a:r>
            <a:r>
              <a:rPr lang="en-US" b="1" i="1" dirty="0"/>
              <a:t>formal academic tone</a:t>
            </a:r>
            <a:r>
              <a:rPr lang="en-US" i="1" dirty="0"/>
              <a:t>, and </a:t>
            </a:r>
            <a:r>
              <a:rPr lang="en-US" b="1" i="1" dirty="0"/>
              <a:t>do not include examples</a:t>
            </a:r>
            <a:r>
              <a:rPr lang="en-US" i="1" dirty="0"/>
              <a:t>.”</a:t>
            </a:r>
            <a:endParaRPr lang="en-US" dirty="0"/>
          </a:p>
          <a:p>
            <a:pPr>
              <a:buNone/>
            </a:pPr>
            <a:endParaRPr lang="en-US" dirty="0"/>
          </a:p>
          <a:p>
            <a:pPr>
              <a:buNone/>
            </a:pPr>
            <a:endParaRPr lang="en-US" dirty="0"/>
          </a:p>
          <a:p>
            <a:r>
              <a:rPr lang="en-US" b="1" dirty="0"/>
              <a:t>Why Constraint Definition Is Important</a:t>
            </a:r>
          </a:p>
          <a:p>
            <a:r>
              <a:rPr lang="en-US" dirty="0"/>
              <a:t>Prevents overly long or insufficient responses</a:t>
            </a:r>
          </a:p>
          <a:p>
            <a:r>
              <a:rPr lang="en-US" dirty="0"/>
              <a:t>Avoids irrelevant or off-topic content</a:t>
            </a:r>
          </a:p>
          <a:p>
            <a:r>
              <a:rPr lang="en-US" dirty="0"/>
              <a:t>Ensures compliance with academic or professional standards</a:t>
            </a:r>
          </a:p>
          <a:p>
            <a:r>
              <a:rPr lang="en-US" dirty="0"/>
              <a:t>Improves efficiency and precision of AI outputs</a:t>
            </a:r>
          </a:p>
          <a:p>
            <a:r>
              <a:rPr lang="en-US" b="1" dirty="0"/>
              <a:t>Types of Constraints</a:t>
            </a:r>
          </a:p>
          <a:p>
            <a:r>
              <a:rPr lang="en-US" b="1" dirty="0"/>
              <a:t>Length constraints</a:t>
            </a:r>
            <a:r>
              <a:rPr lang="en-US" dirty="0"/>
              <a:t> (word or sentence limits)</a:t>
            </a:r>
          </a:p>
          <a:p>
            <a:r>
              <a:rPr lang="en-US" b="1" dirty="0"/>
              <a:t>Tone constraints</a:t>
            </a:r>
            <a:r>
              <a:rPr lang="en-US" dirty="0"/>
              <a:t> (formal, informal, academic)</a:t>
            </a:r>
          </a:p>
          <a:p>
            <a:r>
              <a:rPr lang="en-US" b="1" dirty="0"/>
              <a:t>Scope constraints</a:t>
            </a:r>
            <a:r>
              <a:rPr lang="en-US" dirty="0"/>
              <a:t> (topics to include or exclude)</a:t>
            </a:r>
          </a:p>
          <a:p>
            <a:r>
              <a:rPr lang="en-US" b="1" dirty="0"/>
              <a:t>Content constraints</a:t>
            </a:r>
            <a:r>
              <a:rPr lang="en-US" dirty="0"/>
              <a:t> (no examples, no equations, no code)</a:t>
            </a:r>
          </a:p>
          <a:p>
            <a:pPr>
              <a:buNone/>
            </a:pPr>
            <a:endParaRPr lang="en-US" dirty="0"/>
          </a:p>
        </p:txBody>
      </p:sp>
    </p:spTree>
    <p:extLst>
      <p:ext uri="{BB962C8B-B14F-4D97-AF65-F5344CB8AC3E}">
        <p14:creationId xmlns:p14="http://schemas.microsoft.com/office/powerpoint/2010/main" val="3380165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F001A7-EE44-A879-B243-360ED580DA45}"/>
              </a:ext>
            </a:extLst>
          </p:cNvPr>
          <p:cNvSpPr txBox="1"/>
          <p:nvPr/>
        </p:nvSpPr>
        <p:spPr>
          <a:xfrm>
            <a:off x="313509" y="753521"/>
            <a:ext cx="11469188" cy="4247317"/>
          </a:xfrm>
          <a:prstGeom prst="rect">
            <a:avLst/>
          </a:prstGeom>
          <a:noFill/>
        </p:spPr>
        <p:txBody>
          <a:bodyPr wrap="square">
            <a:spAutoFit/>
          </a:bodyPr>
          <a:lstStyle/>
          <a:p>
            <a:pPr>
              <a:buNone/>
            </a:pPr>
            <a:r>
              <a:rPr lang="en-US" b="1" dirty="0"/>
              <a:t>Example Prompts</a:t>
            </a:r>
          </a:p>
          <a:p>
            <a:pPr>
              <a:buNone/>
            </a:pPr>
            <a:r>
              <a:rPr lang="en-US" b="1" dirty="0"/>
              <a:t>Example 1 (Length and tone constraint):</a:t>
            </a:r>
            <a:endParaRPr lang="en-US" dirty="0"/>
          </a:p>
          <a:p>
            <a:pPr>
              <a:buNone/>
            </a:pPr>
            <a:r>
              <a:rPr lang="en-US" i="1" dirty="0"/>
              <a:t>“Summarize the </a:t>
            </a:r>
            <a:r>
              <a:rPr lang="en-US" b="1" i="1" dirty="0"/>
              <a:t>benefits of prompt engineering</a:t>
            </a:r>
            <a:r>
              <a:rPr lang="en-US" i="1" dirty="0"/>
              <a:t> in </a:t>
            </a:r>
            <a:r>
              <a:rPr lang="en-US" b="1" i="1" dirty="0"/>
              <a:t>80 words</a:t>
            </a:r>
            <a:r>
              <a:rPr lang="en-US" i="1" dirty="0"/>
              <a:t>, using a </a:t>
            </a:r>
            <a:r>
              <a:rPr lang="en-US" b="1" i="1" dirty="0"/>
              <a:t>formal academic tone</a:t>
            </a:r>
            <a:r>
              <a:rPr lang="en-US" i="1" dirty="0"/>
              <a:t>, and </a:t>
            </a:r>
            <a:r>
              <a:rPr lang="en-US" b="1" i="1" dirty="0"/>
              <a:t>do not include examples</a:t>
            </a:r>
            <a:r>
              <a:rPr lang="en-US" i="1" dirty="0"/>
              <a:t>.”</a:t>
            </a:r>
            <a:endParaRPr lang="en-US" dirty="0"/>
          </a:p>
          <a:p>
            <a:pPr>
              <a:buNone/>
            </a:pPr>
            <a:r>
              <a:rPr lang="en-US" b="1" dirty="0"/>
              <a:t>Example 2 (Scope restriction):</a:t>
            </a:r>
            <a:endParaRPr lang="en-US" dirty="0"/>
          </a:p>
          <a:p>
            <a:pPr>
              <a:buNone/>
            </a:pPr>
            <a:r>
              <a:rPr lang="en-US" i="1" dirty="0"/>
              <a:t>“Explain </a:t>
            </a:r>
            <a:r>
              <a:rPr lang="en-US" b="1" i="1" dirty="0"/>
              <a:t>neural networks</a:t>
            </a:r>
            <a:r>
              <a:rPr lang="en-US" i="1" dirty="0"/>
              <a:t>, focusing </a:t>
            </a:r>
            <a:r>
              <a:rPr lang="en-US" b="1" i="1" dirty="0"/>
              <a:t>only on architecture</a:t>
            </a:r>
            <a:r>
              <a:rPr lang="en-US" i="1" dirty="0"/>
              <a:t>, and </a:t>
            </a:r>
            <a:r>
              <a:rPr lang="en-US" b="1" i="1" dirty="0"/>
              <a:t>exclude training algorithms</a:t>
            </a:r>
            <a:r>
              <a:rPr lang="en-US" i="1" dirty="0"/>
              <a:t>.”</a:t>
            </a:r>
            <a:endParaRPr lang="en-US" dirty="0"/>
          </a:p>
          <a:p>
            <a:pPr>
              <a:buNone/>
            </a:pPr>
            <a:r>
              <a:rPr lang="en-US" b="1" dirty="0"/>
              <a:t>Example 3 (Content boundary):</a:t>
            </a:r>
            <a:endParaRPr lang="en-US" dirty="0"/>
          </a:p>
          <a:p>
            <a:pPr>
              <a:buNone/>
            </a:pPr>
            <a:r>
              <a:rPr lang="en-US" i="1" dirty="0"/>
              <a:t>“List </a:t>
            </a:r>
            <a:r>
              <a:rPr lang="en-US" b="1" i="1" dirty="0"/>
              <a:t>three applications of CNNs</a:t>
            </a:r>
            <a:r>
              <a:rPr lang="en-US" i="1" dirty="0"/>
              <a:t> without using </a:t>
            </a:r>
            <a:r>
              <a:rPr lang="en-US" b="1" i="1" dirty="0"/>
              <a:t>technical equations</a:t>
            </a:r>
            <a:r>
              <a:rPr lang="en-US" i="1" dirty="0"/>
              <a:t>.”</a:t>
            </a:r>
            <a:endParaRPr lang="en-US" dirty="0"/>
          </a:p>
          <a:p>
            <a:pPr>
              <a:buNone/>
            </a:pPr>
            <a:r>
              <a:rPr lang="en-US" b="1" dirty="0"/>
              <a:t>Example 4 (Multiple constraints combined):</a:t>
            </a:r>
            <a:endParaRPr lang="en-US" dirty="0"/>
          </a:p>
          <a:p>
            <a:pPr>
              <a:buNone/>
            </a:pPr>
            <a:r>
              <a:rPr lang="en-US" i="1" dirty="0"/>
              <a:t>“Describe </a:t>
            </a:r>
            <a:r>
              <a:rPr lang="en-US" b="1" i="1" dirty="0"/>
              <a:t>image classification</a:t>
            </a:r>
            <a:r>
              <a:rPr lang="en-US" i="1" dirty="0"/>
              <a:t> in </a:t>
            </a:r>
            <a:r>
              <a:rPr lang="en-US" b="1" i="1" dirty="0"/>
              <a:t>5 bullet points</a:t>
            </a:r>
            <a:r>
              <a:rPr lang="en-US" i="1" dirty="0"/>
              <a:t>, each </a:t>
            </a:r>
            <a:r>
              <a:rPr lang="en-US" b="1" i="1" dirty="0"/>
              <a:t>one sentence long</a:t>
            </a:r>
            <a:r>
              <a:rPr lang="en-US" i="1" dirty="0"/>
              <a:t>, suitable for </a:t>
            </a:r>
            <a:r>
              <a:rPr lang="en-US" b="1" i="1" dirty="0"/>
              <a:t>beginners</a:t>
            </a:r>
            <a:r>
              <a:rPr lang="en-US" i="1" dirty="0"/>
              <a:t>.”</a:t>
            </a:r>
            <a:endParaRPr lang="en-US" dirty="0"/>
          </a:p>
          <a:p>
            <a:pPr>
              <a:buNone/>
            </a:pPr>
            <a:r>
              <a:rPr lang="en-US" b="1" dirty="0"/>
              <a:t>Example 5 (Before vs After constraints):</a:t>
            </a:r>
            <a:endParaRPr lang="en-US" dirty="0"/>
          </a:p>
          <a:p>
            <a:pPr>
              <a:buFont typeface="Arial" panose="020B0604020202020204" pitchFamily="34" charset="0"/>
              <a:buChar char="•"/>
            </a:pPr>
            <a:r>
              <a:rPr lang="en-US" b="1" dirty="0"/>
              <a:t>Without Constraints:</a:t>
            </a:r>
            <a:endParaRPr lang="en-US" dirty="0"/>
          </a:p>
          <a:p>
            <a:pPr>
              <a:buFont typeface="Arial" panose="020B0604020202020204" pitchFamily="34" charset="0"/>
              <a:buChar char="•"/>
            </a:pPr>
            <a:r>
              <a:rPr lang="en-US" i="1" dirty="0"/>
              <a:t>“Explain deep learning.”</a:t>
            </a:r>
            <a:endParaRPr lang="en-US" dirty="0"/>
          </a:p>
          <a:p>
            <a:pPr>
              <a:buFont typeface="Arial" panose="020B0604020202020204" pitchFamily="34" charset="0"/>
              <a:buChar char="•"/>
            </a:pPr>
            <a:r>
              <a:rPr lang="en-US" b="1" dirty="0"/>
              <a:t>With Constraints:</a:t>
            </a:r>
            <a:endParaRPr lang="en-US" dirty="0"/>
          </a:p>
          <a:p>
            <a:pPr>
              <a:buFont typeface="Arial" panose="020B0604020202020204" pitchFamily="34" charset="0"/>
              <a:buChar char="•"/>
            </a:pPr>
            <a:r>
              <a:rPr lang="en-US" i="1" dirty="0"/>
              <a:t>“Explain </a:t>
            </a:r>
            <a:r>
              <a:rPr lang="en-US" b="1" i="1" dirty="0"/>
              <a:t>deep learning</a:t>
            </a:r>
            <a:r>
              <a:rPr lang="en-US" i="1" dirty="0"/>
              <a:t> in </a:t>
            </a:r>
            <a:r>
              <a:rPr lang="en-US" b="1" i="1" dirty="0"/>
              <a:t>100 words</a:t>
            </a:r>
            <a:r>
              <a:rPr lang="en-US" i="1" dirty="0"/>
              <a:t>, using a </a:t>
            </a:r>
            <a:r>
              <a:rPr lang="en-US" b="1" i="1" dirty="0"/>
              <a:t>formal tone</a:t>
            </a:r>
            <a:r>
              <a:rPr lang="en-US" i="1" dirty="0"/>
              <a:t>, focusing only on </a:t>
            </a:r>
            <a:r>
              <a:rPr lang="en-US" b="1" i="1" dirty="0"/>
              <a:t>advantages and limitations</a:t>
            </a:r>
            <a:r>
              <a:rPr lang="en-US" i="1" dirty="0"/>
              <a:t>.”</a:t>
            </a:r>
            <a:endParaRPr lang="en-US" dirty="0"/>
          </a:p>
        </p:txBody>
      </p:sp>
    </p:spTree>
    <p:extLst>
      <p:ext uri="{BB962C8B-B14F-4D97-AF65-F5344CB8AC3E}">
        <p14:creationId xmlns:p14="http://schemas.microsoft.com/office/powerpoint/2010/main" val="1035017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E8352A-3A6B-C13B-B356-75976F6C9416}"/>
              </a:ext>
            </a:extLst>
          </p:cNvPr>
          <p:cNvSpPr txBox="1"/>
          <p:nvPr/>
        </p:nvSpPr>
        <p:spPr>
          <a:xfrm>
            <a:off x="3048000" y="407510"/>
            <a:ext cx="6096000" cy="369332"/>
          </a:xfrm>
          <a:prstGeom prst="rect">
            <a:avLst/>
          </a:prstGeom>
          <a:noFill/>
        </p:spPr>
        <p:txBody>
          <a:bodyPr wrap="square">
            <a:spAutoFit/>
          </a:bodyPr>
          <a:lstStyle/>
          <a:p>
            <a:pPr algn="ctr"/>
            <a:r>
              <a:rPr lang="en-US" b="1" dirty="0"/>
              <a:t>Core Prompting Techniques</a:t>
            </a:r>
            <a:endParaRPr lang="hi-IN" dirty="0"/>
          </a:p>
        </p:txBody>
      </p:sp>
      <p:sp>
        <p:nvSpPr>
          <p:cNvPr id="5" name="TextBox 4">
            <a:extLst>
              <a:ext uri="{FF2B5EF4-FFF2-40B4-BE49-F238E27FC236}">
                <a16:creationId xmlns:a16="http://schemas.microsoft.com/office/drawing/2014/main" id="{B13AC3BB-4878-9BE4-F822-D487A75DF493}"/>
              </a:ext>
            </a:extLst>
          </p:cNvPr>
          <p:cNvSpPr txBox="1"/>
          <p:nvPr/>
        </p:nvSpPr>
        <p:spPr>
          <a:xfrm>
            <a:off x="121920" y="827168"/>
            <a:ext cx="12070080" cy="1477328"/>
          </a:xfrm>
          <a:prstGeom prst="rect">
            <a:avLst/>
          </a:prstGeom>
          <a:noFill/>
        </p:spPr>
        <p:txBody>
          <a:bodyPr wrap="square">
            <a:spAutoFit/>
          </a:bodyPr>
          <a:lstStyle/>
          <a:p>
            <a:r>
              <a:rPr lang="en-US" dirty="0"/>
              <a:t>Core prompting techniques define how instructions are presented to an AI model to guide reasoning, accuracy, and response quality. The major techniques include zero-shot, few-shot, template-based, and role-based/persona prompting.</a:t>
            </a:r>
          </a:p>
          <a:p>
            <a:endParaRPr lang="en-US" dirty="0"/>
          </a:p>
          <a:p>
            <a:endParaRPr lang="en-IN" dirty="0"/>
          </a:p>
          <a:p>
            <a:endParaRPr lang="hi-IN" dirty="0"/>
          </a:p>
        </p:txBody>
      </p:sp>
      <p:sp>
        <p:nvSpPr>
          <p:cNvPr id="8" name="Rectangle 3">
            <a:extLst>
              <a:ext uri="{FF2B5EF4-FFF2-40B4-BE49-F238E27FC236}">
                <a16:creationId xmlns:a16="http://schemas.microsoft.com/office/drawing/2014/main" id="{D573A6B7-AB81-1780-3461-085C137B346E}"/>
              </a:ext>
            </a:extLst>
          </p:cNvPr>
          <p:cNvSpPr>
            <a:spLocks noChangeArrowheads="1"/>
          </p:cNvSpPr>
          <p:nvPr/>
        </p:nvSpPr>
        <p:spPr bwMode="auto">
          <a:xfrm>
            <a:off x="109728" y="1586128"/>
            <a:ext cx="11951208"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Zero-Shot Prompting</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model is asked to perform a task </a:t>
            </a:r>
            <a:r>
              <a:rPr kumimoji="0" lang="en-US" altLang="en-US" sz="1800" b="1" i="0" u="none" strike="noStrike" cap="none" normalizeH="0" baseline="0" dirty="0">
                <a:ln>
                  <a:noFill/>
                </a:ln>
                <a:solidFill>
                  <a:schemeClr val="tx1"/>
                </a:solidFill>
                <a:effectLst/>
                <a:latin typeface="Arial" panose="020B0604020202020204" pitchFamily="34" charset="0"/>
              </a:rPr>
              <a:t>without any examples</a:t>
            </a:r>
            <a:r>
              <a:rPr kumimoji="0" lang="en-US" altLang="en-US" sz="1800" b="0" i="0" u="none" strike="noStrike" cap="none" normalizeH="0" baseline="0" dirty="0">
                <a:ln>
                  <a:noFill/>
                </a:ln>
                <a:solidFill>
                  <a:schemeClr val="tx1"/>
                </a:solidFill>
                <a:effectLst/>
                <a:latin typeface="Arial" panose="020B0604020202020204" pitchFamily="34" charset="0"/>
              </a:rPr>
              <a:t>. It relies entirely on the instruction and its pre-trained knowledge.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Few-Shot Prompting</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prompt includes </a:t>
            </a:r>
            <a:r>
              <a:rPr kumimoji="0" lang="en-US" altLang="en-US" sz="1800" b="1" i="0" u="none" strike="noStrike" cap="none" normalizeH="0" baseline="0" dirty="0">
                <a:ln>
                  <a:noFill/>
                </a:ln>
                <a:solidFill>
                  <a:schemeClr val="tx1"/>
                </a:solidFill>
                <a:effectLst/>
                <a:latin typeface="Arial" panose="020B0604020202020204" pitchFamily="34" charset="0"/>
              </a:rPr>
              <a:t>a small number of examples</a:t>
            </a:r>
            <a:r>
              <a:rPr kumimoji="0" lang="en-US" altLang="en-US" sz="1800" b="0" i="0" u="none" strike="noStrike" cap="none" normalizeH="0" baseline="0" dirty="0">
                <a:ln>
                  <a:noFill/>
                </a:ln>
                <a:solidFill>
                  <a:schemeClr val="tx1"/>
                </a:solidFill>
                <a:effectLst/>
                <a:latin typeface="Arial" panose="020B0604020202020204" pitchFamily="34" charset="0"/>
              </a:rPr>
              <a:t> to demonstrate the expected pattern, format, or reasoning before the actual task.</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Template-Based Prompting</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A </a:t>
            </a:r>
            <a:r>
              <a:rPr kumimoji="0" lang="en-US" altLang="en-US" sz="1800" b="1" i="0" u="none" strike="noStrike" cap="none" normalizeH="0" baseline="0" dirty="0">
                <a:ln>
                  <a:noFill/>
                </a:ln>
                <a:solidFill>
                  <a:schemeClr val="tx1"/>
                </a:solidFill>
                <a:effectLst/>
                <a:latin typeface="Arial" panose="020B0604020202020204" pitchFamily="34" charset="0"/>
              </a:rPr>
              <a:t>fixed prompt structure</a:t>
            </a:r>
            <a:r>
              <a:rPr kumimoji="0" lang="en-US" altLang="en-US" sz="1800" b="0" i="0" u="none" strike="noStrike" cap="none" normalizeH="0" baseline="0" dirty="0">
                <a:ln>
                  <a:noFill/>
                </a:ln>
                <a:solidFill>
                  <a:schemeClr val="tx1"/>
                </a:solidFill>
                <a:effectLst/>
                <a:latin typeface="Arial" panose="020B0604020202020204" pitchFamily="34" charset="0"/>
              </a:rPr>
              <a:t> with placeholders is used to ensure consistency and repeatability across multiple inputs</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Role-Based Prompting</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AI is assigned a </a:t>
            </a:r>
            <a:r>
              <a:rPr kumimoji="0" lang="en-US" altLang="en-US" sz="1800" b="1" i="0" u="none" strike="noStrike" cap="none" normalizeH="0" baseline="0" dirty="0">
                <a:ln>
                  <a:noFill/>
                </a:ln>
                <a:solidFill>
                  <a:schemeClr val="tx1"/>
                </a:solidFill>
                <a:effectLst/>
                <a:latin typeface="Arial" panose="020B0604020202020204" pitchFamily="34" charset="0"/>
              </a:rPr>
              <a:t>specific role</a:t>
            </a:r>
            <a:r>
              <a:rPr kumimoji="0" lang="en-US" altLang="en-US" sz="1800" b="0" i="0" u="none" strike="noStrike" cap="none" normalizeH="0" baseline="0" dirty="0">
                <a:ln>
                  <a:noFill/>
                </a:ln>
                <a:solidFill>
                  <a:schemeClr val="tx1"/>
                </a:solidFill>
                <a:effectLst/>
                <a:latin typeface="Arial" panose="020B0604020202020204" pitchFamily="34" charset="0"/>
              </a:rPr>
              <a:t> (e.g., teacher, expert, evaluator) to influence tone, depth, and perspective.</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Persona Prompting</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A detailed </a:t>
            </a:r>
            <a:r>
              <a:rPr kumimoji="0" lang="en-US" altLang="en-US" sz="1800" b="1" i="0" u="none" strike="noStrike" cap="none" normalizeH="0" baseline="0" dirty="0">
                <a:ln>
                  <a:noFill/>
                </a:ln>
                <a:solidFill>
                  <a:schemeClr val="tx1"/>
                </a:solidFill>
                <a:effectLst/>
                <a:latin typeface="Arial" panose="020B0604020202020204" pitchFamily="34" charset="0"/>
              </a:rPr>
              <a:t>persona or identity</a:t>
            </a:r>
            <a:r>
              <a:rPr kumimoji="0" lang="en-US" altLang="en-US" sz="1800" b="0" i="0" u="none" strike="noStrike" cap="none" normalizeH="0" baseline="0" dirty="0">
                <a:ln>
                  <a:noFill/>
                </a:ln>
                <a:solidFill>
                  <a:schemeClr val="tx1"/>
                </a:solidFill>
                <a:effectLst/>
                <a:latin typeface="Arial" panose="020B0604020202020204" pitchFamily="34" charset="0"/>
              </a:rPr>
              <a:t> is defined, including expertise level, audience, and communication style, to tailor responses more precisely.</a:t>
            </a:r>
          </a:p>
        </p:txBody>
      </p:sp>
    </p:spTree>
    <p:extLst>
      <p:ext uri="{BB962C8B-B14F-4D97-AF65-F5344CB8AC3E}">
        <p14:creationId xmlns:p14="http://schemas.microsoft.com/office/powerpoint/2010/main" val="1095969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F1A666-9B0F-ED61-F674-398B3CF7A7BF}"/>
              </a:ext>
            </a:extLst>
          </p:cNvPr>
          <p:cNvSpPr txBox="1"/>
          <p:nvPr/>
        </p:nvSpPr>
        <p:spPr>
          <a:xfrm>
            <a:off x="95786" y="120964"/>
            <a:ext cx="6096000" cy="646331"/>
          </a:xfrm>
          <a:prstGeom prst="rect">
            <a:avLst/>
          </a:prstGeom>
          <a:noFill/>
        </p:spPr>
        <p:txBody>
          <a:bodyPr wrap="square">
            <a:spAutoFit/>
          </a:bodyPr>
          <a:lstStyle/>
          <a:p>
            <a:r>
              <a:rPr kumimoji="0" lang="en-US" altLang="en-US" sz="1800" b="1" i="0" u="none" strike="noStrike" cap="none" normalizeH="0" baseline="0" dirty="0">
                <a:ln>
                  <a:noFill/>
                </a:ln>
                <a:solidFill>
                  <a:schemeClr val="tx1"/>
                </a:solidFill>
                <a:effectLst/>
                <a:latin typeface="Arial" panose="020B0604020202020204" pitchFamily="34" charset="0"/>
              </a:rPr>
              <a:t>Zero-Shot Prompting</a:t>
            </a:r>
            <a:br>
              <a:rPr kumimoji="0" lang="en-US" altLang="en-US" sz="1800" b="0" i="0" u="none" strike="noStrike" cap="none" normalizeH="0" baseline="0" dirty="0">
                <a:ln>
                  <a:noFill/>
                </a:ln>
                <a:solidFill>
                  <a:schemeClr val="tx1"/>
                </a:solidFill>
                <a:effectLst/>
                <a:latin typeface="Arial" panose="020B0604020202020204" pitchFamily="34" charset="0"/>
              </a:rPr>
            </a:br>
            <a:endParaRPr lang="hi-IN" dirty="0"/>
          </a:p>
        </p:txBody>
      </p:sp>
      <p:sp>
        <p:nvSpPr>
          <p:cNvPr id="5" name="TextBox 4">
            <a:extLst>
              <a:ext uri="{FF2B5EF4-FFF2-40B4-BE49-F238E27FC236}">
                <a16:creationId xmlns:a16="http://schemas.microsoft.com/office/drawing/2014/main" id="{A6A680F1-BB07-B559-6E96-67BBC3BF38A2}"/>
              </a:ext>
            </a:extLst>
          </p:cNvPr>
          <p:cNvSpPr txBox="1"/>
          <p:nvPr/>
        </p:nvSpPr>
        <p:spPr>
          <a:xfrm>
            <a:off x="78377" y="767295"/>
            <a:ext cx="11756571" cy="5355312"/>
          </a:xfrm>
          <a:prstGeom prst="rect">
            <a:avLst/>
          </a:prstGeom>
          <a:noFill/>
        </p:spPr>
        <p:txBody>
          <a:bodyPr wrap="square">
            <a:spAutoFit/>
          </a:bodyPr>
          <a:lstStyle/>
          <a:p>
            <a:r>
              <a:rPr lang="en-US" dirty="0"/>
              <a:t>Zero-shot prompting is a core prompting technique in which an AI model is asked to perform a task </a:t>
            </a:r>
            <a:r>
              <a:rPr lang="en-US" b="1" dirty="0"/>
              <a:t>without being given any examples</a:t>
            </a:r>
            <a:r>
              <a:rPr lang="en-US" dirty="0"/>
              <a:t>. The model relies entirely on the clarity of the instruction and its pre-trained knowledge to infer the task requirements and generate an appropriate response.</a:t>
            </a:r>
          </a:p>
          <a:p>
            <a:endParaRPr lang="en-US" dirty="0"/>
          </a:p>
          <a:p>
            <a:endParaRPr lang="en-US" dirty="0"/>
          </a:p>
          <a:p>
            <a:endParaRPr lang="en-US" dirty="0"/>
          </a:p>
          <a:p>
            <a:r>
              <a:rPr lang="en-US" b="1" dirty="0"/>
              <a:t>Key Characteristics</a:t>
            </a:r>
          </a:p>
          <a:p>
            <a:r>
              <a:rPr lang="en-US" dirty="0"/>
              <a:t>No input–output examples are provided</a:t>
            </a:r>
          </a:p>
          <a:p>
            <a:r>
              <a:rPr lang="en-US" dirty="0"/>
              <a:t>Heavily dependent on </a:t>
            </a:r>
            <a:r>
              <a:rPr lang="en-US" b="1" dirty="0"/>
              <a:t>instruction clarity and precision</a:t>
            </a:r>
            <a:endParaRPr lang="en-US" dirty="0"/>
          </a:p>
          <a:p>
            <a:r>
              <a:rPr lang="en-US" dirty="0"/>
              <a:t>Fast and efficient for general tasks</a:t>
            </a:r>
          </a:p>
          <a:p>
            <a:r>
              <a:rPr lang="en-US" dirty="0"/>
              <a:t>Works best for well-defined and common problem types</a:t>
            </a:r>
          </a:p>
          <a:p>
            <a:endParaRPr lang="en-IN" dirty="0"/>
          </a:p>
          <a:p>
            <a:endParaRPr lang="en-IN" dirty="0"/>
          </a:p>
          <a:p>
            <a:r>
              <a:rPr lang="en-US" b="1" dirty="0"/>
              <a:t>How Zero-Shot Prompting Works</a:t>
            </a:r>
          </a:p>
          <a:p>
            <a:r>
              <a:rPr lang="en-US" dirty="0"/>
              <a:t>The model interprets the task based on:</a:t>
            </a:r>
          </a:p>
          <a:p>
            <a:r>
              <a:rPr lang="en-US" dirty="0"/>
              <a:t>Task description (what to do)</a:t>
            </a:r>
          </a:p>
          <a:p>
            <a:r>
              <a:rPr lang="en-US" dirty="0"/>
              <a:t>Keywords and action verbs (explain, classify, summarize, compare)</a:t>
            </a:r>
          </a:p>
          <a:p>
            <a:r>
              <a:rPr lang="en-US" dirty="0"/>
              <a:t>Implicit patterns learned during training</a:t>
            </a:r>
          </a:p>
          <a:p>
            <a:endParaRPr lang="hi-IN" dirty="0"/>
          </a:p>
        </p:txBody>
      </p:sp>
    </p:spTree>
    <p:extLst>
      <p:ext uri="{BB962C8B-B14F-4D97-AF65-F5344CB8AC3E}">
        <p14:creationId xmlns:p14="http://schemas.microsoft.com/office/powerpoint/2010/main" val="3522132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F5E2D2-4FD4-9546-3AC5-DC2CCF4493B4}"/>
              </a:ext>
            </a:extLst>
          </p:cNvPr>
          <p:cNvSpPr txBox="1"/>
          <p:nvPr/>
        </p:nvSpPr>
        <p:spPr>
          <a:xfrm>
            <a:off x="374469" y="1723017"/>
            <a:ext cx="9884228" cy="3416320"/>
          </a:xfrm>
          <a:prstGeom prst="rect">
            <a:avLst/>
          </a:prstGeom>
          <a:noFill/>
        </p:spPr>
        <p:txBody>
          <a:bodyPr wrap="square">
            <a:spAutoFit/>
          </a:bodyPr>
          <a:lstStyle/>
          <a:p>
            <a:pPr>
              <a:buNone/>
            </a:pPr>
            <a:r>
              <a:rPr lang="en-US" b="1" dirty="0"/>
              <a:t>Real Prompt Examples</a:t>
            </a:r>
          </a:p>
          <a:p>
            <a:pPr>
              <a:buNone/>
            </a:pPr>
            <a:r>
              <a:rPr lang="en-US" b="1" dirty="0"/>
              <a:t>Example 1 – Concept Explanation</a:t>
            </a:r>
            <a:endParaRPr lang="en-US" dirty="0"/>
          </a:p>
          <a:p>
            <a:pPr>
              <a:buNone/>
            </a:pPr>
            <a:r>
              <a:rPr lang="en-US" i="1" dirty="0"/>
              <a:t>“Explain the concept of </a:t>
            </a:r>
            <a:r>
              <a:rPr lang="en-US" b="1" i="1" dirty="0"/>
              <a:t>gradient descent</a:t>
            </a:r>
            <a:r>
              <a:rPr lang="en-US" i="1" dirty="0"/>
              <a:t> in machine learning.”</a:t>
            </a:r>
            <a:endParaRPr lang="en-US" dirty="0"/>
          </a:p>
          <a:p>
            <a:pPr>
              <a:buNone/>
            </a:pPr>
            <a:r>
              <a:rPr lang="en-US" b="1" dirty="0"/>
              <a:t>Example 2 – Text Classification</a:t>
            </a:r>
            <a:endParaRPr lang="en-US" dirty="0"/>
          </a:p>
          <a:p>
            <a:pPr>
              <a:buNone/>
            </a:pPr>
            <a:r>
              <a:rPr lang="en-US" i="1" dirty="0"/>
              <a:t>“Classify the sentiment of the following sentence:</a:t>
            </a:r>
            <a:br>
              <a:rPr lang="en-US" i="1" dirty="0"/>
            </a:br>
            <a:r>
              <a:rPr lang="en-US" i="1" dirty="0"/>
              <a:t>‘The service was slow and disappointing.’”</a:t>
            </a:r>
            <a:endParaRPr lang="en-US" dirty="0"/>
          </a:p>
          <a:p>
            <a:pPr>
              <a:buNone/>
            </a:pPr>
            <a:r>
              <a:rPr lang="en-US" b="1" dirty="0"/>
              <a:t>Example 3 – Summarization</a:t>
            </a:r>
            <a:endParaRPr lang="en-US" dirty="0"/>
          </a:p>
          <a:p>
            <a:pPr>
              <a:buNone/>
            </a:pPr>
            <a:r>
              <a:rPr lang="en-US" i="1" dirty="0"/>
              <a:t>“Summarize the key ideas of </a:t>
            </a:r>
            <a:r>
              <a:rPr lang="en-US" b="1" i="1" dirty="0"/>
              <a:t>deep learning</a:t>
            </a:r>
            <a:r>
              <a:rPr lang="en-US" i="1" dirty="0"/>
              <a:t>.”</a:t>
            </a:r>
            <a:endParaRPr lang="en-US" dirty="0"/>
          </a:p>
          <a:p>
            <a:pPr>
              <a:buNone/>
            </a:pPr>
            <a:r>
              <a:rPr lang="en-US" b="1" dirty="0"/>
              <a:t>Example 4 – Reasoning Task</a:t>
            </a:r>
            <a:endParaRPr lang="en-US" dirty="0"/>
          </a:p>
          <a:p>
            <a:pPr>
              <a:buNone/>
            </a:pPr>
            <a:r>
              <a:rPr lang="en-US" i="1" dirty="0"/>
              <a:t>“Why does </a:t>
            </a:r>
            <a:r>
              <a:rPr lang="en-US" b="1" i="1" dirty="0"/>
              <a:t>overfitting</a:t>
            </a:r>
            <a:r>
              <a:rPr lang="en-US" i="1" dirty="0"/>
              <a:t> occur in machine learning models?”</a:t>
            </a:r>
            <a:endParaRPr lang="en-US" dirty="0"/>
          </a:p>
          <a:p>
            <a:pPr>
              <a:buNone/>
            </a:pPr>
            <a:r>
              <a:rPr lang="en-US" b="1" dirty="0"/>
              <a:t>Example 5 – Technical Description</a:t>
            </a:r>
            <a:endParaRPr lang="en-US" dirty="0"/>
          </a:p>
          <a:p>
            <a:pPr>
              <a:buNone/>
            </a:pPr>
            <a:r>
              <a:rPr lang="en-US" i="1" dirty="0"/>
              <a:t>“Describe the working of a </a:t>
            </a:r>
            <a:r>
              <a:rPr lang="en-US" b="1" i="1" dirty="0"/>
              <a:t>convolutional neural network</a:t>
            </a:r>
            <a:r>
              <a:rPr lang="en-US" i="1" dirty="0"/>
              <a:t>.”</a:t>
            </a:r>
            <a:endParaRPr lang="en-US" dirty="0"/>
          </a:p>
        </p:txBody>
      </p:sp>
    </p:spTree>
    <p:extLst>
      <p:ext uri="{BB962C8B-B14F-4D97-AF65-F5344CB8AC3E}">
        <p14:creationId xmlns:p14="http://schemas.microsoft.com/office/powerpoint/2010/main" val="3130293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D5C54B-8110-7C1E-A829-3E2515D2AA55}"/>
              </a:ext>
            </a:extLst>
          </p:cNvPr>
          <p:cNvSpPr txBox="1"/>
          <p:nvPr/>
        </p:nvSpPr>
        <p:spPr>
          <a:xfrm>
            <a:off x="400594" y="376028"/>
            <a:ext cx="8743406" cy="3693319"/>
          </a:xfrm>
          <a:prstGeom prst="rect">
            <a:avLst/>
          </a:prstGeom>
          <a:noFill/>
        </p:spPr>
        <p:txBody>
          <a:bodyPr wrap="square">
            <a:spAutoFit/>
          </a:bodyPr>
          <a:lstStyle/>
          <a:p>
            <a:pPr>
              <a:buNone/>
            </a:pPr>
            <a:r>
              <a:rPr lang="en-US" b="1" dirty="0"/>
              <a:t>Advantages</a:t>
            </a:r>
          </a:p>
          <a:p>
            <a:pPr>
              <a:buFont typeface="Arial" panose="020B0604020202020204" pitchFamily="34" charset="0"/>
              <a:buChar char="•"/>
            </a:pPr>
            <a:r>
              <a:rPr lang="en-US" dirty="0"/>
              <a:t>Simple and quick to use</a:t>
            </a:r>
          </a:p>
          <a:p>
            <a:pPr>
              <a:buFont typeface="Arial" panose="020B0604020202020204" pitchFamily="34" charset="0"/>
              <a:buChar char="•"/>
            </a:pPr>
            <a:r>
              <a:rPr lang="en-US" dirty="0"/>
              <a:t>No prompt engineering overhead</a:t>
            </a:r>
          </a:p>
          <a:p>
            <a:pPr>
              <a:buFont typeface="Arial" panose="020B0604020202020204" pitchFamily="34" charset="0"/>
              <a:buChar char="•"/>
            </a:pPr>
            <a:r>
              <a:rPr lang="en-US" dirty="0"/>
              <a:t>Suitable for exploratory or one-off queries</a:t>
            </a:r>
          </a:p>
          <a:p>
            <a:pPr>
              <a:buFont typeface="Arial" panose="020B0604020202020204" pitchFamily="34" charset="0"/>
              <a:buChar char="•"/>
            </a:pPr>
            <a:r>
              <a:rPr lang="en-US" dirty="0"/>
              <a:t>Effective for common reasoning and knowledge tasks</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r>
              <a:rPr lang="en-US" b="1" dirty="0"/>
              <a:t>Limitations</a:t>
            </a:r>
          </a:p>
          <a:p>
            <a:r>
              <a:rPr lang="en-US" dirty="0"/>
              <a:t>Lower accuracy for complex or domain-specific tasks</a:t>
            </a:r>
          </a:p>
          <a:p>
            <a:r>
              <a:rPr lang="en-US" dirty="0"/>
              <a:t>Output may vary due to ambiguity</a:t>
            </a:r>
          </a:p>
          <a:p>
            <a:r>
              <a:rPr lang="en-US" dirty="0"/>
              <a:t>Less control over formatting and reasoning style</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786312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44164E-56F3-A1CD-967B-955A64A9FC30}"/>
              </a:ext>
            </a:extLst>
          </p:cNvPr>
          <p:cNvSpPr txBox="1"/>
          <p:nvPr/>
        </p:nvSpPr>
        <p:spPr>
          <a:xfrm>
            <a:off x="557349" y="137216"/>
            <a:ext cx="9231085" cy="2585323"/>
          </a:xfrm>
          <a:prstGeom prst="rect">
            <a:avLst/>
          </a:prstGeom>
          <a:noFill/>
        </p:spPr>
        <p:txBody>
          <a:bodyPr wrap="square">
            <a:spAutoFit/>
          </a:bodyPr>
          <a:lstStyle/>
          <a:p>
            <a:pPr>
              <a:buNone/>
            </a:pPr>
            <a:r>
              <a:rPr lang="en-US" b="1" dirty="0"/>
              <a:t>Case Studies</a:t>
            </a:r>
          </a:p>
          <a:p>
            <a:pPr>
              <a:buNone/>
            </a:pPr>
            <a:r>
              <a:rPr lang="en-US" b="1" dirty="0"/>
              <a:t>Case Study 1: Academic Learning Support</a:t>
            </a:r>
          </a:p>
          <a:p>
            <a:pPr>
              <a:buNone/>
            </a:pPr>
            <a:r>
              <a:rPr lang="en-US" b="1" dirty="0"/>
              <a:t>Scenario:</a:t>
            </a:r>
            <a:br>
              <a:rPr lang="en-US" dirty="0"/>
            </a:br>
            <a:r>
              <a:rPr lang="en-US" dirty="0"/>
              <a:t>A student asks an AI system to explain a concept before an exam.</a:t>
            </a:r>
          </a:p>
          <a:p>
            <a:pPr>
              <a:buNone/>
            </a:pPr>
            <a:r>
              <a:rPr lang="en-US" b="1" dirty="0"/>
              <a:t>Prompt Used (Zero-Shot):</a:t>
            </a:r>
            <a:endParaRPr lang="en-US" dirty="0"/>
          </a:p>
          <a:p>
            <a:pPr>
              <a:buNone/>
            </a:pPr>
            <a:r>
              <a:rPr lang="en-US" i="1" dirty="0"/>
              <a:t>“Explain </a:t>
            </a:r>
            <a:r>
              <a:rPr lang="en-US" b="1" i="1" dirty="0"/>
              <a:t>backpropagation</a:t>
            </a:r>
            <a:r>
              <a:rPr lang="en-US" i="1" dirty="0"/>
              <a:t> in neural networks.”</a:t>
            </a:r>
            <a:endParaRPr lang="en-US" dirty="0"/>
          </a:p>
          <a:p>
            <a:pPr>
              <a:buNone/>
            </a:pPr>
            <a:r>
              <a:rPr lang="en-US" b="1" dirty="0"/>
              <a:t>Outcome:</a:t>
            </a:r>
            <a:br>
              <a:rPr lang="en-US" dirty="0"/>
            </a:br>
            <a:r>
              <a:rPr lang="en-US" dirty="0"/>
              <a:t>The AI provides a general explanation using its prior knowledge without needing examples. This is effective for quick revision and conceptual understanding.</a:t>
            </a:r>
          </a:p>
        </p:txBody>
      </p:sp>
      <p:sp>
        <p:nvSpPr>
          <p:cNvPr id="5" name="TextBox 4">
            <a:extLst>
              <a:ext uri="{FF2B5EF4-FFF2-40B4-BE49-F238E27FC236}">
                <a16:creationId xmlns:a16="http://schemas.microsoft.com/office/drawing/2014/main" id="{197F3BB8-B828-4478-CEDA-3922F35F7B4D}"/>
              </a:ext>
            </a:extLst>
          </p:cNvPr>
          <p:cNvSpPr txBox="1"/>
          <p:nvPr/>
        </p:nvSpPr>
        <p:spPr>
          <a:xfrm>
            <a:off x="557349" y="3619813"/>
            <a:ext cx="8586651" cy="2585323"/>
          </a:xfrm>
          <a:prstGeom prst="rect">
            <a:avLst/>
          </a:prstGeom>
          <a:noFill/>
        </p:spPr>
        <p:txBody>
          <a:bodyPr wrap="square">
            <a:spAutoFit/>
          </a:bodyPr>
          <a:lstStyle/>
          <a:p>
            <a:pPr>
              <a:buNone/>
            </a:pPr>
            <a:r>
              <a:rPr lang="en-US" b="1" dirty="0"/>
              <a:t>Case Study 2: Customer Feedback Analysis</a:t>
            </a:r>
          </a:p>
          <a:p>
            <a:pPr>
              <a:buNone/>
            </a:pPr>
            <a:r>
              <a:rPr lang="en-US" b="1" dirty="0"/>
              <a:t>Scenario:</a:t>
            </a:r>
            <a:br>
              <a:rPr lang="en-US" dirty="0"/>
            </a:br>
            <a:r>
              <a:rPr lang="en-US" dirty="0"/>
              <a:t>A company wants to quickly analyze customer reviews.</a:t>
            </a:r>
          </a:p>
          <a:p>
            <a:pPr>
              <a:buNone/>
            </a:pPr>
            <a:r>
              <a:rPr lang="en-US" b="1" dirty="0"/>
              <a:t>Prompt Used (Zero-Shot):</a:t>
            </a:r>
            <a:endParaRPr lang="en-US" dirty="0"/>
          </a:p>
          <a:p>
            <a:pPr>
              <a:buNone/>
            </a:pPr>
            <a:r>
              <a:rPr lang="en-US" i="1" dirty="0"/>
              <a:t>“Determine whether the following review is positive or negative:</a:t>
            </a:r>
            <a:br>
              <a:rPr lang="en-US" i="1" dirty="0"/>
            </a:br>
            <a:r>
              <a:rPr lang="en-US" i="1" dirty="0"/>
              <a:t>‘The product stopped working after one week.’”</a:t>
            </a:r>
            <a:endParaRPr lang="en-US" dirty="0"/>
          </a:p>
          <a:p>
            <a:pPr>
              <a:buNone/>
            </a:pPr>
            <a:r>
              <a:rPr lang="en-US" b="1" dirty="0"/>
              <a:t>Outcome:</a:t>
            </a:r>
            <a:br>
              <a:rPr lang="en-US" dirty="0"/>
            </a:br>
            <a:r>
              <a:rPr lang="en-US" dirty="0"/>
              <a:t>The AI correctly identifies sentiment without training examples, enabling rapid, low-effort analysis.</a:t>
            </a:r>
          </a:p>
        </p:txBody>
      </p:sp>
    </p:spTree>
    <p:extLst>
      <p:ext uri="{BB962C8B-B14F-4D97-AF65-F5344CB8AC3E}">
        <p14:creationId xmlns:p14="http://schemas.microsoft.com/office/powerpoint/2010/main" val="1363738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EFF78F-64FB-62C6-F172-C6AE6D16D107}"/>
              </a:ext>
            </a:extLst>
          </p:cNvPr>
          <p:cNvSpPr txBox="1"/>
          <p:nvPr/>
        </p:nvSpPr>
        <p:spPr>
          <a:xfrm>
            <a:off x="418011" y="257461"/>
            <a:ext cx="10615749" cy="2031325"/>
          </a:xfrm>
          <a:prstGeom prst="rect">
            <a:avLst/>
          </a:prstGeom>
          <a:noFill/>
        </p:spPr>
        <p:txBody>
          <a:bodyPr wrap="square">
            <a:spAutoFit/>
          </a:bodyPr>
          <a:lstStyle/>
          <a:p>
            <a:pPr>
              <a:buNone/>
            </a:pPr>
            <a:r>
              <a:rPr lang="en-US" b="1" dirty="0"/>
              <a:t>Case Study 3: Content Generation for Knowledge Bases</a:t>
            </a:r>
          </a:p>
          <a:p>
            <a:pPr>
              <a:buNone/>
            </a:pPr>
            <a:r>
              <a:rPr lang="en-US" b="1" dirty="0"/>
              <a:t>Scenario:</a:t>
            </a:r>
            <a:br>
              <a:rPr lang="en-US" dirty="0"/>
            </a:br>
            <a:r>
              <a:rPr lang="en-US" dirty="0"/>
              <a:t>A technical writer needs a short explanation for documentation.</a:t>
            </a:r>
          </a:p>
          <a:p>
            <a:pPr>
              <a:buNone/>
            </a:pPr>
            <a:r>
              <a:rPr lang="en-US" b="1" dirty="0"/>
              <a:t>Prompt Used (Zero-Shot):</a:t>
            </a:r>
            <a:endParaRPr lang="en-US" dirty="0"/>
          </a:p>
          <a:p>
            <a:pPr>
              <a:buNone/>
            </a:pPr>
            <a:r>
              <a:rPr lang="en-US" i="1" dirty="0"/>
              <a:t>“Explain </a:t>
            </a:r>
            <a:r>
              <a:rPr lang="en-US" b="1" i="1" dirty="0"/>
              <a:t>cloud computing</a:t>
            </a:r>
            <a:r>
              <a:rPr lang="en-US" i="1" dirty="0"/>
              <a:t>.”</a:t>
            </a:r>
            <a:endParaRPr lang="en-US" dirty="0"/>
          </a:p>
          <a:p>
            <a:pPr>
              <a:buNone/>
            </a:pPr>
            <a:r>
              <a:rPr lang="en-US" b="1" dirty="0"/>
              <a:t>Outcome:</a:t>
            </a:r>
            <a:br>
              <a:rPr lang="en-US" dirty="0"/>
            </a:br>
            <a:r>
              <a:rPr lang="en-US" dirty="0"/>
              <a:t>The AI generates a general description suitable for introductory documentation, saving time and effort.</a:t>
            </a:r>
          </a:p>
        </p:txBody>
      </p:sp>
      <p:sp>
        <p:nvSpPr>
          <p:cNvPr id="5" name="TextBox 4">
            <a:extLst>
              <a:ext uri="{FF2B5EF4-FFF2-40B4-BE49-F238E27FC236}">
                <a16:creationId xmlns:a16="http://schemas.microsoft.com/office/drawing/2014/main" id="{47428C3D-4ADE-CF60-0898-D3180C4FC5A0}"/>
              </a:ext>
            </a:extLst>
          </p:cNvPr>
          <p:cNvSpPr txBox="1"/>
          <p:nvPr/>
        </p:nvSpPr>
        <p:spPr>
          <a:xfrm>
            <a:off x="539931" y="2692513"/>
            <a:ext cx="8604069" cy="1477328"/>
          </a:xfrm>
          <a:prstGeom prst="rect">
            <a:avLst/>
          </a:prstGeom>
          <a:noFill/>
        </p:spPr>
        <p:txBody>
          <a:bodyPr wrap="square">
            <a:spAutoFit/>
          </a:bodyPr>
          <a:lstStyle/>
          <a:p>
            <a:pPr>
              <a:buNone/>
            </a:pPr>
            <a:r>
              <a:rPr lang="en-US" b="1" dirty="0"/>
              <a:t>When to Use Zero-Shot Prompting</a:t>
            </a:r>
          </a:p>
          <a:p>
            <a:pPr>
              <a:buFont typeface="Arial" panose="020B0604020202020204" pitchFamily="34" charset="0"/>
              <a:buChar char="•"/>
            </a:pPr>
            <a:r>
              <a:rPr lang="en-US" dirty="0"/>
              <a:t>When tasks are </a:t>
            </a:r>
            <a:r>
              <a:rPr lang="en-US" b="1" dirty="0"/>
              <a:t>simple and well-defined</a:t>
            </a:r>
            <a:endParaRPr lang="en-US" dirty="0"/>
          </a:p>
          <a:p>
            <a:pPr>
              <a:buFont typeface="Arial" panose="020B0604020202020204" pitchFamily="34" charset="0"/>
              <a:buChar char="•"/>
            </a:pPr>
            <a:r>
              <a:rPr lang="en-US" dirty="0"/>
              <a:t>When examples are unavailable</a:t>
            </a:r>
          </a:p>
          <a:p>
            <a:pPr>
              <a:buFont typeface="Arial" panose="020B0604020202020204" pitchFamily="34" charset="0"/>
              <a:buChar char="•"/>
            </a:pPr>
            <a:r>
              <a:rPr lang="en-US" dirty="0"/>
              <a:t>When rapid responses are needed</a:t>
            </a:r>
          </a:p>
          <a:p>
            <a:pPr>
              <a:buFont typeface="Arial" panose="020B0604020202020204" pitchFamily="34" charset="0"/>
              <a:buChar char="•"/>
            </a:pPr>
            <a:r>
              <a:rPr lang="en-US" dirty="0"/>
              <a:t>For general knowledge, definitions, and explanations</a:t>
            </a:r>
          </a:p>
        </p:txBody>
      </p:sp>
    </p:spTree>
    <p:extLst>
      <p:ext uri="{BB962C8B-B14F-4D97-AF65-F5344CB8AC3E}">
        <p14:creationId xmlns:p14="http://schemas.microsoft.com/office/powerpoint/2010/main" val="4202393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747C1E-C421-DF4E-13FB-2C441776EB91}"/>
              </a:ext>
            </a:extLst>
          </p:cNvPr>
          <p:cNvSpPr txBox="1"/>
          <p:nvPr/>
        </p:nvSpPr>
        <p:spPr>
          <a:xfrm>
            <a:off x="418011" y="892021"/>
            <a:ext cx="10162903" cy="4524315"/>
          </a:xfrm>
          <a:prstGeom prst="rect">
            <a:avLst/>
          </a:prstGeom>
          <a:noFill/>
        </p:spPr>
        <p:txBody>
          <a:bodyPr wrap="square">
            <a:spAutoFit/>
          </a:bodyPr>
          <a:lstStyle/>
          <a:p>
            <a:pPr>
              <a:buNone/>
            </a:pPr>
            <a:r>
              <a:rPr lang="en-US" b="1" dirty="0"/>
              <a:t>Zero-Shot Prompting: Industry Use Cases</a:t>
            </a:r>
          </a:p>
          <a:p>
            <a:pPr>
              <a:buNone/>
            </a:pPr>
            <a:r>
              <a:rPr lang="en-US" b="1" dirty="0"/>
              <a:t>1. Healthcare Industry</a:t>
            </a:r>
          </a:p>
          <a:p>
            <a:pPr>
              <a:buNone/>
            </a:pPr>
            <a:r>
              <a:rPr lang="en-US" b="1" dirty="0"/>
              <a:t>Use Case: Clinical Information Explanation</a:t>
            </a:r>
            <a:br>
              <a:rPr lang="en-US" dirty="0"/>
            </a:br>
            <a:r>
              <a:rPr lang="en-US" dirty="0"/>
              <a:t>In healthcare, zero-shot prompting is used to quickly explain medical terms or conditions to patients and non-specialists without providing prior examples.</a:t>
            </a:r>
          </a:p>
          <a:p>
            <a:pPr>
              <a:buNone/>
            </a:pPr>
            <a:r>
              <a:rPr lang="en-US" b="1" dirty="0"/>
              <a:t>Zero-Shot Prompt Example:</a:t>
            </a:r>
            <a:endParaRPr lang="en-US" dirty="0"/>
          </a:p>
          <a:p>
            <a:pPr>
              <a:buNone/>
            </a:pPr>
            <a:r>
              <a:rPr lang="en-US" i="1" dirty="0"/>
              <a:t>“Explain the medical condition </a:t>
            </a:r>
            <a:r>
              <a:rPr lang="en-US" b="1" i="1" dirty="0"/>
              <a:t>hypertension</a:t>
            </a:r>
            <a:r>
              <a:rPr lang="en-US" i="1" dirty="0"/>
              <a:t> in simple terms.”</a:t>
            </a:r>
            <a:endParaRPr lang="en-US" dirty="0"/>
          </a:p>
          <a:p>
            <a:pPr>
              <a:buNone/>
            </a:pPr>
            <a:r>
              <a:rPr lang="en-US" b="1" dirty="0"/>
              <a:t>Outcome:</a:t>
            </a:r>
            <a:br>
              <a:rPr lang="en-US" dirty="0"/>
            </a:br>
            <a:r>
              <a:rPr lang="en-US" dirty="0"/>
              <a:t>The AI generates a general, patient-friendly explanation based on its pre-trained medical knowledge. This is useful for patient education portals and telemedicine platforms.</a:t>
            </a:r>
          </a:p>
          <a:p>
            <a:pPr>
              <a:buNone/>
            </a:pPr>
            <a:r>
              <a:rPr lang="en-US" b="1" dirty="0"/>
              <a:t>Benefit:</a:t>
            </a:r>
            <a:endParaRPr lang="en-US" dirty="0"/>
          </a:p>
          <a:p>
            <a:pPr>
              <a:buFont typeface="Arial" panose="020B0604020202020204" pitchFamily="34" charset="0"/>
              <a:buChar char="•"/>
            </a:pPr>
            <a:r>
              <a:rPr lang="en-US" dirty="0"/>
              <a:t>Fast information delivery</a:t>
            </a:r>
          </a:p>
          <a:p>
            <a:pPr>
              <a:buFont typeface="Arial" panose="020B0604020202020204" pitchFamily="34" charset="0"/>
              <a:buChar char="•"/>
            </a:pPr>
            <a:r>
              <a:rPr lang="en-US" dirty="0"/>
              <a:t>Reduces workload of healthcare professionals</a:t>
            </a:r>
          </a:p>
          <a:p>
            <a:pPr>
              <a:buFont typeface="Arial" panose="020B0604020202020204" pitchFamily="34" charset="0"/>
              <a:buChar char="•"/>
            </a:pPr>
            <a:r>
              <a:rPr lang="en-US" dirty="0"/>
              <a:t>Useful for general awareness and education</a:t>
            </a:r>
          </a:p>
          <a:p>
            <a:pPr>
              <a:buNone/>
            </a:pPr>
            <a:r>
              <a:rPr lang="en-US" b="1" dirty="0"/>
              <a:t>Limitation:</a:t>
            </a:r>
            <a:br>
              <a:rPr lang="en-US" dirty="0"/>
            </a:br>
            <a:r>
              <a:rPr lang="en-US" dirty="0"/>
              <a:t>Not suitable for diagnosis or personalized treatment advice.</a:t>
            </a:r>
          </a:p>
        </p:txBody>
      </p:sp>
    </p:spTree>
    <p:extLst>
      <p:ext uri="{BB962C8B-B14F-4D97-AF65-F5344CB8AC3E}">
        <p14:creationId xmlns:p14="http://schemas.microsoft.com/office/powerpoint/2010/main" val="1108979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A4F40A-16E8-9EA7-2B8D-132055349E85}"/>
              </a:ext>
            </a:extLst>
          </p:cNvPr>
          <p:cNvSpPr txBox="1"/>
          <p:nvPr/>
        </p:nvSpPr>
        <p:spPr>
          <a:xfrm>
            <a:off x="618309" y="753521"/>
            <a:ext cx="8525691" cy="4524315"/>
          </a:xfrm>
          <a:prstGeom prst="rect">
            <a:avLst/>
          </a:prstGeom>
          <a:noFill/>
        </p:spPr>
        <p:txBody>
          <a:bodyPr wrap="square">
            <a:spAutoFit/>
          </a:bodyPr>
          <a:lstStyle/>
          <a:p>
            <a:pPr>
              <a:buNone/>
            </a:pPr>
            <a:r>
              <a:rPr lang="en-US" b="1" dirty="0"/>
              <a:t>2. Finance Industry</a:t>
            </a:r>
          </a:p>
          <a:p>
            <a:pPr>
              <a:buNone/>
            </a:pPr>
            <a:r>
              <a:rPr lang="en-US" b="1" dirty="0"/>
              <a:t>Use Case: Financial Text Classification</a:t>
            </a:r>
            <a:br>
              <a:rPr lang="en-US" dirty="0"/>
            </a:br>
            <a:r>
              <a:rPr lang="en-US" dirty="0"/>
              <a:t>Financial institutions use zero-shot prompting to classify transactions, customer complaints, or financial news without labeled training examples.</a:t>
            </a:r>
          </a:p>
          <a:p>
            <a:pPr>
              <a:buNone/>
            </a:pPr>
            <a:r>
              <a:rPr lang="en-US" b="1" dirty="0"/>
              <a:t>Zero-Shot Prompt Example:</a:t>
            </a:r>
            <a:endParaRPr lang="en-US" dirty="0"/>
          </a:p>
          <a:p>
            <a:pPr>
              <a:buNone/>
            </a:pPr>
            <a:r>
              <a:rPr lang="en-US" i="1" dirty="0"/>
              <a:t>“Classify the sentiment of the following financial news as positive or negative:</a:t>
            </a:r>
            <a:br>
              <a:rPr lang="en-US" i="1" dirty="0"/>
            </a:br>
            <a:r>
              <a:rPr lang="en-US" i="1" dirty="0"/>
              <a:t>‘The company reported a sharp decline in quarterly profits.’”</a:t>
            </a:r>
            <a:endParaRPr lang="en-US" dirty="0"/>
          </a:p>
          <a:p>
            <a:pPr>
              <a:buNone/>
            </a:pPr>
            <a:r>
              <a:rPr lang="en-US" b="1" dirty="0"/>
              <a:t>Outcome:</a:t>
            </a:r>
            <a:br>
              <a:rPr lang="en-US" dirty="0"/>
            </a:br>
            <a:r>
              <a:rPr lang="en-US" dirty="0"/>
              <a:t>The AI correctly identifies negative sentiment, enabling quick analysis of market perception.</a:t>
            </a:r>
          </a:p>
          <a:p>
            <a:pPr>
              <a:buNone/>
            </a:pPr>
            <a:r>
              <a:rPr lang="en-US" b="1" dirty="0"/>
              <a:t>Benefit:</a:t>
            </a:r>
            <a:endParaRPr lang="en-US" dirty="0"/>
          </a:p>
          <a:p>
            <a:pPr>
              <a:buFont typeface="Arial" panose="020B0604020202020204" pitchFamily="34" charset="0"/>
              <a:buChar char="•"/>
            </a:pPr>
            <a:r>
              <a:rPr lang="en-US" dirty="0"/>
              <a:t>No need for task-specific training data</a:t>
            </a:r>
          </a:p>
          <a:p>
            <a:pPr>
              <a:buFont typeface="Arial" panose="020B0604020202020204" pitchFamily="34" charset="0"/>
              <a:buChar char="•"/>
            </a:pPr>
            <a:r>
              <a:rPr lang="en-US" dirty="0"/>
              <a:t>Rapid analysis of financial texts</a:t>
            </a:r>
          </a:p>
          <a:p>
            <a:pPr>
              <a:buFont typeface="Arial" panose="020B0604020202020204" pitchFamily="34" charset="0"/>
              <a:buChar char="•"/>
            </a:pPr>
            <a:r>
              <a:rPr lang="en-US" dirty="0"/>
              <a:t>Useful for market monitoring and risk assessment</a:t>
            </a:r>
          </a:p>
          <a:p>
            <a:pPr>
              <a:buNone/>
            </a:pPr>
            <a:r>
              <a:rPr lang="en-US" b="1" dirty="0"/>
              <a:t>Limitation:</a:t>
            </a:r>
            <a:br>
              <a:rPr lang="en-US" dirty="0"/>
            </a:br>
            <a:r>
              <a:rPr lang="en-US" dirty="0"/>
              <a:t>May struggle with highly technical financial jargon or ambiguous statements.</a:t>
            </a:r>
          </a:p>
        </p:txBody>
      </p:sp>
    </p:spTree>
    <p:extLst>
      <p:ext uri="{BB962C8B-B14F-4D97-AF65-F5344CB8AC3E}">
        <p14:creationId xmlns:p14="http://schemas.microsoft.com/office/powerpoint/2010/main" val="2473073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DFB515-59FD-DA07-0B71-CBD9E3F6B9BD}"/>
              </a:ext>
            </a:extLst>
          </p:cNvPr>
          <p:cNvSpPr txBox="1"/>
          <p:nvPr/>
        </p:nvSpPr>
        <p:spPr>
          <a:xfrm>
            <a:off x="3048000" y="407510"/>
            <a:ext cx="6096000" cy="369332"/>
          </a:xfrm>
          <a:prstGeom prst="rect">
            <a:avLst/>
          </a:prstGeom>
          <a:noFill/>
        </p:spPr>
        <p:txBody>
          <a:bodyPr wrap="square">
            <a:spAutoFit/>
          </a:bodyPr>
          <a:lstStyle/>
          <a:p>
            <a:pPr algn="ctr"/>
            <a:r>
              <a:rPr lang="en-US" b="1" dirty="0"/>
              <a:t>Prompt Structure and Design Principles</a:t>
            </a:r>
            <a:endParaRPr lang="hi-IN" dirty="0"/>
          </a:p>
        </p:txBody>
      </p:sp>
      <p:sp>
        <p:nvSpPr>
          <p:cNvPr id="4" name="TextBox 3">
            <a:extLst>
              <a:ext uri="{FF2B5EF4-FFF2-40B4-BE49-F238E27FC236}">
                <a16:creationId xmlns:a16="http://schemas.microsoft.com/office/drawing/2014/main" id="{6F6634DB-99D9-4915-DB8A-4966E15CFB21}"/>
              </a:ext>
            </a:extLst>
          </p:cNvPr>
          <p:cNvSpPr txBox="1"/>
          <p:nvPr/>
        </p:nvSpPr>
        <p:spPr>
          <a:xfrm>
            <a:off x="444137" y="1532709"/>
            <a:ext cx="8290560" cy="1754326"/>
          </a:xfrm>
          <a:prstGeom prst="rect">
            <a:avLst/>
          </a:prstGeom>
          <a:noFill/>
        </p:spPr>
        <p:txBody>
          <a:bodyPr wrap="square" rtlCol="0">
            <a:spAutoFit/>
          </a:bodyPr>
          <a:lstStyle/>
          <a:p>
            <a:pPr marL="285750" indent="-285750">
              <a:buFont typeface="Arial" panose="020B0604020202020204" pitchFamily="34" charset="0"/>
              <a:buChar char="•"/>
            </a:pPr>
            <a:r>
              <a:rPr lang="en-US" dirty="0"/>
              <a:t>Instruction Clarity, Specificity, and Precision</a:t>
            </a:r>
          </a:p>
          <a:p>
            <a:pPr marL="285750" indent="-285750">
              <a:buFont typeface="Arial" panose="020B0604020202020204" pitchFamily="34" charset="0"/>
              <a:buChar char="•"/>
            </a:pPr>
            <a:r>
              <a:rPr lang="en-US" dirty="0"/>
              <a:t>Context Setting and Background Information Provision</a:t>
            </a:r>
          </a:p>
          <a:p>
            <a:pPr marL="285750" indent="-285750">
              <a:buFont typeface="Arial" panose="020B0604020202020204" pitchFamily="34" charset="0"/>
              <a:buChar char="•"/>
            </a:pPr>
            <a:r>
              <a:rPr lang="en-US" dirty="0"/>
              <a:t>Output Format Specification and Structured Responses</a:t>
            </a:r>
          </a:p>
          <a:p>
            <a:pPr marL="285750" indent="-285750">
              <a:buFont typeface="Arial" panose="020B0604020202020204" pitchFamily="34" charset="0"/>
              <a:buChar char="•"/>
            </a:pPr>
            <a:r>
              <a:rPr lang="en-US" dirty="0"/>
              <a:t>Constraint Definition and Boundary Setting Techniques</a:t>
            </a:r>
          </a:p>
          <a:p>
            <a:pPr marL="285750" indent="-285750">
              <a:buFont typeface="Arial" panose="020B0604020202020204" pitchFamily="34" charset="0"/>
              <a:buChar char="•"/>
            </a:pPr>
            <a:endParaRPr lang="en-US" dirty="0"/>
          </a:p>
          <a:p>
            <a:endParaRPr lang="hi-IN" dirty="0"/>
          </a:p>
        </p:txBody>
      </p:sp>
    </p:spTree>
    <p:extLst>
      <p:ext uri="{BB962C8B-B14F-4D97-AF65-F5344CB8AC3E}">
        <p14:creationId xmlns:p14="http://schemas.microsoft.com/office/powerpoint/2010/main" val="3343615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4E4117-9151-A2FE-B375-2ACF9BB067A2}"/>
              </a:ext>
            </a:extLst>
          </p:cNvPr>
          <p:cNvSpPr txBox="1"/>
          <p:nvPr/>
        </p:nvSpPr>
        <p:spPr>
          <a:xfrm>
            <a:off x="1114697" y="1169020"/>
            <a:ext cx="8029303" cy="4247317"/>
          </a:xfrm>
          <a:prstGeom prst="rect">
            <a:avLst/>
          </a:prstGeom>
          <a:noFill/>
        </p:spPr>
        <p:txBody>
          <a:bodyPr wrap="square">
            <a:spAutoFit/>
          </a:bodyPr>
          <a:lstStyle/>
          <a:p>
            <a:pPr>
              <a:buNone/>
            </a:pPr>
            <a:r>
              <a:rPr lang="en-US" b="1" dirty="0"/>
              <a:t>3. Natural Language Processing (NLP)</a:t>
            </a:r>
          </a:p>
          <a:p>
            <a:pPr>
              <a:buNone/>
            </a:pPr>
            <a:r>
              <a:rPr lang="en-US" b="1" dirty="0"/>
              <a:t>Use Case: Text Summarization</a:t>
            </a:r>
            <a:br>
              <a:rPr lang="en-US" dirty="0"/>
            </a:br>
            <a:r>
              <a:rPr lang="en-US" dirty="0"/>
              <a:t>Zero-shot prompting is widely used in NLP applications to summarize documents without providing example summaries.</a:t>
            </a:r>
          </a:p>
          <a:p>
            <a:pPr>
              <a:buNone/>
            </a:pPr>
            <a:r>
              <a:rPr lang="en-US" b="1" dirty="0"/>
              <a:t>Zero-Shot Prompt Example:</a:t>
            </a:r>
            <a:endParaRPr lang="en-US" dirty="0"/>
          </a:p>
          <a:p>
            <a:pPr>
              <a:buNone/>
            </a:pPr>
            <a:r>
              <a:rPr lang="en-US" i="1" dirty="0"/>
              <a:t>“Summarize the following paragraph about </a:t>
            </a:r>
            <a:r>
              <a:rPr lang="en-US" b="1" i="1" dirty="0"/>
              <a:t>transformer architectures</a:t>
            </a:r>
            <a:r>
              <a:rPr lang="en-US" i="1" dirty="0"/>
              <a:t>.”</a:t>
            </a:r>
            <a:endParaRPr lang="en-US" dirty="0"/>
          </a:p>
          <a:p>
            <a:pPr>
              <a:buNone/>
            </a:pPr>
            <a:r>
              <a:rPr lang="en-US" b="1" dirty="0"/>
              <a:t>Outcome:</a:t>
            </a:r>
            <a:br>
              <a:rPr lang="en-US" dirty="0"/>
            </a:br>
            <a:r>
              <a:rPr lang="en-US" dirty="0"/>
              <a:t>The AI produces a concise summary based solely on its language understanding capabilities.</a:t>
            </a:r>
          </a:p>
          <a:p>
            <a:pPr>
              <a:buNone/>
            </a:pPr>
            <a:r>
              <a:rPr lang="en-US" b="1" dirty="0"/>
              <a:t>Benefit:</a:t>
            </a:r>
            <a:endParaRPr lang="en-US" dirty="0"/>
          </a:p>
          <a:p>
            <a:pPr>
              <a:buFont typeface="Arial" panose="020B0604020202020204" pitchFamily="34" charset="0"/>
              <a:buChar char="•"/>
            </a:pPr>
            <a:r>
              <a:rPr lang="en-US" dirty="0"/>
              <a:t>Efficient document processing</a:t>
            </a:r>
          </a:p>
          <a:p>
            <a:pPr>
              <a:buFont typeface="Arial" panose="020B0604020202020204" pitchFamily="34" charset="0"/>
              <a:buChar char="•"/>
            </a:pPr>
            <a:r>
              <a:rPr lang="en-US" dirty="0"/>
              <a:t>Supports large-scale text analysis</a:t>
            </a:r>
          </a:p>
          <a:p>
            <a:pPr>
              <a:buFont typeface="Arial" panose="020B0604020202020204" pitchFamily="34" charset="0"/>
              <a:buChar char="•"/>
            </a:pPr>
            <a:r>
              <a:rPr lang="en-US" dirty="0"/>
              <a:t>Ideal for news aggregation and research tools</a:t>
            </a:r>
          </a:p>
          <a:p>
            <a:pPr>
              <a:buNone/>
            </a:pPr>
            <a:r>
              <a:rPr lang="en-US" b="1" dirty="0"/>
              <a:t>Limitation:</a:t>
            </a:r>
            <a:br>
              <a:rPr lang="en-US" dirty="0"/>
            </a:br>
            <a:r>
              <a:rPr lang="en-US" dirty="0"/>
              <a:t>Summary quality depends heavily on instruction clarity.</a:t>
            </a:r>
          </a:p>
        </p:txBody>
      </p:sp>
    </p:spTree>
    <p:extLst>
      <p:ext uri="{BB962C8B-B14F-4D97-AF65-F5344CB8AC3E}">
        <p14:creationId xmlns:p14="http://schemas.microsoft.com/office/powerpoint/2010/main" val="3523320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0B9CF8-0353-CCA9-F071-D75E2BA1854B}"/>
              </a:ext>
            </a:extLst>
          </p:cNvPr>
          <p:cNvSpPr txBox="1"/>
          <p:nvPr/>
        </p:nvSpPr>
        <p:spPr>
          <a:xfrm>
            <a:off x="644434" y="2000016"/>
            <a:ext cx="8499566" cy="2308324"/>
          </a:xfrm>
          <a:prstGeom prst="rect">
            <a:avLst/>
          </a:prstGeom>
          <a:noFill/>
        </p:spPr>
        <p:txBody>
          <a:bodyPr wrap="square">
            <a:spAutoFit/>
          </a:bodyPr>
          <a:lstStyle/>
          <a:p>
            <a:pPr>
              <a:buNone/>
            </a:pPr>
            <a:r>
              <a:rPr lang="en-US" b="1" dirty="0"/>
              <a:t>4. Cross-Domain NLP Application: Language Translation Insight</a:t>
            </a:r>
          </a:p>
          <a:p>
            <a:pPr>
              <a:buNone/>
            </a:pPr>
            <a:r>
              <a:rPr lang="en-US" b="1" dirty="0"/>
              <a:t>Use Case: Language Understanding</a:t>
            </a:r>
            <a:br>
              <a:rPr lang="en-US" dirty="0"/>
            </a:br>
            <a:r>
              <a:rPr lang="en-US" dirty="0"/>
              <a:t>Zero-shot prompting can be used to perform translation-related explanations or comparisons.</a:t>
            </a:r>
          </a:p>
          <a:p>
            <a:pPr>
              <a:buNone/>
            </a:pPr>
            <a:r>
              <a:rPr lang="en-US" b="1" dirty="0"/>
              <a:t>Zero-Shot Prompt Example:</a:t>
            </a:r>
            <a:endParaRPr lang="en-US" dirty="0"/>
          </a:p>
          <a:p>
            <a:pPr>
              <a:buNone/>
            </a:pPr>
            <a:r>
              <a:rPr lang="en-US" i="1" dirty="0"/>
              <a:t>“Explain the difference between </a:t>
            </a:r>
            <a:r>
              <a:rPr lang="en-US" b="1" i="1" dirty="0"/>
              <a:t>rule-based</a:t>
            </a:r>
            <a:r>
              <a:rPr lang="en-US" i="1" dirty="0"/>
              <a:t> and </a:t>
            </a:r>
            <a:r>
              <a:rPr lang="en-US" b="1" i="1" dirty="0"/>
              <a:t>neural machine translation</a:t>
            </a:r>
            <a:r>
              <a:rPr lang="en-US" i="1" dirty="0"/>
              <a:t>.”</a:t>
            </a:r>
            <a:endParaRPr lang="en-US" dirty="0"/>
          </a:p>
          <a:p>
            <a:pPr>
              <a:buNone/>
            </a:pPr>
            <a:r>
              <a:rPr lang="en-US" b="1" dirty="0"/>
              <a:t>Outcome:</a:t>
            </a:r>
            <a:br>
              <a:rPr lang="en-US" dirty="0"/>
            </a:br>
            <a:r>
              <a:rPr lang="en-US" dirty="0"/>
              <a:t>The AI explains both approaches without being shown example translations.</a:t>
            </a:r>
          </a:p>
        </p:txBody>
      </p:sp>
    </p:spTree>
    <p:extLst>
      <p:ext uri="{BB962C8B-B14F-4D97-AF65-F5344CB8AC3E}">
        <p14:creationId xmlns:p14="http://schemas.microsoft.com/office/powerpoint/2010/main" val="36380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744B9F-FDCE-5A71-3FBB-927092BBA353}"/>
              </a:ext>
            </a:extLst>
          </p:cNvPr>
          <p:cNvSpPr txBox="1"/>
          <p:nvPr/>
        </p:nvSpPr>
        <p:spPr>
          <a:xfrm>
            <a:off x="34827" y="320424"/>
            <a:ext cx="6096000" cy="369332"/>
          </a:xfrm>
          <a:prstGeom prst="rect">
            <a:avLst/>
          </a:prstGeom>
          <a:noFill/>
        </p:spPr>
        <p:txBody>
          <a:bodyPr wrap="square">
            <a:spAutoFit/>
          </a:bodyPr>
          <a:lstStyle/>
          <a:p>
            <a:r>
              <a:rPr lang="en-IN" b="1" dirty="0"/>
              <a:t>Few-Shot Prompting</a:t>
            </a:r>
            <a:endParaRPr lang="hi-IN" b="1" dirty="0"/>
          </a:p>
        </p:txBody>
      </p:sp>
      <p:sp>
        <p:nvSpPr>
          <p:cNvPr id="5" name="TextBox 4">
            <a:extLst>
              <a:ext uri="{FF2B5EF4-FFF2-40B4-BE49-F238E27FC236}">
                <a16:creationId xmlns:a16="http://schemas.microsoft.com/office/drawing/2014/main" id="{764ABF30-B9C6-A058-BE88-B7EF5D06DEFE}"/>
              </a:ext>
            </a:extLst>
          </p:cNvPr>
          <p:cNvSpPr txBox="1"/>
          <p:nvPr/>
        </p:nvSpPr>
        <p:spPr>
          <a:xfrm>
            <a:off x="209006" y="760045"/>
            <a:ext cx="11181805" cy="5355312"/>
          </a:xfrm>
          <a:prstGeom prst="rect">
            <a:avLst/>
          </a:prstGeom>
          <a:noFill/>
        </p:spPr>
        <p:txBody>
          <a:bodyPr wrap="square">
            <a:spAutoFit/>
          </a:bodyPr>
          <a:lstStyle/>
          <a:p>
            <a:r>
              <a:rPr lang="en-US" dirty="0"/>
              <a:t>Few-shot prompting is a prompting technique in which the AI model is provided with </a:t>
            </a:r>
            <a:r>
              <a:rPr lang="en-US" b="1" dirty="0"/>
              <a:t>a small number of input–output examples</a:t>
            </a:r>
            <a:r>
              <a:rPr lang="en-US" dirty="0"/>
              <a:t> before being asked to perform the actual task. These examples demonstrate the expected pattern, reasoning style, or output format, enabling the model to generalize and produce more accurate and consistent responses.</a:t>
            </a:r>
          </a:p>
          <a:p>
            <a:endParaRPr lang="en-US" dirty="0"/>
          </a:p>
          <a:p>
            <a:endParaRPr lang="en-US" dirty="0"/>
          </a:p>
          <a:p>
            <a:endParaRPr lang="en-US" dirty="0"/>
          </a:p>
          <a:p>
            <a:r>
              <a:rPr lang="en-US" b="1" dirty="0"/>
              <a:t>Key Characteristics</a:t>
            </a:r>
          </a:p>
          <a:p>
            <a:r>
              <a:rPr lang="en-US" dirty="0"/>
              <a:t>Includes </a:t>
            </a:r>
            <a:r>
              <a:rPr lang="en-US" b="1" dirty="0"/>
              <a:t>2–5 representative examples</a:t>
            </a:r>
            <a:endParaRPr lang="en-US" dirty="0"/>
          </a:p>
          <a:p>
            <a:r>
              <a:rPr lang="en-US" dirty="0"/>
              <a:t>Demonstrates desired output structure and logic</a:t>
            </a:r>
          </a:p>
          <a:p>
            <a:r>
              <a:rPr lang="en-US" dirty="0"/>
              <a:t>Improves accuracy over zero-shot prompting</a:t>
            </a:r>
          </a:p>
          <a:p>
            <a:r>
              <a:rPr lang="en-US" dirty="0"/>
              <a:t>Reduces ambiguity in complex or domain-specific tasks</a:t>
            </a:r>
          </a:p>
          <a:p>
            <a:endParaRPr lang="en-IN" dirty="0"/>
          </a:p>
          <a:p>
            <a:r>
              <a:rPr lang="en-US" b="1" dirty="0"/>
              <a:t>How Few-Shot Prompting Works</a:t>
            </a:r>
          </a:p>
          <a:p>
            <a:r>
              <a:rPr lang="en-US" dirty="0"/>
              <a:t>The AI infers the task by:</a:t>
            </a:r>
          </a:p>
          <a:p>
            <a:r>
              <a:rPr lang="en-US" dirty="0"/>
              <a:t>Observing example input–output pairs</a:t>
            </a:r>
          </a:p>
          <a:p>
            <a:r>
              <a:rPr lang="en-US" dirty="0"/>
              <a:t>Identifying patterns in reasoning or formatting</a:t>
            </a:r>
          </a:p>
          <a:p>
            <a:r>
              <a:rPr lang="en-US" dirty="0"/>
              <a:t>Applying the learned pattern to the new query</a:t>
            </a:r>
          </a:p>
          <a:p>
            <a:endParaRPr lang="hi-IN" dirty="0"/>
          </a:p>
        </p:txBody>
      </p:sp>
    </p:spTree>
    <p:extLst>
      <p:ext uri="{BB962C8B-B14F-4D97-AF65-F5344CB8AC3E}">
        <p14:creationId xmlns:p14="http://schemas.microsoft.com/office/powerpoint/2010/main" val="3869323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8FDC78-1642-A5AB-44CA-2039E415E774}"/>
              </a:ext>
            </a:extLst>
          </p:cNvPr>
          <p:cNvSpPr txBox="1"/>
          <p:nvPr/>
        </p:nvSpPr>
        <p:spPr>
          <a:xfrm>
            <a:off x="714103" y="550200"/>
            <a:ext cx="8429897" cy="1477328"/>
          </a:xfrm>
          <a:prstGeom prst="rect">
            <a:avLst/>
          </a:prstGeom>
          <a:noFill/>
        </p:spPr>
        <p:txBody>
          <a:bodyPr wrap="square">
            <a:spAutoFit/>
          </a:bodyPr>
          <a:lstStyle/>
          <a:p>
            <a:pPr>
              <a:buNone/>
            </a:pPr>
            <a:r>
              <a:rPr lang="en-US" b="1" dirty="0"/>
              <a:t>Real Prompt Examples</a:t>
            </a:r>
          </a:p>
          <a:p>
            <a:pPr>
              <a:buNone/>
            </a:pPr>
            <a:r>
              <a:rPr lang="en-US" b="1" dirty="0"/>
              <a:t>Example 1 – Sentiment Classification</a:t>
            </a:r>
            <a:endParaRPr lang="en-US" dirty="0"/>
          </a:p>
          <a:p>
            <a:pPr>
              <a:buNone/>
            </a:pPr>
            <a:r>
              <a:rPr lang="en-US" i="1" dirty="0"/>
              <a:t>Review: “The product is amazing.” → Sentiment: Positive</a:t>
            </a:r>
            <a:br>
              <a:rPr lang="en-US" dirty="0"/>
            </a:br>
            <a:r>
              <a:rPr lang="en-US" i="1" dirty="0"/>
              <a:t>Review: “The service was terrible.” → Sentiment: Negative</a:t>
            </a:r>
            <a:br>
              <a:rPr lang="en-US" dirty="0"/>
            </a:br>
            <a:r>
              <a:rPr lang="en-US" i="1" dirty="0"/>
              <a:t>Review: “The delivery was late.” → Sentiment: ?</a:t>
            </a:r>
            <a:endParaRPr lang="en-US" dirty="0"/>
          </a:p>
        </p:txBody>
      </p:sp>
      <p:sp>
        <p:nvSpPr>
          <p:cNvPr id="5" name="TextBox 4">
            <a:extLst>
              <a:ext uri="{FF2B5EF4-FFF2-40B4-BE49-F238E27FC236}">
                <a16:creationId xmlns:a16="http://schemas.microsoft.com/office/drawing/2014/main" id="{8B1078F6-8764-4858-3070-EEC63F5C82AE}"/>
              </a:ext>
            </a:extLst>
          </p:cNvPr>
          <p:cNvSpPr txBox="1"/>
          <p:nvPr/>
        </p:nvSpPr>
        <p:spPr>
          <a:xfrm>
            <a:off x="600891" y="2048916"/>
            <a:ext cx="8543109" cy="1477328"/>
          </a:xfrm>
          <a:prstGeom prst="rect">
            <a:avLst/>
          </a:prstGeom>
          <a:noFill/>
        </p:spPr>
        <p:txBody>
          <a:bodyPr wrap="square">
            <a:spAutoFit/>
          </a:bodyPr>
          <a:lstStyle/>
          <a:p>
            <a:pPr>
              <a:buNone/>
            </a:pPr>
            <a:r>
              <a:rPr lang="en-US" b="1" dirty="0"/>
              <a:t>Example 2 – Question Answering Style</a:t>
            </a:r>
            <a:endParaRPr lang="en-US" dirty="0"/>
          </a:p>
          <a:p>
            <a:pPr>
              <a:buNone/>
            </a:pPr>
            <a:r>
              <a:rPr lang="en-US" i="1" dirty="0"/>
              <a:t>Q: What is overfitting?</a:t>
            </a:r>
            <a:br>
              <a:rPr lang="en-US" dirty="0"/>
            </a:br>
            <a:r>
              <a:rPr lang="en-US" i="1" dirty="0"/>
              <a:t>A: Overfitting occurs when a model learns noise instead of patterns.</a:t>
            </a:r>
            <a:br>
              <a:rPr lang="en-US" dirty="0"/>
            </a:br>
            <a:r>
              <a:rPr lang="en-US" i="1" dirty="0"/>
              <a:t>Q: What is underfitting?</a:t>
            </a:r>
            <a:br>
              <a:rPr lang="en-US" dirty="0"/>
            </a:br>
            <a:r>
              <a:rPr lang="en-US" i="1" dirty="0"/>
              <a:t>A: ?</a:t>
            </a:r>
            <a:endParaRPr lang="en-US" dirty="0"/>
          </a:p>
        </p:txBody>
      </p:sp>
      <p:sp>
        <p:nvSpPr>
          <p:cNvPr id="7" name="TextBox 6">
            <a:extLst>
              <a:ext uri="{FF2B5EF4-FFF2-40B4-BE49-F238E27FC236}">
                <a16:creationId xmlns:a16="http://schemas.microsoft.com/office/drawing/2014/main" id="{21795E77-EB8D-3EE1-8FB3-2A747BE106D8}"/>
              </a:ext>
            </a:extLst>
          </p:cNvPr>
          <p:cNvSpPr txBox="1"/>
          <p:nvPr/>
        </p:nvSpPr>
        <p:spPr>
          <a:xfrm>
            <a:off x="600891" y="3538080"/>
            <a:ext cx="8543109" cy="1477328"/>
          </a:xfrm>
          <a:prstGeom prst="rect">
            <a:avLst/>
          </a:prstGeom>
          <a:noFill/>
        </p:spPr>
        <p:txBody>
          <a:bodyPr wrap="square">
            <a:spAutoFit/>
          </a:bodyPr>
          <a:lstStyle/>
          <a:p>
            <a:pPr>
              <a:buNone/>
            </a:pPr>
            <a:r>
              <a:rPr lang="en-US" b="1" dirty="0"/>
              <a:t>Example 3 – Formatting Control</a:t>
            </a:r>
            <a:endParaRPr lang="en-US" dirty="0"/>
          </a:p>
          <a:p>
            <a:pPr>
              <a:buNone/>
            </a:pPr>
            <a:r>
              <a:rPr lang="en-US" i="1" dirty="0"/>
              <a:t>Input: CNN</a:t>
            </a:r>
            <a:br>
              <a:rPr lang="en-US" dirty="0"/>
            </a:br>
            <a:r>
              <a:rPr lang="en-US" i="1" dirty="0"/>
              <a:t>Output: Convolutional Neural Network – Used for image processing</a:t>
            </a:r>
            <a:br>
              <a:rPr lang="en-US" dirty="0"/>
            </a:br>
            <a:r>
              <a:rPr lang="en-US" i="1" dirty="0"/>
              <a:t>Input: RNN</a:t>
            </a:r>
            <a:br>
              <a:rPr lang="en-US" dirty="0"/>
            </a:br>
            <a:r>
              <a:rPr lang="en-US" i="1" dirty="0"/>
              <a:t>Output: ?</a:t>
            </a:r>
            <a:endParaRPr lang="en-US" dirty="0"/>
          </a:p>
        </p:txBody>
      </p:sp>
    </p:spTree>
    <p:extLst>
      <p:ext uri="{BB962C8B-B14F-4D97-AF65-F5344CB8AC3E}">
        <p14:creationId xmlns:p14="http://schemas.microsoft.com/office/powerpoint/2010/main" val="4005875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9602A0-A56F-7C6B-C506-B4505B9E84C8}"/>
              </a:ext>
            </a:extLst>
          </p:cNvPr>
          <p:cNvSpPr txBox="1"/>
          <p:nvPr/>
        </p:nvSpPr>
        <p:spPr>
          <a:xfrm>
            <a:off x="531223" y="1584518"/>
            <a:ext cx="8612777" cy="3139321"/>
          </a:xfrm>
          <a:prstGeom prst="rect">
            <a:avLst/>
          </a:prstGeom>
          <a:noFill/>
        </p:spPr>
        <p:txBody>
          <a:bodyPr wrap="square">
            <a:spAutoFit/>
          </a:bodyPr>
          <a:lstStyle/>
          <a:p>
            <a:pPr>
              <a:buNone/>
            </a:pPr>
            <a:r>
              <a:rPr lang="en-US" b="1" dirty="0"/>
              <a:t>Industry Use Cases</a:t>
            </a:r>
          </a:p>
          <a:p>
            <a:pPr>
              <a:buNone/>
            </a:pPr>
            <a:r>
              <a:rPr lang="en-US" b="1" dirty="0"/>
              <a:t>1. Healthcare</a:t>
            </a:r>
          </a:p>
          <a:p>
            <a:pPr>
              <a:buNone/>
            </a:pPr>
            <a:r>
              <a:rPr lang="en-US" b="1" dirty="0"/>
              <a:t>Use Case: Medical Text Classification</a:t>
            </a:r>
            <a:br>
              <a:rPr lang="en-US" dirty="0"/>
            </a:br>
            <a:r>
              <a:rPr lang="en-US" dirty="0"/>
              <a:t>Few-shot prompting is used to categorize clinical notes or patient complaints with limited labeled data.</a:t>
            </a:r>
          </a:p>
          <a:p>
            <a:pPr>
              <a:buNone/>
            </a:pPr>
            <a:r>
              <a:rPr lang="en-US" b="1" dirty="0"/>
              <a:t>Prompt Example:</a:t>
            </a:r>
            <a:endParaRPr lang="en-US" dirty="0"/>
          </a:p>
          <a:p>
            <a:pPr>
              <a:buNone/>
            </a:pPr>
            <a:r>
              <a:rPr lang="en-US" i="1" dirty="0"/>
              <a:t>Symptom: “High blood sugar detected” → Category: Diabetes</a:t>
            </a:r>
            <a:br>
              <a:rPr lang="en-US" dirty="0"/>
            </a:br>
            <a:r>
              <a:rPr lang="en-US" i="1" dirty="0"/>
              <a:t>Symptom: “Chest pain during exertion” → Category: Heart Disease</a:t>
            </a:r>
            <a:br>
              <a:rPr lang="en-US" dirty="0"/>
            </a:br>
            <a:r>
              <a:rPr lang="en-US" i="1" dirty="0"/>
              <a:t>Symptom: “Persistent cough and fever” → Category: ?</a:t>
            </a:r>
            <a:endParaRPr lang="en-US" dirty="0"/>
          </a:p>
          <a:p>
            <a:pPr>
              <a:buNone/>
            </a:pPr>
            <a:r>
              <a:rPr lang="en-US" b="1" dirty="0"/>
              <a:t>Outcome:</a:t>
            </a:r>
            <a:br>
              <a:rPr lang="en-US" dirty="0"/>
            </a:br>
            <a:r>
              <a:rPr lang="en-US" dirty="0"/>
              <a:t>Improved classification accuracy without building a full ML model.</a:t>
            </a:r>
          </a:p>
        </p:txBody>
      </p:sp>
    </p:spTree>
    <p:extLst>
      <p:ext uri="{BB962C8B-B14F-4D97-AF65-F5344CB8AC3E}">
        <p14:creationId xmlns:p14="http://schemas.microsoft.com/office/powerpoint/2010/main" val="2696961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1165AE-601C-BCB9-EEEE-A1AF770A5318}"/>
              </a:ext>
            </a:extLst>
          </p:cNvPr>
          <p:cNvSpPr txBox="1"/>
          <p:nvPr/>
        </p:nvSpPr>
        <p:spPr>
          <a:xfrm>
            <a:off x="383177" y="206047"/>
            <a:ext cx="8760823" cy="2585323"/>
          </a:xfrm>
          <a:prstGeom prst="rect">
            <a:avLst/>
          </a:prstGeom>
          <a:noFill/>
        </p:spPr>
        <p:txBody>
          <a:bodyPr wrap="square">
            <a:spAutoFit/>
          </a:bodyPr>
          <a:lstStyle/>
          <a:p>
            <a:pPr>
              <a:buNone/>
            </a:pPr>
            <a:r>
              <a:rPr lang="en-IN" b="1" dirty="0"/>
              <a:t>2. Finance</a:t>
            </a:r>
          </a:p>
          <a:p>
            <a:pPr>
              <a:buNone/>
            </a:pPr>
            <a:r>
              <a:rPr lang="en-IN" b="1" dirty="0"/>
              <a:t>Use Case: Fraud Detection Patterns</a:t>
            </a:r>
            <a:br>
              <a:rPr lang="en-IN" dirty="0"/>
            </a:br>
            <a:r>
              <a:rPr lang="en-IN" dirty="0"/>
              <a:t>Banks use few-shot prompting to identify suspicious transaction patterns.</a:t>
            </a:r>
          </a:p>
          <a:p>
            <a:pPr>
              <a:buNone/>
            </a:pPr>
            <a:r>
              <a:rPr lang="en-IN" b="1" dirty="0"/>
              <a:t>Prompt Example:</a:t>
            </a:r>
            <a:endParaRPr lang="en-IN" dirty="0"/>
          </a:p>
          <a:p>
            <a:pPr>
              <a:buNone/>
            </a:pPr>
            <a:r>
              <a:rPr lang="en-IN" i="1" dirty="0"/>
              <a:t>Transaction: Multiple rapid transfers → Fraud</a:t>
            </a:r>
            <a:br>
              <a:rPr lang="en-IN" dirty="0"/>
            </a:br>
            <a:r>
              <a:rPr lang="en-IN" i="1" dirty="0"/>
              <a:t>Transaction: Single small payment → Normal</a:t>
            </a:r>
            <a:br>
              <a:rPr lang="en-IN" dirty="0"/>
            </a:br>
            <a:r>
              <a:rPr lang="en-IN" i="1" dirty="0"/>
              <a:t>Transaction: Large overseas transfer at midnight → ?</a:t>
            </a:r>
            <a:endParaRPr lang="en-IN" dirty="0"/>
          </a:p>
          <a:p>
            <a:pPr>
              <a:buNone/>
            </a:pPr>
            <a:r>
              <a:rPr lang="en-IN" b="1" dirty="0"/>
              <a:t>Outcome:</a:t>
            </a:r>
            <a:br>
              <a:rPr lang="en-IN" dirty="0"/>
            </a:br>
            <a:r>
              <a:rPr lang="en-IN" dirty="0"/>
              <a:t>Helps analysts quickly flag potential fraud cases.</a:t>
            </a:r>
          </a:p>
        </p:txBody>
      </p:sp>
      <p:sp>
        <p:nvSpPr>
          <p:cNvPr id="5" name="TextBox 4">
            <a:extLst>
              <a:ext uri="{FF2B5EF4-FFF2-40B4-BE49-F238E27FC236}">
                <a16:creationId xmlns:a16="http://schemas.microsoft.com/office/drawing/2014/main" id="{2422FC17-D5C0-A542-DAD3-F507889FCDBC}"/>
              </a:ext>
            </a:extLst>
          </p:cNvPr>
          <p:cNvSpPr txBox="1"/>
          <p:nvPr/>
        </p:nvSpPr>
        <p:spPr>
          <a:xfrm>
            <a:off x="322217" y="3664195"/>
            <a:ext cx="8821783" cy="2862322"/>
          </a:xfrm>
          <a:prstGeom prst="rect">
            <a:avLst/>
          </a:prstGeom>
          <a:noFill/>
        </p:spPr>
        <p:txBody>
          <a:bodyPr wrap="square">
            <a:spAutoFit/>
          </a:bodyPr>
          <a:lstStyle/>
          <a:p>
            <a:pPr>
              <a:buNone/>
            </a:pPr>
            <a:r>
              <a:rPr lang="en-US" b="1" dirty="0"/>
              <a:t>3. Natural Language Processing (NLP)</a:t>
            </a:r>
          </a:p>
          <a:p>
            <a:pPr>
              <a:buNone/>
            </a:pPr>
            <a:r>
              <a:rPr lang="en-US" b="1" dirty="0"/>
              <a:t>Use Case: Named Entity Recognition (NER)</a:t>
            </a:r>
            <a:br>
              <a:rPr lang="en-US" dirty="0"/>
            </a:br>
            <a:r>
              <a:rPr lang="en-US" dirty="0"/>
              <a:t>Few-shot prompting enables entity extraction without retraining models.</a:t>
            </a:r>
          </a:p>
          <a:p>
            <a:pPr>
              <a:buNone/>
            </a:pPr>
            <a:r>
              <a:rPr lang="en-US" b="1" dirty="0"/>
              <a:t>Prompt Example:</a:t>
            </a:r>
            <a:endParaRPr lang="en-US" dirty="0"/>
          </a:p>
          <a:p>
            <a:pPr>
              <a:buNone/>
            </a:pPr>
            <a:r>
              <a:rPr lang="en-US" i="1" dirty="0"/>
              <a:t>Text: “Google was founded in California.”</a:t>
            </a:r>
            <a:br>
              <a:rPr lang="en-US" dirty="0"/>
            </a:br>
            <a:r>
              <a:rPr lang="en-US" i="1" dirty="0"/>
              <a:t>Entity: Organization – Google</a:t>
            </a:r>
            <a:br>
              <a:rPr lang="en-US" dirty="0"/>
            </a:br>
            <a:r>
              <a:rPr lang="en-US" i="1" dirty="0"/>
              <a:t>Text: “Apple released a new product.”</a:t>
            </a:r>
            <a:br>
              <a:rPr lang="en-US" dirty="0"/>
            </a:br>
            <a:r>
              <a:rPr lang="en-US" i="1" dirty="0"/>
              <a:t>Entity: Organization – ?</a:t>
            </a:r>
            <a:endParaRPr lang="en-US" dirty="0"/>
          </a:p>
          <a:p>
            <a:pPr>
              <a:buNone/>
            </a:pPr>
            <a:r>
              <a:rPr lang="en-US" b="1" dirty="0"/>
              <a:t>Outcome:</a:t>
            </a:r>
            <a:br>
              <a:rPr lang="en-US" dirty="0"/>
            </a:br>
            <a:r>
              <a:rPr lang="en-US" dirty="0"/>
              <a:t>Accurate entity identification with minimal examples.</a:t>
            </a:r>
          </a:p>
        </p:txBody>
      </p:sp>
    </p:spTree>
    <p:extLst>
      <p:ext uri="{BB962C8B-B14F-4D97-AF65-F5344CB8AC3E}">
        <p14:creationId xmlns:p14="http://schemas.microsoft.com/office/powerpoint/2010/main" val="554243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303E31-25C8-DD27-A40A-0F5B916AE4BA}"/>
              </a:ext>
            </a:extLst>
          </p:cNvPr>
          <p:cNvSpPr txBox="1"/>
          <p:nvPr/>
        </p:nvSpPr>
        <p:spPr>
          <a:xfrm>
            <a:off x="496389" y="898544"/>
            <a:ext cx="8647611" cy="1477328"/>
          </a:xfrm>
          <a:prstGeom prst="rect">
            <a:avLst/>
          </a:prstGeom>
          <a:noFill/>
        </p:spPr>
        <p:txBody>
          <a:bodyPr wrap="square">
            <a:spAutoFit/>
          </a:bodyPr>
          <a:lstStyle/>
          <a:p>
            <a:pPr>
              <a:buNone/>
            </a:pPr>
            <a:r>
              <a:rPr lang="en-US" b="1" dirty="0"/>
              <a:t>Advantages</a:t>
            </a:r>
          </a:p>
          <a:p>
            <a:pPr>
              <a:buFont typeface="Arial" panose="020B0604020202020204" pitchFamily="34" charset="0"/>
              <a:buChar char="•"/>
            </a:pPr>
            <a:r>
              <a:rPr lang="en-US" dirty="0"/>
              <a:t>Higher accuracy and consistency</a:t>
            </a:r>
          </a:p>
          <a:p>
            <a:pPr>
              <a:buFont typeface="Arial" panose="020B0604020202020204" pitchFamily="34" charset="0"/>
              <a:buChar char="•"/>
            </a:pPr>
            <a:r>
              <a:rPr lang="en-US" dirty="0"/>
              <a:t>Better control over response style and format</a:t>
            </a:r>
          </a:p>
          <a:p>
            <a:pPr>
              <a:buFont typeface="Arial" panose="020B0604020202020204" pitchFamily="34" charset="0"/>
              <a:buChar char="•"/>
            </a:pPr>
            <a:r>
              <a:rPr lang="en-US" dirty="0"/>
              <a:t>Effective for structured and classification tasks</a:t>
            </a:r>
          </a:p>
          <a:p>
            <a:pPr>
              <a:buFont typeface="Arial" panose="020B0604020202020204" pitchFamily="34" charset="0"/>
              <a:buChar char="•"/>
            </a:pPr>
            <a:r>
              <a:rPr lang="en-US" dirty="0"/>
              <a:t>Reduces misinterpretation in complex prompts</a:t>
            </a:r>
          </a:p>
        </p:txBody>
      </p:sp>
      <p:sp>
        <p:nvSpPr>
          <p:cNvPr id="5" name="TextBox 4">
            <a:extLst>
              <a:ext uri="{FF2B5EF4-FFF2-40B4-BE49-F238E27FC236}">
                <a16:creationId xmlns:a16="http://schemas.microsoft.com/office/drawing/2014/main" id="{A7F0F412-0BA9-C258-F038-57D08A4400F0}"/>
              </a:ext>
            </a:extLst>
          </p:cNvPr>
          <p:cNvSpPr txBox="1"/>
          <p:nvPr/>
        </p:nvSpPr>
        <p:spPr>
          <a:xfrm>
            <a:off x="496389" y="2831013"/>
            <a:ext cx="8647611" cy="1200329"/>
          </a:xfrm>
          <a:prstGeom prst="rect">
            <a:avLst/>
          </a:prstGeom>
          <a:noFill/>
        </p:spPr>
        <p:txBody>
          <a:bodyPr wrap="square">
            <a:spAutoFit/>
          </a:bodyPr>
          <a:lstStyle/>
          <a:p>
            <a:pPr>
              <a:buNone/>
            </a:pPr>
            <a:r>
              <a:rPr lang="en-US" b="1" dirty="0"/>
              <a:t>Limitations</a:t>
            </a:r>
          </a:p>
          <a:p>
            <a:pPr>
              <a:buFont typeface="Arial" panose="020B0604020202020204" pitchFamily="34" charset="0"/>
              <a:buChar char="•"/>
            </a:pPr>
            <a:r>
              <a:rPr lang="en-US" dirty="0"/>
              <a:t>Longer prompts increase token usage</a:t>
            </a:r>
          </a:p>
          <a:p>
            <a:pPr>
              <a:buFont typeface="Arial" panose="020B0604020202020204" pitchFamily="34" charset="0"/>
              <a:buChar char="•"/>
            </a:pPr>
            <a:r>
              <a:rPr lang="en-US" dirty="0"/>
              <a:t>Example quality strongly affects performance</a:t>
            </a:r>
          </a:p>
          <a:p>
            <a:pPr>
              <a:buFont typeface="Arial" panose="020B0604020202020204" pitchFamily="34" charset="0"/>
              <a:buChar char="•"/>
            </a:pPr>
            <a:r>
              <a:rPr lang="en-US" dirty="0"/>
              <a:t>Not scalable for very large prompt templates</a:t>
            </a:r>
          </a:p>
        </p:txBody>
      </p:sp>
    </p:spTree>
    <p:extLst>
      <p:ext uri="{BB962C8B-B14F-4D97-AF65-F5344CB8AC3E}">
        <p14:creationId xmlns:p14="http://schemas.microsoft.com/office/powerpoint/2010/main" val="2892950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966981-5074-AA53-CB28-09F35E61C6C3}"/>
              </a:ext>
            </a:extLst>
          </p:cNvPr>
          <p:cNvSpPr txBox="1"/>
          <p:nvPr/>
        </p:nvSpPr>
        <p:spPr>
          <a:xfrm>
            <a:off x="261249" y="233338"/>
            <a:ext cx="6096000" cy="369332"/>
          </a:xfrm>
          <a:prstGeom prst="rect">
            <a:avLst/>
          </a:prstGeom>
          <a:noFill/>
        </p:spPr>
        <p:txBody>
          <a:bodyPr wrap="square">
            <a:spAutoFit/>
          </a:bodyPr>
          <a:lstStyle/>
          <a:p>
            <a:r>
              <a:rPr kumimoji="0" lang="en-US" altLang="en-US" sz="1800" b="1" i="0" u="none" strike="noStrike" cap="none" normalizeH="0" baseline="0" dirty="0">
                <a:ln>
                  <a:noFill/>
                </a:ln>
                <a:solidFill>
                  <a:schemeClr val="tx1"/>
                </a:solidFill>
                <a:effectLst/>
                <a:latin typeface="Arial" panose="020B0604020202020204" pitchFamily="34" charset="0"/>
              </a:rPr>
              <a:t>3. Template-Based Prompting</a:t>
            </a:r>
            <a:endParaRPr lang="hi-IN" dirty="0"/>
          </a:p>
        </p:txBody>
      </p:sp>
      <p:sp>
        <p:nvSpPr>
          <p:cNvPr id="5" name="TextBox 4">
            <a:extLst>
              <a:ext uri="{FF2B5EF4-FFF2-40B4-BE49-F238E27FC236}">
                <a16:creationId xmlns:a16="http://schemas.microsoft.com/office/drawing/2014/main" id="{4B41D8D2-D0BB-8B40-B8B0-3DB026B75748}"/>
              </a:ext>
            </a:extLst>
          </p:cNvPr>
          <p:cNvSpPr txBox="1"/>
          <p:nvPr/>
        </p:nvSpPr>
        <p:spPr>
          <a:xfrm>
            <a:off x="261249" y="724372"/>
            <a:ext cx="11460488" cy="923330"/>
          </a:xfrm>
          <a:prstGeom prst="rect">
            <a:avLst/>
          </a:prstGeom>
          <a:noFill/>
        </p:spPr>
        <p:txBody>
          <a:bodyPr wrap="square">
            <a:spAutoFit/>
          </a:bodyPr>
          <a:lstStyle/>
          <a:p>
            <a:pPr>
              <a:buNone/>
            </a:pPr>
            <a:r>
              <a:rPr lang="en-US" dirty="0"/>
              <a:t>Template-based prompting is a prompting technique in which a </a:t>
            </a:r>
            <a:r>
              <a:rPr lang="en-US" b="1" dirty="0"/>
              <a:t>predefined and reusable prompt structure</a:t>
            </a:r>
            <a:r>
              <a:rPr lang="en-US" dirty="0"/>
              <a:t> is created with fixed instructions and placeholders. These placeholders are filled with task-specific inputs, ensuring consistent, structured, and predictable AI responses across multiple queries.</a:t>
            </a:r>
          </a:p>
        </p:txBody>
      </p:sp>
      <p:sp>
        <p:nvSpPr>
          <p:cNvPr id="7" name="TextBox 6">
            <a:extLst>
              <a:ext uri="{FF2B5EF4-FFF2-40B4-BE49-F238E27FC236}">
                <a16:creationId xmlns:a16="http://schemas.microsoft.com/office/drawing/2014/main" id="{A8E70761-B937-041C-1A34-B0B711B2B1C9}"/>
              </a:ext>
            </a:extLst>
          </p:cNvPr>
          <p:cNvSpPr txBox="1"/>
          <p:nvPr/>
        </p:nvSpPr>
        <p:spPr>
          <a:xfrm>
            <a:off x="261249" y="1664900"/>
            <a:ext cx="8882751" cy="1477328"/>
          </a:xfrm>
          <a:prstGeom prst="rect">
            <a:avLst/>
          </a:prstGeom>
          <a:noFill/>
        </p:spPr>
        <p:txBody>
          <a:bodyPr wrap="square">
            <a:spAutoFit/>
          </a:bodyPr>
          <a:lstStyle/>
          <a:p>
            <a:pPr>
              <a:buNone/>
            </a:pPr>
            <a:r>
              <a:rPr lang="en-US" b="1" dirty="0"/>
              <a:t>Key Characteristics</a:t>
            </a:r>
          </a:p>
          <a:p>
            <a:pPr>
              <a:buFont typeface="Arial" panose="020B0604020202020204" pitchFamily="34" charset="0"/>
              <a:buChar char="•"/>
            </a:pPr>
            <a:r>
              <a:rPr lang="en-US" dirty="0"/>
              <a:t>Uses a </a:t>
            </a:r>
            <a:r>
              <a:rPr lang="en-US" b="1" dirty="0"/>
              <a:t>fixed prompt format</a:t>
            </a:r>
            <a:endParaRPr lang="en-US" dirty="0"/>
          </a:p>
          <a:p>
            <a:pPr>
              <a:buFont typeface="Arial" panose="020B0604020202020204" pitchFamily="34" charset="0"/>
              <a:buChar char="•"/>
            </a:pPr>
            <a:r>
              <a:rPr lang="en-US" dirty="0"/>
              <a:t>Includes </a:t>
            </a:r>
            <a:r>
              <a:rPr lang="en-US" b="1" dirty="0"/>
              <a:t>placeholders</a:t>
            </a:r>
            <a:r>
              <a:rPr lang="en-US" dirty="0"/>
              <a:t> (variables) for dynamic input</a:t>
            </a:r>
          </a:p>
          <a:p>
            <a:pPr>
              <a:buFont typeface="Arial" panose="020B0604020202020204" pitchFamily="34" charset="0"/>
              <a:buChar char="•"/>
            </a:pPr>
            <a:r>
              <a:rPr lang="en-US" dirty="0"/>
              <a:t>Ensures output consistency</a:t>
            </a:r>
          </a:p>
          <a:p>
            <a:pPr>
              <a:buFont typeface="Arial" panose="020B0604020202020204" pitchFamily="34" charset="0"/>
              <a:buChar char="•"/>
            </a:pPr>
            <a:r>
              <a:rPr lang="en-US" dirty="0"/>
              <a:t>Scalable for repeated or automated tasks</a:t>
            </a:r>
          </a:p>
        </p:txBody>
      </p:sp>
      <p:sp>
        <p:nvSpPr>
          <p:cNvPr id="9" name="TextBox 8">
            <a:extLst>
              <a:ext uri="{FF2B5EF4-FFF2-40B4-BE49-F238E27FC236}">
                <a16:creationId xmlns:a16="http://schemas.microsoft.com/office/drawing/2014/main" id="{8D467BDB-63F7-3972-425C-7771C3215B2C}"/>
              </a:ext>
            </a:extLst>
          </p:cNvPr>
          <p:cNvSpPr txBox="1"/>
          <p:nvPr/>
        </p:nvSpPr>
        <p:spPr>
          <a:xfrm>
            <a:off x="261249" y="3660004"/>
            <a:ext cx="8882751" cy="1477328"/>
          </a:xfrm>
          <a:prstGeom prst="rect">
            <a:avLst/>
          </a:prstGeom>
          <a:noFill/>
        </p:spPr>
        <p:txBody>
          <a:bodyPr wrap="square">
            <a:spAutoFit/>
          </a:bodyPr>
          <a:lstStyle/>
          <a:p>
            <a:pPr>
              <a:buNone/>
            </a:pPr>
            <a:r>
              <a:rPr lang="en-US" b="1" dirty="0"/>
              <a:t>How Template-Based Prompting Works</a:t>
            </a:r>
          </a:p>
          <a:p>
            <a:pPr>
              <a:buFont typeface="+mj-lt"/>
              <a:buAutoNum type="arabicPeriod"/>
            </a:pPr>
            <a:r>
              <a:rPr lang="en-US" dirty="0"/>
              <a:t>A standard prompt structure is designed</a:t>
            </a:r>
          </a:p>
          <a:p>
            <a:pPr>
              <a:buFont typeface="+mj-lt"/>
              <a:buAutoNum type="arabicPeriod"/>
            </a:pPr>
            <a:r>
              <a:rPr lang="en-US" dirty="0"/>
              <a:t>Variable fields (placeholders) are defined</a:t>
            </a:r>
          </a:p>
          <a:p>
            <a:pPr>
              <a:buFont typeface="+mj-lt"/>
              <a:buAutoNum type="arabicPeriod"/>
            </a:pPr>
            <a:r>
              <a:rPr lang="en-US" dirty="0"/>
              <a:t>Inputs are inserted into the template</a:t>
            </a:r>
          </a:p>
          <a:p>
            <a:pPr>
              <a:buFont typeface="+mj-lt"/>
              <a:buAutoNum type="arabicPeriod"/>
            </a:pPr>
            <a:r>
              <a:rPr lang="en-US" dirty="0"/>
              <a:t>The AI generates output following the same structure every time</a:t>
            </a:r>
          </a:p>
        </p:txBody>
      </p:sp>
    </p:spTree>
    <p:extLst>
      <p:ext uri="{BB962C8B-B14F-4D97-AF65-F5344CB8AC3E}">
        <p14:creationId xmlns:p14="http://schemas.microsoft.com/office/powerpoint/2010/main" val="5553340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F7D305-9C46-1A82-07E3-C06248B3C6CA}"/>
              </a:ext>
            </a:extLst>
          </p:cNvPr>
          <p:cNvSpPr txBox="1"/>
          <p:nvPr/>
        </p:nvSpPr>
        <p:spPr>
          <a:xfrm>
            <a:off x="531223" y="241720"/>
            <a:ext cx="8612777" cy="3139321"/>
          </a:xfrm>
          <a:prstGeom prst="rect">
            <a:avLst/>
          </a:prstGeom>
          <a:noFill/>
        </p:spPr>
        <p:txBody>
          <a:bodyPr wrap="square">
            <a:spAutoFit/>
          </a:bodyPr>
          <a:lstStyle/>
          <a:p>
            <a:pPr>
              <a:buNone/>
            </a:pPr>
            <a:r>
              <a:rPr lang="en-US" b="1" dirty="0"/>
              <a:t>Template Prompt Examples</a:t>
            </a:r>
          </a:p>
          <a:p>
            <a:pPr>
              <a:buNone/>
            </a:pPr>
            <a:r>
              <a:rPr lang="en-US" b="1" dirty="0"/>
              <a:t>Example 1 – Concept Explanation Template</a:t>
            </a:r>
            <a:endParaRPr lang="en-US" dirty="0"/>
          </a:p>
          <a:p>
            <a:pPr>
              <a:buNone/>
            </a:pPr>
            <a:r>
              <a:rPr lang="en-US" i="1" dirty="0"/>
              <a:t>Topic: {Topic Name}</a:t>
            </a:r>
            <a:br>
              <a:rPr lang="en-US" dirty="0"/>
            </a:br>
            <a:r>
              <a:rPr lang="en-US" i="1" dirty="0"/>
              <a:t>Definition:</a:t>
            </a:r>
            <a:br>
              <a:rPr lang="en-US" dirty="0"/>
            </a:br>
            <a:r>
              <a:rPr lang="en-US" i="1" dirty="0"/>
              <a:t>Key Features:</a:t>
            </a:r>
            <a:br>
              <a:rPr lang="en-US" dirty="0"/>
            </a:br>
            <a:r>
              <a:rPr lang="en-US" i="1" dirty="0"/>
              <a:t>Applications:</a:t>
            </a:r>
            <a:endParaRPr lang="en-US" dirty="0"/>
          </a:p>
          <a:p>
            <a:pPr>
              <a:buNone/>
            </a:pPr>
            <a:r>
              <a:rPr lang="en-US" b="1" dirty="0"/>
              <a:t>Filled Example:</a:t>
            </a:r>
            <a:endParaRPr lang="en-US" dirty="0"/>
          </a:p>
          <a:p>
            <a:pPr>
              <a:buNone/>
            </a:pPr>
            <a:r>
              <a:rPr lang="en-US" i="1" dirty="0"/>
              <a:t>Topic: Convolutional Neural Networks</a:t>
            </a:r>
            <a:br>
              <a:rPr lang="en-US" dirty="0"/>
            </a:br>
            <a:r>
              <a:rPr lang="en-US" i="1" dirty="0"/>
              <a:t>Definition:</a:t>
            </a:r>
            <a:br>
              <a:rPr lang="en-US" dirty="0"/>
            </a:br>
            <a:r>
              <a:rPr lang="en-US" i="1" dirty="0"/>
              <a:t>Key Features:</a:t>
            </a:r>
            <a:br>
              <a:rPr lang="en-US" dirty="0"/>
            </a:br>
            <a:r>
              <a:rPr lang="en-US" i="1" dirty="0"/>
              <a:t>Applications:</a:t>
            </a:r>
            <a:endParaRPr lang="en-US" dirty="0"/>
          </a:p>
        </p:txBody>
      </p:sp>
      <p:sp>
        <p:nvSpPr>
          <p:cNvPr id="5" name="TextBox 4">
            <a:extLst>
              <a:ext uri="{FF2B5EF4-FFF2-40B4-BE49-F238E27FC236}">
                <a16:creationId xmlns:a16="http://schemas.microsoft.com/office/drawing/2014/main" id="{9736B0F6-180D-A097-81E4-0768D9E5DAF2}"/>
              </a:ext>
            </a:extLst>
          </p:cNvPr>
          <p:cNvSpPr txBox="1"/>
          <p:nvPr/>
        </p:nvSpPr>
        <p:spPr>
          <a:xfrm>
            <a:off x="34827" y="3641747"/>
            <a:ext cx="6096000" cy="1477328"/>
          </a:xfrm>
          <a:prstGeom prst="rect">
            <a:avLst/>
          </a:prstGeom>
          <a:noFill/>
        </p:spPr>
        <p:txBody>
          <a:bodyPr wrap="square">
            <a:spAutoFit/>
          </a:bodyPr>
          <a:lstStyle/>
          <a:p>
            <a:pPr>
              <a:buNone/>
            </a:pPr>
            <a:r>
              <a:rPr lang="en-US" b="1"/>
              <a:t>Example 2 – Comparison Template</a:t>
            </a:r>
            <a:endParaRPr lang="en-US"/>
          </a:p>
          <a:p>
            <a:pPr>
              <a:buNone/>
            </a:pPr>
            <a:r>
              <a:rPr lang="en-US" i="1"/>
              <a:t>Compare the following:</a:t>
            </a:r>
            <a:br>
              <a:rPr lang="en-US"/>
            </a:br>
            <a:r>
              <a:rPr lang="en-US" i="1"/>
              <a:t>Item 1: {A}</a:t>
            </a:r>
            <a:br>
              <a:rPr lang="en-US"/>
            </a:br>
            <a:r>
              <a:rPr lang="en-US" i="1"/>
              <a:t>Item 2: {B}</a:t>
            </a:r>
            <a:br>
              <a:rPr lang="en-US"/>
            </a:br>
            <a:r>
              <a:rPr lang="en-US" i="1"/>
              <a:t>Parameters: Definition, Advantages, Applications</a:t>
            </a:r>
            <a:endParaRPr lang="en-US" dirty="0"/>
          </a:p>
        </p:txBody>
      </p:sp>
      <p:sp>
        <p:nvSpPr>
          <p:cNvPr id="7" name="TextBox 6">
            <a:extLst>
              <a:ext uri="{FF2B5EF4-FFF2-40B4-BE49-F238E27FC236}">
                <a16:creationId xmlns:a16="http://schemas.microsoft.com/office/drawing/2014/main" id="{8B441562-E10E-10B0-A4E5-061805096874}"/>
              </a:ext>
            </a:extLst>
          </p:cNvPr>
          <p:cNvSpPr txBox="1"/>
          <p:nvPr/>
        </p:nvSpPr>
        <p:spPr>
          <a:xfrm>
            <a:off x="404942" y="5634341"/>
            <a:ext cx="6104708" cy="923330"/>
          </a:xfrm>
          <a:prstGeom prst="rect">
            <a:avLst/>
          </a:prstGeom>
          <a:noFill/>
        </p:spPr>
        <p:txBody>
          <a:bodyPr wrap="square">
            <a:spAutoFit/>
          </a:bodyPr>
          <a:lstStyle/>
          <a:p>
            <a:pPr>
              <a:buNone/>
            </a:pPr>
            <a:r>
              <a:rPr lang="en-IN" b="1" dirty="0"/>
              <a:t>Example 3 – Question Answer Template</a:t>
            </a:r>
            <a:endParaRPr lang="en-IN" dirty="0"/>
          </a:p>
          <a:p>
            <a:pPr>
              <a:buNone/>
            </a:pPr>
            <a:r>
              <a:rPr lang="en-IN" i="1" dirty="0"/>
              <a:t>Question: {Question}</a:t>
            </a:r>
            <a:br>
              <a:rPr lang="en-IN" dirty="0"/>
            </a:br>
            <a:r>
              <a:rPr lang="en-IN" i="1" dirty="0"/>
              <a:t>Answer (in 3 bullet points):</a:t>
            </a:r>
            <a:endParaRPr lang="en-IN" dirty="0"/>
          </a:p>
        </p:txBody>
      </p:sp>
    </p:spTree>
    <p:extLst>
      <p:ext uri="{BB962C8B-B14F-4D97-AF65-F5344CB8AC3E}">
        <p14:creationId xmlns:p14="http://schemas.microsoft.com/office/powerpoint/2010/main" val="2671054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C14E4C-6512-1252-926D-2B14B772A33D}"/>
              </a:ext>
            </a:extLst>
          </p:cNvPr>
          <p:cNvSpPr txBox="1"/>
          <p:nvPr/>
        </p:nvSpPr>
        <p:spPr>
          <a:xfrm>
            <a:off x="252549" y="1723017"/>
            <a:ext cx="8891451" cy="3139321"/>
          </a:xfrm>
          <a:prstGeom prst="rect">
            <a:avLst/>
          </a:prstGeom>
          <a:noFill/>
        </p:spPr>
        <p:txBody>
          <a:bodyPr wrap="square">
            <a:spAutoFit/>
          </a:bodyPr>
          <a:lstStyle/>
          <a:p>
            <a:pPr>
              <a:buNone/>
            </a:pPr>
            <a:r>
              <a:rPr lang="en-US" b="1" dirty="0"/>
              <a:t>Industry Use Cases</a:t>
            </a:r>
          </a:p>
          <a:p>
            <a:pPr>
              <a:buNone/>
            </a:pPr>
            <a:r>
              <a:rPr lang="en-US" b="1" dirty="0"/>
              <a:t>1. Healthcare</a:t>
            </a:r>
          </a:p>
          <a:p>
            <a:pPr>
              <a:buNone/>
            </a:pPr>
            <a:r>
              <a:rPr lang="en-US" b="1" dirty="0"/>
              <a:t>Use Case: Medical Report Summarization</a:t>
            </a:r>
            <a:br>
              <a:rPr lang="en-US" dirty="0"/>
            </a:br>
            <a:r>
              <a:rPr lang="en-US" dirty="0"/>
              <a:t>Hospitals use template-based prompting to generate standardized patient summaries.</a:t>
            </a:r>
          </a:p>
          <a:p>
            <a:pPr>
              <a:buNone/>
            </a:pPr>
            <a:r>
              <a:rPr lang="en-US" b="1" dirty="0"/>
              <a:t>Template Prompt:</a:t>
            </a:r>
            <a:endParaRPr lang="en-US" dirty="0"/>
          </a:p>
          <a:p>
            <a:pPr>
              <a:buNone/>
            </a:pPr>
            <a:r>
              <a:rPr lang="en-US" i="1" dirty="0"/>
              <a:t>Patient Condition:</a:t>
            </a:r>
            <a:br>
              <a:rPr lang="en-US" dirty="0"/>
            </a:br>
            <a:r>
              <a:rPr lang="en-US" i="1" dirty="0"/>
              <a:t>Symptoms:</a:t>
            </a:r>
            <a:br>
              <a:rPr lang="en-US" dirty="0"/>
            </a:br>
            <a:r>
              <a:rPr lang="en-US" i="1" dirty="0"/>
              <a:t>Diagnosis Summary:</a:t>
            </a:r>
            <a:br>
              <a:rPr lang="en-US" dirty="0"/>
            </a:br>
            <a:r>
              <a:rPr lang="en-US" i="1" dirty="0"/>
              <a:t>Recommended Tests:</a:t>
            </a:r>
            <a:endParaRPr lang="en-US" dirty="0"/>
          </a:p>
          <a:p>
            <a:pPr>
              <a:buNone/>
            </a:pPr>
            <a:r>
              <a:rPr lang="en-US" b="1" dirty="0"/>
              <a:t>Outcome:</a:t>
            </a:r>
            <a:br>
              <a:rPr lang="en-US" dirty="0"/>
            </a:br>
            <a:r>
              <a:rPr lang="en-US" dirty="0"/>
              <a:t>Ensures consistency across clinical documentation.</a:t>
            </a:r>
          </a:p>
        </p:txBody>
      </p:sp>
    </p:spTree>
    <p:extLst>
      <p:ext uri="{BB962C8B-B14F-4D97-AF65-F5344CB8AC3E}">
        <p14:creationId xmlns:p14="http://schemas.microsoft.com/office/powerpoint/2010/main" val="3698771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82168B-FBEB-13C9-44A2-A3BDBFDA0C85}"/>
              </a:ext>
            </a:extLst>
          </p:cNvPr>
          <p:cNvSpPr txBox="1"/>
          <p:nvPr/>
        </p:nvSpPr>
        <p:spPr>
          <a:xfrm>
            <a:off x="156753" y="170375"/>
            <a:ext cx="10371909" cy="6186309"/>
          </a:xfrm>
          <a:prstGeom prst="rect">
            <a:avLst/>
          </a:prstGeom>
          <a:noFill/>
        </p:spPr>
        <p:txBody>
          <a:bodyPr wrap="square">
            <a:spAutoFit/>
          </a:bodyPr>
          <a:lstStyle/>
          <a:p>
            <a:pPr>
              <a:buNone/>
            </a:pPr>
            <a:r>
              <a:rPr lang="en-US" b="1" dirty="0"/>
              <a:t>1. Instruction Clarity, Specificity, and Precision</a:t>
            </a:r>
          </a:p>
          <a:p>
            <a:pPr>
              <a:buNone/>
            </a:pPr>
            <a:r>
              <a:rPr lang="en-US" b="1" dirty="0"/>
              <a:t>Definition:</a:t>
            </a:r>
            <a:br>
              <a:rPr lang="en-US" dirty="0"/>
            </a:br>
            <a:r>
              <a:rPr lang="en-US" dirty="0"/>
              <a:t>instruction </a:t>
            </a:r>
            <a:r>
              <a:rPr lang="en-US" b="1" dirty="0"/>
              <a:t>clarity</a:t>
            </a:r>
            <a:r>
              <a:rPr lang="en-US" dirty="0"/>
              <a:t> refers to expressing the task in a clear, direct, and unambiguous manner so the AI can easily understand the user’s intent.</a:t>
            </a:r>
            <a:br>
              <a:rPr lang="en-US" dirty="0"/>
            </a:br>
            <a:r>
              <a:rPr lang="en-US" b="1" dirty="0"/>
              <a:t>Specificity</a:t>
            </a:r>
            <a:r>
              <a:rPr lang="en-US" dirty="0"/>
              <a:t> defines the exact task, scope, and expected level of detail, while precision ensures that the instructions leave no room for multiple interpretations. Together, these elements reduce uncertainty, improve consistency, and increase the accuracy and relevance of AI-generated responses.</a:t>
            </a:r>
            <a:endParaRPr lang="en-US" b="1" dirty="0"/>
          </a:p>
          <a:p>
            <a:pPr>
              <a:buNone/>
            </a:pPr>
            <a:endParaRPr lang="en-US" b="1" dirty="0"/>
          </a:p>
          <a:p>
            <a:pPr>
              <a:buNone/>
            </a:pPr>
            <a:r>
              <a:rPr lang="en-US" b="1" dirty="0"/>
              <a:t>Precision</a:t>
            </a:r>
            <a:r>
              <a:rPr lang="en-US" dirty="0"/>
              <a:t> in prompt engineering is the clarity and exactness with which instructions, constraints, and expected outputs are stated to ensure consistent and correct responses from an AI model.</a:t>
            </a:r>
            <a:endParaRPr lang="en-US" b="1" dirty="0"/>
          </a:p>
          <a:p>
            <a:pPr>
              <a:buNone/>
            </a:pPr>
            <a:endParaRPr lang="en-US" b="1" dirty="0"/>
          </a:p>
          <a:p>
            <a:pPr>
              <a:buNone/>
            </a:pPr>
            <a:endParaRPr lang="en-US" b="1" dirty="0"/>
          </a:p>
          <a:p>
            <a:pPr>
              <a:buNone/>
            </a:pPr>
            <a:endParaRPr lang="en-US" b="1" dirty="0"/>
          </a:p>
          <a:p>
            <a:pPr>
              <a:buNone/>
            </a:pPr>
            <a:endParaRPr lang="en-US" b="1" dirty="0"/>
          </a:p>
          <a:p>
            <a:pPr>
              <a:buNone/>
            </a:pPr>
            <a:endParaRPr lang="en-US" b="1" dirty="0"/>
          </a:p>
          <a:p>
            <a:endParaRPr lang="en-US" b="1" dirty="0"/>
          </a:p>
          <a:p>
            <a:r>
              <a:rPr lang="en-US" b="1" dirty="0"/>
              <a:t>Why It Is Important</a:t>
            </a:r>
          </a:p>
          <a:p>
            <a:r>
              <a:rPr lang="en-US" dirty="0"/>
              <a:t>Eliminates vague or misleading outputs</a:t>
            </a:r>
          </a:p>
          <a:p>
            <a:r>
              <a:rPr lang="en-US" dirty="0"/>
              <a:t>Improves task alignment with user goals</a:t>
            </a:r>
          </a:p>
          <a:p>
            <a:r>
              <a:rPr lang="en-US" dirty="0"/>
              <a:t>Produces consistent and repeatable responses</a:t>
            </a:r>
          </a:p>
          <a:p>
            <a:r>
              <a:rPr lang="en-US" dirty="0"/>
              <a:t>Reduces unnecessary or irrelevant information</a:t>
            </a:r>
          </a:p>
          <a:p>
            <a:pPr>
              <a:buNone/>
            </a:pPr>
            <a:endParaRPr lang="en-US" dirty="0"/>
          </a:p>
        </p:txBody>
      </p:sp>
      <p:sp>
        <p:nvSpPr>
          <p:cNvPr id="2" name="Rectangle 1">
            <a:extLst>
              <a:ext uri="{FF2B5EF4-FFF2-40B4-BE49-F238E27FC236}">
                <a16:creationId xmlns:a16="http://schemas.microsoft.com/office/drawing/2014/main" id="{33E59C3E-B0E7-4152-D94C-A0757C5FF3C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Specificity</a:t>
            </a:r>
            <a:r>
              <a:rPr kumimoji="0" lang="en-US" altLang="en-US" sz="1800" b="0" i="0" u="none" strike="noStrike" cap="none" normalizeH="0" baseline="0">
                <a:ln>
                  <a:noFill/>
                </a:ln>
                <a:solidFill>
                  <a:schemeClr val="tx1"/>
                </a:solidFill>
                <a:effectLst/>
                <a:latin typeface="Arial" panose="020B0604020202020204" pitchFamily="34" charset="0"/>
              </a:rPr>
              <a:t> → </a:t>
            </a:r>
            <a:r>
              <a:rPr kumimoji="0" lang="en-US" altLang="en-US" sz="1800" b="0" i="1" u="none" strike="noStrike" cap="none" normalizeH="0" baseline="0">
                <a:ln>
                  <a:noFill/>
                </a:ln>
                <a:solidFill>
                  <a:schemeClr val="tx1"/>
                </a:solidFill>
                <a:effectLst/>
                <a:latin typeface="Arial" panose="020B0604020202020204" pitchFamily="34" charset="0"/>
              </a:rPr>
              <a:t>how much detail</a:t>
            </a:r>
            <a:r>
              <a:rPr kumimoji="0" lang="en-US" altLang="en-US" sz="1800" b="0" i="0" u="none" strike="noStrike" cap="none" normalizeH="0" baseline="0">
                <a:ln>
                  <a:noFill/>
                </a:ln>
                <a:solidFill>
                  <a:schemeClr val="tx1"/>
                </a:solidFill>
                <a:effectLst/>
                <a:latin typeface="Arial" panose="020B0604020202020204" pitchFamily="34" charset="0"/>
              </a:rPr>
              <a:t> you provide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Precision</a:t>
            </a:r>
            <a:r>
              <a:rPr kumimoji="0" lang="en-US" altLang="en-US" sz="1800" b="0" i="0" u="none" strike="noStrike" cap="none" normalizeH="0" baseline="0">
                <a:ln>
                  <a:noFill/>
                </a:ln>
                <a:solidFill>
                  <a:schemeClr val="tx1"/>
                </a:solidFill>
                <a:effectLst/>
                <a:latin typeface="Arial" panose="020B0604020202020204" pitchFamily="34" charset="0"/>
              </a:rPr>
              <a:t> → </a:t>
            </a:r>
            <a:r>
              <a:rPr kumimoji="0" lang="en-US" altLang="en-US" sz="1800" b="0" i="1" u="none" strike="noStrike" cap="none" normalizeH="0" baseline="0">
                <a:ln>
                  <a:noFill/>
                </a:ln>
                <a:solidFill>
                  <a:schemeClr val="tx1"/>
                </a:solidFill>
                <a:effectLst/>
                <a:latin typeface="Arial" panose="020B0604020202020204" pitchFamily="34" charset="0"/>
              </a:rPr>
              <a:t>how exact and unambiguous</a:t>
            </a:r>
            <a:r>
              <a:rPr kumimoji="0" lang="en-US" altLang="en-US" sz="1800" b="0" i="0" u="none" strike="noStrike" cap="none" normalizeH="0" baseline="0">
                <a:ln>
                  <a:noFill/>
                </a:ln>
                <a:solidFill>
                  <a:schemeClr val="tx1"/>
                </a:solidFill>
                <a:effectLst/>
                <a:latin typeface="Arial" panose="020B0604020202020204" pitchFamily="34" charset="0"/>
              </a:rPr>
              <a:t> that detail is</a:t>
            </a:r>
          </a:p>
        </p:txBody>
      </p:sp>
      <p:sp>
        <p:nvSpPr>
          <p:cNvPr id="5" name="Rectangle 3">
            <a:extLst>
              <a:ext uri="{FF2B5EF4-FFF2-40B4-BE49-F238E27FC236}">
                <a16:creationId xmlns:a16="http://schemas.microsoft.com/office/drawing/2014/main" id="{2D00EAAF-9D95-196C-778A-70AB78ADE2F4}"/>
              </a:ext>
            </a:extLst>
          </p:cNvPr>
          <p:cNvSpPr>
            <a:spLocks noChangeArrowheads="1"/>
          </p:cNvSpPr>
          <p:nvPr/>
        </p:nvSpPr>
        <p:spPr bwMode="auto">
          <a:xfrm>
            <a:off x="100147" y="325265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Specificity</a:t>
            </a:r>
            <a:r>
              <a:rPr kumimoji="0" lang="en-US" altLang="en-US" sz="1800" b="0" i="0" u="none" strike="noStrike" cap="none" normalizeH="0" baseline="0" dirty="0">
                <a:ln>
                  <a:noFill/>
                </a:ln>
                <a:solidFill>
                  <a:schemeClr val="tx1"/>
                </a:solidFill>
                <a:effectLst/>
                <a:latin typeface="Arial" panose="020B0604020202020204" pitchFamily="34" charset="0"/>
              </a:rPr>
              <a:t> → </a:t>
            </a:r>
            <a:r>
              <a:rPr kumimoji="0" lang="en-US" altLang="en-US" sz="1800" b="0" i="1" u="none" strike="noStrike" cap="none" normalizeH="0" baseline="0" dirty="0">
                <a:ln>
                  <a:noFill/>
                </a:ln>
                <a:solidFill>
                  <a:schemeClr val="tx1"/>
                </a:solidFill>
                <a:effectLst/>
                <a:latin typeface="Arial" panose="020B0604020202020204" pitchFamily="34" charset="0"/>
              </a:rPr>
              <a:t>how much detail</a:t>
            </a:r>
            <a:r>
              <a:rPr kumimoji="0" lang="en-US" altLang="en-US" sz="1800" b="0" i="0" u="none" strike="noStrike" cap="none" normalizeH="0" baseline="0" dirty="0">
                <a:ln>
                  <a:noFill/>
                </a:ln>
                <a:solidFill>
                  <a:schemeClr val="tx1"/>
                </a:solidFill>
                <a:effectLst/>
                <a:latin typeface="Arial" panose="020B0604020202020204" pitchFamily="34" charset="0"/>
              </a:rPr>
              <a:t> you provide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Precision</a:t>
            </a:r>
            <a:r>
              <a:rPr kumimoji="0" lang="en-US" altLang="en-US" sz="1800" b="0" i="0" u="none" strike="noStrike" cap="none" normalizeH="0" baseline="0" dirty="0">
                <a:ln>
                  <a:noFill/>
                </a:ln>
                <a:solidFill>
                  <a:schemeClr val="tx1"/>
                </a:solidFill>
                <a:effectLst/>
                <a:latin typeface="Arial" panose="020B0604020202020204" pitchFamily="34" charset="0"/>
              </a:rPr>
              <a:t> → </a:t>
            </a:r>
            <a:r>
              <a:rPr kumimoji="0" lang="en-US" altLang="en-US" sz="1800" b="0" i="1" u="none" strike="noStrike" cap="none" normalizeH="0" baseline="0" dirty="0">
                <a:ln>
                  <a:noFill/>
                </a:ln>
                <a:solidFill>
                  <a:schemeClr val="tx1"/>
                </a:solidFill>
                <a:effectLst/>
                <a:latin typeface="Arial" panose="020B0604020202020204" pitchFamily="34" charset="0"/>
              </a:rPr>
              <a:t>how exact and unambiguous</a:t>
            </a:r>
            <a:r>
              <a:rPr kumimoji="0" lang="en-US" altLang="en-US" sz="1800" b="0" i="0" u="none" strike="noStrike" cap="none" normalizeH="0" baseline="0" dirty="0">
                <a:ln>
                  <a:noFill/>
                </a:ln>
                <a:solidFill>
                  <a:schemeClr val="tx1"/>
                </a:solidFill>
                <a:effectLst/>
                <a:latin typeface="Arial" panose="020B0604020202020204" pitchFamily="34" charset="0"/>
              </a:rPr>
              <a:t> that detail is</a:t>
            </a:r>
          </a:p>
        </p:txBody>
      </p:sp>
      <p:sp>
        <p:nvSpPr>
          <p:cNvPr id="6" name="Rectangle 4">
            <a:extLst>
              <a:ext uri="{FF2B5EF4-FFF2-40B4-BE49-F238E27FC236}">
                <a16:creationId xmlns:a16="http://schemas.microsoft.com/office/drawing/2014/main" id="{5625EC34-7A0E-D9BF-E5FF-F3344830B825}"/>
              </a:ext>
            </a:extLst>
          </p:cNvPr>
          <p:cNvSpPr>
            <a:spLocks noChangeArrowheads="1"/>
          </p:cNvSpPr>
          <p:nvPr/>
        </p:nvSpPr>
        <p:spPr bwMode="auto">
          <a:xfrm>
            <a:off x="1328058" y="3531221"/>
            <a:ext cx="971612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1" u="none" strike="noStrike" cap="none" normalizeH="0" baseline="0" dirty="0">
                <a:ln>
                  <a:noFill/>
                </a:ln>
                <a:solidFill>
                  <a:schemeClr val="tx1"/>
                </a:solidFill>
                <a:effectLst/>
                <a:latin typeface="Arial" panose="020B0604020202020204" pitchFamily="34" charset="0"/>
              </a:rPr>
              <a:t>Low precision:</a:t>
            </a:r>
            <a:r>
              <a:rPr kumimoji="0" lang="en-US" altLang="en-US" sz="1800" b="0" i="0" u="none" strike="noStrike" cap="none" normalizeH="0" baseline="0" dirty="0">
                <a:ln>
                  <a:noFill/>
                </a:ln>
                <a:solidFill>
                  <a:schemeClr val="tx1"/>
                </a:solidFill>
                <a:effectLst/>
                <a:latin typeface="Arial" panose="020B0604020202020204" pitchFamily="34" charset="0"/>
              </a:rPr>
              <a:t> “Summarize this topic briefly.”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1" u="none" strike="noStrike" cap="none" normalizeH="0" baseline="0" dirty="0">
                <a:ln>
                  <a:noFill/>
                </a:ln>
                <a:solidFill>
                  <a:schemeClr val="tx1"/>
                </a:solidFill>
                <a:effectLst/>
                <a:latin typeface="Arial" panose="020B0604020202020204" pitchFamily="34" charset="0"/>
              </a:rPr>
              <a:t>High precision:</a:t>
            </a:r>
            <a:r>
              <a:rPr kumimoji="0" lang="en-US" altLang="en-US" sz="1800" b="0" i="0" u="none" strike="noStrike" cap="none" normalizeH="0" baseline="0" dirty="0">
                <a:ln>
                  <a:noFill/>
                </a:ln>
                <a:solidFill>
                  <a:schemeClr val="tx1"/>
                </a:solidFill>
                <a:effectLst/>
                <a:latin typeface="Arial" panose="020B0604020202020204" pitchFamily="34" charset="0"/>
              </a:rPr>
              <a:t> “Summarize this topic in exactly 4 bullet points, each limited to one sentence,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 focusing only on applications.”</a:t>
            </a:r>
          </a:p>
        </p:txBody>
      </p:sp>
    </p:spTree>
    <p:extLst>
      <p:ext uri="{BB962C8B-B14F-4D97-AF65-F5344CB8AC3E}">
        <p14:creationId xmlns:p14="http://schemas.microsoft.com/office/powerpoint/2010/main" val="42015925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3D3020-F8F7-0A68-30D7-46B05ACEEC42}"/>
              </a:ext>
            </a:extLst>
          </p:cNvPr>
          <p:cNvSpPr txBox="1"/>
          <p:nvPr/>
        </p:nvSpPr>
        <p:spPr>
          <a:xfrm>
            <a:off x="3048000" y="2000016"/>
            <a:ext cx="6096000" cy="2862322"/>
          </a:xfrm>
          <a:prstGeom prst="rect">
            <a:avLst/>
          </a:prstGeom>
          <a:noFill/>
        </p:spPr>
        <p:txBody>
          <a:bodyPr wrap="square">
            <a:spAutoFit/>
          </a:bodyPr>
          <a:lstStyle/>
          <a:p>
            <a:pPr>
              <a:buNone/>
            </a:pPr>
            <a:r>
              <a:rPr lang="en-US" b="1" dirty="0"/>
              <a:t>2. Finance</a:t>
            </a:r>
          </a:p>
          <a:p>
            <a:pPr>
              <a:buNone/>
            </a:pPr>
            <a:r>
              <a:rPr lang="en-US" b="1" dirty="0"/>
              <a:t>Use Case: Financial Report Generation</a:t>
            </a:r>
            <a:br>
              <a:rPr lang="en-US" dirty="0"/>
            </a:br>
            <a:r>
              <a:rPr lang="en-US" dirty="0"/>
              <a:t>Banks use templates to summarize financial performance.</a:t>
            </a:r>
          </a:p>
          <a:p>
            <a:pPr>
              <a:buNone/>
            </a:pPr>
            <a:r>
              <a:rPr lang="en-US" b="1" dirty="0"/>
              <a:t>Template Prompt:</a:t>
            </a:r>
            <a:endParaRPr lang="en-US" dirty="0"/>
          </a:p>
          <a:p>
            <a:pPr>
              <a:buNone/>
            </a:pPr>
            <a:r>
              <a:rPr lang="en-US" i="1" dirty="0"/>
              <a:t>Company Name:</a:t>
            </a:r>
            <a:br>
              <a:rPr lang="en-US" dirty="0"/>
            </a:br>
            <a:r>
              <a:rPr lang="en-US" i="1" dirty="0"/>
              <a:t>Quarter:</a:t>
            </a:r>
            <a:br>
              <a:rPr lang="en-US" dirty="0"/>
            </a:br>
            <a:r>
              <a:rPr lang="en-US" i="1" dirty="0"/>
              <a:t>Revenue Trend:</a:t>
            </a:r>
            <a:br>
              <a:rPr lang="en-US" dirty="0"/>
            </a:br>
            <a:r>
              <a:rPr lang="en-US" i="1" dirty="0"/>
              <a:t>Risk Factors:</a:t>
            </a:r>
            <a:endParaRPr lang="en-US" dirty="0"/>
          </a:p>
          <a:p>
            <a:pPr>
              <a:buNone/>
            </a:pPr>
            <a:r>
              <a:rPr lang="en-US" b="1" dirty="0"/>
              <a:t>Outcome:</a:t>
            </a:r>
            <a:br>
              <a:rPr lang="en-US" dirty="0"/>
            </a:br>
            <a:r>
              <a:rPr lang="en-US" dirty="0"/>
              <a:t>Uniform reports suitable for auditing and compliance.</a:t>
            </a:r>
          </a:p>
        </p:txBody>
      </p:sp>
    </p:spTree>
    <p:extLst>
      <p:ext uri="{BB962C8B-B14F-4D97-AF65-F5344CB8AC3E}">
        <p14:creationId xmlns:p14="http://schemas.microsoft.com/office/powerpoint/2010/main" val="3289358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DB5B29-0EB1-0767-3AB7-755DE32ECFD6}"/>
              </a:ext>
            </a:extLst>
          </p:cNvPr>
          <p:cNvSpPr txBox="1"/>
          <p:nvPr/>
        </p:nvSpPr>
        <p:spPr>
          <a:xfrm>
            <a:off x="3048000" y="2138516"/>
            <a:ext cx="6096000" cy="2585323"/>
          </a:xfrm>
          <a:prstGeom prst="rect">
            <a:avLst/>
          </a:prstGeom>
          <a:noFill/>
        </p:spPr>
        <p:txBody>
          <a:bodyPr wrap="square">
            <a:spAutoFit/>
          </a:bodyPr>
          <a:lstStyle/>
          <a:p>
            <a:pPr>
              <a:buNone/>
            </a:pPr>
            <a:r>
              <a:rPr lang="en-IN" b="1" dirty="0"/>
              <a:t>. Natural Language Processing (NLP)</a:t>
            </a:r>
          </a:p>
          <a:p>
            <a:pPr>
              <a:buNone/>
            </a:pPr>
            <a:r>
              <a:rPr lang="en-IN" b="1" dirty="0"/>
              <a:t>Use Case: Dataset Annotation</a:t>
            </a:r>
            <a:br>
              <a:rPr lang="en-IN" dirty="0"/>
            </a:br>
            <a:r>
              <a:rPr lang="en-IN" dirty="0"/>
              <a:t>Template-based prompting helps annotate text consistently.</a:t>
            </a:r>
          </a:p>
          <a:p>
            <a:pPr>
              <a:buNone/>
            </a:pPr>
            <a:r>
              <a:rPr lang="en-IN" b="1" dirty="0"/>
              <a:t>Template Prompt:</a:t>
            </a:r>
            <a:endParaRPr lang="en-IN" dirty="0"/>
          </a:p>
          <a:p>
            <a:pPr>
              <a:buNone/>
            </a:pPr>
            <a:r>
              <a:rPr lang="en-IN" i="1" dirty="0"/>
              <a:t>Text:</a:t>
            </a:r>
            <a:br>
              <a:rPr lang="en-IN" dirty="0"/>
            </a:br>
            <a:r>
              <a:rPr lang="en-IN" i="1" dirty="0"/>
              <a:t>Entity Type:</a:t>
            </a:r>
            <a:br>
              <a:rPr lang="en-IN" dirty="0"/>
            </a:br>
            <a:r>
              <a:rPr lang="en-IN" i="1" dirty="0"/>
              <a:t>Extracted Entity:</a:t>
            </a:r>
            <a:endParaRPr lang="en-IN" dirty="0"/>
          </a:p>
          <a:p>
            <a:pPr>
              <a:buNone/>
            </a:pPr>
            <a:r>
              <a:rPr lang="en-IN" b="1" dirty="0"/>
              <a:t>Outcome:</a:t>
            </a:r>
            <a:br>
              <a:rPr lang="en-IN" dirty="0"/>
            </a:br>
            <a:r>
              <a:rPr lang="en-IN" dirty="0"/>
              <a:t>Improves accuracy and repeatability in NLP pipelines.</a:t>
            </a:r>
          </a:p>
        </p:txBody>
      </p:sp>
    </p:spTree>
    <p:extLst>
      <p:ext uri="{BB962C8B-B14F-4D97-AF65-F5344CB8AC3E}">
        <p14:creationId xmlns:p14="http://schemas.microsoft.com/office/powerpoint/2010/main" val="2527881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0FF8ED-4F47-BCFF-7964-2FE0353EDCEB}"/>
              </a:ext>
            </a:extLst>
          </p:cNvPr>
          <p:cNvSpPr txBox="1"/>
          <p:nvPr/>
        </p:nvSpPr>
        <p:spPr>
          <a:xfrm>
            <a:off x="478966" y="550200"/>
            <a:ext cx="6096000" cy="1477328"/>
          </a:xfrm>
          <a:prstGeom prst="rect">
            <a:avLst/>
          </a:prstGeom>
          <a:noFill/>
        </p:spPr>
        <p:txBody>
          <a:bodyPr wrap="square">
            <a:spAutoFit/>
          </a:bodyPr>
          <a:lstStyle/>
          <a:p>
            <a:pPr>
              <a:buNone/>
            </a:pPr>
            <a:r>
              <a:rPr lang="en-US" b="1" dirty="0"/>
              <a:t>Advantages</a:t>
            </a:r>
          </a:p>
          <a:p>
            <a:pPr>
              <a:buFont typeface="Arial" panose="020B0604020202020204" pitchFamily="34" charset="0"/>
              <a:buChar char="•"/>
            </a:pPr>
            <a:r>
              <a:rPr lang="en-US" dirty="0"/>
              <a:t>Produces uniform and standardized outputs</a:t>
            </a:r>
          </a:p>
          <a:p>
            <a:pPr>
              <a:buFont typeface="Arial" panose="020B0604020202020204" pitchFamily="34" charset="0"/>
              <a:buChar char="•"/>
            </a:pPr>
            <a:r>
              <a:rPr lang="en-US" dirty="0"/>
              <a:t>Reduces ambiguity and variation</a:t>
            </a:r>
          </a:p>
          <a:p>
            <a:pPr>
              <a:buFont typeface="Arial" panose="020B0604020202020204" pitchFamily="34" charset="0"/>
              <a:buChar char="•"/>
            </a:pPr>
            <a:r>
              <a:rPr lang="en-US" dirty="0"/>
              <a:t>Ideal for automation and large-scale systems</a:t>
            </a:r>
          </a:p>
          <a:p>
            <a:pPr>
              <a:buFont typeface="Arial" panose="020B0604020202020204" pitchFamily="34" charset="0"/>
              <a:buChar char="•"/>
            </a:pPr>
            <a:r>
              <a:rPr lang="en-US" dirty="0"/>
              <a:t>Easy to reuse and maintain</a:t>
            </a:r>
          </a:p>
        </p:txBody>
      </p:sp>
      <p:sp>
        <p:nvSpPr>
          <p:cNvPr id="5" name="TextBox 4">
            <a:extLst>
              <a:ext uri="{FF2B5EF4-FFF2-40B4-BE49-F238E27FC236}">
                <a16:creationId xmlns:a16="http://schemas.microsoft.com/office/drawing/2014/main" id="{8C361F7B-E018-3CF0-3D64-1331F1B7CA9F}"/>
              </a:ext>
            </a:extLst>
          </p:cNvPr>
          <p:cNvSpPr txBox="1"/>
          <p:nvPr/>
        </p:nvSpPr>
        <p:spPr>
          <a:xfrm>
            <a:off x="592183" y="2831013"/>
            <a:ext cx="8551817" cy="1200329"/>
          </a:xfrm>
          <a:prstGeom prst="rect">
            <a:avLst/>
          </a:prstGeom>
          <a:noFill/>
        </p:spPr>
        <p:txBody>
          <a:bodyPr wrap="square">
            <a:spAutoFit/>
          </a:bodyPr>
          <a:lstStyle/>
          <a:p>
            <a:pPr>
              <a:buNone/>
            </a:pPr>
            <a:r>
              <a:rPr lang="en-US" b="1" dirty="0"/>
              <a:t>Limitations</a:t>
            </a:r>
          </a:p>
          <a:p>
            <a:pPr>
              <a:buFont typeface="Arial" panose="020B0604020202020204" pitchFamily="34" charset="0"/>
              <a:buChar char="•"/>
            </a:pPr>
            <a:r>
              <a:rPr lang="en-US" dirty="0"/>
              <a:t>Less flexible for creative tasks</a:t>
            </a:r>
          </a:p>
          <a:p>
            <a:pPr>
              <a:buFont typeface="Arial" panose="020B0604020202020204" pitchFamily="34" charset="0"/>
              <a:buChar char="•"/>
            </a:pPr>
            <a:r>
              <a:rPr lang="en-US" dirty="0"/>
              <a:t>Requires careful template design</a:t>
            </a:r>
          </a:p>
          <a:p>
            <a:pPr>
              <a:buFont typeface="Arial" panose="020B0604020202020204" pitchFamily="34" charset="0"/>
              <a:buChar char="•"/>
            </a:pPr>
            <a:r>
              <a:rPr lang="en-US" dirty="0"/>
              <a:t>May restrict nuanced reasoning</a:t>
            </a:r>
          </a:p>
        </p:txBody>
      </p:sp>
    </p:spTree>
    <p:extLst>
      <p:ext uri="{BB962C8B-B14F-4D97-AF65-F5344CB8AC3E}">
        <p14:creationId xmlns:p14="http://schemas.microsoft.com/office/powerpoint/2010/main" val="6925261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1E00B1-B9D6-FE3D-4355-F25726929D63}"/>
              </a:ext>
            </a:extLst>
          </p:cNvPr>
          <p:cNvSpPr txBox="1"/>
          <p:nvPr/>
        </p:nvSpPr>
        <p:spPr>
          <a:xfrm>
            <a:off x="470257" y="94839"/>
            <a:ext cx="6096000" cy="646331"/>
          </a:xfrm>
          <a:prstGeom prst="rect">
            <a:avLst/>
          </a:prstGeom>
          <a:noFill/>
        </p:spPr>
        <p:txBody>
          <a:bodyPr wrap="square">
            <a:spAutoFit/>
          </a:bodyPr>
          <a:lstStyle/>
          <a:p>
            <a:r>
              <a:rPr kumimoji="0" lang="en-US" altLang="en-US" sz="1800" b="1" i="0" u="none" strike="noStrike" cap="none" normalizeH="0" baseline="0" dirty="0">
                <a:ln>
                  <a:noFill/>
                </a:ln>
                <a:solidFill>
                  <a:schemeClr val="tx1"/>
                </a:solidFill>
                <a:effectLst/>
                <a:latin typeface="Arial" panose="020B0604020202020204" pitchFamily="34" charset="0"/>
              </a:rPr>
              <a:t>4. Role-Based Prompting</a:t>
            </a:r>
            <a:br>
              <a:rPr kumimoji="0" lang="en-US" altLang="en-US" sz="1800" b="0" i="0" u="none" strike="noStrike" cap="none" normalizeH="0" baseline="0" dirty="0">
                <a:ln>
                  <a:noFill/>
                </a:ln>
                <a:solidFill>
                  <a:schemeClr val="tx1"/>
                </a:solidFill>
                <a:effectLst/>
                <a:latin typeface="Arial" panose="020B0604020202020204" pitchFamily="34" charset="0"/>
              </a:rPr>
            </a:br>
            <a:endParaRPr lang="hi-IN" dirty="0"/>
          </a:p>
        </p:txBody>
      </p:sp>
      <p:sp>
        <p:nvSpPr>
          <p:cNvPr id="5" name="TextBox 4">
            <a:extLst>
              <a:ext uri="{FF2B5EF4-FFF2-40B4-BE49-F238E27FC236}">
                <a16:creationId xmlns:a16="http://schemas.microsoft.com/office/drawing/2014/main" id="{0D4634D4-39E3-3B7F-903C-41BA9298D286}"/>
              </a:ext>
            </a:extLst>
          </p:cNvPr>
          <p:cNvSpPr txBox="1"/>
          <p:nvPr/>
        </p:nvSpPr>
        <p:spPr>
          <a:xfrm>
            <a:off x="330925" y="708632"/>
            <a:ext cx="11390817" cy="1200329"/>
          </a:xfrm>
          <a:prstGeom prst="rect">
            <a:avLst/>
          </a:prstGeom>
          <a:noFill/>
        </p:spPr>
        <p:txBody>
          <a:bodyPr wrap="square">
            <a:spAutoFit/>
          </a:bodyPr>
          <a:lstStyle/>
          <a:p>
            <a:r>
              <a:rPr lang="en-US" dirty="0"/>
              <a:t>Role-based prompting is a prompting technique in which the AI model is explicitly assigned a </a:t>
            </a:r>
            <a:r>
              <a:rPr lang="en-US" b="1" dirty="0"/>
              <a:t>specific role or professional identity</a:t>
            </a:r>
            <a:r>
              <a:rPr lang="en-US" dirty="0"/>
              <a:t> (such as teacher, doctor, engineer, analyst, or examiner). This role guides the model’s tone, depth of explanation, vocabulary, and reasoning style, enabling responses that are better aligned with the intended audience and task.</a:t>
            </a:r>
            <a:endParaRPr lang="hi-IN" dirty="0"/>
          </a:p>
        </p:txBody>
      </p:sp>
      <p:sp>
        <p:nvSpPr>
          <p:cNvPr id="7" name="TextBox 6">
            <a:extLst>
              <a:ext uri="{FF2B5EF4-FFF2-40B4-BE49-F238E27FC236}">
                <a16:creationId xmlns:a16="http://schemas.microsoft.com/office/drawing/2014/main" id="{84ACF5A4-887A-2EAC-6E87-169A0F94B5F8}"/>
              </a:ext>
            </a:extLst>
          </p:cNvPr>
          <p:cNvSpPr txBox="1"/>
          <p:nvPr/>
        </p:nvSpPr>
        <p:spPr>
          <a:xfrm>
            <a:off x="330925" y="2013244"/>
            <a:ext cx="8813075" cy="1477328"/>
          </a:xfrm>
          <a:prstGeom prst="rect">
            <a:avLst/>
          </a:prstGeom>
          <a:noFill/>
        </p:spPr>
        <p:txBody>
          <a:bodyPr wrap="square">
            <a:spAutoFit/>
          </a:bodyPr>
          <a:lstStyle/>
          <a:p>
            <a:pPr>
              <a:buNone/>
            </a:pPr>
            <a:r>
              <a:rPr lang="en-US" b="1" dirty="0"/>
              <a:t>Key Characteristics</a:t>
            </a:r>
          </a:p>
          <a:p>
            <a:pPr>
              <a:buFont typeface="Arial" panose="020B0604020202020204" pitchFamily="34" charset="0"/>
              <a:buChar char="•"/>
            </a:pPr>
            <a:r>
              <a:rPr lang="en-US" dirty="0"/>
              <a:t>Assigns a </a:t>
            </a:r>
            <a:r>
              <a:rPr lang="en-US" b="1" dirty="0"/>
              <a:t>clear role or expertise level</a:t>
            </a:r>
            <a:r>
              <a:rPr lang="en-US" dirty="0"/>
              <a:t> to the AI</a:t>
            </a:r>
          </a:p>
          <a:p>
            <a:pPr>
              <a:buFont typeface="Arial" panose="020B0604020202020204" pitchFamily="34" charset="0"/>
              <a:buChar char="•"/>
            </a:pPr>
            <a:r>
              <a:rPr lang="en-US" dirty="0"/>
              <a:t>Influences tone (academic, professional, explanatory)</a:t>
            </a:r>
          </a:p>
          <a:p>
            <a:pPr>
              <a:buFont typeface="Arial" panose="020B0604020202020204" pitchFamily="34" charset="0"/>
              <a:buChar char="•"/>
            </a:pPr>
            <a:r>
              <a:rPr lang="en-US" dirty="0"/>
              <a:t>Improves relevance and contextual accuracy</a:t>
            </a:r>
          </a:p>
          <a:p>
            <a:pPr>
              <a:buFont typeface="Arial" panose="020B0604020202020204" pitchFamily="34" charset="0"/>
              <a:buChar char="•"/>
            </a:pPr>
            <a:r>
              <a:rPr lang="en-US" dirty="0"/>
              <a:t>Enhances audience-specific communication</a:t>
            </a:r>
          </a:p>
        </p:txBody>
      </p:sp>
      <p:sp>
        <p:nvSpPr>
          <p:cNvPr id="9" name="TextBox 8">
            <a:extLst>
              <a:ext uri="{FF2B5EF4-FFF2-40B4-BE49-F238E27FC236}">
                <a16:creationId xmlns:a16="http://schemas.microsoft.com/office/drawing/2014/main" id="{4C6DFB8F-3140-B13D-ABCF-63EE28A9C72D}"/>
              </a:ext>
            </a:extLst>
          </p:cNvPr>
          <p:cNvSpPr txBox="1"/>
          <p:nvPr/>
        </p:nvSpPr>
        <p:spPr>
          <a:xfrm>
            <a:off x="383171" y="3876880"/>
            <a:ext cx="6096000" cy="1477328"/>
          </a:xfrm>
          <a:prstGeom prst="rect">
            <a:avLst/>
          </a:prstGeom>
          <a:noFill/>
        </p:spPr>
        <p:txBody>
          <a:bodyPr wrap="square">
            <a:spAutoFit/>
          </a:bodyPr>
          <a:lstStyle/>
          <a:p>
            <a:pPr>
              <a:buNone/>
            </a:pPr>
            <a:r>
              <a:rPr lang="en-US" b="1" dirty="0"/>
              <a:t>How Role-Based Prompting Works</a:t>
            </a:r>
          </a:p>
          <a:p>
            <a:pPr>
              <a:buFont typeface="+mj-lt"/>
              <a:buAutoNum type="arabicPeriod"/>
            </a:pPr>
            <a:r>
              <a:rPr lang="en-US" dirty="0"/>
              <a:t>A role is defined (e.g., “You are a data scientist”)</a:t>
            </a:r>
          </a:p>
          <a:p>
            <a:pPr>
              <a:buFont typeface="+mj-lt"/>
              <a:buAutoNum type="arabicPeriod"/>
            </a:pPr>
            <a:r>
              <a:rPr lang="en-US" dirty="0"/>
              <a:t>The task is stated within that role context</a:t>
            </a:r>
          </a:p>
          <a:p>
            <a:pPr>
              <a:buFont typeface="+mj-lt"/>
              <a:buAutoNum type="arabicPeriod"/>
            </a:pPr>
            <a:r>
              <a:rPr lang="en-US" dirty="0"/>
              <a:t>The AI adapts its response based on assumed expertise and responsibility</a:t>
            </a:r>
          </a:p>
        </p:txBody>
      </p:sp>
    </p:spTree>
    <p:extLst>
      <p:ext uri="{BB962C8B-B14F-4D97-AF65-F5344CB8AC3E}">
        <p14:creationId xmlns:p14="http://schemas.microsoft.com/office/powerpoint/2010/main" val="27722847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AA7BE6-D87C-827A-2E02-754CC027DF3F}"/>
              </a:ext>
            </a:extLst>
          </p:cNvPr>
          <p:cNvSpPr txBox="1"/>
          <p:nvPr/>
        </p:nvSpPr>
        <p:spPr>
          <a:xfrm>
            <a:off x="304800" y="1584518"/>
            <a:ext cx="8839200" cy="2862322"/>
          </a:xfrm>
          <a:prstGeom prst="rect">
            <a:avLst/>
          </a:prstGeom>
          <a:noFill/>
        </p:spPr>
        <p:txBody>
          <a:bodyPr wrap="square">
            <a:spAutoFit/>
          </a:bodyPr>
          <a:lstStyle/>
          <a:p>
            <a:pPr>
              <a:buNone/>
            </a:pPr>
            <a:r>
              <a:rPr lang="en-US" b="1" dirty="0"/>
              <a:t>Prompt Examples</a:t>
            </a:r>
          </a:p>
          <a:p>
            <a:pPr>
              <a:buNone/>
            </a:pPr>
            <a:r>
              <a:rPr lang="en-US" b="1" dirty="0"/>
              <a:t>Example 1 – Academic Role:</a:t>
            </a:r>
            <a:endParaRPr lang="en-US" dirty="0"/>
          </a:p>
          <a:p>
            <a:pPr>
              <a:buNone/>
            </a:pPr>
            <a:r>
              <a:rPr lang="en-US" i="1" dirty="0"/>
              <a:t>“You are a </a:t>
            </a:r>
            <a:r>
              <a:rPr lang="en-US" b="1" i="1" dirty="0"/>
              <a:t>computer science professor</a:t>
            </a:r>
            <a:r>
              <a:rPr lang="en-US" i="1" dirty="0"/>
              <a:t>. Explain </a:t>
            </a:r>
            <a:r>
              <a:rPr lang="en-US" b="1" i="1" dirty="0"/>
              <a:t>backpropagation</a:t>
            </a:r>
            <a:r>
              <a:rPr lang="en-US" i="1" dirty="0"/>
              <a:t> to </a:t>
            </a:r>
            <a:r>
              <a:rPr lang="en-US" b="1" i="1" dirty="0"/>
              <a:t>final-year engineering students</a:t>
            </a:r>
            <a:r>
              <a:rPr lang="en-US" i="1" dirty="0"/>
              <a:t>.”</a:t>
            </a:r>
            <a:endParaRPr lang="en-US" dirty="0"/>
          </a:p>
          <a:p>
            <a:pPr>
              <a:buNone/>
            </a:pPr>
            <a:r>
              <a:rPr lang="en-US" b="1" dirty="0"/>
              <a:t>Example 2 – Professional Role:</a:t>
            </a:r>
            <a:endParaRPr lang="en-US" dirty="0"/>
          </a:p>
          <a:p>
            <a:pPr>
              <a:buNone/>
            </a:pPr>
            <a:r>
              <a:rPr lang="en-US" i="1" dirty="0"/>
              <a:t>“You are a </a:t>
            </a:r>
            <a:r>
              <a:rPr lang="en-US" b="1" i="1" dirty="0"/>
              <a:t>data analyst</a:t>
            </a:r>
            <a:r>
              <a:rPr lang="en-US" i="1" dirty="0"/>
              <a:t>. Interpret the following </a:t>
            </a:r>
            <a:r>
              <a:rPr lang="en-US" b="1" i="1" dirty="0"/>
              <a:t>sales trends</a:t>
            </a:r>
            <a:r>
              <a:rPr lang="en-US" i="1" dirty="0"/>
              <a:t> and provide insights.”</a:t>
            </a:r>
            <a:endParaRPr lang="en-US" dirty="0"/>
          </a:p>
          <a:p>
            <a:pPr>
              <a:buNone/>
            </a:pPr>
            <a:r>
              <a:rPr lang="en-US" b="1" dirty="0"/>
              <a:t>Example 3 – Teaching Role:</a:t>
            </a:r>
            <a:endParaRPr lang="en-US" dirty="0"/>
          </a:p>
          <a:p>
            <a:pPr>
              <a:buNone/>
            </a:pPr>
            <a:r>
              <a:rPr lang="en-US" i="1" dirty="0"/>
              <a:t>“You are an </a:t>
            </a:r>
            <a:r>
              <a:rPr lang="en-US" b="1" i="1" dirty="0"/>
              <a:t>AI tutor</a:t>
            </a:r>
            <a:r>
              <a:rPr lang="en-US" i="1" dirty="0"/>
              <a:t>. Explain </a:t>
            </a:r>
            <a:r>
              <a:rPr lang="en-US" b="1" i="1" dirty="0"/>
              <a:t>convolutional neural networks</a:t>
            </a:r>
            <a:r>
              <a:rPr lang="en-US" i="1" dirty="0"/>
              <a:t> to a </a:t>
            </a:r>
            <a:r>
              <a:rPr lang="en-US" b="1" i="1" dirty="0"/>
              <a:t>beginner</a:t>
            </a:r>
            <a:r>
              <a:rPr lang="en-US" i="1" dirty="0"/>
              <a:t>.”</a:t>
            </a:r>
            <a:endParaRPr lang="en-US" dirty="0"/>
          </a:p>
          <a:p>
            <a:pPr>
              <a:buNone/>
            </a:pPr>
            <a:r>
              <a:rPr lang="en-US" b="1" dirty="0"/>
              <a:t>Example 4 – Evaluation Role:</a:t>
            </a:r>
            <a:endParaRPr lang="en-US" dirty="0"/>
          </a:p>
          <a:p>
            <a:pPr>
              <a:buNone/>
            </a:pPr>
            <a:r>
              <a:rPr lang="en-US" i="1" dirty="0"/>
              <a:t>“You are an </a:t>
            </a:r>
            <a:r>
              <a:rPr lang="en-US" b="1" i="1" dirty="0"/>
              <a:t>examiner</a:t>
            </a:r>
            <a:r>
              <a:rPr lang="en-US" i="1" dirty="0"/>
              <a:t>. Evaluate the following answer on </a:t>
            </a:r>
            <a:r>
              <a:rPr lang="en-US" b="1" i="1" dirty="0"/>
              <a:t>machine learning</a:t>
            </a:r>
            <a:r>
              <a:rPr lang="en-US" i="1" dirty="0"/>
              <a:t>.”</a:t>
            </a:r>
            <a:endParaRPr lang="en-US" dirty="0"/>
          </a:p>
        </p:txBody>
      </p:sp>
    </p:spTree>
    <p:extLst>
      <p:ext uri="{BB962C8B-B14F-4D97-AF65-F5344CB8AC3E}">
        <p14:creationId xmlns:p14="http://schemas.microsoft.com/office/powerpoint/2010/main" val="18898946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EBFDC8-1DD9-5936-CB04-E03ED8118438}"/>
              </a:ext>
            </a:extLst>
          </p:cNvPr>
          <p:cNvSpPr txBox="1"/>
          <p:nvPr/>
        </p:nvSpPr>
        <p:spPr>
          <a:xfrm>
            <a:off x="400594" y="118961"/>
            <a:ext cx="8743406" cy="2308324"/>
          </a:xfrm>
          <a:prstGeom prst="rect">
            <a:avLst/>
          </a:prstGeom>
          <a:noFill/>
        </p:spPr>
        <p:txBody>
          <a:bodyPr wrap="square">
            <a:spAutoFit/>
          </a:bodyPr>
          <a:lstStyle/>
          <a:p>
            <a:pPr>
              <a:buNone/>
            </a:pPr>
            <a:r>
              <a:rPr lang="en-US" b="1"/>
              <a:t>Industry Use Cases</a:t>
            </a:r>
          </a:p>
          <a:p>
            <a:pPr>
              <a:buNone/>
            </a:pPr>
            <a:r>
              <a:rPr lang="en-US" b="1"/>
              <a:t>1. Healthcare</a:t>
            </a:r>
          </a:p>
          <a:p>
            <a:pPr>
              <a:buNone/>
            </a:pPr>
            <a:r>
              <a:rPr lang="en-US" b="1"/>
              <a:t>Use Case: Patient Education</a:t>
            </a:r>
            <a:br>
              <a:rPr lang="en-US"/>
            </a:br>
            <a:r>
              <a:rPr lang="en-US"/>
              <a:t>Role-based prompting is used to generate patient-friendly explanations.</a:t>
            </a:r>
          </a:p>
          <a:p>
            <a:pPr>
              <a:buNone/>
            </a:pPr>
            <a:r>
              <a:rPr lang="en-US" b="1"/>
              <a:t>Prompt Example:</a:t>
            </a:r>
            <a:endParaRPr lang="en-US"/>
          </a:p>
          <a:p>
            <a:pPr>
              <a:buNone/>
            </a:pPr>
            <a:r>
              <a:rPr lang="en-US" i="1"/>
              <a:t>“You are a </a:t>
            </a:r>
            <a:r>
              <a:rPr lang="en-US" b="1" i="1"/>
              <a:t>medical educator</a:t>
            </a:r>
            <a:r>
              <a:rPr lang="en-US" i="1"/>
              <a:t>. Explain </a:t>
            </a:r>
            <a:r>
              <a:rPr lang="en-US" b="1" i="1"/>
              <a:t>diabetes</a:t>
            </a:r>
            <a:r>
              <a:rPr lang="en-US" i="1"/>
              <a:t> to a </a:t>
            </a:r>
            <a:r>
              <a:rPr lang="en-US" b="1" i="1"/>
              <a:t>non-technical patient</a:t>
            </a:r>
            <a:r>
              <a:rPr lang="en-US" i="1"/>
              <a:t>.”</a:t>
            </a:r>
            <a:endParaRPr lang="en-US"/>
          </a:p>
          <a:p>
            <a:pPr>
              <a:buNone/>
            </a:pPr>
            <a:r>
              <a:rPr lang="en-US" b="1"/>
              <a:t>Outcome:</a:t>
            </a:r>
            <a:br>
              <a:rPr lang="en-US"/>
            </a:br>
            <a:r>
              <a:rPr lang="en-US"/>
              <a:t>Improves patient understanding and communication.</a:t>
            </a:r>
            <a:endParaRPr lang="en-US" dirty="0"/>
          </a:p>
        </p:txBody>
      </p:sp>
      <p:sp>
        <p:nvSpPr>
          <p:cNvPr id="5" name="TextBox 4">
            <a:extLst>
              <a:ext uri="{FF2B5EF4-FFF2-40B4-BE49-F238E27FC236}">
                <a16:creationId xmlns:a16="http://schemas.microsoft.com/office/drawing/2014/main" id="{F85527A4-22B0-CE72-D16F-F0F04B6CD913}"/>
              </a:ext>
            </a:extLst>
          </p:cNvPr>
          <p:cNvSpPr txBox="1"/>
          <p:nvPr/>
        </p:nvSpPr>
        <p:spPr>
          <a:xfrm>
            <a:off x="400594" y="2390226"/>
            <a:ext cx="8743406" cy="2031325"/>
          </a:xfrm>
          <a:prstGeom prst="rect">
            <a:avLst/>
          </a:prstGeom>
          <a:noFill/>
        </p:spPr>
        <p:txBody>
          <a:bodyPr wrap="square">
            <a:spAutoFit/>
          </a:bodyPr>
          <a:lstStyle/>
          <a:p>
            <a:pPr>
              <a:buNone/>
            </a:pPr>
            <a:r>
              <a:rPr lang="en-US" b="1" dirty="0"/>
              <a:t>2. Finance</a:t>
            </a:r>
          </a:p>
          <a:p>
            <a:pPr>
              <a:buNone/>
            </a:pPr>
            <a:r>
              <a:rPr lang="en-US" b="1" dirty="0"/>
              <a:t>Use Case: Financial Advisory Support</a:t>
            </a:r>
            <a:br>
              <a:rPr lang="en-US" dirty="0"/>
            </a:br>
            <a:r>
              <a:rPr lang="en-US" dirty="0"/>
              <a:t>AI acts as a financial expert to analyze data.</a:t>
            </a:r>
          </a:p>
          <a:p>
            <a:pPr>
              <a:buNone/>
            </a:pPr>
            <a:r>
              <a:rPr lang="en-US" b="1" dirty="0"/>
              <a:t>Prompt Example:</a:t>
            </a:r>
            <a:endParaRPr lang="en-US" dirty="0"/>
          </a:p>
          <a:p>
            <a:pPr>
              <a:buNone/>
            </a:pPr>
            <a:r>
              <a:rPr lang="en-US" i="1" dirty="0"/>
              <a:t>“You are a </a:t>
            </a:r>
            <a:r>
              <a:rPr lang="en-US" b="1" i="1" dirty="0"/>
              <a:t>financial analyst</a:t>
            </a:r>
            <a:r>
              <a:rPr lang="en-US" i="1" dirty="0"/>
              <a:t>. Analyze the </a:t>
            </a:r>
            <a:r>
              <a:rPr lang="en-US" b="1" i="1" dirty="0"/>
              <a:t>quarterly revenue trends</a:t>
            </a:r>
            <a:r>
              <a:rPr lang="en-US" i="1" dirty="0"/>
              <a:t> and highlight risks.”</a:t>
            </a:r>
            <a:endParaRPr lang="en-US" dirty="0"/>
          </a:p>
          <a:p>
            <a:pPr>
              <a:buNone/>
            </a:pPr>
            <a:r>
              <a:rPr lang="en-US" b="1" dirty="0"/>
              <a:t>Outcome:</a:t>
            </a:r>
            <a:br>
              <a:rPr lang="en-US" dirty="0"/>
            </a:br>
            <a:r>
              <a:rPr lang="en-US" dirty="0"/>
              <a:t>Provides structured insights for decision-making.</a:t>
            </a:r>
          </a:p>
        </p:txBody>
      </p:sp>
      <p:sp>
        <p:nvSpPr>
          <p:cNvPr id="7" name="TextBox 6">
            <a:extLst>
              <a:ext uri="{FF2B5EF4-FFF2-40B4-BE49-F238E27FC236}">
                <a16:creationId xmlns:a16="http://schemas.microsoft.com/office/drawing/2014/main" id="{FE36DA9D-6C6E-5028-89CE-CD4B7FBA0DC0}"/>
              </a:ext>
            </a:extLst>
          </p:cNvPr>
          <p:cNvSpPr txBox="1"/>
          <p:nvPr/>
        </p:nvSpPr>
        <p:spPr>
          <a:xfrm>
            <a:off x="322210" y="4481128"/>
            <a:ext cx="8133806" cy="2308324"/>
          </a:xfrm>
          <a:prstGeom prst="rect">
            <a:avLst/>
          </a:prstGeom>
          <a:noFill/>
        </p:spPr>
        <p:txBody>
          <a:bodyPr wrap="square">
            <a:spAutoFit/>
          </a:bodyPr>
          <a:lstStyle/>
          <a:p>
            <a:pPr>
              <a:buNone/>
            </a:pPr>
            <a:r>
              <a:rPr lang="en-US" b="1" dirty="0"/>
              <a:t>3. Natural Language Processing (NLP)</a:t>
            </a:r>
          </a:p>
          <a:p>
            <a:pPr>
              <a:buNone/>
            </a:pPr>
            <a:r>
              <a:rPr lang="en-US" b="1" dirty="0"/>
              <a:t>Use Case: Domain-Specific Text Generation</a:t>
            </a:r>
            <a:br>
              <a:rPr lang="en-US" dirty="0"/>
            </a:br>
            <a:r>
              <a:rPr lang="en-US" dirty="0"/>
              <a:t>AI generates specialized NLP explanations.</a:t>
            </a:r>
          </a:p>
          <a:p>
            <a:pPr>
              <a:buNone/>
            </a:pPr>
            <a:r>
              <a:rPr lang="en-US" b="1" dirty="0"/>
              <a:t>Prompt Example:</a:t>
            </a:r>
            <a:endParaRPr lang="en-US" dirty="0"/>
          </a:p>
          <a:p>
            <a:pPr>
              <a:buNone/>
            </a:pPr>
            <a:r>
              <a:rPr lang="en-US" i="1" dirty="0"/>
              <a:t>“You are an </a:t>
            </a:r>
            <a:r>
              <a:rPr lang="en-US" b="1" i="1" dirty="0"/>
              <a:t>NLP researcher</a:t>
            </a:r>
            <a:r>
              <a:rPr lang="en-US" i="1" dirty="0"/>
              <a:t>. Explain the role of </a:t>
            </a:r>
            <a:r>
              <a:rPr lang="en-US" b="1" i="1" dirty="0"/>
              <a:t>attention mechanisms</a:t>
            </a:r>
            <a:r>
              <a:rPr lang="en-US" i="1" dirty="0"/>
              <a:t> in transformers.”</a:t>
            </a:r>
            <a:endParaRPr lang="en-US" dirty="0"/>
          </a:p>
          <a:p>
            <a:pPr>
              <a:buNone/>
            </a:pPr>
            <a:r>
              <a:rPr lang="en-US" b="1" dirty="0"/>
              <a:t>Outcome:</a:t>
            </a:r>
            <a:br>
              <a:rPr lang="en-US" dirty="0"/>
            </a:br>
            <a:r>
              <a:rPr lang="en-US" dirty="0"/>
              <a:t>Delivers technically accurate and research-oriented explanations.</a:t>
            </a:r>
          </a:p>
        </p:txBody>
      </p:sp>
    </p:spTree>
    <p:extLst>
      <p:ext uri="{BB962C8B-B14F-4D97-AF65-F5344CB8AC3E}">
        <p14:creationId xmlns:p14="http://schemas.microsoft.com/office/powerpoint/2010/main" val="3933949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29E348-2C95-06E6-4D1F-E5136CF5B6A4}"/>
              </a:ext>
            </a:extLst>
          </p:cNvPr>
          <p:cNvSpPr txBox="1"/>
          <p:nvPr/>
        </p:nvSpPr>
        <p:spPr>
          <a:xfrm>
            <a:off x="470257" y="985630"/>
            <a:ext cx="6096000" cy="1477328"/>
          </a:xfrm>
          <a:prstGeom prst="rect">
            <a:avLst/>
          </a:prstGeom>
          <a:noFill/>
        </p:spPr>
        <p:txBody>
          <a:bodyPr wrap="square">
            <a:spAutoFit/>
          </a:bodyPr>
          <a:lstStyle/>
          <a:p>
            <a:pPr>
              <a:buNone/>
            </a:pPr>
            <a:r>
              <a:rPr lang="en-US" b="1" dirty="0"/>
              <a:t>Advantages</a:t>
            </a:r>
          </a:p>
          <a:p>
            <a:pPr>
              <a:buFont typeface="Arial" panose="020B0604020202020204" pitchFamily="34" charset="0"/>
              <a:buChar char="•"/>
            </a:pPr>
            <a:r>
              <a:rPr lang="en-US" dirty="0"/>
              <a:t>Produces domain-appropriate responses</a:t>
            </a:r>
          </a:p>
          <a:p>
            <a:pPr>
              <a:buFont typeface="Arial" panose="020B0604020202020204" pitchFamily="34" charset="0"/>
              <a:buChar char="•"/>
            </a:pPr>
            <a:r>
              <a:rPr lang="en-US" dirty="0"/>
              <a:t>Improves clarity for different audiences</a:t>
            </a:r>
          </a:p>
          <a:p>
            <a:pPr>
              <a:buFont typeface="Arial" panose="020B0604020202020204" pitchFamily="34" charset="0"/>
              <a:buChar char="•"/>
            </a:pPr>
            <a:r>
              <a:rPr lang="en-US" dirty="0"/>
              <a:t>Useful for teaching, consulting, and professional writing</a:t>
            </a:r>
          </a:p>
          <a:p>
            <a:pPr>
              <a:buFont typeface="Arial" panose="020B0604020202020204" pitchFamily="34" charset="0"/>
              <a:buChar char="•"/>
            </a:pPr>
            <a:r>
              <a:rPr lang="en-US" dirty="0"/>
              <a:t>Reduces generic or mismatched explanations</a:t>
            </a:r>
          </a:p>
        </p:txBody>
      </p:sp>
      <p:sp>
        <p:nvSpPr>
          <p:cNvPr id="5" name="TextBox 4">
            <a:extLst>
              <a:ext uri="{FF2B5EF4-FFF2-40B4-BE49-F238E27FC236}">
                <a16:creationId xmlns:a16="http://schemas.microsoft.com/office/drawing/2014/main" id="{AF14593F-E39A-85AC-D5F8-85859E43C08B}"/>
              </a:ext>
            </a:extLst>
          </p:cNvPr>
          <p:cNvSpPr txBox="1"/>
          <p:nvPr/>
        </p:nvSpPr>
        <p:spPr>
          <a:xfrm>
            <a:off x="653136" y="2831013"/>
            <a:ext cx="6096000" cy="1200329"/>
          </a:xfrm>
          <a:prstGeom prst="rect">
            <a:avLst/>
          </a:prstGeom>
          <a:noFill/>
        </p:spPr>
        <p:txBody>
          <a:bodyPr wrap="square">
            <a:spAutoFit/>
          </a:bodyPr>
          <a:lstStyle/>
          <a:p>
            <a:pPr>
              <a:buNone/>
            </a:pPr>
            <a:r>
              <a:rPr lang="en-US" b="1" dirty="0"/>
              <a:t>Limitations</a:t>
            </a:r>
          </a:p>
          <a:p>
            <a:pPr>
              <a:buFont typeface="Arial" panose="020B0604020202020204" pitchFamily="34" charset="0"/>
              <a:buChar char="•"/>
            </a:pPr>
            <a:r>
              <a:rPr lang="en-US" dirty="0"/>
              <a:t>Over-specific roles may restrict creativity</a:t>
            </a:r>
          </a:p>
          <a:p>
            <a:pPr>
              <a:buFont typeface="Arial" panose="020B0604020202020204" pitchFamily="34" charset="0"/>
              <a:buChar char="•"/>
            </a:pPr>
            <a:r>
              <a:rPr lang="en-US" dirty="0"/>
              <a:t>Incorrect role assignment can bias responses</a:t>
            </a:r>
          </a:p>
          <a:p>
            <a:pPr>
              <a:buFont typeface="Arial" panose="020B0604020202020204" pitchFamily="34" charset="0"/>
              <a:buChar char="•"/>
            </a:pPr>
            <a:r>
              <a:rPr lang="en-US" dirty="0"/>
              <a:t>Not ideal for open-ended creative tasks</a:t>
            </a:r>
          </a:p>
        </p:txBody>
      </p:sp>
    </p:spTree>
    <p:extLst>
      <p:ext uri="{BB962C8B-B14F-4D97-AF65-F5344CB8AC3E}">
        <p14:creationId xmlns:p14="http://schemas.microsoft.com/office/powerpoint/2010/main" val="26527398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D003E3-06A1-B76A-2A36-656F721709DD}"/>
              </a:ext>
            </a:extLst>
          </p:cNvPr>
          <p:cNvSpPr txBox="1"/>
          <p:nvPr/>
        </p:nvSpPr>
        <p:spPr>
          <a:xfrm>
            <a:off x="156745" y="269011"/>
            <a:ext cx="6096000" cy="646331"/>
          </a:xfrm>
          <a:prstGeom prst="rect">
            <a:avLst/>
          </a:prstGeom>
          <a:noFill/>
        </p:spPr>
        <p:txBody>
          <a:bodyPr wrap="square">
            <a:spAutoFit/>
          </a:bodyPr>
          <a:lstStyle/>
          <a:p>
            <a:r>
              <a:rPr kumimoji="0" lang="en-US" altLang="en-US" sz="1800" b="1" i="0" u="none" strike="noStrike" cap="none" normalizeH="0" baseline="0" dirty="0">
                <a:ln>
                  <a:noFill/>
                </a:ln>
                <a:solidFill>
                  <a:schemeClr val="tx1"/>
                </a:solidFill>
                <a:effectLst/>
                <a:latin typeface="Arial" panose="020B0604020202020204" pitchFamily="34" charset="0"/>
              </a:rPr>
              <a:t>Persona Prompting</a:t>
            </a:r>
            <a:br>
              <a:rPr kumimoji="0" lang="en-US" altLang="en-US" sz="1800" b="0" i="0" u="none" strike="noStrike" cap="none" normalizeH="0" baseline="0" dirty="0">
                <a:ln>
                  <a:noFill/>
                </a:ln>
                <a:solidFill>
                  <a:schemeClr val="tx1"/>
                </a:solidFill>
                <a:effectLst/>
                <a:latin typeface="Arial" panose="020B0604020202020204" pitchFamily="34" charset="0"/>
              </a:rPr>
            </a:br>
            <a:endParaRPr lang="hi-IN" dirty="0"/>
          </a:p>
        </p:txBody>
      </p:sp>
      <p:sp>
        <p:nvSpPr>
          <p:cNvPr id="5" name="TextBox 4">
            <a:extLst>
              <a:ext uri="{FF2B5EF4-FFF2-40B4-BE49-F238E27FC236}">
                <a16:creationId xmlns:a16="http://schemas.microsoft.com/office/drawing/2014/main" id="{D9FF3B18-E7E9-92DA-07F3-BFCF088871D3}"/>
              </a:ext>
            </a:extLst>
          </p:cNvPr>
          <p:cNvSpPr txBox="1"/>
          <p:nvPr/>
        </p:nvSpPr>
        <p:spPr>
          <a:xfrm>
            <a:off x="243839" y="621546"/>
            <a:ext cx="10720251" cy="1200329"/>
          </a:xfrm>
          <a:prstGeom prst="rect">
            <a:avLst/>
          </a:prstGeom>
          <a:noFill/>
        </p:spPr>
        <p:txBody>
          <a:bodyPr wrap="square">
            <a:spAutoFit/>
          </a:bodyPr>
          <a:lstStyle/>
          <a:p>
            <a:r>
              <a:rPr lang="en-US" dirty="0"/>
              <a:t>Persona prompting is a prompting technique in which the AI is instructed to adopt a </a:t>
            </a:r>
            <a:r>
              <a:rPr lang="en-US" b="1" dirty="0"/>
              <a:t>specific persona or identity</a:t>
            </a:r>
            <a:r>
              <a:rPr lang="en-US" dirty="0"/>
              <a:t> that includes characteristics such as expertise level, communication style, tone, values, and target audience. Unlike role-based prompting, persona prompting provides a </a:t>
            </a:r>
            <a:r>
              <a:rPr lang="en-US" b="1" dirty="0"/>
              <a:t>richer behavioral profile</a:t>
            </a:r>
            <a:r>
              <a:rPr lang="en-US" dirty="0"/>
              <a:t>, influencing not only </a:t>
            </a:r>
            <a:r>
              <a:rPr lang="en-US" i="1" dirty="0"/>
              <a:t>what</a:t>
            </a:r>
            <a:r>
              <a:rPr lang="en-US" dirty="0"/>
              <a:t> the AI says but </a:t>
            </a:r>
            <a:r>
              <a:rPr lang="en-US" i="1" dirty="0"/>
              <a:t>how</a:t>
            </a:r>
            <a:r>
              <a:rPr lang="en-US" dirty="0"/>
              <a:t> it communicates.</a:t>
            </a:r>
            <a:endParaRPr lang="hi-IN" dirty="0"/>
          </a:p>
        </p:txBody>
      </p:sp>
      <p:sp>
        <p:nvSpPr>
          <p:cNvPr id="7" name="TextBox 6">
            <a:extLst>
              <a:ext uri="{FF2B5EF4-FFF2-40B4-BE49-F238E27FC236}">
                <a16:creationId xmlns:a16="http://schemas.microsoft.com/office/drawing/2014/main" id="{81EA2461-BA0E-4158-5AF9-CF38BDB51C8F}"/>
              </a:ext>
            </a:extLst>
          </p:cNvPr>
          <p:cNvSpPr txBox="1"/>
          <p:nvPr/>
        </p:nvSpPr>
        <p:spPr>
          <a:xfrm>
            <a:off x="243839" y="2554014"/>
            <a:ext cx="8900161" cy="1754326"/>
          </a:xfrm>
          <a:prstGeom prst="rect">
            <a:avLst/>
          </a:prstGeom>
          <a:noFill/>
        </p:spPr>
        <p:txBody>
          <a:bodyPr wrap="square">
            <a:spAutoFit/>
          </a:bodyPr>
          <a:lstStyle/>
          <a:p>
            <a:pPr>
              <a:buNone/>
            </a:pPr>
            <a:r>
              <a:rPr lang="en-US" b="1" dirty="0"/>
              <a:t>Characteristics of Persona Prompting</a:t>
            </a:r>
          </a:p>
          <a:p>
            <a:pPr>
              <a:buFont typeface="Arial" panose="020B0604020202020204" pitchFamily="34" charset="0"/>
              <a:buChar char="•"/>
            </a:pPr>
            <a:r>
              <a:rPr lang="en-US" dirty="0"/>
              <a:t>Defines </a:t>
            </a:r>
            <a:r>
              <a:rPr lang="en-US" b="1" dirty="0"/>
              <a:t>identity, expertise, and personality traits</a:t>
            </a:r>
            <a:endParaRPr lang="en-US" dirty="0"/>
          </a:p>
          <a:p>
            <a:pPr>
              <a:buFont typeface="Arial" panose="020B0604020202020204" pitchFamily="34" charset="0"/>
              <a:buChar char="•"/>
            </a:pPr>
            <a:r>
              <a:rPr lang="en-US" dirty="0"/>
              <a:t>Controls tone (friendly, formal, empathetic, critical)</a:t>
            </a:r>
          </a:p>
          <a:p>
            <a:pPr>
              <a:buFont typeface="Arial" panose="020B0604020202020204" pitchFamily="34" charset="0"/>
              <a:buChar char="•"/>
            </a:pPr>
            <a:r>
              <a:rPr lang="en-US" dirty="0"/>
              <a:t>Tailors language to audience and context</a:t>
            </a:r>
          </a:p>
          <a:p>
            <a:pPr>
              <a:buFont typeface="Arial" panose="020B0604020202020204" pitchFamily="34" charset="0"/>
              <a:buChar char="•"/>
            </a:pPr>
            <a:r>
              <a:rPr lang="en-US" dirty="0"/>
              <a:t>Produces consistent behavior across interactions</a:t>
            </a:r>
          </a:p>
          <a:p>
            <a:pPr>
              <a:buFont typeface="Arial" panose="020B0604020202020204" pitchFamily="34" charset="0"/>
              <a:buChar char="•"/>
            </a:pPr>
            <a:r>
              <a:rPr lang="en-US" dirty="0"/>
              <a:t>Enhances human-like and context-aware responses</a:t>
            </a:r>
          </a:p>
        </p:txBody>
      </p:sp>
      <p:sp>
        <p:nvSpPr>
          <p:cNvPr id="9" name="TextBox 8">
            <a:extLst>
              <a:ext uri="{FF2B5EF4-FFF2-40B4-BE49-F238E27FC236}">
                <a16:creationId xmlns:a16="http://schemas.microsoft.com/office/drawing/2014/main" id="{048AF111-7D6C-93FF-1347-41F7C1CC9551}"/>
              </a:ext>
            </a:extLst>
          </p:cNvPr>
          <p:cNvSpPr txBox="1"/>
          <p:nvPr/>
        </p:nvSpPr>
        <p:spPr>
          <a:xfrm>
            <a:off x="566052" y="4696327"/>
            <a:ext cx="6096000" cy="1754326"/>
          </a:xfrm>
          <a:prstGeom prst="rect">
            <a:avLst/>
          </a:prstGeom>
          <a:noFill/>
        </p:spPr>
        <p:txBody>
          <a:bodyPr wrap="square">
            <a:spAutoFit/>
          </a:bodyPr>
          <a:lstStyle/>
          <a:p>
            <a:pPr>
              <a:buNone/>
            </a:pPr>
            <a:r>
              <a:rPr lang="en-US" b="1" dirty="0"/>
              <a:t>How Persona Prompting Works</a:t>
            </a:r>
          </a:p>
          <a:p>
            <a:pPr>
              <a:buFont typeface="+mj-lt"/>
              <a:buAutoNum type="arabicPeriod"/>
            </a:pPr>
            <a:r>
              <a:rPr lang="en-US" dirty="0"/>
              <a:t>A persona is clearly described (role + traits + audience)</a:t>
            </a:r>
          </a:p>
          <a:p>
            <a:pPr>
              <a:buFont typeface="+mj-lt"/>
              <a:buAutoNum type="arabicPeriod"/>
            </a:pPr>
            <a:r>
              <a:rPr lang="en-US" dirty="0"/>
              <a:t>Behavioral expectations are specified (tone, style, depth)</a:t>
            </a:r>
          </a:p>
          <a:p>
            <a:pPr>
              <a:buFont typeface="+mj-lt"/>
              <a:buAutoNum type="arabicPeriod"/>
            </a:pPr>
            <a:r>
              <a:rPr lang="en-US" dirty="0"/>
              <a:t>The AI internalizes the persona while generating responses</a:t>
            </a:r>
          </a:p>
          <a:p>
            <a:pPr>
              <a:buFont typeface="+mj-lt"/>
              <a:buAutoNum type="arabicPeriod"/>
            </a:pPr>
            <a:r>
              <a:rPr lang="en-US" dirty="0"/>
              <a:t>Outputs remain aligned with the defined persona throughout the interaction</a:t>
            </a:r>
          </a:p>
        </p:txBody>
      </p:sp>
    </p:spTree>
    <p:extLst>
      <p:ext uri="{BB962C8B-B14F-4D97-AF65-F5344CB8AC3E}">
        <p14:creationId xmlns:p14="http://schemas.microsoft.com/office/powerpoint/2010/main" val="1328814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2E1B6-A7F0-5464-A0C8-4DC8AF33C395}"/>
              </a:ext>
            </a:extLst>
          </p:cNvPr>
          <p:cNvSpPr txBox="1"/>
          <p:nvPr/>
        </p:nvSpPr>
        <p:spPr>
          <a:xfrm>
            <a:off x="243840" y="166184"/>
            <a:ext cx="11364686" cy="1200329"/>
          </a:xfrm>
          <a:prstGeom prst="rect">
            <a:avLst/>
          </a:prstGeom>
          <a:noFill/>
        </p:spPr>
        <p:txBody>
          <a:bodyPr wrap="square">
            <a:spAutoFit/>
          </a:bodyPr>
          <a:lstStyle/>
          <a:p>
            <a:pPr>
              <a:buNone/>
            </a:pPr>
            <a:r>
              <a:rPr lang="en-US" b="1" dirty="0"/>
              <a:t>Real-Time Prompt Examples</a:t>
            </a:r>
          </a:p>
          <a:p>
            <a:pPr>
              <a:buNone/>
            </a:pPr>
            <a:r>
              <a:rPr lang="en-US" b="1" dirty="0"/>
              <a:t>Example 1 – Educational Persona</a:t>
            </a:r>
            <a:endParaRPr lang="en-US" dirty="0"/>
          </a:p>
          <a:p>
            <a:pPr>
              <a:buNone/>
            </a:pPr>
            <a:r>
              <a:rPr lang="en-US" i="1" dirty="0"/>
              <a:t>“You are a </a:t>
            </a:r>
            <a:r>
              <a:rPr lang="en-US" b="1" i="1" dirty="0"/>
              <a:t>friendly AI tutor</a:t>
            </a:r>
            <a:r>
              <a:rPr lang="en-US" i="1" dirty="0"/>
              <a:t> who explains concepts patiently using simple analogies. Teach </a:t>
            </a:r>
            <a:r>
              <a:rPr lang="en-US" b="1" i="1" dirty="0"/>
              <a:t>neural networks</a:t>
            </a:r>
            <a:r>
              <a:rPr lang="en-US" i="1" dirty="0"/>
              <a:t> to a </a:t>
            </a:r>
            <a:r>
              <a:rPr lang="en-US" b="1" i="1" dirty="0"/>
              <a:t>beginner</a:t>
            </a:r>
            <a:r>
              <a:rPr lang="en-US" i="1" dirty="0"/>
              <a:t>.”</a:t>
            </a:r>
            <a:endParaRPr lang="en-US" dirty="0"/>
          </a:p>
        </p:txBody>
      </p:sp>
      <p:sp>
        <p:nvSpPr>
          <p:cNvPr id="5" name="TextBox 4">
            <a:extLst>
              <a:ext uri="{FF2B5EF4-FFF2-40B4-BE49-F238E27FC236}">
                <a16:creationId xmlns:a16="http://schemas.microsoft.com/office/drawing/2014/main" id="{CB53172A-57C6-9AB7-7ADA-593CBEF5055E}"/>
              </a:ext>
            </a:extLst>
          </p:cNvPr>
          <p:cNvSpPr txBox="1"/>
          <p:nvPr/>
        </p:nvSpPr>
        <p:spPr>
          <a:xfrm>
            <a:off x="208999" y="1436801"/>
            <a:ext cx="10955390" cy="646331"/>
          </a:xfrm>
          <a:prstGeom prst="rect">
            <a:avLst/>
          </a:prstGeom>
          <a:noFill/>
        </p:spPr>
        <p:txBody>
          <a:bodyPr wrap="square">
            <a:spAutoFit/>
          </a:bodyPr>
          <a:lstStyle/>
          <a:p>
            <a:pPr>
              <a:buNone/>
            </a:pPr>
            <a:r>
              <a:rPr lang="en-US" b="1" dirty="0"/>
              <a:t>Example 2 – Customer Support Persona</a:t>
            </a:r>
            <a:endParaRPr lang="en-US" dirty="0"/>
          </a:p>
          <a:p>
            <a:pPr>
              <a:buNone/>
            </a:pPr>
            <a:r>
              <a:rPr lang="en-US" i="1" dirty="0"/>
              <a:t>“You are a </a:t>
            </a:r>
            <a:r>
              <a:rPr lang="en-US" b="1" i="1" dirty="0"/>
              <a:t>polite and empathetic customer support agent</a:t>
            </a:r>
            <a:r>
              <a:rPr lang="en-US" i="1" dirty="0"/>
              <a:t>. Respond to a complaint about </a:t>
            </a:r>
            <a:r>
              <a:rPr lang="en-US" b="1" i="1" dirty="0"/>
              <a:t>delayed delivery</a:t>
            </a:r>
            <a:r>
              <a:rPr lang="en-US" i="1" dirty="0"/>
              <a:t>.”</a:t>
            </a:r>
            <a:endParaRPr lang="en-US" dirty="0"/>
          </a:p>
        </p:txBody>
      </p:sp>
      <p:sp>
        <p:nvSpPr>
          <p:cNvPr id="7" name="TextBox 6">
            <a:extLst>
              <a:ext uri="{FF2B5EF4-FFF2-40B4-BE49-F238E27FC236}">
                <a16:creationId xmlns:a16="http://schemas.microsoft.com/office/drawing/2014/main" id="{EB20E48A-07C6-B7CD-89AF-7A35E40F6A36}"/>
              </a:ext>
            </a:extLst>
          </p:cNvPr>
          <p:cNvSpPr txBox="1"/>
          <p:nvPr/>
        </p:nvSpPr>
        <p:spPr>
          <a:xfrm>
            <a:off x="121913" y="2378166"/>
            <a:ext cx="10955390" cy="923330"/>
          </a:xfrm>
          <a:prstGeom prst="rect">
            <a:avLst/>
          </a:prstGeom>
          <a:noFill/>
        </p:spPr>
        <p:txBody>
          <a:bodyPr wrap="square">
            <a:spAutoFit/>
          </a:bodyPr>
          <a:lstStyle/>
          <a:p>
            <a:pPr>
              <a:buNone/>
            </a:pPr>
            <a:r>
              <a:rPr lang="en-US" b="1" dirty="0"/>
              <a:t>Example 3 – Healthcare Persona</a:t>
            </a:r>
            <a:endParaRPr lang="en-US" dirty="0"/>
          </a:p>
          <a:p>
            <a:pPr>
              <a:buNone/>
            </a:pPr>
            <a:r>
              <a:rPr lang="en-US" i="1" dirty="0"/>
              <a:t>“You are a </a:t>
            </a:r>
            <a:r>
              <a:rPr lang="en-US" b="1" i="1" dirty="0"/>
              <a:t>calm and reassuring medical assistant</a:t>
            </a:r>
            <a:r>
              <a:rPr lang="en-US" i="1" dirty="0"/>
              <a:t>. Explain </a:t>
            </a:r>
            <a:r>
              <a:rPr lang="en-US" b="1" i="1" dirty="0"/>
              <a:t>hypertension</a:t>
            </a:r>
            <a:r>
              <a:rPr lang="en-US" i="1" dirty="0"/>
              <a:t> to an </a:t>
            </a:r>
            <a:r>
              <a:rPr lang="en-US" b="1" i="1" dirty="0"/>
              <a:t>elderly patient</a:t>
            </a:r>
            <a:r>
              <a:rPr lang="en-US" i="1" dirty="0"/>
              <a:t> without using medical jargon.”</a:t>
            </a:r>
            <a:endParaRPr lang="en-US" dirty="0"/>
          </a:p>
        </p:txBody>
      </p:sp>
      <p:sp>
        <p:nvSpPr>
          <p:cNvPr id="9" name="TextBox 8">
            <a:extLst>
              <a:ext uri="{FF2B5EF4-FFF2-40B4-BE49-F238E27FC236}">
                <a16:creationId xmlns:a16="http://schemas.microsoft.com/office/drawing/2014/main" id="{DC2B3B77-F77A-57F2-BE82-191A21432174}"/>
              </a:ext>
            </a:extLst>
          </p:cNvPr>
          <p:cNvSpPr txBox="1"/>
          <p:nvPr/>
        </p:nvSpPr>
        <p:spPr>
          <a:xfrm>
            <a:off x="235130" y="3471768"/>
            <a:ext cx="11869783" cy="2031325"/>
          </a:xfrm>
          <a:prstGeom prst="rect">
            <a:avLst/>
          </a:prstGeom>
          <a:noFill/>
        </p:spPr>
        <p:txBody>
          <a:bodyPr wrap="square">
            <a:spAutoFit/>
          </a:bodyPr>
          <a:lstStyle/>
          <a:p>
            <a:pPr>
              <a:buNone/>
            </a:pPr>
            <a:r>
              <a:rPr lang="en-US" b="1" dirty="0"/>
              <a:t>Example 4 – Finance Persona</a:t>
            </a:r>
            <a:endParaRPr lang="en-US" dirty="0"/>
          </a:p>
          <a:p>
            <a:pPr>
              <a:buNone/>
            </a:pPr>
            <a:r>
              <a:rPr lang="en-US" i="1" dirty="0"/>
              <a:t>“You are a </a:t>
            </a:r>
            <a:r>
              <a:rPr lang="en-US" b="1" i="1" dirty="0"/>
              <a:t>conservative financial advisor</a:t>
            </a:r>
            <a:r>
              <a:rPr lang="en-US" i="1" dirty="0"/>
              <a:t> who prioritizes risk management. Explain </a:t>
            </a:r>
            <a:r>
              <a:rPr lang="en-US" b="1" i="1" dirty="0"/>
              <a:t>mutual fund investment options</a:t>
            </a:r>
            <a:r>
              <a:rPr lang="en-US" i="1" dirty="0"/>
              <a:t> to a </a:t>
            </a:r>
            <a:r>
              <a:rPr lang="en-US" b="1" i="1" dirty="0"/>
              <a:t>first-time investor</a:t>
            </a:r>
            <a:r>
              <a:rPr lang="en-US" i="1" dirty="0"/>
              <a:t>.”</a:t>
            </a:r>
            <a:endParaRPr lang="en-US" dirty="0"/>
          </a:p>
          <a:p>
            <a:pPr>
              <a:buNone/>
            </a:pPr>
            <a:br>
              <a:rPr lang="en-US" dirty="0"/>
            </a:br>
            <a:endParaRPr lang="en-US" dirty="0"/>
          </a:p>
          <a:p>
            <a:pPr>
              <a:buNone/>
            </a:pPr>
            <a:r>
              <a:rPr lang="en-US" b="1" dirty="0"/>
              <a:t>Example 5 – NLP Expert Persona</a:t>
            </a:r>
            <a:endParaRPr lang="en-US" dirty="0"/>
          </a:p>
          <a:p>
            <a:pPr>
              <a:buNone/>
            </a:pPr>
            <a:r>
              <a:rPr lang="en-US" i="1" dirty="0"/>
              <a:t>“You are an </a:t>
            </a:r>
            <a:r>
              <a:rPr lang="en-US" b="1" i="1" dirty="0"/>
              <a:t>NLP researcher</a:t>
            </a:r>
            <a:r>
              <a:rPr lang="en-US" i="1" dirty="0"/>
              <a:t> who prefers concise, technical explanations. Describe </a:t>
            </a:r>
            <a:r>
              <a:rPr lang="en-US" b="1" i="1" dirty="0"/>
              <a:t>self-attention mechanisms</a:t>
            </a:r>
            <a:r>
              <a:rPr lang="en-US" i="1" dirty="0"/>
              <a:t> in transformers.”</a:t>
            </a:r>
            <a:endParaRPr lang="en-US" dirty="0"/>
          </a:p>
        </p:txBody>
      </p:sp>
    </p:spTree>
    <p:extLst>
      <p:ext uri="{BB962C8B-B14F-4D97-AF65-F5344CB8AC3E}">
        <p14:creationId xmlns:p14="http://schemas.microsoft.com/office/powerpoint/2010/main" val="12782302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CB49B9-9B1B-EF42-B87B-34F673FF4D65}"/>
              </a:ext>
            </a:extLst>
          </p:cNvPr>
          <p:cNvSpPr txBox="1"/>
          <p:nvPr/>
        </p:nvSpPr>
        <p:spPr>
          <a:xfrm>
            <a:off x="400594" y="1584518"/>
            <a:ext cx="8743406" cy="3693319"/>
          </a:xfrm>
          <a:prstGeom prst="rect">
            <a:avLst/>
          </a:prstGeom>
          <a:noFill/>
        </p:spPr>
        <p:txBody>
          <a:bodyPr wrap="square">
            <a:spAutoFit/>
          </a:bodyPr>
          <a:lstStyle/>
          <a:p>
            <a:pPr>
              <a:buNone/>
            </a:pPr>
            <a:r>
              <a:rPr lang="en-US" b="1" dirty="0"/>
              <a:t>Advantages</a:t>
            </a:r>
          </a:p>
          <a:p>
            <a:pPr>
              <a:buFont typeface="Arial" panose="020B0604020202020204" pitchFamily="34" charset="0"/>
              <a:buChar char="•"/>
            </a:pPr>
            <a:r>
              <a:rPr lang="en-US" dirty="0"/>
              <a:t>Highly customized and audience-specific responses</a:t>
            </a:r>
          </a:p>
          <a:p>
            <a:pPr>
              <a:buFont typeface="Arial" panose="020B0604020202020204" pitchFamily="34" charset="0"/>
              <a:buChar char="•"/>
            </a:pPr>
            <a:r>
              <a:rPr lang="en-US" dirty="0"/>
              <a:t>Improves engagement and user experience</a:t>
            </a:r>
          </a:p>
          <a:p>
            <a:pPr>
              <a:buFont typeface="Arial" panose="020B0604020202020204" pitchFamily="34" charset="0"/>
              <a:buChar char="•"/>
            </a:pPr>
            <a:r>
              <a:rPr lang="en-US" dirty="0"/>
              <a:t>Useful for conversational systems and tutoring</a:t>
            </a:r>
          </a:p>
          <a:p>
            <a:pPr>
              <a:buFont typeface="Arial" panose="020B0604020202020204" pitchFamily="34" charset="0"/>
              <a:buChar char="•"/>
            </a:pPr>
            <a:r>
              <a:rPr lang="en-US" dirty="0"/>
              <a:t>Enables consistent communication style</a:t>
            </a:r>
          </a:p>
          <a:p>
            <a:pPr>
              <a:buFont typeface="Arial" panose="020B0604020202020204" pitchFamily="34" charset="0"/>
              <a:buChar char="•"/>
            </a:pPr>
            <a:r>
              <a:rPr lang="en-US" dirty="0"/>
              <a:t>Enhances realism in simulations and assistants</a:t>
            </a:r>
          </a:p>
          <a:p>
            <a:pPr>
              <a:buNone/>
            </a:pPr>
            <a:br>
              <a:rPr lang="en-US" dirty="0"/>
            </a:br>
            <a:endParaRPr lang="en-US" dirty="0"/>
          </a:p>
          <a:p>
            <a:pPr>
              <a:buNone/>
            </a:pPr>
            <a:r>
              <a:rPr lang="en-US" b="1" dirty="0"/>
              <a:t>Limitations</a:t>
            </a:r>
          </a:p>
          <a:p>
            <a:pPr>
              <a:buFont typeface="Arial" panose="020B0604020202020204" pitchFamily="34" charset="0"/>
              <a:buChar char="•"/>
            </a:pPr>
            <a:r>
              <a:rPr lang="en-US" dirty="0"/>
              <a:t>Overly detailed personas may constrain flexibility</a:t>
            </a:r>
          </a:p>
          <a:p>
            <a:pPr>
              <a:buFont typeface="Arial" panose="020B0604020202020204" pitchFamily="34" charset="0"/>
              <a:buChar char="•"/>
            </a:pPr>
            <a:r>
              <a:rPr lang="en-US" dirty="0"/>
              <a:t>Poorly defined personas can cause inconsistency</a:t>
            </a:r>
          </a:p>
          <a:p>
            <a:pPr>
              <a:buFont typeface="Arial" panose="020B0604020202020204" pitchFamily="34" charset="0"/>
              <a:buChar char="•"/>
            </a:pPr>
            <a:r>
              <a:rPr lang="en-US" dirty="0"/>
              <a:t>Not ideal for purely factual or highly technical tasks</a:t>
            </a:r>
          </a:p>
          <a:p>
            <a:pPr>
              <a:buFont typeface="Arial" panose="020B0604020202020204" pitchFamily="34" charset="0"/>
              <a:buChar char="•"/>
            </a:pPr>
            <a:r>
              <a:rPr lang="en-US" dirty="0"/>
              <a:t>Requires careful design to avoid bias</a:t>
            </a:r>
          </a:p>
        </p:txBody>
      </p:sp>
    </p:spTree>
    <p:extLst>
      <p:ext uri="{BB962C8B-B14F-4D97-AF65-F5344CB8AC3E}">
        <p14:creationId xmlns:p14="http://schemas.microsoft.com/office/powerpoint/2010/main" val="1925240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ED902B1-D09C-306B-993F-B5FC2ED89F44}"/>
              </a:ext>
            </a:extLst>
          </p:cNvPr>
          <p:cNvSpPr txBox="1"/>
          <p:nvPr/>
        </p:nvSpPr>
        <p:spPr>
          <a:xfrm>
            <a:off x="208998" y="565941"/>
            <a:ext cx="11521447" cy="646331"/>
          </a:xfrm>
          <a:prstGeom prst="rect">
            <a:avLst/>
          </a:prstGeom>
          <a:noFill/>
        </p:spPr>
        <p:txBody>
          <a:bodyPr wrap="square">
            <a:spAutoFit/>
          </a:bodyPr>
          <a:lstStyle/>
          <a:p>
            <a:pPr>
              <a:buNone/>
            </a:pPr>
            <a:r>
              <a:rPr lang="en-US" b="1" dirty="0"/>
              <a:t>Example Prompt:</a:t>
            </a:r>
            <a:endParaRPr lang="en-US" dirty="0"/>
          </a:p>
          <a:p>
            <a:pPr>
              <a:buNone/>
            </a:pPr>
            <a:r>
              <a:rPr lang="en-US" i="1" dirty="0"/>
              <a:t>“Explain the concept of </a:t>
            </a:r>
            <a:r>
              <a:rPr lang="en-US" b="1" i="1" dirty="0"/>
              <a:t>backpropagation</a:t>
            </a:r>
            <a:r>
              <a:rPr lang="en-US" i="1" dirty="0"/>
              <a:t> in </a:t>
            </a:r>
            <a:r>
              <a:rPr lang="en-US" b="1" i="1" dirty="0"/>
              <a:t>simple terms</a:t>
            </a:r>
            <a:r>
              <a:rPr lang="en-US" i="1" dirty="0"/>
              <a:t> using </a:t>
            </a:r>
            <a:r>
              <a:rPr lang="en-US" b="1" i="1" dirty="0"/>
              <a:t>3 bullet points</a:t>
            </a:r>
            <a:r>
              <a:rPr lang="en-US" i="1" dirty="0"/>
              <a:t> for </a:t>
            </a:r>
            <a:r>
              <a:rPr lang="en-US" b="1" i="1" dirty="0"/>
              <a:t>undergraduate students</a:t>
            </a:r>
            <a:r>
              <a:rPr lang="en-US" i="1" dirty="0"/>
              <a:t>.”</a:t>
            </a:r>
          </a:p>
        </p:txBody>
      </p:sp>
      <p:sp>
        <p:nvSpPr>
          <p:cNvPr id="7" name="TextBox 6">
            <a:extLst>
              <a:ext uri="{FF2B5EF4-FFF2-40B4-BE49-F238E27FC236}">
                <a16:creationId xmlns:a16="http://schemas.microsoft.com/office/drawing/2014/main" id="{EE10DBF3-05AC-57E8-12F3-BAE0FD33BC6E}"/>
              </a:ext>
            </a:extLst>
          </p:cNvPr>
          <p:cNvSpPr txBox="1"/>
          <p:nvPr/>
        </p:nvSpPr>
        <p:spPr>
          <a:xfrm>
            <a:off x="208998" y="1482530"/>
            <a:ext cx="11190522" cy="2862322"/>
          </a:xfrm>
          <a:prstGeom prst="rect">
            <a:avLst/>
          </a:prstGeom>
          <a:noFill/>
        </p:spPr>
        <p:txBody>
          <a:bodyPr wrap="square">
            <a:spAutoFit/>
          </a:bodyPr>
          <a:lstStyle/>
          <a:p>
            <a:pPr>
              <a:buNone/>
            </a:pPr>
            <a:r>
              <a:rPr lang="en-US" b="1" dirty="0"/>
              <a:t>1. Instruction Clarity</a:t>
            </a:r>
          </a:p>
          <a:p>
            <a:pPr>
              <a:buFont typeface="Arial" panose="020B0604020202020204" pitchFamily="34" charset="0"/>
              <a:buChar char="•"/>
            </a:pPr>
            <a:r>
              <a:rPr lang="en-US" dirty="0"/>
              <a:t>The task is clearly stated using the verb </a:t>
            </a:r>
            <a:r>
              <a:rPr lang="en-US" b="1" dirty="0"/>
              <a:t>“Explain”</a:t>
            </a:r>
            <a:r>
              <a:rPr lang="en-US" dirty="0"/>
              <a:t>, leaving no confusion about what action is required.</a:t>
            </a:r>
          </a:p>
          <a:p>
            <a:pPr>
              <a:buFont typeface="Arial" panose="020B0604020202020204" pitchFamily="34" charset="0"/>
              <a:buChar char="•"/>
            </a:pPr>
            <a:r>
              <a:rPr lang="en-US" dirty="0"/>
              <a:t>The concept to be explained (</a:t>
            </a:r>
            <a:r>
              <a:rPr lang="en-US" b="1" dirty="0"/>
              <a:t>backpropagation</a:t>
            </a:r>
            <a:r>
              <a:rPr lang="en-US" dirty="0"/>
              <a:t>) is explicitly mentioned, making the instruction easy to understand.</a:t>
            </a:r>
          </a:p>
          <a:p>
            <a:pPr>
              <a:buNone/>
            </a:pPr>
            <a:r>
              <a:rPr lang="en-US" b="1" dirty="0"/>
              <a:t>2. Specificity</a:t>
            </a:r>
          </a:p>
          <a:p>
            <a:pPr>
              <a:buFont typeface="Arial" panose="020B0604020202020204" pitchFamily="34" charset="0"/>
              <a:buChar char="•"/>
            </a:pPr>
            <a:r>
              <a:rPr lang="en-US" dirty="0"/>
              <a:t>The prompt specifies the </a:t>
            </a:r>
            <a:r>
              <a:rPr lang="en-US" b="1" dirty="0"/>
              <a:t>target audience</a:t>
            </a:r>
            <a:r>
              <a:rPr lang="en-US" dirty="0"/>
              <a:t> (“undergraduate students”) and the </a:t>
            </a:r>
            <a:r>
              <a:rPr lang="en-US" b="1" dirty="0"/>
              <a:t>level of explanation</a:t>
            </a:r>
            <a:r>
              <a:rPr lang="en-US" dirty="0"/>
              <a:t> (“simple terms”).</a:t>
            </a:r>
          </a:p>
          <a:p>
            <a:pPr>
              <a:buFont typeface="Arial" panose="020B0604020202020204" pitchFamily="34" charset="0"/>
              <a:buChar char="•"/>
            </a:pPr>
            <a:r>
              <a:rPr lang="en-US" dirty="0"/>
              <a:t>It also defines the </a:t>
            </a:r>
            <a:r>
              <a:rPr lang="en-US" b="1" dirty="0"/>
              <a:t>output structure</a:t>
            </a:r>
            <a:r>
              <a:rPr lang="en-US" dirty="0"/>
              <a:t> (“3 bullet points”), guiding the depth and organization of the response.</a:t>
            </a:r>
          </a:p>
          <a:p>
            <a:pPr>
              <a:buNone/>
            </a:pPr>
            <a:r>
              <a:rPr lang="en-US" b="1" dirty="0"/>
              <a:t>3. Precision</a:t>
            </a:r>
          </a:p>
          <a:p>
            <a:pPr>
              <a:buFont typeface="Arial" panose="020B0604020202020204" pitchFamily="34" charset="0"/>
              <a:buChar char="•"/>
            </a:pPr>
            <a:r>
              <a:rPr lang="en-US" dirty="0"/>
              <a:t>The requirement of </a:t>
            </a:r>
            <a:r>
              <a:rPr lang="en-US" b="1" dirty="0"/>
              <a:t>exactly 3 bullet points</a:t>
            </a:r>
            <a:r>
              <a:rPr lang="en-US" dirty="0"/>
              <a:t> makes the expected output unambiguous.</a:t>
            </a:r>
          </a:p>
          <a:p>
            <a:pPr>
              <a:buFont typeface="Arial" panose="020B0604020202020204" pitchFamily="34" charset="0"/>
              <a:buChar char="•"/>
            </a:pPr>
            <a:r>
              <a:rPr lang="en-US" dirty="0"/>
              <a:t>Constraints on format and complexity ensure the response is </a:t>
            </a:r>
            <a:r>
              <a:rPr lang="en-US" b="1" dirty="0"/>
              <a:t>focused, consistent, and aligned with expectations</a:t>
            </a:r>
            <a:r>
              <a:rPr lang="en-US" dirty="0"/>
              <a:t>, reducing variation in outputs.</a:t>
            </a:r>
          </a:p>
        </p:txBody>
      </p:sp>
    </p:spTree>
    <p:extLst>
      <p:ext uri="{BB962C8B-B14F-4D97-AF65-F5344CB8AC3E}">
        <p14:creationId xmlns:p14="http://schemas.microsoft.com/office/powerpoint/2010/main" val="27227723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B13688-578B-6C3E-327C-8642067F0218}"/>
              </a:ext>
            </a:extLst>
          </p:cNvPr>
          <p:cNvSpPr txBox="1"/>
          <p:nvPr/>
        </p:nvSpPr>
        <p:spPr>
          <a:xfrm>
            <a:off x="3048000" y="233338"/>
            <a:ext cx="6096000" cy="369332"/>
          </a:xfrm>
          <a:prstGeom prst="rect">
            <a:avLst/>
          </a:prstGeom>
          <a:noFill/>
        </p:spPr>
        <p:txBody>
          <a:bodyPr wrap="square">
            <a:spAutoFit/>
          </a:bodyPr>
          <a:lstStyle/>
          <a:p>
            <a:pPr>
              <a:buNone/>
            </a:pPr>
            <a:r>
              <a:rPr lang="en-US" b="1" dirty="0"/>
              <a:t>Example Case Studies of Core Prompting Techniques</a:t>
            </a:r>
          </a:p>
        </p:txBody>
      </p:sp>
      <p:sp>
        <p:nvSpPr>
          <p:cNvPr id="5" name="TextBox 4">
            <a:extLst>
              <a:ext uri="{FF2B5EF4-FFF2-40B4-BE49-F238E27FC236}">
                <a16:creationId xmlns:a16="http://schemas.microsoft.com/office/drawing/2014/main" id="{CCAF0F61-B9BB-774F-CD3D-3C618F8ADDC0}"/>
              </a:ext>
            </a:extLst>
          </p:cNvPr>
          <p:cNvSpPr txBox="1"/>
          <p:nvPr/>
        </p:nvSpPr>
        <p:spPr>
          <a:xfrm>
            <a:off x="357051" y="1030520"/>
            <a:ext cx="11347269" cy="5632311"/>
          </a:xfrm>
          <a:prstGeom prst="rect">
            <a:avLst/>
          </a:prstGeom>
          <a:noFill/>
        </p:spPr>
        <p:txBody>
          <a:bodyPr wrap="square">
            <a:spAutoFit/>
          </a:bodyPr>
          <a:lstStyle/>
          <a:p>
            <a:pPr>
              <a:buNone/>
            </a:pPr>
            <a:r>
              <a:rPr lang="en-US" sz="2400" b="1" dirty="0"/>
              <a:t>1. Zero-Shot Prompting – Case Study</a:t>
            </a:r>
          </a:p>
          <a:p>
            <a:pPr>
              <a:buNone/>
            </a:pPr>
            <a:r>
              <a:rPr lang="en-US" sz="2400" b="1" dirty="0"/>
              <a:t>Case Study: Customer Review Sentiment Analysis</a:t>
            </a:r>
          </a:p>
          <a:p>
            <a:pPr>
              <a:buNone/>
            </a:pPr>
            <a:r>
              <a:rPr lang="en-US" sz="2400" b="1" dirty="0"/>
              <a:t>Scenario:</a:t>
            </a:r>
            <a:br>
              <a:rPr lang="en-US" sz="2400" dirty="0"/>
            </a:br>
            <a:r>
              <a:rPr lang="en-US" sz="2400" dirty="0"/>
              <a:t>An e-commerce company wants to quickly analyze customer feedback without providing training examples.</a:t>
            </a:r>
          </a:p>
          <a:p>
            <a:pPr>
              <a:buNone/>
            </a:pPr>
            <a:r>
              <a:rPr lang="en-US" sz="2400" b="1" dirty="0"/>
              <a:t>Prompt Used:</a:t>
            </a:r>
            <a:endParaRPr lang="en-US" sz="2400" dirty="0"/>
          </a:p>
          <a:p>
            <a:pPr>
              <a:buNone/>
            </a:pPr>
            <a:r>
              <a:rPr lang="en-US" sz="2400" i="1" dirty="0"/>
              <a:t>“Classify the sentiment of the following review as Positive or Negative:</a:t>
            </a:r>
            <a:br>
              <a:rPr lang="en-US" sz="2400" i="1" dirty="0"/>
            </a:br>
            <a:r>
              <a:rPr lang="en-US" sz="2400" i="1" dirty="0"/>
              <a:t>‘The product stopped working after two days.’”</a:t>
            </a:r>
            <a:endParaRPr lang="en-US" sz="2400" dirty="0"/>
          </a:p>
          <a:p>
            <a:pPr>
              <a:buNone/>
            </a:pPr>
            <a:r>
              <a:rPr lang="en-US" sz="2400" b="1" dirty="0"/>
              <a:t>How It Works:</a:t>
            </a:r>
            <a:br>
              <a:rPr lang="en-US" sz="2400" dirty="0"/>
            </a:br>
            <a:r>
              <a:rPr lang="en-US" sz="2400" dirty="0"/>
              <a:t>The AI performs the task using only its pre-trained knowledge, without seeing any examples.</a:t>
            </a:r>
          </a:p>
          <a:p>
            <a:pPr>
              <a:buNone/>
            </a:pPr>
            <a:r>
              <a:rPr lang="en-US" sz="2400" b="1" dirty="0"/>
              <a:t>Outcome:</a:t>
            </a:r>
            <a:br>
              <a:rPr lang="en-US" sz="2400" dirty="0"/>
            </a:br>
            <a:r>
              <a:rPr lang="en-US" sz="2400" dirty="0"/>
              <a:t>The model correctly identifies the sentiment as </a:t>
            </a:r>
            <a:r>
              <a:rPr lang="en-US" sz="2400" b="1" dirty="0"/>
              <a:t>Negative</a:t>
            </a:r>
            <a:r>
              <a:rPr lang="en-US" sz="2400" dirty="0"/>
              <a:t>.</a:t>
            </a:r>
          </a:p>
          <a:p>
            <a:pPr>
              <a:buNone/>
            </a:pPr>
            <a:r>
              <a:rPr lang="en-US" sz="2400" b="1" dirty="0"/>
              <a:t>Application Insight:</a:t>
            </a:r>
            <a:br>
              <a:rPr lang="en-US" sz="2400" dirty="0"/>
            </a:br>
            <a:r>
              <a:rPr lang="en-US" sz="2400" dirty="0"/>
              <a:t>Zero-shot prompting is effective for simple, well-defined tasks requiring fast responses.</a:t>
            </a:r>
          </a:p>
        </p:txBody>
      </p:sp>
    </p:spTree>
    <p:extLst>
      <p:ext uri="{BB962C8B-B14F-4D97-AF65-F5344CB8AC3E}">
        <p14:creationId xmlns:p14="http://schemas.microsoft.com/office/powerpoint/2010/main" val="940960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8475F4-CBFE-D6BE-9E0A-267ECE4A1A88}"/>
              </a:ext>
            </a:extLst>
          </p:cNvPr>
          <p:cNvSpPr txBox="1"/>
          <p:nvPr/>
        </p:nvSpPr>
        <p:spPr>
          <a:xfrm>
            <a:off x="121913" y="233338"/>
            <a:ext cx="9614270" cy="400110"/>
          </a:xfrm>
          <a:prstGeom prst="rect">
            <a:avLst/>
          </a:prstGeom>
          <a:noFill/>
        </p:spPr>
        <p:txBody>
          <a:bodyPr wrap="square">
            <a:spAutoFit/>
          </a:bodyPr>
          <a:lstStyle/>
          <a:p>
            <a:r>
              <a:rPr lang="en-US" sz="2000" b="1" dirty="0"/>
              <a:t>Few-Shot Prompting: Customer Review Sentiment Analysis</a:t>
            </a:r>
            <a:endParaRPr lang="hi-IN" sz="2000" b="1" dirty="0"/>
          </a:p>
        </p:txBody>
      </p:sp>
      <p:sp>
        <p:nvSpPr>
          <p:cNvPr id="7" name="TextBox 6">
            <a:extLst>
              <a:ext uri="{FF2B5EF4-FFF2-40B4-BE49-F238E27FC236}">
                <a16:creationId xmlns:a16="http://schemas.microsoft.com/office/drawing/2014/main" id="{20789E13-52B7-6C1F-CF1E-187B898AABA9}"/>
              </a:ext>
            </a:extLst>
          </p:cNvPr>
          <p:cNvSpPr txBox="1"/>
          <p:nvPr/>
        </p:nvSpPr>
        <p:spPr>
          <a:xfrm>
            <a:off x="252549" y="1000532"/>
            <a:ext cx="9840687" cy="369332"/>
          </a:xfrm>
          <a:prstGeom prst="rect">
            <a:avLst/>
          </a:prstGeom>
          <a:noFill/>
        </p:spPr>
        <p:txBody>
          <a:bodyPr wrap="square">
            <a:spAutoFit/>
          </a:bodyPr>
          <a:lstStyle/>
          <a:p>
            <a:r>
              <a:rPr lang="en-US" b="1" dirty="0"/>
              <a:t>Prompt Used : </a:t>
            </a:r>
            <a:r>
              <a:rPr lang="hi-IN" dirty="0" err="1"/>
              <a:t>Classify</a:t>
            </a:r>
            <a:r>
              <a:rPr lang="hi-IN" dirty="0"/>
              <a:t> </a:t>
            </a:r>
            <a:r>
              <a:rPr lang="hi-IN" dirty="0" err="1"/>
              <a:t>the</a:t>
            </a:r>
            <a:r>
              <a:rPr lang="hi-IN" dirty="0"/>
              <a:t> </a:t>
            </a:r>
            <a:r>
              <a:rPr lang="hi-IN" dirty="0" err="1"/>
              <a:t>sentiment</a:t>
            </a:r>
            <a:r>
              <a:rPr lang="hi-IN" dirty="0"/>
              <a:t> </a:t>
            </a:r>
            <a:r>
              <a:rPr lang="hi-IN" dirty="0" err="1"/>
              <a:t>of</a:t>
            </a:r>
            <a:r>
              <a:rPr lang="hi-IN" dirty="0"/>
              <a:t> </a:t>
            </a:r>
            <a:r>
              <a:rPr lang="hi-IN" dirty="0" err="1"/>
              <a:t>the</a:t>
            </a:r>
            <a:r>
              <a:rPr lang="hi-IN" dirty="0"/>
              <a:t> </a:t>
            </a:r>
            <a:r>
              <a:rPr lang="hi-IN" dirty="0" err="1"/>
              <a:t>following</a:t>
            </a:r>
            <a:r>
              <a:rPr lang="hi-IN" dirty="0"/>
              <a:t> </a:t>
            </a:r>
            <a:r>
              <a:rPr lang="hi-IN" dirty="0" err="1"/>
              <a:t>product</a:t>
            </a:r>
            <a:r>
              <a:rPr lang="hi-IN" dirty="0"/>
              <a:t> </a:t>
            </a:r>
            <a:r>
              <a:rPr lang="hi-IN" dirty="0" err="1"/>
              <a:t>reviews</a:t>
            </a:r>
            <a:r>
              <a:rPr lang="hi-IN" dirty="0"/>
              <a:t> </a:t>
            </a:r>
            <a:r>
              <a:rPr lang="hi-IN" dirty="0" err="1"/>
              <a:t>as</a:t>
            </a:r>
            <a:r>
              <a:rPr lang="hi-IN" dirty="0"/>
              <a:t> </a:t>
            </a:r>
            <a:r>
              <a:rPr lang="hi-IN" dirty="0" err="1"/>
              <a:t>Positive</a:t>
            </a:r>
            <a:r>
              <a:rPr lang="hi-IN" dirty="0"/>
              <a:t> </a:t>
            </a:r>
            <a:r>
              <a:rPr lang="hi-IN" dirty="0" err="1"/>
              <a:t>or</a:t>
            </a:r>
            <a:r>
              <a:rPr lang="hi-IN" dirty="0"/>
              <a:t> </a:t>
            </a:r>
            <a:r>
              <a:rPr lang="hi-IN" dirty="0" err="1"/>
              <a:t>Negative</a:t>
            </a:r>
            <a:r>
              <a:rPr lang="hi-IN" dirty="0"/>
              <a:t>.</a:t>
            </a:r>
          </a:p>
        </p:txBody>
      </p:sp>
      <p:sp>
        <p:nvSpPr>
          <p:cNvPr id="9" name="TextBox 8">
            <a:extLst>
              <a:ext uri="{FF2B5EF4-FFF2-40B4-BE49-F238E27FC236}">
                <a16:creationId xmlns:a16="http://schemas.microsoft.com/office/drawing/2014/main" id="{D2EDAF3B-6ECF-5F27-9027-BED687450388}"/>
              </a:ext>
            </a:extLst>
          </p:cNvPr>
          <p:cNvSpPr txBox="1"/>
          <p:nvPr/>
        </p:nvSpPr>
        <p:spPr>
          <a:xfrm>
            <a:off x="296085" y="1626714"/>
            <a:ext cx="6096000" cy="369332"/>
          </a:xfrm>
          <a:prstGeom prst="rect">
            <a:avLst/>
          </a:prstGeom>
          <a:noFill/>
        </p:spPr>
        <p:txBody>
          <a:bodyPr wrap="square">
            <a:spAutoFit/>
          </a:bodyPr>
          <a:lstStyle/>
          <a:p>
            <a:r>
              <a:rPr lang="en-US" b="1" dirty="0"/>
              <a:t>Provide Labeled Examples (Few-Shot Examples)</a:t>
            </a:r>
            <a:endParaRPr lang="hi-IN" b="1" dirty="0"/>
          </a:p>
        </p:txBody>
      </p:sp>
      <p:sp>
        <p:nvSpPr>
          <p:cNvPr id="11" name="TextBox 10">
            <a:extLst>
              <a:ext uri="{FF2B5EF4-FFF2-40B4-BE49-F238E27FC236}">
                <a16:creationId xmlns:a16="http://schemas.microsoft.com/office/drawing/2014/main" id="{9527B783-FE50-090F-B651-864BDF2FB9ED}"/>
              </a:ext>
            </a:extLst>
          </p:cNvPr>
          <p:cNvSpPr txBox="1"/>
          <p:nvPr/>
        </p:nvSpPr>
        <p:spPr>
          <a:xfrm>
            <a:off x="957943" y="2554014"/>
            <a:ext cx="9614263" cy="1477328"/>
          </a:xfrm>
          <a:prstGeom prst="rect">
            <a:avLst/>
          </a:prstGeom>
          <a:noFill/>
        </p:spPr>
        <p:txBody>
          <a:bodyPr wrap="square">
            <a:spAutoFit/>
          </a:bodyPr>
          <a:lstStyle/>
          <a:p>
            <a:r>
              <a:rPr lang="hi-IN" dirty="0" err="1"/>
              <a:t>Review</a:t>
            </a:r>
            <a:r>
              <a:rPr lang="hi-IN" dirty="0"/>
              <a:t>: "</a:t>
            </a:r>
            <a:r>
              <a:rPr lang="hi-IN" dirty="0" err="1"/>
              <a:t>The</a:t>
            </a:r>
            <a:r>
              <a:rPr lang="hi-IN" dirty="0"/>
              <a:t> </a:t>
            </a:r>
            <a:r>
              <a:rPr lang="hi-IN" dirty="0" err="1"/>
              <a:t>product</a:t>
            </a:r>
            <a:r>
              <a:rPr lang="hi-IN" dirty="0"/>
              <a:t> </a:t>
            </a:r>
            <a:r>
              <a:rPr lang="hi-IN" dirty="0" err="1"/>
              <a:t>works</a:t>
            </a:r>
            <a:r>
              <a:rPr lang="hi-IN" dirty="0"/>
              <a:t> </a:t>
            </a:r>
            <a:r>
              <a:rPr lang="hi-IN" dirty="0" err="1"/>
              <a:t>perfectly</a:t>
            </a:r>
            <a:r>
              <a:rPr lang="hi-IN" dirty="0"/>
              <a:t> </a:t>
            </a:r>
            <a:r>
              <a:rPr lang="hi-IN" dirty="0" err="1"/>
              <a:t>and</a:t>
            </a:r>
            <a:r>
              <a:rPr lang="hi-IN" dirty="0"/>
              <a:t> I </a:t>
            </a:r>
            <a:r>
              <a:rPr lang="hi-IN" dirty="0" err="1"/>
              <a:t>am</a:t>
            </a:r>
            <a:r>
              <a:rPr lang="hi-IN" dirty="0"/>
              <a:t> </a:t>
            </a:r>
            <a:r>
              <a:rPr lang="hi-IN" dirty="0" err="1"/>
              <a:t>very</a:t>
            </a:r>
            <a:r>
              <a:rPr lang="hi-IN" dirty="0"/>
              <a:t> </a:t>
            </a:r>
            <a:r>
              <a:rPr lang="hi-IN" dirty="0" err="1"/>
              <a:t>satisfied</a:t>
            </a:r>
            <a:r>
              <a:rPr lang="hi-IN" dirty="0"/>
              <a:t>."</a:t>
            </a:r>
          </a:p>
          <a:p>
            <a:r>
              <a:rPr lang="hi-IN" dirty="0" err="1"/>
              <a:t>Sentiment</a:t>
            </a:r>
            <a:r>
              <a:rPr lang="hi-IN" dirty="0"/>
              <a:t>: </a:t>
            </a:r>
            <a:r>
              <a:rPr lang="hi-IN" dirty="0" err="1"/>
              <a:t>Positive</a:t>
            </a:r>
            <a:endParaRPr lang="hi-IN" dirty="0"/>
          </a:p>
          <a:p>
            <a:endParaRPr lang="hi-IN" dirty="0"/>
          </a:p>
          <a:p>
            <a:r>
              <a:rPr lang="hi-IN" dirty="0" err="1"/>
              <a:t>Review</a:t>
            </a:r>
            <a:r>
              <a:rPr lang="hi-IN" dirty="0"/>
              <a:t>: "</a:t>
            </a:r>
            <a:r>
              <a:rPr lang="hi-IN" dirty="0" err="1"/>
              <a:t>The</a:t>
            </a:r>
            <a:r>
              <a:rPr lang="hi-IN" dirty="0"/>
              <a:t> </a:t>
            </a:r>
            <a:r>
              <a:rPr lang="hi-IN" dirty="0" err="1"/>
              <a:t>item</a:t>
            </a:r>
            <a:r>
              <a:rPr lang="hi-IN" dirty="0"/>
              <a:t> </a:t>
            </a:r>
            <a:r>
              <a:rPr lang="hi-IN" dirty="0" err="1"/>
              <a:t>arrived</a:t>
            </a:r>
            <a:r>
              <a:rPr lang="hi-IN" dirty="0"/>
              <a:t> </a:t>
            </a:r>
            <a:r>
              <a:rPr lang="hi-IN" dirty="0" err="1"/>
              <a:t>damaged</a:t>
            </a:r>
            <a:r>
              <a:rPr lang="hi-IN" dirty="0"/>
              <a:t> </a:t>
            </a:r>
            <a:r>
              <a:rPr lang="hi-IN" dirty="0" err="1"/>
              <a:t>and</a:t>
            </a:r>
            <a:r>
              <a:rPr lang="hi-IN" dirty="0"/>
              <a:t> </a:t>
            </a:r>
            <a:r>
              <a:rPr lang="hi-IN" dirty="0" err="1"/>
              <a:t>does</a:t>
            </a:r>
            <a:r>
              <a:rPr lang="hi-IN" dirty="0"/>
              <a:t> </a:t>
            </a:r>
            <a:r>
              <a:rPr lang="hi-IN" dirty="0" err="1"/>
              <a:t>not</a:t>
            </a:r>
            <a:r>
              <a:rPr lang="hi-IN" dirty="0"/>
              <a:t> </a:t>
            </a:r>
            <a:r>
              <a:rPr lang="hi-IN" dirty="0" err="1"/>
              <a:t>function</a:t>
            </a:r>
            <a:r>
              <a:rPr lang="hi-IN" dirty="0"/>
              <a:t> </a:t>
            </a:r>
            <a:r>
              <a:rPr lang="hi-IN" dirty="0" err="1"/>
              <a:t>properly</a:t>
            </a:r>
            <a:r>
              <a:rPr lang="hi-IN" dirty="0"/>
              <a:t>."</a:t>
            </a:r>
          </a:p>
          <a:p>
            <a:r>
              <a:rPr lang="hi-IN" dirty="0" err="1"/>
              <a:t>Sentiment</a:t>
            </a:r>
            <a:r>
              <a:rPr lang="hi-IN" dirty="0"/>
              <a:t>: </a:t>
            </a:r>
            <a:r>
              <a:rPr lang="hi-IN" dirty="0" err="1"/>
              <a:t>Negative</a:t>
            </a:r>
            <a:endParaRPr lang="hi-IN" dirty="0"/>
          </a:p>
        </p:txBody>
      </p:sp>
      <p:sp>
        <p:nvSpPr>
          <p:cNvPr id="13" name="TextBox 12">
            <a:extLst>
              <a:ext uri="{FF2B5EF4-FFF2-40B4-BE49-F238E27FC236}">
                <a16:creationId xmlns:a16="http://schemas.microsoft.com/office/drawing/2014/main" id="{31068DCB-D870-2FB4-33D0-694D0437AD6D}"/>
              </a:ext>
            </a:extLst>
          </p:cNvPr>
          <p:cNvSpPr txBox="1"/>
          <p:nvPr/>
        </p:nvSpPr>
        <p:spPr>
          <a:xfrm>
            <a:off x="383171" y="4352501"/>
            <a:ext cx="6096000" cy="369332"/>
          </a:xfrm>
          <a:prstGeom prst="rect">
            <a:avLst/>
          </a:prstGeom>
          <a:noFill/>
        </p:spPr>
        <p:txBody>
          <a:bodyPr wrap="square">
            <a:spAutoFit/>
          </a:bodyPr>
          <a:lstStyle/>
          <a:p>
            <a:r>
              <a:rPr lang="en-US" dirty="0">
                <a:solidFill>
                  <a:srgbClr val="FF0000"/>
                </a:solidFill>
              </a:rPr>
              <a:t>Add the Target Review (Unlabeled)</a:t>
            </a:r>
            <a:endParaRPr lang="hi-IN" dirty="0">
              <a:solidFill>
                <a:srgbClr val="FF0000"/>
              </a:solidFill>
            </a:endParaRPr>
          </a:p>
        </p:txBody>
      </p:sp>
      <p:sp>
        <p:nvSpPr>
          <p:cNvPr id="15" name="TextBox 14">
            <a:extLst>
              <a:ext uri="{FF2B5EF4-FFF2-40B4-BE49-F238E27FC236}">
                <a16:creationId xmlns:a16="http://schemas.microsoft.com/office/drawing/2014/main" id="{497D6A57-92F7-3FE1-E0BC-4AB390BA5DCC}"/>
              </a:ext>
            </a:extLst>
          </p:cNvPr>
          <p:cNvSpPr txBox="1"/>
          <p:nvPr/>
        </p:nvSpPr>
        <p:spPr>
          <a:xfrm>
            <a:off x="3048000" y="5250325"/>
            <a:ext cx="6096000" cy="646331"/>
          </a:xfrm>
          <a:prstGeom prst="rect">
            <a:avLst/>
          </a:prstGeom>
          <a:noFill/>
        </p:spPr>
        <p:txBody>
          <a:bodyPr wrap="square">
            <a:spAutoFit/>
          </a:bodyPr>
          <a:lstStyle/>
          <a:p>
            <a:r>
              <a:rPr lang="hi-IN" dirty="0" err="1"/>
              <a:t>Review</a:t>
            </a:r>
            <a:r>
              <a:rPr lang="hi-IN" dirty="0"/>
              <a:t>: "</a:t>
            </a:r>
            <a:r>
              <a:rPr lang="hi-IN" dirty="0" err="1"/>
              <a:t>The</a:t>
            </a:r>
            <a:r>
              <a:rPr lang="hi-IN" dirty="0"/>
              <a:t> </a:t>
            </a:r>
            <a:r>
              <a:rPr lang="hi-IN" dirty="0" err="1"/>
              <a:t>product</a:t>
            </a:r>
            <a:r>
              <a:rPr lang="hi-IN" dirty="0"/>
              <a:t> </a:t>
            </a:r>
            <a:r>
              <a:rPr lang="hi-IN" dirty="0" err="1"/>
              <a:t>stopped</a:t>
            </a:r>
            <a:r>
              <a:rPr lang="hi-IN" dirty="0"/>
              <a:t> </a:t>
            </a:r>
            <a:r>
              <a:rPr lang="hi-IN" dirty="0" err="1"/>
              <a:t>working</a:t>
            </a:r>
            <a:r>
              <a:rPr lang="hi-IN" dirty="0"/>
              <a:t> </a:t>
            </a:r>
            <a:r>
              <a:rPr lang="hi-IN" dirty="0" err="1"/>
              <a:t>after</a:t>
            </a:r>
            <a:r>
              <a:rPr lang="hi-IN" dirty="0"/>
              <a:t> </a:t>
            </a:r>
            <a:r>
              <a:rPr lang="hi-IN" dirty="0" err="1"/>
              <a:t>two</a:t>
            </a:r>
            <a:r>
              <a:rPr lang="hi-IN" dirty="0"/>
              <a:t> </a:t>
            </a:r>
            <a:r>
              <a:rPr lang="hi-IN" dirty="0" err="1"/>
              <a:t>days</a:t>
            </a:r>
            <a:r>
              <a:rPr lang="hi-IN" dirty="0"/>
              <a:t>."</a:t>
            </a:r>
          </a:p>
          <a:p>
            <a:r>
              <a:rPr lang="hi-IN" dirty="0" err="1"/>
              <a:t>Sentiment</a:t>
            </a:r>
            <a:r>
              <a:rPr lang="hi-IN" dirty="0"/>
              <a:t>:</a:t>
            </a:r>
          </a:p>
        </p:txBody>
      </p:sp>
    </p:spTree>
    <p:extLst>
      <p:ext uri="{BB962C8B-B14F-4D97-AF65-F5344CB8AC3E}">
        <p14:creationId xmlns:p14="http://schemas.microsoft.com/office/powerpoint/2010/main" val="3248496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6DA78D-AEA9-85A4-91D0-DFE202CDDE3A}"/>
              </a:ext>
            </a:extLst>
          </p:cNvPr>
          <p:cNvSpPr txBox="1"/>
          <p:nvPr/>
        </p:nvSpPr>
        <p:spPr>
          <a:xfrm>
            <a:off x="592183" y="1723017"/>
            <a:ext cx="10302240" cy="2862322"/>
          </a:xfrm>
          <a:prstGeom prst="rect">
            <a:avLst/>
          </a:prstGeom>
          <a:noFill/>
        </p:spPr>
        <p:txBody>
          <a:bodyPr wrap="square">
            <a:spAutoFit/>
          </a:bodyPr>
          <a:lstStyle/>
          <a:p>
            <a:r>
              <a:rPr lang="hi-IN" dirty="0" err="1"/>
              <a:t>Classify</a:t>
            </a:r>
            <a:r>
              <a:rPr lang="hi-IN" dirty="0"/>
              <a:t> </a:t>
            </a:r>
            <a:r>
              <a:rPr lang="hi-IN" dirty="0" err="1"/>
              <a:t>the</a:t>
            </a:r>
            <a:r>
              <a:rPr lang="hi-IN" dirty="0"/>
              <a:t> </a:t>
            </a:r>
            <a:r>
              <a:rPr lang="hi-IN" dirty="0" err="1"/>
              <a:t>sentiment</a:t>
            </a:r>
            <a:r>
              <a:rPr lang="hi-IN" dirty="0"/>
              <a:t> </a:t>
            </a:r>
            <a:r>
              <a:rPr lang="hi-IN" dirty="0" err="1"/>
              <a:t>of</a:t>
            </a:r>
            <a:r>
              <a:rPr lang="hi-IN" dirty="0"/>
              <a:t> </a:t>
            </a:r>
            <a:r>
              <a:rPr lang="hi-IN" dirty="0" err="1"/>
              <a:t>the</a:t>
            </a:r>
            <a:r>
              <a:rPr lang="hi-IN" dirty="0"/>
              <a:t> </a:t>
            </a:r>
            <a:r>
              <a:rPr lang="hi-IN" dirty="0" err="1"/>
              <a:t>following</a:t>
            </a:r>
            <a:r>
              <a:rPr lang="hi-IN" dirty="0"/>
              <a:t> </a:t>
            </a:r>
            <a:r>
              <a:rPr lang="hi-IN" dirty="0" err="1"/>
              <a:t>product</a:t>
            </a:r>
            <a:r>
              <a:rPr lang="hi-IN" dirty="0"/>
              <a:t> </a:t>
            </a:r>
            <a:r>
              <a:rPr lang="hi-IN" dirty="0" err="1"/>
              <a:t>reviews</a:t>
            </a:r>
            <a:r>
              <a:rPr lang="hi-IN" dirty="0"/>
              <a:t> </a:t>
            </a:r>
            <a:r>
              <a:rPr lang="hi-IN" dirty="0" err="1"/>
              <a:t>as</a:t>
            </a:r>
            <a:r>
              <a:rPr lang="hi-IN" dirty="0"/>
              <a:t> </a:t>
            </a:r>
            <a:r>
              <a:rPr lang="hi-IN" dirty="0" err="1"/>
              <a:t>Positive</a:t>
            </a:r>
            <a:r>
              <a:rPr lang="hi-IN" dirty="0"/>
              <a:t> </a:t>
            </a:r>
            <a:r>
              <a:rPr lang="hi-IN" dirty="0" err="1"/>
              <a:t>or</a:t>
            </a:r>
            <a:r>
              <a:rPr lang="hi-IN" dirty="0"/>
              <a:t> </a:t>
            </a:r>
            <a:r>
              <a:rPr lang="hi-IN" dirty="0" err="1"/>
              <a:t>Negative</a:t>
            </a:r>
            <a:r>
              <a:rPr lang="hi-IN" dirty="0"/>
              <a:t>.</a:t>
            </a:r>
          </a:p>
          <a:p>
            <a:endParaRPr lang="hi-IN" dirty="0"/>
          </a:p>
          <a:p>
            <a:r>
              <a:rPr lang="hi-IN" dirty="0" err="1"/>
              <a:t>Review</a:t>
            </a:r>
            <a:r>
              <a:rPr lang="hi-IN" dirty="0"/>
              <a:t>: "</a:t>
            </a:r>
            <a:r>
              <a:rPr lang="hi-IN" dirty="0" err="1"/>
              <a:t>The</a:t>
            </a:r>
            <a:r>
              <a:rPr lang="hi-IN" dirty="0"/>
              <a:t> </a:t>
            </a:r>
            <a:r>
              <a:rPr lang="hi-IN" dirty="0" err="1"/>
              <a:t>product</a:t>
            </a:r>
            <a:r>
              <a:rPr lang="hi-IN" dirty="0"/>
              <a:t> </a:t>
            </a:r>
            <a:r>
              <a:rPr lang="hi-IN" dirty="0" err="1"/>
              <a:t>works</a:t>
            </a:r>
            <a:r>
              <a:rPr lang="hi-IN" dirty="0"/>
              <a:t> </a:t>
            </a:r>
            <a:r>
              <a:rPr lang="hi-IN" dirty="0" err="1"/>
              <a:t>perfectly</a:t>
            </a:r>
            <a:r>
              <a:rPr lang="hi-IN" dirty="0"/>
              <a:t> </a:t>
            </a:r>
            <a:r>
              <a:rPr lang="hi-IN" dirty="0" err="1"/>
              <a:t>and</a:t>
            </a:r>
            <a:r>
              <a:rPr lang="hi-IN" dirty="0"/>
              <a:t> I </a:t>
            </a:r>
            <a:r>
              <a:rPr lang="hi-IN" dirty="0" err="1"/>
              <a:t>am</a:t>
            </a:r>
            <a:r>
              <a:rPr lang="hi-IN" dirty="0"/>
              <a:t> </a:t>
            </a:r>
            <a:r>
              <a:rPr lang="hi-IN" dirty="0" err="1"/>
              <a:t>very</a:t>
            </a:r>
            <a:r>
              <a:rPr lang="hi-IN" dirty="0"/>
              <a:t> </a:t>
            </a:r>
            <a:r>
              <a:rPr lang="hi-IN" dirty="0" err="1"/>
              <a:t>satisfied</a:t>
            </a:r>
            <a:r>
              <a:rPr lang="hi-IN" dirty="0"/>
              <a:t>."</a:t>
            </a:r>
          </a:p>
          <a:p>
            <a:r>
              <a:rPr lang="hi-IN" dirty="0" err="1"/>
              <a:t>Sentiment</a:t>
            </a:r>
            <a:r>
              <a:rPr lang="hi-IN" dirty="0"/>
              <a:t>: </a:t>
            </a:r>
            <a:r>
              <a:rPr lang="hi-IN" dirty="0" err="1"/>
              <a:t>Positive</a:t>
            </a:r>
            <a:endParaRPr lang="hi-IN" dirty="0"/>
          </a:p>
          <a:p>
            <a:endParaRPr lang="hi-IN" dirty="0"/>
          </a:p>
          <a:p>
            <a:r>
              <a:rPr lang="hi-IN" dirty="0" err="1"/>
              <a:t>Review</a:t>
            </a:r>
            <a:r>
              <a:rPr lang="hi-IN" dirty="0"/>
              <a:t>: "</a:t>
            </a:r>
            <a:r>
              <a:rPr lang="hi-IN" dirty="0" err="1"/>
              <a:t>The</a:t>
            </a:r>
            <a:r>
              <a:rPr lang="hi-IN" dirty="0"/>
              <a:t> </a:t>
            </a:r>
            <a:r>
              <a:rPr lang="hi-IN" dirty="0" err="1"/>
              <a:t>item</a:t>
            </a:r>
            <a:r>
              <a:rPr lang="hi-IN" dirty="0"/>
              <a:t> </a:t>
            </a:r>
            <a:r>
              <a:rPr lang="hi-IN" dirty="0" err="1"/>
              <a:t>arrived</a:t>
            </a:r>
            <a:r>
              <a:rPr lang="hi-IN" dirty="0"/>
              <a:t> </a:t>
            </a:r>
            <a:r>
              <a:rPr lang="hi-IN" dirty="0" err="1"/>
              <a:t>damaged</a:t>
            </a:r>
            <a:r>
              <a:rPr lang="hi-IN" dirty="0"/>
              <a:t> </a:t>
            </a:r>
            <a:r>
              <a:rPr lang="hi-IN" dirty="0" err="1"/>
              <a:t>and</a:t>
            </a:r>
            <a:r>
              <a:rPr lang="hi-IN" dirty="0"/>
              <a:t> </a:t>
            </a:r>
            <a:r>
              <a:rPr lang="hi-IN" dirty="0" err="1"/>
              <a:t>does</a:t>
            </a:r>
            <a:r>
              <a:rPr lang="hi-IN" dirty="0"/>
              <a:t> </a:t>
            </a:r>
            <a:r>
              <a:rPr lang="hi-IN" dirty="0" err="1"/>
              <a:t>not</a:t>
            </a:r>
            <a:r>
              <a:rPr lang="hi-IN" dirty="0"/>
              <a:t> </a:t>
            </a:r>
            <a:r>
              <a:rPr lang="hi-IN" dirty="0" err="1"/>
              <a:t>function</a:t>
            </a:r>
            <a:r>
              <a:rPr lang="hi-IN" dirty="0"/>
              <a:t> </a:t>
            </a:r>
            <a:r>
              <a:rPr lang="hi-IN" dirty="0" err="1"/>
              <a:t>properly</a:t>
            </a:r>
            <a:r>
              <a:rPr lang="hi-IN" dirty="0"/>
              <a:t>."</a:t>
            </a:r>
          </a:p>
          <a:p>
            <a:r>
              <a:rPr lang="hi-IN" dirty="0" err="1"/>
              <a:t>Sentiment</a:t>
            </a:r>
            <a:r>
              <a:rPr lang="hi-IN" dirty="0"/>
              <a:t>: </a:t>
            </a:r>
            <a:r>
              <a:rPr lang="hi-IN" dirty="0" err="1"/>
              <a:t>Negative</a:t>
            </a:r>
            <a:endParaRPr lang="hi-IN" dirty="0"/>
          </a:p>
          <a:p>
            <a:endParaRPr lang="hi-IN" dirty="0"/>
          </a:p>
          <a:p>
            <a:r>
              <a:rPr lang="hi-IN" dirty="0" err="1"/>
              <a:t>Review</a:t>
            </a:r>
            <a:r>
              <a:rPr lang="hi-IN" dirty="0"/>
              <a:t>: "</a:t>
            </a:r>
            <a:r>
              <a:rPr lang="hi-IN" dirty="0" err="1"/>
              <a:t>The</a:t>
            </a:r>
            <a:r>
              <a:rPr lang="hi-IN" dirty="0"/>
              <a:t> </a:t>
            </a:r>
            <a:r>
              <a:rPr lang="hi-IN" dirty="0" err="1"/>
              <a:t>product</a:t>
            </a:r>
            <a:r>
              <a:rPr lang="hi-IN" dirty="0"/>
              <a:t> </a:t>
            </a:r>
            <a:r>
              <a:rPr lang="hi-IN" dirty="0" err="1"/>
              <a:t>stopped</a:t>
            </a:r>
            <a:r>
              <a:rPr lang="hi-IN" dirty="0"/>
              <a:t> </a:t>
            </a:r>
            <a:r>
              <a:rPr lang="hi-IN" dirty="0" err="1"/>
              <a:t>working</a:t>
            </a:r>
            <a:r>
              <a:rPr lang="hi-IN" dirty="0"/>
              <a:t> </a:t>
            </a:r>
            <a:r>
              <a:rPr lang="hi-IN" dirty="0" err="1"/>
              <a:t>after</a:t>
            </a:r>
            <a:r>
              <a:rPr lang="hi-IN" dirty="0"/>
              <a:t> </a:t>
            </a:r>
            <a:r>
              <a:rPr lang="hi-IN" dirty="0" err="1"/>
              <a:t>two</a:t>
            </a:r>
            <a:r>
              <a:rPr lang="hi-IN" dirty="0"/>
              <a:t> </a:t>
            </a:r>
            <a:r>
              <a:rPr lang="hi-IN" dirty="0" err="1"/>
              <a:t>days</a:t>
            </a:r>
            <a:r>
              <a:rPr lang="hi-IN" dirty="0"/>
              <a:t>."</a:t>
            </a:r>
          </a:p>
          <a:p>
            <a:r>
              <a:rPr lang="hi-IN" dirty="0" err="1"/>
              <a:t>Sentiment</a:t>
            </a:r>
            <a:r>
              <a:rPr lang="hi-IN" dirty="0"/>
              <a:t>:</a:t>
            </a:r>
            <a:r>
              <a:rPr lang="en-IN" dirty="0"/>
              <a:t> </a:t>
            </a:r>
            <a:r>
              <a:rPr lang="hi-IN" dirty="0" err="1">
                <a:solidFill>
                  <a:srgbClr val="FF0000"/>
                </a:solidFill>
              </a:rPr>
              <a:t>Negative</a:t>
            </a:r>
            <a:endParaRPr lang="hi-IN" dirty="0">
              <a:solidFill>
                <a:srgbClr val="FF0000"/>
              </a:solidFill>
            </a:endParaRPr>
          </a:p>
        </p:txBody>
      </p:sp>
      <p:sp>
        <p:nvSpPr>
          <p:cNvPr id="5" name="TextBox 4">
            <a:extLst>
              <a:ext uri="{FF2B5EF4-FFF2-40B4-BE49-F238E27FC236}">
                <a16:creationId xmlns:a16="http://schemas.microsoft.com/office/drawing/2014/main" id="{9BE18C28-05D5-C92B-617A-C2737A70E510}"/>
              </a:ext>
            </a:extLst>
          </p:cNvPr>
          <p:cNvSpPr txBox="1"/>
          <p:nvPr/>
        </p:nvSpPr>
        <p:spPr>
          <a:xfrm>
            <a:off x="653138" y="842940"/>
            <a:ext cx="6096000" cy="369332"/>
          </a:xfrm>
          <a:prstGeom prst="rect">
            <a:avLst/>
          </a:prstGeom>
          <a:noFill/>
        </p:spPr>
        <p:txBody>
          <a:bodyPr wrap="square">
            <a:spAutoFit/>
          </a:bodyPr>
          <a:lstStyle/>
          <a:p>
            <a:r>
              <a:rPr lang="en-US" b="1" dirty="0"/>
              <a:t>Complete Few-Shot Prompt (Final Answer)</a:t>
            </a:r>
            <a:endParaRPr lang="hi-IN" b="1" dirty="0"/>
          </a:p>
        </p:txBody>
      </p:sp>
      <p:sp>
        <p:nvSpPr>
          <p:cNvPr id="8" name="Rectangle 1">
            <a:extLst>
              <a:ext uri="{FF2B5EF4-FFF2-40B4-BE49-F238E27FC236}">
                <a16:creationId xmlns:a16="http://schemas.microsoft.com/office/drawing/2014/main" id="{D0F6218F-3E06-D8DA-6511-640993331FC9}"/>
              </a:ext>
            </a:extLst>
          </p:cNvPr>
          <p:cNvSpPr>
            <a:spLocks noChangeArrowheads="1"/>
          </p:cNvSpPr>
          <p:nvPr/>
        </p:nvSpPr>
        <p:spPr bwMode="auto">
          <a:xfrm>
            <a:off x="452847" y="5135533"/>
            <a:ext cx="812509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00B050"/>
                </a:solidFill>
                <a:effectLst/>
                <a:latin typeface="Arial" panose="020B0604020202020204" pitchFamily="34" charset="0"/>
              </a:rPr>
              <a:t>The model is shown </a:t>
            </a:r>
            <a:r>
              <a:rPr kumimoji="0" lang="en-US" altLang="en-US" sz="1800" b="1" i="0" u="none" strike="noStrike" cap="none" normalizeH="0" baseline="0" dirty="0">
                <a:ln>
                  <a:noFill/>
                </a:ln>
                <a:solidFill>
                  <a:srgbClr val="00B050"/>
                </a:solidFill>
                <a:effectLst/>
                <a:latin typeface="Arial" panose="020B0604020202020204" pitchFamily="34" charset="0"/>
              </a:rPr>
              <a:t>example input–output pairs</a:t>
            </a:r>
            <a:endParaRPr kumimoji="0" lang="en-US" altLang="en-US" sz="1800" b="0" i="0" u="none" strike="noStrike" cap="none" normalizeH="0" baseline="0" dirty="0">
              <a:ln>
                <a:noFill/>
              </a:ln>
              <a:solidFill>
                <a:srgbClr val="00B05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00B050"/>
                </a:solidFill>
                <a:effectLst/>
                <a:latin typeface="Arial" panose="020B0604020202020204" pitchFamily="34" charset="0"/>
              </a:rPr>
              <a:t>It learns the </a:t>
            </a:r>
            <a:r>
              <a:rPr kumimoji="0" lang="en-US" altLang="en-US" sz="1800" b="1" i="0" u="none" strike="noStrike" cap="none" normalizeH="0" baseline="0" dirty="0">
                <a:ln>
                  <a:noFill/>
                </a:ln>
                <a:solidFill>
                  <a:srgbClr val="00B050"/>
                </a:solidFill>
                <a:effectLst/>
                <a:latin typeface="Arial" panose="020B0604020202020204" pitchFamily="34" charset="0"/>
              </a:rPr>
              <a:t>sentiment pattern</a:t>
            </a:r>
            <a:r>
              <a:rPr kumimoji="0" lang="en-US" altLang="en-US" sz="1800" b="0" i="0" u="none" strike="noStrike" cap="none" normalizeH="0" baseline="0" dirty="0">
                <a:ln>
                  <a:noFill/>
                </a:ln>
                <a:solidFill>
                  <a:srgbClr val="00B050"/>
                </a:solidFill>
                <a:effectLst/>
                <a:latin typeface="Arial" panose="020B0604020202020204" pitchFamily="34" charset="0"/>
              </a:rPr>
              <a:t> from examples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00B050"/>
                </a:solidFill>
                <a:effectLst/>
                <a:latin typeface="Arial" panose="020B0604020202020204" pitchFamily="34" charset="0"/>
              </a:rPr>
              <a:t>Then applies the same logic to the new review</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00B050"/>
                </a:solidFill>
                <a:effectLst/>
                <a:latin typeface="Arial" panose="020B0604020202020204" pitchFamily="34" charset="0"/>
              </a:rPr>
              <a:t>Improves accuracy compared to zero-shot prompting</a:t>
            </a:r>
          </a:p>
        </p:txBody>
      </p:sp>
    </p:spTree>
    <p:extLst>
      <p:ext uri="{BB962C8B-B14F-4D97-AF65-F5344CB8AC3E}">
        <p14:creationId xmlns:p14="http://schemas.microsoft.com/office/powerpoint/2010/main" val="15729928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290D27-2EB3-1553-276F-699B0C4BC5F8}"/>
              </a:ext>
            </a:extLst>
          </p:cNvPr>
          <p:cNvSpPr txBox="1"/>
          <p:nvPr/>
        </p:nvSpPr>
        <p:spPr>
          <a:xfrm>
            <a:off x="208999" y="356097"/>
            <a:ext cx="6096000" cy="646331"/>
          </a:xfrm>
          <a:prstGeom prst="rect">
            <a:avLst/>
          </a:prstGeom>
          <a:noFill/>
        </p:spPr>
        <p:txBody>
          <a:bodyPr wrap="square">
            <a:spAutoFit/>
          </a:bodyPr>
          <a:lstStyle/>
          <a:p>
            <a:pPr>
              <a:buNone/>
            </a:pPr>
            <a:r>
              <a:rPr lang="en-US" b="1" dirty="0"/>
              <a:t>Template-Based Prompting</a:t>
            </a:r>
          </a:p>
          <a:p>
            <a:pPr>
              <a:buNone/>
            </a:pPr>
            <a:r>
              <a:rPr lang="en-US" b="1" i="1" dirty="0"/>
              <a:t>Case Study: Customer Review Sentiment Analysis</a:t>
            </a:r>
            <a:endParaRPr lang="en-US" b="1" dirty="0"/>
          </a:p>
        </p:txBody>
      </p:sp>
      <p:sp>
        <p:nvSpPr>
          <p:cNvPr id="5" name="TextBox 4">
            <a:extLst>
              <a:ext uri="{FF2B5EF4-FFF2-40B4-BE49-F238E27FC236}">
                <a16:creationId xmlns:a16="http://schemas.microsoft.com/office/drawing/2014/main" id="{55010EDC-5EC2-F93C-A0A8-EA0E616CC13C}"/>
              </a:ext>
            </a:extLst>
          </p:cNvPr>
          <p:cNvSpPr txBox="1"/>
          <p:nvPr/>
        </p:nvSpPr>
        <p:spPr>
          <a:xfrm>
            <a:off x="208999" y="1211216"/>
            <a:ext cx="8935001" cy="923330"/>
          </a:xfrm>
          <a:prstGeom prst="rect">
            <a:avLst/>
          </a:prstGeom>
          <a:noFill/>
        </p:spPr>
        <p:txBody>
          <a:bodyPr wrap="square">
            <a:spAutoFit/>
          </a:bodyPr>
          <a:lstStyle/>
          <a:p>
            <a:pPr>
              <a:buNone/>
            </a:pPr>
            <a:r>
              <a:rPr lang="en-US" b="1" dirty="0"/>
              <a:t>Step-by-Step: How We Prompt Using a Template</a:t>
            </a:r>
          </a:p>
          <a:p>
            <a:pPr>
              <a:buNone/>
            </a:pPr>
            <a:r>
              <a:rPr lang="en-US" b="1" dirty="0"/>
              <a:t>Define the Prompt Template</a:t>
            </a:r>
          </a:p>
          <a:p>
            <a:pPr>
              <a:buNone/>
            </a:pPr>
            <a:r>
              <a:rPr lang="en-US" dirty="0"/>
              <a:t>Create a reusable structure with placeholders like </a:t>
            </a:r>
            <a:r>
              <a:rPr lang="en-US" dirty="0">
                <a:latin typeface="Courier New" panose="02070309020205020404" pitchFamily="49" charset="0"/>
              </a:rPr>
              <a:t>{</a:t>
            </a:r>
            <a:r>
              <a:rPr lang="en-US" dirty="0" err="1">
                <a:latin typeface="Courier New" panose="02070309020205020404" pitchFamily="49" charset="0"/>
              </a:rPr>
              <a:t>review_text</a:t>
            </a:r>
            <a:r>
              <a:rPr lang="en-US" dirty="0">
                <a:latin typeface="Courier New" panose="02070309020205020404" pitchFamily="49" charset="0"/>
              </a:rPr>
              <a:t>}</a:t>
            </a:r>
            <a:r>
              <a:rPr lang="en-US" dirty="0"/>
              <a:t> and </a:t>
            </a:r>
            <a:r>
              <a:rPr lang="en-US" dirty="0">
                <a:latin typeface="Courier New" panose="02070309020205020404" pitchFamily="49" charset="0"/>
              </a:rPr>
              <a:t>{labels}</a:t>
            </a:r>
            <a:r>
              <a:rPr lang="en-US" dirty="0"/>
              <a:t>.</a:t>
            </a:r>
          </a:p>
        </p:txBody>
      </p:sp>
      <p:sp>
        <p:nvSpPr>
          <p:cNvPr id="7" name="TextBox 6">
            <a:extLst>
              <a:ext uri="{FF2B5EF4-FFF2-40B4-BE49-F238E27FC236}">
                <a16:creationId xmlns:a16="http://schemas.microsoft.com/office/drawing/2014/main" id="{218FFD8E-C597-C730-3CF4-B11426A3644C}"/>
              </a:ext>
            </a:extLst>
          </p:cNvPr>
          <p:cNvSpPr txBox="1"/>
          <p:nvPr/>
        </p:nvSpPr>
        <p:spPr>
          <a:xfrm>
            <a:off x="548640" y="2277015"/>
            <a:ext cx="8595360" cy="2308324"/>
          </a:xfrm>
          <a:prstGeom prst="rect">
            <a:avLst/>
          </a:prstGeom>
          <a:noFill/>
        </p:spPr>
        <p:txBody>
          <a:bodyPr wrap="square">
            <a:spAutoFit/>
          </a:bodyPr>
          <a:lstStyle/>
          <a:p>
            <a:r>
              <a:rPr lang="hi-IN" dirty="0" err="1"/>
              <a:t>Task</a:t>
            </a:r>
            <a:r>
              <a:rPr lang="hi-IN" dirty="0"/>
              <a:t>: </a:t>
            </a:r>
            <a:r>
              <a:rPr lang="hi-IN" dirty="0" err="1"/>
              <a:t>Classify</a:t>
            </a:r>
            <a:r>
              <a:rPr lang="hi-IN" dirty="0"/>
              <a:t> </a:t>
            </a:r>
            <a:r>
              <a:rPr lang="hi-IN" dirty="0" err="1"/>
              <a:t>the</a:t>
            </a:r>
            <a:r>
              <a:rPr lang="hi-IN" dirty="0"/>
              <a:t> </a:t>
            </a:r>
            <a:r>
              <a:rPr lang="hi-IN" dirty="0" err="1"/>
              <a:t>sentiment</a:t>
            </a:r>
            <a:r>
              <a:rPr lang="hi-IN" dirty="0"/>
              <a:t> </a:t>
            </a:r>
            <a:r>
              <a:rPr lang="hi-IN" dirty="0" err="1"/>
              <a:t>of</a:t>
            </a:r>
            <a:r>
              <a:rPr lang="hi-IN" dirty="0"/>
              <a:t> </a:t>
            </a:r>
            <a:r>
              <a:rPr lang="hi-IN" dirty="0" err="1"/>
              <a:t>the</a:t>
            </a:r>
            <a:r>
              <a:rPr lang="hi-IN" dirty="0"/>
              <a:t> </a:t>
            </a:r>
            <a:r>
              <a:rPr lang="hi-IN" dirty="0" err="1"/>
              <a:t>given</a:t>
            </a:r>
            <a:r>
              <a:rPr lang="hi-IN" dirty="0"/>
              <a:t> </a:t>
            </a:r>
            <a:r>
              <a:rPr lang="hi-IN" dirty="0" err="1"/>
              <a:t>customer</a:t>
            </a:r>
            <a:r>
              <a:rPr lang="hi-IN" dirty="0"/>
              <a:t> </a:t>
            </a:r>
            <a:r>
              <a:rPr lang="hi-IN" dirty="0" err="1"/>
              <a:t>review</a:t>
            </a:r>
            <a:r>
              <a:rPr lang="hi-IN" dirty="0"/>
              <a:t>.</a:t>
            </a:r>
          </a:p>
          <a:p>
            <a:endParaRPr lang="hi-IN" dirty="0"/>
          </a:p>
          <a:p>
            <a:r>
              <a:rPr lang="hi-IN" dirty="0" err="1"/>
              <a:t>Sentiment</a:t>
            </a:r>
            <a:r>
              <a:rPr lang="hi-IN" dirty="0"/>
              <a:t> </a:t>
            </a:r>
            <a:r>
              <a:rPr lang="hi-IN" dirty="0" err="1"/>
              <a:t>Labels</a:t>
            </a:r>
            <a:r>
              <a:rPr lang="hi-IN" dirty="0"/>
              <a:t>: </a:t>
            </a:r>
            <a:r>
              <a:rPr lang="hi-IN" dirty="0" err="1"/>
              <a:t>Positive</a:t>
            </a:r>
            <a:r>
              <a:rPr lang="hi-IN" dirty="0"/>
              <a:t>, </a:t>
            </a:r>
            <a:r>
              <a:rPr lang="hi-IN" dirty="0" err="1"/>
              <a:t>Negative</a:t>
            </a:r>
            <a:endParaRPr lang="hi-IN" dirty="0"/>
          </a:p>
          <a:p>
            <a:endParaRPr lang="hi-IN" dirty="0"/>
          </a:p>
          <a:p>
            <a:r>
              <a:rPr lang="hi-IN" dirty="0" err="1"/>
              <a:t>Review</a:t>
            </a:r>
            <a:r>
              <a:rPr lang="hi-IN" dirty="0"/>
              <a:t>: "{</a:t>
            </a:r>
            <a:r>
              <a:rPr lang="hi-IN" dirty="0" err="1"/>
              <a:t>review_text</a:t>
            </a:r>
            <a:r>
              <a:rPr lang="hi-IN" dirty="0"/>
              <a:t>}"</a:t>
            </a:r>
          </a:p>
          <a:p>
            <a:endParaRPr lang="hi-IN" dirty="0"/>
          </a:p>
          <a:p>
            <a:r>
              <a:rPr lang="hi-IN" dirty="0" err="1"/>
              <a:t>Output</a:t>
            </a:r>
            <a:r>
              <a:rPr lang="hi-IN" dirty="0"/>
              <a:t>:</a:t>
            </a:r>
          </a:p>
          <a:p>
            <a:r>
              <a:rPr lang="hi-IN" dirty="0" err="1"/>
              <a:t>Sentiment</a:t>
            </a:r>
            <a:r>
              <a:rPr lang="hi-IN" dirty="0"/>
              <a:t>:</a:t>
            </a:r>
          </a:p>
        </p:txBody>
      </p:sp>
    </p:spTree>
    <p:extLst>
      <p:ext uri="{BB962C8B-B14F-4D97-AF65-F5344CB8AC3E}">
        <p14:creationId xmlns:p14="http://schemas.microsoft.com/office/powerpoint/2010/main" val="4442411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CF1C7B-4622-DAB1-22D6-B5D0597BAEC2}"/>
              </a:ext>
            </a:extLst>
          </p:cNvPr>
          <p:cNvSpPr txBox="1"/>
          <p:nvPr/>
        </p:nvSpPr>
        <p:spPr>
          <a:xfrm>
            <a:off x="156753" y="25171"/>
            <a:ext cx="9379131" cy="646331"/>
          </a:xfrm>
          <a:prstGeom prst="rect">
            <a:avLst/>
          </a:prstGeom>
          <a:noFill/>
        </p:spPr>
        <p:txBody>
          <a:bodyPr wrap="square">
            <a:spAutoFit/>
          </a:bodyPr>
          <a:lstStyle/>
          <a:p>
            <a:pPr>
              <a:buNone/>
            </a:pPr>
            <a:r>
              <a:rPr lang="en-US" b="1" dirty="0"/>
              <a:t>Fill the Template with the Case Study Input</a:t>
            </a:r>
          </a:p>
          <a:p>
            <a:pPr>
              <a:buNone/>
            </a:pPr>
            <a:r>
              <a:rPr lang="en-US" b="1" dirty="0"/>
              <a:t>Filled Prompt (Instance)</a:t>
            </a:r>
          </a:p>
        </p:txBody>
      </p:sp>
      <p:sp>
        <p:nvSpPr>
          <p:cNvPr id="5" name="TextBox 4">
            <a:extLst>
              <a:ext uri="{FF2B5EF4-FFF2-40B4-BE49-F238E27FC236}">
                <a16:creationId xmlns:a16="http://schemas.microsoft.com/office/drawing/2014/main" id="{416C7789-7311-C09E-48CA-41B070024312}"/>
              </a:ext>
            </a:extLst>
          </p:cNvPr>
          <p:cNvSpPr txBox="1"/>
          <p:nvPr/>
        </p:nvSpPr>
        <p:spPr>
          <a:xfrm>
            <a:off x="1924595" y="1171025"/>
            <a:ext cx="7898674" cy="2308324"/>
          </a:xfrm>
          <a:prstGeom prst="rect">
            <a:avLst/>
          </a:prstGeom>
          <a:noFill/>
        </p:spPr>
        <p:txBody>
          <a:bodyPr wrap="square">
            <a:spAutoFit/>
          </a:bodyPr>
          <a:lstStyle/>
          <a:p>
            <a:r>
              <a:rPr lang="hi-IN" dirty="0" err="1"/>
              <a:t>Task</a:t>
            </a:r>
            <a:r>
              <a:rPr lang="hi-IN" dirty="0"/>
              <a:t>: </a:t>
            </a:r>
            <a:r>
              <a:rPr lang="hi-IN" dirty="0" err="1"/>
              <a:t>Classify</a:t>
            </a:r>
            <a:r>
              <a:rPr lang="hi-IN" dirty="0"/>
              <a:t> </a:t>
            </a:r>
            <a:r>
              <a:rPr lang="hi-IN" dirty="0" err="1"/>
              <a:t>the</a:t>
            </a:r>
            <a:r>
              <a:rPr lang="hi-IN" dirty="0"/>
              <a:t> </a:t>
            </a:r>
            <a:r>
              <a:rPr lang="hi-IN" dirty="0" err="1"/>
              <a:t>sentiment</a:t>
            </a:r>
            <a:r>
              <a:rPr lang="hi-IN" dirty="0"/>
              <a:t> </a:t>
            </a:r>
            <a:r>
              <a:rPr lang="hi-IN" dirty="0" err="1"/>
              <a:t>of</a:t>
            </a:r>
            <a:r>
              <a:rPr lang="hi-IN" dirty="0"/>
              <a:t> </a:t>
            </a:r>
            <a:r>
              <a:rPr lang="hi-IN" dirty="0" err="1"/>
              <a:t>the</a:t>
            </a:r>
            <a:r>
              <a:rPr lang="hi-IN" dirty="0"/>
              <a:t> </a:t>
            </a:r>
            <a:r>
              <a:rPr lang="hi-IN" dirty="0" err="1"/>
              <a:t>given</a:t>
            </a:r>
            <a:r>
              <a:rPr lang="hi-IN" dirty="0"/>
              <a:t> </a:t>
            </a:r>
            <a:r>
              <a:rPr lang="hi-IN" dirty="0" err="1"/>
              <a:t>customer</a:t>
            </a:r>
            <a:r>
              <a:rPr lang="hi-IN" dirty="0"/>
              <a:t> </a:t>
            </a:r>
            <a:r>
              <a:rPr lang="hi-IN" dirty="0" err="1"/>
              <a:t>review</a:t>
            </a:r>
            <a:r>
              <a:rPr lang="hi-IN" dirty="0"/>
              <a:t>.</a:t>
            </a:r>
          </a:p>
          <a:p>
            <a:endParaRPr lang="hi-IN" dirty="0"/>
          </a:p>
          <a:p>
            <a:r>
              <a:rPr lang="hi-IN" dirty="0" err="1"/>
              <a:t>Sentiment</a:t>
            </a:r>
            <a:r>
              <a:rPr lang="hi-IN" dirty="0"/>
              <a:t> </a:t>
            </a:r>
            <a:r>
              <a:rPr lang="hi-IN" dirty="0" err="1"/>
              <a:t>Labels</a:t>
            </a:r>
            <a:r>
              <a:rPr lang="hi-IN" dirty="0"/>
              <a:t>: </a:t>
            </a:r>
            <a:r>
              <a:rPr lang="hi-IN" dirty="0" err="1"/>
              <a:t>Positive</a:t>
            </a:r>
            <a:r>
              <a:rPr lang="hi-IN" dirty="0"/>
              <a:t>, </a:t>
            </a:r>
            <a:r>
              <a:rPr lang="hi-IN" dirty="0" err="1"/>
              <a:t>Negative</a:t>
            </a:r>
            <a:endParaRPr lang="hi-IN" dirty="0"/>
          </a:p>
          <a:p>
            <a:endParaRPr lang="hi-IN" dirty="0"/>
          </a:p>
          <a:p>
            <a:r>
              <a:rPr lang="hi-IN" dirty="0" err="1"/>
              <a:t>Review</a:t>
            </a:r>
            <a:r>
              <a:rPr lang="hi-IN" dirty="0"/>
              <a:t>: "</a:t>
            </a:r>
            <a:r>
              <a:rPr lang="hi-IN" dirty="0" err="1"/>
              <a:t>The</a:t>
            </a:r>
            <a:r>
              <a:rPr lang="hi-IN" dirty="0"/>
              <a:t> </a:t>
            </a:r>
            <a:r>
              <a:rPr lang="hi-IN" dirty="0" err="1"/>
              <a:t>product</a:t>
            </a:r>
            <a:r>
              <a:rPr lang="hi-IN" dirty="0"/>
              <a:t> </a:t>
            </a:r>
            <a:r>
              <a:rPr lang="hi-IN" dirty="0" err="1"/>
              <a:t>stopped</a:t>
            </a:r>
            <a:r>
              <a:rPr lang="hi-IN" dirty="0"/>
              <a:t> </a:t>
            </a:r>
            <a:r>
              <a:rPr lang="hi-IN" dirty="0" err="1"/>
              <a:t>working</a:t>
            </a:r>
            <a:r>
              <a:rPr lang="hi-IN" dirty="0"/>
              <a:t> </a:t>
            </a:r>
            <a:r>
              <a:rPr lang="hi-IN" dirty="0" err="1"/>
              <a:t>after</a:t>
            </a:r>
            <a:r>
              <a:rPr lang="hi-IN" dirty="0"/>
              <a:t> </a:t>
            </a:r>
            <a:r>
              <a:rPr lang="hi-IN" dirty="0" err="1"/>
              <a:t>two</a:t>
            </a:r>
            <a:r>
              <a:rPr lang="hi-IN" dirty="0"/>
              <a:t> </a:t>
            </a:r>
            <a:r>
              <a:rPr lang="hi-IN" dirty="0" err="1"/>
              <a:t>days</a:t>
            </a:r>
            <a:r>
              <a:rPr lang="hi-IN" dirty="0"/>
              <a:t>."</a:t>
            </a:r>
          </a:p>
          <a:p>
            <a:endParaRPr lang="hi-IN" dirty="0"/>
          </a:p>
          <a:p>
            <a:r>
              <a:rPr lang="hi-IN" dirty="0" err="1"/>
              <a:t>Output</a:t>
            </a:r>
            <a:r>
              <a:rPr lang="hi-IN" dirty="0"/>
              <a:t>:</a:t>
            </a:r>
          </a:p>
          <a:p>
            <a:r>
              <a:rPr lang="hi-IN" dirty="0" err="1"/>
              <a:t>Sentiment</a:t>
            </a:r>
            <a:r>
              <a:rPr lang="hi-IN" dirty="0"/>
              <a:t>:</a:t>
            </a:r>
          </a:p>
        </p:txBody>
      </p:sp>
      <p:sp>
        <p:nvSpPr>
          <p:cNvPr id="7" name="TextBox 6">
            <a:extLst>
              <a:ext uri="{FF2B5EF4-FFF2-40B4-BE49-F238E27FC236}">
                <a16:creationId xmlns:a16="http://schemas.microsoft.com/office/drawing/2014/main" id="{D54E135C-4466-9E43-67DC-89F6B4F54A65}"/>
              </a:ext>
            </a:extLst>
          </p:cNvPr>
          <p:cNvSpPr txBox="1"/>
          <p:nvPr/>
        </p:nvSpPr>
        <p:spPr>
          <a:xfrm>
            <a:off x="505092" y="3925780"/>
            <a:ext cx="6096000" cy="369332"/>
          </a:xfrm>
          <a:prstGeom prst="rect">
            <a:avLst/>
          </a:prstGeom>
          <a:noFill/>
        </p:spPr>
        <p:txBody>
          <a:bodyPr wrap="square">
            <a:spAutoFit/>
          </a:bodyPr>
          <a:lstStyle/>
          <a:p>
            <a:r>
              <a:rPr lang="en-IN" b="1" dirty="0"/>
              <a:t>Expected Output</a:t>
            </a:r>
            <a:endParaRPr lang="hi-IN" b="1" dirty="0"/>
          </a:p>
        </p:txBody>
      </p:sp>
      <p:sp>
        <p:nvSpPr>
          <p:cNvPr id="9" name="TextBox 8">
            <a:extLst>
              <a:ext uri="{FF2B5EF4-FFF2-40B4-BE49-F238E27FC236}">
                <a16:creationId xmlns:a16="http://schemas.microsoft.com/office/drawing/2014/main" id="{A5939FD6-B6F7-ADE7-F9CD-22C31CC69418}"/>
              </a:ext>
            </a:extLst>
          </p:cNvPr>
          <p:cNvSpPr txBox="1"/>
          <p:nvPr/>
        </p:nvSpPr>
        <p:spPr>
          <a:xfrm>
            <a:off x="1785256" y="4274125"/>
            <a:ext cx="6096000" cy="369332"/>
          </a:xfrm>
          <a:prstGeom prst="rect">
            <a:avLst/>
          </a:prstGeom>
          <a:noFill/>
        </p:spPr>
        <p:txBody>
          <a:bodyPr wrap="square">
            <a:spAutoFit/>
          </a:bodyPr>
          <a:lstStyle/>
          <a:p>
            <a:r>
              <a:rPr lang="hi-IN" dirty="0" err="1"/>
              <a:t>Sentiment</a:t>
            </a:r>
            <a:r>
              <a:rPr lang="hi-IN" dirty="0"/>
              <a:t>: </a:t>
            </a:r>
            <a:r>
              <a:rPr lang="hi-IN" dirty="0" err="1"/>
              <a:t>Negative</a:t>
            </a:r>
            <a:endParaRPr lang="hi-IN" dirty="0"/>
          </a:p>
        </p:txBody>
      </p:sp>
    </p:spTree>
    <p:extLst>
      <p:ext uri="{BB962C8B-B14F-4D97-AF65-F5344CB8AC3E}">
        <p14:creationId xmlns:p14="http://schemas.microsoft.com/office/powerpoint/2010/main" val="19405018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427C66-6116-C077-8089-DB15FE541D57}"/>
              </a:ext>
            </a:extLst>
          </p:cNvPr>
          <p:cNvSpPr txBox="1"/>
          <p:nvPr/>
        </p:nvSpPr>
        <p:spPr>
          <a:xfrm>
            <a:off x="130622" y="181925"/>
            <a:ext cx="6096000" cy="646331"/>
          </a:xfrm>
          <a:prstGeom prst="rect">
            <a:avLst/>
          </a:prstGeom>
          <a:noFill/>
        </p:spPr>
        <p:txBody>
          <a:bodyPr wrap="square">
            <a:spAutoFit/>
          </a:bodyPr>
          <a:lstStyle/>
          <a:p>
            <a:pPr>
              <a:buNone/>
            </a:pPr>
            <a:r>
              <a:rPr lang="en-US" b="1" dirty="0"/>
              <a:t>Role-Based Prompting</a:t>
            </a:r>
          </a:p>
          <a:p>
            <a:pPr>
              <a:buNone/>
            </a:pPr>
            <a:r>
              <a:rPr lang="en-US" b="1" i="1" dirty="0"/>
              <a:t>Case Study: Customer Review Sentiment Analysis</a:t>
            </a:r>
            <a:endParaRPr lang="en-US" b="1" dirty="0"/>
          </a:p>
        </p:txBody>
      </p:sp>
      <p:sp>
        <p:nvSpPr>
          <p:cNvPr id="5" name="TextBox 4">
            <a:extLst>
              <a:ext uri="{FF2B5EF4-FFF2-40B4-BE49-F238E27FC236}">
                <a16:creationId xmlns:a16="http://schemas.microsoft.com/office/drawing/2014/main" id="{254E659D-AA77-968B-C02B-2C597C5FB3C4}"/>
              </a:ext>
            </a:extLst>
          </p:cNvPr>
          <p:cNvSpPr txBox="1"/>
          <p:nvPr/>
        </p:nvSpPr>
        <p:spPr>
          <a:xfrm>
            <a:off x="400594" y="1001371"/>
            <a:ext cx="8743406" cy="1477328"/>
          </a:xfrm>
          <a:prstGeom prst="rect">
            <a:avLst/>
          </a:prstGeom>
          <a:noFill/>
        </p:spPr>
        <p:txBody>
          <a:bodyPr wrap="square">
            <a:spAutoFit/>
          </a:bodyPr>
          <a:lstStyle/>
          <a:p>
            <a:pPr>
              <a:buNone/>
            </a:pPr>
            <a:r>
              <a:rPr lang="en-US" b="1" dirty="0"/>
              <a:t>Step-by-Step: How We Prompt (Role-Based)</a:t>
            </a:r>
          </a:p>
          <a:p>
            <a:pPr>
              <a:buNone/>
            </a:pPr>
            <a:r>
              <a:rPr lang="en-US" b="1" dirty="0"/>
              <a:t>1. Assign a Role to the AI</a:t>
            </a:r>
          </a:p>
          <a:p>
            <a:pPr>
              <a:buNone/>
            </a:pPr>
            <a:r>
              <a:rPr lang="en-US" dirty="0"/>
              <a:t>Clearly define </a:t>
            </a:r>
            <a:r>
              <a:rPr lang="en-US" b="1" dirty="0"/>
              <a:t>who the AI is</a:t>
            </a:r>
            <a:r>
              <a:rPr lang="en-US" dirty="0"/>
              <a:t> and </a:t>
            </a:r>
            <a:r>
              <a:rPr lang="en-US" b="1" dirty="0"/>
              <a:t>what it is responsible for</a:t>
            </a:r>
            <a:r>
              <a:rPr lang="en-US" dirty="0"/>
              <a:t>.</a:t>
            </a:r>
          </a:p>
          <a:p>
            <a:pPr>
              <a:buNone/>
            </a:pPr>
            <a:endParaRPr lang="en-US" dirty="0"/>
          </a:p>
          <a:p>
            <a:pPr>
              <a:buNone/>
            </a:pPr>
            <a:r>
              <a:rPr lang="en-US" dirty="0"/>
              <a:t>2</a:t>
            </a:r>
            <a:r>
              <a:rPr lang="en-US" b="1" dirty="0"/>
              <a:t>. Provide the Task and Input</a:t>
            </a:r>
          </a:p>
        </p:txBody>
      </p:sp>
      <p:sp>
        <p:nvSpPr>
          <p:cNvPr id="7" name="TextBox 6">
            <a:extLst>
              <a:ext uri="{FF2B5EF4-FFF2-40B4-BE49-F238E27FC236}">
                <a16:creationId xmlns:a16="http://schemas.microsoft.com/office/drawing/2014/main" id="{0450F10F-7421-32CE-9AF4-F298E576D501}"/>
              </a:ext>
            </a:extLst>
          </p:cNvPr>
          <p:cNvSpPr txBox="1"/>
          <p:nvPr/>
        </p:nvSpPr>
        <p:spPr>
          <a:xfrm>
            <a:off x="1097280" y="3027629"/>
            <a:ext cx="10816046" cy="2308324"/>
          </a:xfrm>
          <a:prstGeom prst="rect">
            <a:avLst/>
          </a:prstGeom>
          <a:noFill/>
        </p:spPr>
        <p:txBody>
          <a:bodyPr wrap="square">
            <a:spAutoFit/>
          </a:bodyPr>
          <a:lstStyle/>
          <a:p>
            <a:r>
              <a:rPr lang="hi-IN" dirty="0" err="1"/>
              <a:t>You</a:t>
            </a:r>
            <a:r>
              <a:rPr lang="hi-IN" dirty="0"/>
              <a:t> </a:t>
            </a:r>
            <a:r>
              <a:rPr lang="hi-IN" dirty="0" err="1"/>
              <a:t>are</a:t>
            </a:r>
            <a:r>
              <a:rPr lang="hi-IN" dirty="0"/>
              <a:t> a </a:t>
            </a:r>
            <a:r>
              <a:rPr lang="hi-IN" dirty="0" err="1"/>
              <a:t>customer</a:t>
            </a:r>
            <a:r>
              <a:rPr lang="hi-IN" dirty="0"/>
              <a:t> </a:t>
            </a:r>
            <a:r>
              <a:rPr lang="hi-IN" dirty="0" err="1"/>
              <a:t>experience</a:t>
            </a:r>
            <a:r>
              <a:rPr lang="hi-IN" dirty="0"/>
              <a:t> </a:t>
            </a:r>
            <a:r>
              <a:rPr lang="hi-IN" dirty="0" err="1"/>
              <a:t>analyst</a:t>
            </a:r>
            <a:r>
              <a:rPr lang="hi-IN" dirty="0"/>
              <a:t> </a:t>
            </a:r>
            <a:r>
              <a:rPr lang="hi-IN" dirty="0" err="1"/>
              <a:t>working</a:t>
            </a:r>
            <a:r>
              <a:rPr lang="hi-IN" dirty="0"/>
              <a:t> </a:t>
            </a:r>
            <a:r>
              <a:rPr lang="hi-IN" dirty="0" err="1"/>
              <a:t>for</a:t>
            </a:r>
            <a:r>
              <a:rPr lang="hi-IN" dirty="0"/>
              <a:t> </a:t>
            </a:r>
            <a:r>
              <a:rPr lang="hi-IN" dirty="0" err="1"/>
              <a:t>an</a:t>
            </a:r>
            <a:r>
              <a:rPr lang="hi-IN" dirty="0"/>
              <a:t> e-</a:t>
            </a:r>
            <a:r>
              <a:rPr lang="hi-IN" dirty="0" err="1"/>
              <a:t>commerce</a:t>
            </a:r>
            <a:r>
              <a:rPr lang="hi-IN" dirty="0"/>
              <a:t> </a:t>
            </a:r>
            <a:r>
              <a:rPr lang="hi-IN" dirty="0" err="1"/>
              <a:t>company</a:t>
            </a:r>
            <a:r>
              <a:rPr lang="hi-IN" dirty="0"/>
              <a:t>.</a:t>
            </a:r>
          </a:p>
          <a:p>
            <a:r>
              <a:rPr lang="hi-IN" dirty="0" err="1"/>
              <a:t>Your</a:t>
            </a:r>
            <a:r>
              <a:rPr lang="hi-IN" dirty="0"/>
              <a:t> </a:t>
            </a:r>
            <a:r>
              <a:rPr lang="hi-IN" dirty="0" err="1"/>
              <a:t>task</a:t>
            </a:r>
            <a:r>
              <a:rPr lang="hi-IN" dirty="0"/>
              <a:t> </a:t>
            </a:r>
            <a:r>
              <a:rPr lang="hi-IN" dirty="0" err="1"/>
              <a:t>is</a:t>
            </a:r>
            <a:r>
              <a:rPr lang="hi-IN" dirty="0"/>
              <a:t> </a:t>
            </a:r>
            <a:r>
              <a:rPr lang="hi-IN" dirty="0" err="1"/>
              <a:t>to</a:t>
            </a:r>
            <a:r>
              <a:rPr lang="hi-IN" dirty="0"/>
              <a:t> </a:t>
            </a:r>
            <a:r>
              <a:rPr lang="hi-IN" dirty="0" err="1"/>
              <a:t>analyze</a:t>
            </a:r>
            <a:r>
              <a:rPr lang="hi-IN" dirty="0"/>
              <a:t> </a:t>
            </a:r>
            <a:r>
              <a:rPr lang="hi-IN" dirty="0" err="1"/>
              <a:t>customer</a:t>
            </a:r>
            <a:r>
              <a:rPr lang="hi-IN" dirty="0"/>
              <a:t> </a:t>
            </a:r>
            <a:r>
              <a:rPr lang="hi-IN" dirty="0" err="1"/>
              <a:t>reviews</a:t>
            </a:r>
            <a:r>
              <a:rPr lang="hi-IN" dirty="0"/>
              <a:t> </a:t>
            </a:r>
            <a:r>
              <a:rPr lang="hi-IN" dirty="0" err="1"/>
              <a:t>and</a:t>
            </a:r>
            <a:r>
              <a:rPr lang="hi-IN" dirty="0"/>
              <a:t> </a:t>
            </a:r>
            <a:r>
              <a:rPr lang="hi-IN" dirty="0" err="1"/>
              <a:t>classify</a:t>
            </a:r>
            <a:r>
              <a:rPr lang="hi-IN" dirty="0"/>
              <a:t> </a:t>
            </a:r>
            <a:r>
              <a:rPr lang="hi-IN" dirty="0" err="1"/>
              <a:t>their</a:t>
            </a:r>
            <a:r>
              <a:rPr lang="hi-IN" dirty="0"/>
              <a:t> </a:t>
            </a:r>
            <a:r>
              <a:rPr lang="hi-IN" dirty="0" err="1"/>
              <a:t>sentiment</a:t>
            </a:r>
            <a:r>
              <a:rPr lang="hi-IN" dirty="0"/>
              <a:t> </a:t>
            </a:r>
            <a:r>
              <a:rPr lang="hi-IN" dirty="0" err="1"/>
              <a:t>as</a:t>
            </a:r>
            <a:endParaRPr lang="hi-IN" dirty="0"/>
          </a:p>
          <a:p>
            <a:r>
              <a:rPr lang="hi-IN" dirty="0" err="1"/>
              <a:t>Positive</a:t>
            </a:r>
            <a:r>
              <a:rPr lang="hi-IN" dirty="0"/>
              <a:t> </a:t>
            </a:r>
            <a:r>
              <a:rPr lang="hi-IN" dirty="0" err="1"/>
              <a:t>or</a:t>
            </a:r>
            <a:r>
              <a:rPr lang="hi-IN" dirty="0"/>
              <a:t> </a:t>
            </a:r>
            <a:r>
              <a:rPr lang="hi-IN" dirty="0" err="1"/>
              <a:t>Negative</a:t>
            </a:r>
            <a:r>
              <a:rPr lang="hi-IN" dirty="0"/>
              <a:t> </a:t>
            </a:r>
            <a:r>
              <a:rPr lang="hi-IN" dirty="0" err="1"/>
              <a:t>based</a:t>
            </a:r>
            <a:r>
              <a:rPr lang="hi-IN" dirty="0"/>
              <a:t> </a:t>
            </a:r>
            <a:r>
              <a:rPr lang="hi-IN" dirty="0" err="1"/>
              <a:t>on</a:t>
            </a:r>
            <a:r>
              <a:rPr lang="hi-IN" dirty="0"/>
              <a:t> </a:t>
            </a:r>
            <a:r>
              <a:rPr lang="hi-IN" dirty="0" err="1"/>
              <a:t>customer</a:t>
            </a:r>
            <a:r>
              <a:rPr lang="hi-IN" dirty="0"/>
              <a:t> </a:t>
            </a:r>
            <a:r>
              <a:rPr lang="hi-IN" dirty="0" err="1"/>
              <a:t>satisfaction</a:t>
            </a:r>
            <a:r>
              <a:rPr lang="hi-IN" dirty="0"/>
              <a:t>.</a:t>
            </a:r>
          </a:p>
          <a:p>
            <a:endParaRPr lang="hi-IN" dirty="0"/>
          </a:p>
          <a:p>
            <a:r>
              <a:rPr lang="hi-IN" dirty="0" err="1"/>
              <a:t>Review</a:t>
            </a:r>
            <a:r>
              <a:rPr lang="hi-IN" dirty="0"/>
              <a:t>: "</a:t>
            </a:r>
            <a:r>
              <a:rPr lang="hi-IN" dirty="0" err="1"/>
              <a:t>The</a:t>
            </a:r>
            <a:r>
              <a:rPr lang="hi-IN" dirty="0"/>
              <a:t> </a:t>
            </a:r>
            <a:r>
              <a:rPr lang="hi-IN" dirty="0" err="1"/>
              <a:t>product</a:t>
            </a:r>
            <a:r>
              <a:rPr lang="hi-IN" dirty="0"/>
              <a:t> </a:t>
            </a:r>
            <a:r>
              <a:rPr lang="hi-IN" dirty="0" err="1"/>
              <a:t>stopped</a:t>
            </a:r>
            <a:r>
              <a:rPr lang="hi-IN" dirty="0"/>
              <a:t> </a:t>
            </a:r>
            <a:r>
              <a:rPr lang="hi-IN" dirty="0" err="1"/>
              <a:t>working</a:t>
            </a:r>
            <a:r>
              <a:rPr lang="hi-IN" dirty="0"/>
              <a:t> </a:t>
            </a:r>
            <a:r>
              <a:rPr lang="hi-IN" dirty="0" err="1"/>
              <a:t>after</a:t>
            </a:r>
            <a:r>
              <a:rPr lang="hi-IN" dirty="0"/>
              <a:t> </a:t>
            </a:r>
            <a:r>
              <a:rPr lang="hi-IN" dirty="0" err="1"/>
              <a:t>two</a:t>
            </a:r>
            <a:r>
              <a:rPr lang="hi-IN" dirty="0"/>
              <a:t> </a:t>
            </a:r>
            <a:r>
              <a:rPr lang="hi-IN" dirty="0" err="1"/>
              <a:t>days</a:t>
            </a:r>
            <a:r>
              <a:rPr lang="hi-IN" dirty="0"/>
              <a:t>."</a:t>
            </a:r>
          </a:p>
          <a:p>
            <a:endParaRPr lang="hi-IN" dirty="0"/>
          </a:p>
          <a:p>
            <a:r>
              <a:rPr lang="hi-IN" dirty="0" err="1"/>
              <a:t>Output</a:t>
            </a:r>
            <a:r>
              <a:rPr lang="hi-IN" dirty="0"/>
              <a:t>:</a:t>
            </a:r>
          </a:p>
          <a:p>
            <a:r>
              <a:rPr lang="hi-IN" dirty="0" err="1"/>
              <a:t>Sentiment</a:t>
            </a:r>
            <a:r>
              <a:rPr lang="hi-IN" dirty="0"/>
              <a:t>:</a:t>
            </a:r>
          </a:p>
        </p:txBody>
      </p:sp>
      <p:sp>
        <p:nvSpPr>
          <p:cNvPr id="9" name="TextBox 8">
            <a:extLst>
              <a:ext uri="{FF2B5EF4-FFF2-40B4-BE49-F238E27FC236}">
                <a16:creationId xmlns:a16="http://schemas.microsoft.com/office/drawing/2014/main" id="{987FA246-3368-487D-8E71-AC916E418DDA}"/>
              </a:ext>
            </a:extLst>
          </p:cNvPr>
          <p:cNvSpPr txBox="1"/>
          <p:nvPr/>
        </p:nvSpPr>
        <p:spPr>
          <a:xfrm>
            <a:off x="348335" y="5562996"/>
            <a:ext cx="6096000" cy="369332"/>
          </a:xfrm>
          <a:prstGeom prst="rect">
            <a:avLst/>
          </a:prstGeom>
          <a:noFill/>
        </p:spPr>
        <p:txBody>
          <a:bodyPr wrap="square">
            <a:spAutoFit/>
          </a:bodyPr>
          <a:lstStyle/>
          <a:p>
            <a:r>
              <a:rPr lang="en-IN" b="1"/>
              <a:t>Expected Output</a:t>
            </a:r>
            <a:endParaRPr lang="hi-IN" b="1" dirty="0"/>
          </a:p>
        </p:txBody>
      </p:sp>
      <p:sp>
        <p:nvSpPr>
          <p:cNvPr id="11" name="TextBox 10">
            <a:extLst>
              <a:ext uri="{FF2B5EF4-FFF2-40B4-BE49-F238E27FC236}">
                <a16:creationId xmlns:a16="http://schemas.microsoft.com/office/drawing/2014/main" id="{4F031382-69E0-08FD-DBE4-A80E6E8E60E8}"/>
              </a:ext>
            </a:extLst>
          </p:cNvPr>
          <p:cNvSpPr txBox="1"/>
          <p:nvPr/>
        </p:nvSpPr>
        <p:spPr>
          <a:xfrm>
            <a:off x="2238102" y="6085512"/>
            <a:ext cx="6096000" cy="369332"/>
          </a:xfrm>
          <a:prstGeom prst="rect">
            <a:avLst/>
          </a:prstGeom>
          <a:noFill/>
        </p:spPr>
        <p:txBody>
          <a:bodyPr wrap="square">
            <a:spAutoFit/>
          </a:bodyPr>
          <a:lstStyle/>
          <a:p>
            <a:r>
              <a:rPr lang="hi-IN" dirty="0" err="1"/>
              <a:t>Sentiment</a:t>
            </a:r>
            <a:r>
              <a:rPr lang="hi-IN" dirty="0"/>
              <a:t>: </a:t>
            </a:r>
            <a:r>
              <a:rPr lang="hi-IN" dirty="0" err="1"/>
              <a:t>Negative</a:t>
            </a:r>
            <a:endParaRPr lang="hi-IN" dirty="0"/>
          </a:p>
        </p:txBody>
      </p:sp>
    </p:spTree>
    <p:extLst>
      <p:ext uri="{BB962C8B-B14F-4D97-AF65-F5344CB8AC3E}">
        <p14:creationId xmlns:p14="http://schemas.microsoft.com/office/powerpoint/2010/main" val="15220507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EDC132-4C4B-6E31-5107-EEE38E2B4B54}"/>
              </a:ext>
            </a:extLst>
          </p:cNvPr>
          <p:cNvSpPr txBox="1"/>
          <p:nvPr/>
        </p:nvSpPr>
        <p:spPr>
          <a:xfrm>
            <a:off x="208999" y="312554"/>
            <a:ext cx="6096000" cy="646331"/>
          </a:xfrm>
          <a:prstGeom prst="rect">
            <a:avLst/>
          </a:prstGeom>
          <a:noFill/>
        </p:spPr>
        <p:txBody>
          <a:bodyPr wrap="square">
            <a:spAutoFit/>
          </a:bodyPr>
          <a:lstStyle/>
          <a:p>
            <a:pPr>
              <a:buNone/>
            </a:pPr>
            <a:r>
              <a:rPr lang="en-US" b="1" dirty="0"/>
              <a:t>Persona-Based Prompting</a:t>
            </a:r>
          </a:p>
          <a:p>
            <a:pPr>
              <a:buNone/>
            </a:pPr>
            <a:r>
              <a:rPr lang="en-US" b="1" i="1" dirty="0"/>
              <a:t>Case Study: Customer Review Sentiment Analysis</a:t>
            </a:r>
            <a:endParaRPr lang="en-US" b="1" dirty="0"/>
          </a:p>
        </p:txBody>
      </p:sp>
      <p:sp>
        <p:nvSpPr>
          <p:cNvPr id="5" name="TextBox 4">
            <a:extLst>
              <a:ext uri="{FF2B5EF4-FFF2-40B4-BE49-F238E27FC236}">
                <a16:creationId xmlns:a16="http://schemas.microsoft.com/office/drawing/2014/main" id="{5D880A80-8567-B2AA-CED5-ECC0FA5F3AFF}"/>
              </a:ext>
            </a:extLst>
          </p:cNvPr>
          <p:cNvSpPr txBox="1"/>
          <p:nvPr/>
        </p:nvSpPr>
        <p:spPr>
          <a:xfrm>
            <a:off x="252547" y="1056976"/>
            <a:ext cx="8691154" cy="1754326"/>
          </a:xfrm>
          <a:prstGeom prst="rect">
            <a:avLst/>
          </a:prstGeom>
          <a:noFill/>
        </p:spPr>
        <p:txBody>
          <a:bodyPr wrap="square">
            <a:spAutoFit/>
          </a:bodyPr>
          <a:lstStyle/>
          <a:p>
            <a:pPr>
              <a:buNone/>
            </a:pPr>
            <a:r>
              <a:rPr lang="en-IN" b="1" dirty="0"/>
              <a:t>Persona Definition (for this Case Study)</a:t>
            </a:r>
          </a:p>
          <a:p>
            <a:pPr>
              <a:buNone/>
            </a:pPr>
            <a:r>
              <a:rPr lang="en-IN" b="1" dirty="0"/>
              <a:t>Persona:</a:t>
            </a:r>
            <a:endParaRPr lang="en-IN" dirty="0"/>
          </a:p>
          <a:p>
            <a:pPr>
              <a:buFont typeface="Arial" panose="020B0604020202020204" pitchFamily="34" charset="0"/>
              <a:buChar char="•"/>
            </a:pPr>
            <a:r>
              <a:rPr lang="en-IN" dirty="0"/>
              <a:t>Role: Senior Customer Sentiment Analyst</a:t>
            </a:r>
          </a:p>
          <a:p>
            <a:pPr>
              <a:buFont typeface="Arial" panose="020B0604020202020204" pitchFamily="34" charset="0"/>
              <a:buChar char="•"/>
            </a:pPr>
            <a:r>
              <a:rPr lang="en-IN" dirty="0"/>
              <a:t>Experience: 10+ years in e-commerce customer feedback analysis</a:t>
            </a:r>
          </a:p>
          <a:p>
            <a:pPr>
              <a:buFont typeface="Arial" panose="020B0604020202020204" pitchFamily="34" charset="0"/>
              <a:buChar char="•"/>
            </a:pPr>
            <a:r>
              <a:rPr lang="en-IN" dirty="0"/>
              <a:t>Focus: Product reliability issues and customer dissatisfaction</a:t>
            </a:r>
          </a:p>
          <a:p>
            <a:pPr>
              <a:buFont typeface="Arial" panose="020B0604020202020204" pitchFamily="34" charset="0"/>
              <a:buChar char="•"/>
            </a:pPr>
            <a:r>
              <a:rPr lang="en-IN" dirty="0"/>
              <a:t>Decision Style: Evidence-based and concise</a:t>
            </a:r>
          </a:p>
        </p:txBody>
      </p:sp>
      <p:sp>
        <p:nvSpPr>
          <p:cNvPr id="7" name="TextBox 6">
            <a:extLst>
              <a:ext uri="{FF2B5EF4-FFF2-40B4-BE49-F238E27FC236}">
                <a16:creationId xmlns:a16="http://schemas.microsoft.com/office/drawing/2014/main" id="{CAA37196-8EC3-9284-0FF1-B33BFBDDD323}"/>
              </a:ext>
            </a:extLst>
          </p:cNvPr>
          <p:cNvSpPr txBox="1"/>
          <p:nvPr/>
        </p:nvSpPr>
        <p:spPr>
          <a:xfrm>
            <a:off x="296085" y="3283860"/>
            <a:ext cx="6096000" cy="1200329"/>
          </a:xfrm>
          <a:prstGeom prst="rect">
            <a:avLst/>
          </a:prstGeom>
          <a:noFill/>
        </p:spPr>
        <p:txBody>
          <a:bodyPr wrap="square">
            <a:spAutoFit/>
          </a:bodyPr>
          <a:lstStyle/>
          <a:p>
            <a:pPr>
              <a:buNone/>
            </a:pPr>
            <a:r>
              <a:rPr lang="en-US" b="1" dirty="0"/>
              <a:t>Step-by-Step: How We Prompt (Persona-Based)</a:t>
            </a:r>
          </a:p>
          <a:p>
            <a:pPr>
              <a:buNone/>
            </a:pPr>
            <a:r>
              <a:rPr lang="en-US" b="1" dirty="0"/>
              <a:t>1️⃣ Define the Persona</a:t>
            </a:r>
          </a:p>
          <a:p>
            <a:pPr>
              <a:buNone/>
            </a:pPr>
            <a:r>
              <a:rPr lang="en-US" dirty="0"/>
              <a:t>Clearly describe </a:t>
            </a:r>
            <a:r>
              <a:rPr lang="en-US" i="1" dirty="0"/>
              <a:t>who the AI is</a:t>
            </a:r>
            <a:r>
              <a:rPr lang="en-US" dirty="0"/>
              <a:t> and </a:t>
            </a:r>
            <a:r>
              <a:rPr lang="en-US" i="1" dirty="0"/>
              <a:t>how it should think</a:t>
            </a:r>
            <a:r>
              <a:rPr lang="en-US" dirty="0"/>
              <a:t>.</a:t>
            </a:r>
          </a:p>
          <a:p>
            <a:pPr>
              <a:buNone/>
            </a:pPr>
            <a:r>
              <a:rPr lang="en-US" b="1" dirty="0"/>
              <a:t>2️⃣ Provide the Task and Input</a:t>
            </a:r>
          </a:p>
        </p:txBody>
      </p:sp>
    </p:spTree>
    <p:extLst>
      <p:ext uri="{BB962C8B-B14F-4D97-AF65-F5344CB8AC3E}">
        <p14:creationId xmlns:p14="http://schemas.microsoft.com/office/powerpoint/2010/main" val="16687656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AFC502-C336-1EC8-8A74-326CDDB5E8F4}"/>
              </a:ext>
            </a:extLst>
          </p:cNvPr>
          <p:cNvSpPr txBox="1"/>
          <p:nvPr/>
        </p:nvSpPr>
        <p:spPr>
          <a:xfrm>
            <a:off x="174171" y="96187"/>
            <a:ext cx="10014858" cy="3139321"/>
          </a:xfrm>
          <a:prstGeom prst="rect">
            <a:avLst/>
          </a:prstGeom>
          <a:noFill/>
        </p:spPr>
        <p:txBody>
          <a:bodyPr wrap="square">
            <a:spAutoFit/>
          </a:bodyPr>
          <a:lstStyle/>
          <a:p>
            <a:r>
              <a:rPr lang="hi-IN" dirty="0" err="1"/>
              <a:t>You</a:t>
            </a:r>
            <a:r>
              <a:rPr lang="hi-IN" dirty="0"/>
              <a:t> </a:t>
            </a:r>
            <a:r>
              <a:rPr lang="hi-IN" dirty="0" err="1"/>
              <a:t>are</a:t>
            </a:r>
            <a:r>
              <a:rPr lang="hi-IN" dirty="0"/>
              <a:t> a </a:t>
            </a:r>
            <a:r>
              <a:rPr lang="hi-IN" dirty="0" err="1"/>
              <a:t>senior</a:t>
            </a:r>
            <a:r>
              <a:rPr lang="hi-IN" dirty="0"/>
              <a:t> </a:t>
            </a:r>
            <a:r>
              <a:rPr lang="hi-IN" dirty="0" err="1"/>
              <a:t>customer</a:t>
            </a:r>
            <a:r>
              <a:rPr lang="hi-IN" dirty="0"/>
              <a:t> </a:t>
            </a:r>
            <a:r>
              <a:rPr lang="hi-IN" dirty="0" err="1"/>
              <a:t>sentiment</a:t>
            </a:r>
            <a:r>
              <a:rPr lang="hi-IN" dirty="0"/>
              <a:t> </a:t>
            </a:r>
            <a:r>
              <a:rPr lang="hi-IN" dirty="0" err="1"/>
              <a:t>analyst</a:t>
            </a:r>
            <a:r>
              <a:rPr lang="hi-IN" dirty="0"/>
              <a:t> </a:t>
            </a:r>
            <a:r>
              <a:rPr lang="hi-IN" dirty="0" err="1"/>
              <a:t>with</a:t>
            </a:r>
            <a:r>
              <a:rPr lang="hi-IN" dirty="0"/>
              <a:t> </a:t>
            </a:r>
            <a:r>
              <a:rPr lang="hi-IN" dirty="0" err="1"/>
              <a:t>over</a:t>
            </a:r>
            <a:r>
              <a:rPr lang="hi-IN" dirty="0"/>
              <a:t> 10 </a:t>
            </a:r>
            <a:r>
              <a:rPr lang="hi-IN" dirty="0" err="1"/>
              <a:t>years</a:t>
            </a:r>
            <a:r>
              <a:rPr lang="hi-IN" dirty="0"/>
              <a:t> </a:t>
            </a:r>
            <a:r>
              <a:rPr lang="hi-IN" dirty="0" err="1"/>
              <a:t>of</a:t>
            </a:r>
            <a:r>
              <a:rPr lang="hi-IN" dirty="0"/>
              <a:t> </a:t>
            </a:r>
            <a:r>
              <a:rPr lang="hi-IN" dirty="0" err="1"/>
              <a:t>experience</a:t>
            </a:r>
            <a:endParaRPr lang="hi-IN" dirty="0"/>
          </a:p>
          <a:p>
            <a:r>
              <a:rPr lang="hi-IN" dirty="0" err="1"/>
              <a:t>analyzing</a:t>
            </a:r>
            <a:r>
              <a:rPr lang="hi-IN" dirty="0"/>
              <a:t> e-</a:t>
            </a:r>
            <a:r>
              <a:rPr lang="hi-IN" dirty="0" err="1"/>
              <a:t>commerce</a:t>
            </a:r>
            <a:r>
              <a:rPr lang="hi-IN" dirty="0"/>
              <a:t> </a:t>
            </a:r>
            <a:r>
              <a:rPr lang="hi-IN" dirty="0" err="1"/>
              <a:t>product</a:t>
            </a:r>
            <a:r>
              <a:rPr lang="hi-IN" dirty="0"/>
              <a:t> </a:t>
            </a:r>
            <a:r>
              <a:rPr lang="hi-IN" dirty="0" err="1"/>
              <a:t>reviews</a:t>
            </a:r>
            <a:r>
              <a:rPr lang="hi-IN" dirty="0"/>
              <a:t>. </a:t>
            </a:r>
            <a:r>
              <a:rPr lang="hi-IN" dirty="0" err="1"/>
              <a:t>You</a:t>
            </a:r>
            <a:r>
              <a:rPr lang="hi-IN" dirty="0"/>
              <a:t> </a:t>
            </a:r>
            <a:r>
              <a:rPr lang="hi-IN" dirty="0" err="1"/>
              <a:t>specialize</a:t>
            </a:r>
            <a:r>
              <a:rPr lang="hi-IN" dirty="0"/>
              <a:t> </a:t>
            </a:r>
            <a:r>
              <a:rPr lang="hi-IN" dirty="0" err="1"/>
              <a:t>in</a:t>
            </a:r>
            <a:r>
              <a:rPr lang="hi-IN" dirty="0"/>
              <a:t> </a:t>
            </a:r>
            <a:r>
              <a:rPr lang="hi-IN" dirty="0" err="1"/>
              <a:t>identifying</a:t>
            </a:r>
            <a:r>
              <a:rPr lang="hi-IN" dirty="0"/>
              <a:t> </a:t>
            </a:r>
            <a:r>
              <a:rPr lang="hi-IN" dirty="0" err="1"/>
              <a:t>customer</a:t>
            </a:r>
            <a:endParaRPr lang="hi-IN" dirty="0"/>
          </a:p>
          <a:p>
            <a:r>
              <a:rPr lang="hi-IN" dirty="0" err="1"/>
              <a:t>dissatisfaction</a:t>
            </a:r>
            <a:r>
              <a:rPr lang="hi-IN" dirty="0"/>
              <a:t> </a:t>
            </a:r>
            <a:r>
              <a:rPr lang="hi-IN" dirty="0" err="1"/>
              <a:t>related</a:t>
            </a:r>
            <a:r>
              <a:rPr lang="hi-IN" dirty="0"/>
              <a:t> </a:t>
            </a:r>
            <a:r>
              <a:rPr lang="hi-IN" dirty="0" err="1"/>
              <a:t>to</a:t>
            </a:r>
            <a:r>
              <a:rPr lang="hi-IN" dirty="0"/>
              <a:t> </a:t>
            </a:r>
            <a:r>
              <a:rPr lang="hi-IN" dirty="0" err="1"/>
              <a:t>product</a:t>
            </a:r>
            <a:r>
              <a:rPr lang="hi-IN" dirty="0"/>
              <a:t> </a:t>
            </a:r>
            <a:r>
              <a:rPr lang="hi-IN" dirty="0" err="1"/>
              <a:t>failures</a:t>
            </a:r>
            <a:r>
              <a:rPr lang="hi-IN" dirty="0"/>
              <a:t> </a:t>
            </a:r>
            <a:r>
              <a:rPr lang="hi-IN" dirty="0" err="1"/>
              <a:t>and</a:t>
            </a:r>
            <a:r>
              <a:rPr lang="hi-IN" dirty="0"/>
              <a:t> </a:t>
            </a:r>
            <a:r>
              <a:rPr lang="hi-IN" dirty="0" err="1"/>
              <a:t>quality</a:t>
            </a:r>
            <a:r>
              <a:rPr lang="hi-IN" dirty="0"/>
              <a:t> </a:t>
            </a:r>
            <a:r>
              <a:rPr lang="hi-IN" dirty="0" err="1"/>
              <a:t>issues</a:t>
            </a:r>
            <a:r>
              <a:rPr lang="hi-IN" dirty="0"/>
              <a:t>.</a:t>
            </a:r>
          </a:p>
          <a:p>
            <a:endParaRPr lang="hi-IN" dirty="0"/>
          </a:p>
          <a:p>
            <a:r>
              <a:rPr lang="hi-IN" dirty="0" err="1"/>
              <a:t>Analyze</a:t>
            </a:r>
            <a:r>
              <a:rPr lang="hi-IN" dirty="0"/>
              <a:t> </a:t>
            </a:r>
            <a:r>
              <a:rPr lang="hi-IN" dirty="0" err="1"/>
              <a:t>the</a:t>
            </a:r>
            <a:r>
              <a:rPr lang="hi-IN" dirty="0"/>
              <a:t> </a:t>
            </a:r>
            <a:r>
              <a:rPr lang="hi-IN" dirty="0" err="1"/>
              <a:t>following</a:t>
            </a:r>
            <a:r>
              <a:rPr lang="hi-IN" dirty="0"/>
              <a:t> </a:t>
            </a:r>
            <a:r>
              <a:rPr lang="hi-IN" dirty="0" err="1"/>
              <a:t>customer</a:t>
            </a:r>
            <a:r>
              <a:rPr lang="hi-IN" dirty="0"/>
              <a:t> </a:t>
            </a:r>
            <a:r>
              <a:rPr lang="hi-IN" dirty="0" err="1"/>
              <a:t>review</a:t>
            </a:r>
            <a:r>
              <a:rPr lang="hi-IN" dirty="0"/>
              <a:t> </a:t>
            </a:r>
            <a:r>
              <a:rPr lang="hi-IN" dirty="0" err="1"/>
              <a:t>and</a:t>
            </a:r>
            <a:r>
              <a:rPr lang="hi-IN" dirty="0"/>
              <a:t> </a:t>
            </a:r>
            <a:r>
              <a:rPr lang="hi-IN" dirty="0" err="1"/>
              <a:t>classify</a:t>
            </a:r>
            <a:r>
              <a:rPr lang="hi-IN" dirty="0"/>
              <a:t> </a:t>
            </a:r>
            <a:r>
              <a:rPr lang="hi-IN" dirty="0" err="1"/>
              <a:t>its</a:t>
            </a:r>
            <a:r>
              <a:rPr lang="hi-IN" dirty="0"/>
              <a:t> </a:t>
            </a:r>
            <a:r>
              <a:rPr lang="hi-IN" dirty="0" err="1"/>
              <a:t>sentiment</a:t>
            </a:r>
            <a:r>
              <a:rPr lang="hi-IN" dirty="0"/>
              <a:t> </a:t>
            </a:r>
            <a:r>
              <a:rPr lang="hi-IN" dirty="0" err="1"/>
              <a:t>as</a:t>
            </a:r>
            <a:endParaRPr lang="hi-IN" dirty="0"/>
          </a:p>
          <a:p>
            <a:r>
              <a:rPr lang="hi-IN" dirty="0" err="1"/>
              <a:t>Positive</a:t>
            </a:r>
            <a:r>
              <a:rPr lang="hi-IN" dirty="0"/>
              <a:t> </a:t>
            </a:r>
            <a:r>
              <a:rPr lang="hi-IN" dirty="0" err="1"/>
              <a:t>or</a:t>
            </a:r>
            <a:r>
              <a:rPr lang="hi-IN" dirty="0"/>
              <a:t> </a:t>
            </a:r>
            <a:r>
              <a:rPr lang="hi-IN" dirty="0" err="1"/>
              <a:t>Negative</a:t>
            </a:r>
            <a:r>
              <a:rPr lang="hi-IN" dirty="0"/>
              <a:t>.</a:t>
            </a:r>
          </a:p>
          <a:p>
            <a:endParaRPr lang="hi-IN" dirty="0"/>
          </a:p>
          <a:p>
            <a:r>
              <a:rPr lang="hi-IN" dirty="0" err="1"/>
              <a:t>Review</a:t>
            </a:r>
            <a:r>
              <a:rPr lang="hi-IN" dirty="0"/>
              <a:t>: "</a:t>
            </a:r>
            <a:r>
              <a:rPr lang="hi-IN" dirty="0" err="1"/>
              <a:t>The</a:t>
            </a:r>
            <a:r>
              <a:rPr lang="hi-IN" dirty="0"/>
              <a:t> </a:t>
            </a:r>
            <a:r>
              <a:rPr lang="hi-IN" dirty="0" err="1"/>
              <a:t>product</a:t>
            </a:r>
            <a:r>
              <a:rPr lang="hi-IN" dirty="0"/>
              <a:t> </a:t>
            </a:r>
            <a:r>
              <a:rPr lang="hi-IN" dirty="0" err="1"/>
              <a:t>stopped</a:t>
            </a:r>
            <a:r>
              <a:rPr lang="hi-IN" dirty="0"/>
              <a:t> </a:t>
            </a:r>
            <a:r>
              <a:rPr lang="hi-IN" dirty="0" err="1"/>
              <a:t>working</a:t>
            </a:r>
            <a:r>
              <a:rPr lang="hi-IN" dirty="0"/>
              <a:t> </a:t>
            </a:r>
            <a:r>
              <a:rPr lang="hi-IN" dirty="0" err="1"/>
              <a:t>after</a:t>
            </a:r>
            <a:r>
              <a:rPr lang="hi-IN" dirty="0"/>
              <a:t> </a:t>
            </a:r>
            <a:r>
              <a:rPr lang="hi-IN" dirty="0" err="1"/>
              <a:t>two</a:t>
            </a:r>
            <a:r>
              <a:rPr lang="hi-IN" dirty="0"/>
              <a:t> </a:t>
            </a:r>
            <a:r>
              <a:rPr lang="hi-IN" dirty="0" err="1"/>
              <a:t>days</a:t>
            </a:r>
            <a:r>
              <a:rPr lang="hi-IN" dirty="0"/>
              <a:t>."</a:t>
            </a:r>
          </a:p>
          <a:p>
            <a:endParaRPr lang="hi-IN" dirty="0"/>
          </a:p>
          <a:p>
            <a:r>
              <a:rPr lang="hi-IN" dirty="0" err="1"/>
              <a:t>Output</a:t>
            </a:r>
            <a:r>
              <a:rPr lang="hi-IN" dirty="0"/>
              <a:t>:</a:t>
            </a:r>
          </a:p>
          <a:p>
            <a:r>
              <a:rPr lang="hi-IN" dirty="0" err="1"/>
              <a:t>Sentiment</a:t>
            </a:r>
            <a:r>
              <a:rPr lang="hi-IN" dirty="0"/>
              <a:t>:</a:t>
            </a:r>
          </a:p>
        </p:txBody>
      </p:sp>
      <p:sp>
        <p:nvSpPr>
          <p:cNvPr id="5" name="TextBox 4">
            <a:extLst>
              <a:ext uri="{FF2B5EF4-FFF2-40B4-BE49-F238E27FC236}">
                <a16:creationId xmlns:a16="http://schemas.microsoft.com/office/drawing/2014/main" id="{24BFE8A7-ABBA-CE8A-353F-60FB46BCBE0A}"/>
              </a:ext>
            </a:extLst>
          </p:cNvPr>
          <p:cNvSpPr txBox="1"/>
          <p:nvPr/>
        </p:nvSpPr>
        <p:spPr>
          <a:xfrm>
            <a:off x="235124" y="3455519"/>
            <a:ext cx="6096000" cy="369332"/>
          </a:xfrm>
          <a:prstGeom prst="rect">
            <a:avLst/>
          </a:prstGeom>
          <a:noFill/>
        </p:spPr>
        <p:txBody>
          <a:bodyPr wrap="square">
            <a:spAutoFit/>
          </a:bodyPr>
          <a:lstStyle/>
          <a:p>
            <a:r>
              <a:rPr lang="en-IN" b="1" dirty="0"/>
              <a:t>Expected</a:t>
            </a:r>
            <a:r>
              <a:rPr lang="en-IN" dirty="0"/>
              <a:t> </a:t>
            </a:r>
            <a:r>
              <a:rPr lang="en-IN" b="1" dirty="0"/>
              <a:t>Output</a:t>
            </a:r>
            <a:endParaRPr lang="hi-IN" b="1" dirty="0"/>
          </a:p>
        </p:txBody>
      </p:sp>
      <p:sp>
        <p:nvSpPr>
          <p:cNvPr id="7" name="TextBox 6">
            <a:extLst>
              <a:ext uri="{FF2B5EF4-FFF2-40B4-BE49-F238E27FC236}">
                <a16:creationId xmlns:a16="http://schemas.microsoft.com/office/drawing/2014/main" id="{D15E4C6B-65A2-D9E2-EA1E-672D3BAFC0FE}"/>
              </a:ext>
            </a:extLst>
          </p:cNvPr>
          <p:cNvSpPr txBox="1"/>
          <p:nvPr/>
        </p:nvSpPr>
        <p:spPr>
          <a:xfrm>
            <a:off x="1079859" y="4352501"/>
            <a:ext cx="6096000" cy="369332"/>
          </a:xfrm>
          <a:prstGeom prst="rect">
            <a:avLst/>
          </a:prstGeom>
          <a:noFill/>
        </p:spPr>
        <p:txBody>
          <a:bodyPr wrap="square">
            <a:spAutoFit/>
          </a:bodyPr>
          <a:lstStyle/>
          <a:p>
            <a:r>
              <a:rPr lang="hi-IN" dirty="0" err="1"/>
              <a:t>Sentiment</a:t>
            </a:r>
            <a:r>
              <a:rPr lang="hi-IN" dirty="0"/>
              <a:t>: </a:t>
            </a:r>
            <a:r>
              <a:rPr lang="hi-IN" dirty="0" err="1"/>
              <a:t>Negative</a:t>
            </a:r>
            <a:endParaRPr lang="hi-IN" dirty="0"/>
          </a:p>
        </p:txBody>
      </p:sp>
    </p:spTree>
    <p:extLst>
      <p:ext uri="{BB962C8B-B14F-4D97-AF65-F5344CB8AC3E}">
        <p14:creationId xmlns:p14="http://schemas.microsoft.com/office/powerpoint/2010/main" val="12722398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C636ED-D518-06F9-FE37-EAA791679AF0}"/>
              </a:ext>
            </a:extLst>
          </p:cNvPr>
          <p:cNvSpPr txBox="1"/>
          <p:nvPr/>
        </p:nvSpPr>
        <p:spPr>
          <a:xfrm>
            <a:off x="330926" y="1169020"/>
            <a:ext cx="8813074" cy="3693319"/>
          </a:xfrm>
          <a:prstGeom prst="rect">
            <a:avLst/>
          </a:prstGeom>
          <a:noFill/>
        </p:spPr>
        <p:txBody>
          <a:bodyPr wrap="square">
            <a:spAutoFit/>
          </a:bodyPr>
          <a:lstStyle/>
          <a:p>
            <a:pPr>
              <a:buNone/>
            </a:pPr>
            <a:r>
              <a:rPr lang="en-US" b="1" dirty="0"/>
              <a:t>2. Finance Industry</a:t>
            </a:r>
          </a:p>
          <a:p>
            <a:pPr>
              <a:buNone/>
            </a:pPr>
            <a:r>
              <a:rPr lang="en-US" b="1" dirty="0"/>
              <a:t>Use Case: Financial Text Classification</a:t>
            </a:r>
            <a:br>
              <a:rPr lang="en-US" dirty="0"/>
            </a:br>
            <a:r>
              <a:rPr lang="en-US" dirty="0"/>
              <a:t>Financial institutions use zero-shot prompting to classify transactions, customer complaints, or financial news without labeled training examples.</a:t>
            </a:r>
          </a:p>
          <a:p>
            <a:pPr>
              <a:buNone/>
            </a:pPr>
            <a:r>
              <a:rPr lang="en-US" b="1" dirty="0"/>
              <a:t>Zero-Shot Prompt Example:</a:t>
            </a:r>
            <a:endParaRPr lang="en-US" dirty="0"/>
          </a:p>
          <a:p>
            <a:pPr>
              <a:buNone/>
            </a:pPr>
            <a:r>
              <a:rPr lang="en-US" i="1" dirty="0"/>
              <a:t>“Classify the sentiment of the following financial news as positive or negative:</a:t>
            </a:r>
            <a:br>
              <a:rPr lang="en-US" i="1" dirty="0"/>
            </a:br>
            <a:r>
              <a:rPr lang="en-US" i="1" dirty="0"/>
              <a:t>‘The company reported a sharp decline in quarterly profits.’”</a:t>
            </a:r>
            <a:endParaRPr lang="en-US" dirty="0"/>
          </a:p>
          <a:p>
            <a:pPr>
              <a:buNone/>
            </a:pPr>
            <a:r>
              <a:rPr lang="en-US" b="1" dirty="0"/>
              <a:t>Outcome:</a:t>
            </a:r>
            <a:br>
              <a:rPr lang="en-US" dirty="0"/>
            </a:br>
            <a:r>
              <a:rPr lang="en-US" dirty="0"/>
              <a:t>The AI correctly identifies negative sentiment, enabling quick analysis of market perception.</a:t>
            </a:r>
          </a:p>
          <a:p>
            <a:pPr>
              <a:buNone/>
            </a:pPr>
            <a:r>
              <a:rPr lang="en-US" b="1" dirty="0"/>
              <a:t>Benefit:</a:t>
            </a:r>
            <a:endParaRPr lang="en-US" dirty="0"/>
          </a:p>
          <a:p>
            <a:pPr>
              <a:buFont typeface="Arial" panose="020B0604020202020204" pitchFamily="34" charset="0"/>
              <a:buChar char="•"/>
            </a:pPr>
            <a:r>
              <a:rPr lang="en-US" dirty="0"/>
              <a:t>No need for task-specific training data</a:t>
            </a:r>
          </a:p>
          <a:p>
            <a:pPr>
              <a:buFont typeface="Arial" panose="020B0604020202020204" pitchFamily="34" charset="0"/>
              <a:buChar char="•"/>
            </a:pPr>
            <a:r>
              <a:rPr lang="en-US" dirty="0"/>
              <a:t>Rapid analysis of financial texts</a:t>
            </a:r>
          </a:p>
          <a:p>
            <a:pPr>
              <a:buFont typeface="Arial" panose="020B0604020202020204" pitchFamily="34" charset="0"/>
              <a:buChar char="•"/>
            </a:pPr>
            <a:r>
              <a:rPr lang="en-US" dirty="0"/>
              <a:t>Useful for market monitoring and risk assessment</a:t>
            </a:r>
          </a:p>
        </p:txBody>
      </p:sp>
    </p:spTree>
    <p:extLst>
      <p:ext uri="{BB962C8B-B14F-4D97-AF65-F5344CB8AC3E}">
        <p14:creationId xmlns:p14="http://schemas.microsoft.com/office/powerpoint/2010/main" val="6119862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FF77D5-C4E1-D040-ACC8-1D5680D3405F}"/>
              </a:ext>
            </a:extLst>
          </p:cNvPr>
          <p:cNvSpPr txBox="1"/>
          <p:nvPr/>
        </p:nvSpPr>
        <p:spPr>
          <a:xfrm>
            <a:off x="374469" y="1446018"/>
            <a:ext cx="8769531" cy="3416320"/>
          </a:xfrm>
          <a:prstGeom prst="rect">
            <a:avLst/>
          </a:prstGeom>
          <a:noFill/>
        </p:spPr>
        <p:txBody>
          <a:bodyPr wrap="square">
            <a:spAutoFit/>
          </a:bodyPr>
          <a:lstStyle/>
          <a:p>
            <a:pPr>
              <a:buNone/>
            </a:pPr>
            <a:r>
              <a:rPr lang="en-US" b="1" dirty="0"/>
              <a:t>3. Natural Language Processing (NLP)</a:t>
            </a:r>
          </a:p>
          <a:p>
            <a:pPr>
              <a:buNone/>
            </a:pPr>
            <a:r>
              <a:rPr lang="en-US" b="1" dirty="0"/>
              <a:t>Use Case: Text Summarization</a:t>
            </a:r>
            <a:br>
              <a:rPr lang="en-US" dirty="0"/>
            </a:br>
            <a:r>
              <a:rPr lang="en-US" dirty="0"/>
              <a:t>Zero-shot prompting is widely used in NLP applications to summarize documents without providing example summaries.</a:t>
            </a:r>
          </a:p>
          <a:p>
            <a:pPr>
              <a:buNone/>
            </a:pPr>
            <a:r>
              <a:rPr lang="en-US" b="1" dirty="0"/>
              <a:t>Zero-Shot Prompt Example:</a:t>
            </a:r>
            <a:endParaRPr lang="en-US" dirty="0"/>
          </a:p>
          <a:p>
            <a:pPr>
              <a:buNone/>
            </a:pPr>
            <a:r>
              <a:rPr lang="en-US" i="1" dirty="0"/>
              <a:t>“Summarize the following paragraph about </a:t>
            </a:r>
            <a:r>
              <a:rPr lang="en-US" b="1" i="1" dirty="0"/>
              <a:t>transformer architectures</a:t>
            </a:r>
            <a:r>
              <a:rPr lang="en-US" i="1" dirty="0"/>
              <a:t>.”</a:t>
            </a:r>
            <a:endParaRPr lang="en-US" dirty="0"/>
          </a:p>
          <a:p>
            <a:pPr>
              <a:buNone/>
            </a:pPr>
            <a:r>
              <a:rPr lang="en-US" b="1" dirty="0"/>
              <a:t>Outcome:</a:t>
            </a:r>
            <a:br>
              <a:rPr lang="en-US" dirty="0"/>
            </a:br>
            <a:r>
              <a:rPr lang="en-US" dirty="0"/>
              <a:t>The AI produces a concise summary based solely on its language understanding capabilities.</a:t>
            </a:r>
          </a:p>
          <a:p>
            <a:pPr>
              <a:buNone/>
            </a:pPr>
            <a:r>
              <a:rPr lang="en-US" b="1" dirty="0"/>
              <a:t>Benefit:</a:t>
            </a:r>
            <a:endParaRPr lang="en-US" dirty="0"/>
          </a:p>
          <a:p>
            <a:pPr>
              <a:buFont typeface="Arial" panose="020B0604020202020204" pitchFamily="34" charset="0"/>
              <a:buChar char="•"/>
            </a:pPr>
            <a:r>
              <a:rPr lang="en-US" dirty="0"/>
              <a:t>Efficient document processing</a:t>
            </a:r>
          </a:p>
          <a:p>
            <a:pPr>
              <a:buFont typeface="Arial" panose="020B0604020202020204" pitchFamily="34" charset="0"/>
              <a:buChar char="•"/>
            </a:pPr>
            <a:r>
              <a:rPr lang="en-US" dirty="0"/>
              <a:t>Supports large-scale text analysis</a:t>
            </a:r>
          </a:p>
          <a:p>
            <a:pPr>
              <a:buFont typeface="Arial" panose="020B0604020202020204" pitchFamily="34" charset="0"/>
              <a:buChar char="•"/>
            </a:pPr>
            <a:r>
              <a:rPr lang="en-US" dirty="0"/>
              <a:t>Ideal for news aggregation and research tools</a:t>
            </a:r>
          </a:p>
        </p:txBody>
      </p:sp>
    </p:spTree>
    <p:extLst>
      <p:ext uri="{BB962C8B-B14F-4D97-AF65-F5344CB8AC3E}">
        <p14:creationId xmlns:p14="http://schemas.microsoft.com/office/powerpoint/2010/main" val="359745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E79C66-23C6-B486-AFC5-8CD6BB31E13D}"/>
              </a:ext>
            </a:extLst>
          </p:cNvPr>
          <p:cNvSpPr txBox="1"/>
          <p:nvPr/>
        </p:nvSpPr>
        <p:spPr>
          <a:xfrm>
            <a:off x="1" y="463114"/>
            <a:ext cx="11930742" cy="6463308"/>
          </a:xfrm>
          <a:prstGeom prst="rect">
            <a:avLst/>
          </a:prstGeom>
          <a:noFill/>
        </p:spPr>
        <p:txBody>
          <a:bodyPr wrap="square">
            <a:spAutoFit/>
          </a:bodyPr>
          <a:lstStyle/>
          <a:p>
            <a:pPr>
              <a:buNone/>
            </a:pPr>
            <a:r>
              <a:rPr lang="en-US" b="1" dirty="0"/>
              <a:t>Key Elements of Clear, Specific, and Precise Instructions</a:t>
            </a:r>
          </a:p>
          <a:p>
            <a:pPr>
              <a:buFont typeface="Arial" panose="020B0604020202020204" pitchFamily="34" charset="0"/>
              <a:buChar char="•"/>
            </a:pPr>
            <a:r>
              <a:rPr lang="en-US" b="1" dirty="0"/>
              <a:t>Clear task definition</a:t>
            </a:r>
            <a:r>
              <a:rPr lang="en-US" dirty="0"/>
              <a:t> (what to do)</a:t>
            </a:r>
          </a:p>
          <a:p>
            <a:pPr>
              <a:buFont typeface="Arial" panose="020B0604020202020204" pitchFamily="34" charset="0"/>
              <a:buChar char="•"/>
            </a:pPr>
            <a:r>
              <a:rPr lang="en-US" b="1" dirty="0"/>
              <a:t>Audience specification</a:t>
            </a:r>
            <a:r>
              <a:rPr lang="en-US" dirty="0"/>
              <a:t> (for whom)</a:t>
            </a:r>
          </a:p>
          <a:p>
            <a:pPr>
              <a:buFont typeface="Arial" panose="020B0604020202020204" pitchFamily="34" charset="0"/>
              <a:buChar char="•"/>
            </a:pPr>
            <a:r>
              <a:rPr lang="en-US" b="1" dirty="0"/>
              <a:t>Depth or detail level</a:t>
            </a:r>
            <a:r>
              <a:rPr lang="en-US" dirty="0"/>
              <a:t> (basic, advanced, brief, detailed)</a:t>
            </a:r>
          </a:p>
          <a:p>
            <a:pPr>
              <a:buFont typeface="Arial" panose="020B0604020202020204" pitchFamily="34" charset="0"/>
              <a:buChar char="•"/>
            </a:pPr>
            <a:r>
              <a:rPr lang="en-US" b="1" dirty="0"/>
              <a:t>Response constraints</a:t>
            </a:r>
            <a:r>
              <a:rPr lang="en-US" dirty="0"/>
              <a:t> (number of points, examples, tone)</a:t>
            </a:r>
          </a:p>
          <a:p>
            <a:pPr>
              <a:buFont typeface="Arial" panose="020B0604020202020204" pitchFamily="34" charset="0"/>
              <a:buChar char="•"/>
            </a:pPr>
            <a:endParaRPr lang="en-US" dirty="0"/>
          </a:p>
          <a:p>
            <a:r>
              <a:rPr lang="en-US" b="1" dirty="0"/>
              <a:t>Example Prompts</a:t>
            </a:r>
          </a:p>
          <a:p>
            <a:r>
              <a:rPr lang="en-US" b="1" dirty="0"/>
              <a:t>Example 1 (Basic clarity):</a:t>
            </a:r>
            <a:endParaRPr lang="en-US" dirty="0"/>
          </a:p>
          <a:p>
            <a:r>
              <a:rPr lang="en-US" i="1" dirty="0"/>
              <a:t>“Define </a:t>
            </a:r>
            <a:r>
              <a:rPr lang="en-US" b="1" i="1" dirty="0"/>
              <a:t>machine learning</a:t>
            </a:r>
            <a:r>
              <a:rPr lang="en-US" i="1" dirty="0"/>
              <a:t> in one paragraph.”</a:t>
            </a:r>
            <a:endParaRPr lang="en-US" dirty="0"/>
          </a:p>
          <a:p>
            <a:r>
              <a:rPr lang="en-US" b="1" dirty="0"/>
              <a:t>Example 2 (Specific and precise):</a:t>
            </a:r>
            <a:endParaRPr lang="en-US" dirty="0"/>
          </a:p>
          <a:p>
            <a:r>
              <a:rPr lang="en-US" i="1" dirty="0"/>
              <a:t>“Explain the concept of </a:t>
            </a:r>
            <a:r>
              <a:rPr lang="en-US" b="1" i="1" dirty="0"/>
              <a:t>backpropagation</a:t>
            </a:r>
            <a:r>
              <a:rPr lang="en-US" i="1" dirty="0"/>
              <a:t> in </a:t>
            </a:r>
            <a:r>
              <a:rPr lang="en-US" b="1" i="1" dirty="0"/>
              <a:t>simple language</a:t>
            </a:r>
            <a:r>
              <a:rPr lang="en-US" i="1" dirty="0"/>
              <a:t>, using </a:t>
            </a:r>
            <a:r>
              <a:rPr lang="en-US" b="1" i="1" dirty="0"/>
              <a:t>3 bullet points</a:t>
            </a:r>
            <a:r>
              <a:rPr lang="en-US" i="1" dirty="0"/>
              <a:t>, for </a:t>
            </a:r>
            <a:r>
              <a:rPr lang="en-US" b="1" i="1" dirty="0"/>
              <a:t>undergraduate engineering students</a:t>
            </a:r>
            <a:r>
              <a:rPr lang="en-US" i="1" dirty="0"/>
              <a:t>.”</a:t>
            </a:r>
            <a:endParaRPr lang="en-US" dirty="0"/>
          </a:p>
          <a:p>
            <a:r>
              <a:rPr lang="en-US" b="1" dirty="0"/>
              <a:t>Example 3 (Clarity with scope control):</a:t>
            </a:r>
            <a:endParaRPr lang="en-US" dirty="0"/>
          </a:p>
          <a:p>
            <a:r>
              <a:rPr lang="en-US" i="1" dirty="0"/>
              <a:t>“List </a:t>
            </a:r>
            <a:r>
              <a:rPr lang="en-US" b="1" i="1" dirty="0"/>
              <a:t>two advantages and two disadvantages</a:t>
            </a:r>
            <a:r>
              <a:rPr lang="en-US" i="1" dirty="0"/>
              <a:t> of </a:t>
            </a:r>
            <a:r>
              <a:rPr lang="en-US" b="1" i="1" dirty="0"/>
              <a:t>deep learning</a:t>
            </a:r>
            <a:r>
              <a:rPr lang="en-US" i="1" dirty="0"/>
              <a:t>, each explained in </a:t>
            </a:r>
            <a:r>
              <a:rPr lang="en-US" b="1" i="1" dirty="0"/>
              <a:t>one sentence</a:t>
            </a:r>
            <a:r>
              <a:rPr lang="en-US" i="1" dirty="0"/>
              <a:t>.”</a:t>
            </a:r>
            <a:endParaRPr lang="en-US" dirty="0"/>
          </a:p>
          <a:p>
            <a:r>
              <a:rPr lang="en-US" b="1" dirty="0"/>
              <a:t>Example 4 (Precision in action verbs):</a:t>
            </a:r>
            <a:endParaRPr lang="en-US" dirty="0"/>
          </a:p>
          <a:p>
            <a:r>
              <a:rPr lang="en-US" i="1" dirty="0"/>
              <a:t>“Compare </a:t>
            </a:r>
            <a:r>
              <a:rPr lang="en-US" b="1" i="1" dirty="0"/>
              <a:t>classification and regression</a:t>
            </a:r>
            <a:r>
              <a:rPr lang="en-US" i="1" dirty="0"/>
              <a:t> by </a:t>
            </a:r>
            <a:r>
              <a:rPr lang="en-US" b="1" i="1" dirty="0"/>
              <a:t>highlighting their key differences</a:t>
            </a:r>
            <a:r>
              <a:rPr lang="en-US" i="1" dirty="0"/>
              <a:t> in </a:t>
            </a:r>
            <a:r>
              <a:rPr lang="en-US" b="1" i="1" dirty="0"/>
              <a:t>4 bullet points</a:t>
            </a:r>
            <a:r>
              <a:rPr lang="en-US" i="1" dirty="0"/>
              <a:t>.”</a:t>
            </a:r>
            <a:endParaRPr lang="en-US" dirty="0"/>
          </a:p>
          <a:p>
            <a:r>
              <a:rPr lang="en-US" b="1" dirty="0"/>
              <a:t>Example 5 (Before vs After clarity):</a:t>
            </a:r>
            <a:endParaRPr lang="en-US" dirty="0"/>
          </a:p>
          <a:p>
            <a:r>
              <a:rPr lang="en-US" b="1" dirty="0"/>
              <a:t>Vague Prompt:</a:t>
            </a:r>
            <a:endParaRPr lang="en-US" dirty="0"/>
          </a:p>
          <a:p>
            <a:r>
              <a:rPr lang="en-US" i="1" dirty="0"/>
              <a:t>“Explain neural networks.”</a:t>
            </a:r>
            <a:endParaRPr lang="en-US" dirty="0"/>
          </a:p>
          <a:p>
            <a:r>
              <a:rPr lang="en-US" b="1" dirty="0"/>
              <a:t>Clear &amp; Precise Prompt:</a:t>
            </a:r>
            <a:endParaRPr lang="en-US" dirty="0"/>
          </a:p>
          <a:p>
            <a:r>
              <a:rPr lang="en-US" i="1" dirty="0"/>
              <a:t>“Explain </a:t>
            </a:r>
            <a:r>
              <a:rPr lang="en-US" b="1" i="1" dirty="0"/>
              <a:t>feedforward neural networks</a:t>
            </a:r>
            <a:r>
              <a:rPr lang="en-US" i="1" dirty="0"/>
              <a:t> to a </a:t>
            </a:r>
            <a:r>
              <a:rPr lang="en-US" b="1" i="1" dirty="0"/>
              <a:t>beginner</a:t>
            </a:r>
            <a:r>
              <a:rPr lang="en-US" i="1" dirty="0"/>
              <a:t>, focusing only on </a:t>
            </a:r>
            <a:r>
              <a:rPr lang="en-US" b="1" i="1" dirty="0"/>
              <a:t>architecture and data flow</a:t>
            </a:r>
            <a:r>
              <a:rPr lang="en-US" i="1" dirty="0"/>
              <a:t>, in </a:t>
            </a:r>
            <a:r>
              <a:rPr lang="en-US" b="1" i="1" dirty="0"/>
              <a:t>5 bullet points</a:t>
            </a:r>
            <a:r>
              <a:rPr lang="en-US" i="1" dirty="0"/>
              <a:t>.”</a:t>
            </a:r>
            <a:endParaRPr lang="en-US" dirty="0"/>
          </a:p>
          <a:p>
            <a:br>
              <a:rPr lang="en-US" dirty="0"/>
            </a:b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2997131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48E825-A6B4-42C7-8F67-E863066842C4}"/>
              </a:ext>
            </a:extLst>
          </p:cNvPr>
          <p:cNvSpPr txBox="1"/>
          <p:nvPr/>
        </p:nvSpPr>
        <p:spPr>
          <a:xfrm>
            <a:off x="592183" y="2000016"/>
            <a:ext cx="8551817" cy="2308324"/>
          </a:xfrm>
          <a:prstGeom prst="rect">
            <a:avLst/>
          </a:prstGeom>
          <a:noFill/>
        </p:spPr>
        <p:txBody>
          <a:bodyPr wrap="square">
            <a:spAutoFit/>
          </a:bodyPr>
          <a:lstStyle/>
          <a:p>
            <a:pPr>
              <a:buNone/>
            </a:pPr>
            <a:r>
              <a:rPr lang="en-US" b="1" dirty="0"/>
              <a:t>4. Cross-Domain NLP Application: Language Translation Insight</a:t>
            </a:r>
          </a:p>
          <a:p>
            <a:pPr>
              <a:buNone/>
            </a:pPr>
            <a:r>
              <a:rPr lang="en-US" b="1" dirty="0"/>
              <a:t>Use Case: Language Understanding</a:t>
            </a:r>
            <a:br>
              <a:rPr lang="en-US" dirty="0"/>
            </a:br>
            <a:r>
              <a:rPr lang="en-US" dirty="0"/>
              <a:t>Zero-shot prompting can be used to perform translation-related explanations or comparisons.</a:t>
            </a:r>
          </a:p>
          <a:p>
            <a:pPr>
              <a:buNone/>
            </a:pPr>
            <a:r>
              <a:rPr lang="en-US" b="1" dirty="0"/>
              <a:t>Zero-Shot Prompt Example:</a:t>
            </a:r>
            <a:endParaRPr lang="en-US" dirty="0"/>
          </a:p>
          <a:p>
            <a:pPr>
              <a:buNone/>
            </a:pPr>
            <a:r>
              <a:rPr lang="en-US" i="1" dirty="0"/>
              <a:t>“Explain the difference between </a:t>
            </a:r>
            <a:r>
              <a:rPr lang="en-US" b="1" i="1" dirty="0"/>
              <a:t>rule-based</a:t>
            </a:r>
            <a:r>
              <a:rPr lang="en-US" i="1" dirty="0"/>
              <a:t> and </a:t>
            </a:r>
            <a:r>
              <a:rPr lang="en-US" b="1" i="1" dirty="0"/>
              <a:t>neural machine translation</a:t>
            </a:r>
            <a:r>
              <a:rPr lang="en-US" i="1" dirty="0"/>
              <a:t>.”</a:t>
            </a:r>
            <a:endParaRPr lang="en-US" dirty="0"/>
          </a:p>
          <a:p>
            <a:pPr>
              <a:buNone/>
            </a:pPr>
            <a:r>
              <a:rPr lang="en-US" b="1" dirty="0"/>
              <a:t>Outcome:</a:t>
            </a:r>
            <a:br>
              <a:rPr lang="en-US" dirty="0"/>
            </a:br>
            <a:r>
              <a:rPr lang="en-US" dirty="0"/>
              <a:t>The AI explains both approaches without being shown example translations.</a:t>
            </a:r>
          </a:p>
        </p:txBody>
      </p:sp>
    </p:spTree>
    <p:extLst>
      <p:ext uri="{BB962C8B-B14F-4D97-AF65-F5344CB8AC3E}">
        <p14:creationId xmlns:p14="http://schemas.microsoft.com/office/powerpoint/2010/main" val="27283400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CDA7C0-08C2-4672-7C40-89B20FA97FBD}"/>
              </a:ext>
            </a:extLst>
          </p:cNvPr>
          <p:cNvSpPr txBox="1"/>
          <p:nvPr/>
        </p:nvSpPr>
        <p:spPr>
          <a:xfrm>
            <a:off x="148046" y="977758"/>
            <a:ext cx="8995954" cy="1477328"/>
          </a:xfrm>
          <a:prstGeom prst="rect">
            <a:avLst/>
          </a:prstGeom>
          <a:noFill/>
        </p:spPr>
        <p:txBody>
          <a:bodyPr wrap="square">
            <a:spAutoFit/>
          </a:bodyPr>
          <a:lstStyle/>
          <a:p>
            <a:pPr>
              <a:buNone/>
            </a:pPr>
            <a:r>
              <a:rPr lang="en-US" b="1" dirty="0"/>
              <a:t>Zero-Shot Prompting</a:t>
            </a:r>
          </a:p>
          <a:p>
            <a:pPr>
              <a:buNone/>
            </a:pPr>
            <a:r>
              <a:rPr lang="en-US" b="1" dirty="0"/>
              <a:t>Case Study: Email Spam Detection</a:t>
            </a:r>
          </a:p>
          <a:p>
            <a:pPr>
              <a:buNone/>
            </a:pPr>
            <a:r>
              <a:rPr lang="en-US" b="1" dirty="0"/>
              <a:t>Scenario</a:t>
            </a:r>
          </a:p>
          <a:p>
            <a:pPr>
              <a:buNone/>
            </a:pPr>
            <a:r>
              <a:rPr lang="en-US" dirty="0"/>
              <a:t>A student wants to classify whether an email is spam or not </a:t>
            </a:r>
            <a:r>
              <a:rPr lang="en-US" b="1" dirty="0"/>
              <a:t>without giving examples</a:t>
            </a:r>
            <a:r>
              <a:rPr lang="en-US" dirty="0"/>
              <a:t>.</a:t>
            </a:r>
          </a:p>
          <a:p>
            <a:pPr>
              <a:buNone/>
            </a:pPr>
            <a:r>
              <a:rPr lang="en-US" b="1" dirty="0"/>
              <a:t>Prompt</a:t>
            </a:r>
          </a:p>
        </p:txBody>
      </p:sp>
      <p:sp>
        <p:nvSpPr>
          <p:cNvPr id="4" name="TextBox 3">
            <a:extLst>
              <a:ext uri="{FF2B5EF4-FFF2-40B4-BE49-F238E27FC236}">
                <a16:creationId xmlns:a16="http://schemas.microsoft.com/office/drawing/2014/main" id="{E4E90858-05AF-74DE-8F6C-05DEF90102BA}"/>
              </a:ext>
            </a:extLst>
          </p:cNvPr>
          <p:cNvSpPr txBox="1"/>
          <p:nvPr/>
        </p:nvSpPr>
        <p:spPr>
          <a:xfrm>
            <a:off x="3222171" y="348343"/>
            <a:ext cx="5669280" cy="369332"/>
          </a:xfrm>
          <a:prstGeom prst="rect">
            <a:avLst/>
          </a:prstGeom>
          <a:noFill/>
        </p:spPr>
        <p:txBody>
          <a:bodyPr wrap="square" rtlCol="0">
            <a:spAutoFit/>
          </a:bodyPr>
          <a:lstStyle/>
          <a:p>
            <a:pPr algn="ctr"/>
            <a:r>
              <a:rPr lang="en-IN" b="1" dirty="0"/>
              <a:t>Some more case studies</a:t>
            </a:r>
            <a:endParaRPr lang="hi-IN" b="1" dirty="0"/>
          </a:p>
        </p:txBody>
      </p:sp>
      <p:sp>
        <p:nvSpPr>
          <p:cNvPr id="6" name="TextBox 5">
            <a:extLst>
              <a:ext uri="{FF2B5EF4-FFF2-40B4-BE49-F238E27FC236}">
                <a16:creationId xmlns:a16="http://schemas.microsoft.com/office/drawing/2014/main" id="{22B44DF9-6BAD-660E-C47A-4A81B0E17B4C}"/>
              </a:ext>
            </a:extLst>
          </p:cNvPr>
          <p:cNvSpPr txBox="1"/>
          <p:nvPr/>
        </p:nvSpPr>
        <p:spPr>
          <a:xfrm>
            <a:off x="1515291" y="2831013"/>
            <a:ext cx="9100458" cy="923330"/>
          </a:xfrm>
          <a:prstGeom prst="rect">
            <a:avLst/>
          </a:prstGeom>
          <a:noFill/>
        </p:spPr>
        <p:txBody>
          <a:bodyPr wrap="square">
            <a:spAutoFit/>
          </a:bodyPr>
          <a:lstStyle/>
          <a:p>
            <a:r>
              <a:rPr lang="hi-IN" dirty="0" err="1"/>
              <a:t>Classify</a:t>
            </a:r>
            <a:r>
              <a:rPr lang="hi-IN" dirty="0"/>
              <a:t> </a:t>
            </a:r>
            <a:r>
              <a:rPr lang="hi-IN" dirty="0" err="1"/>
              <a:t>the</a:t>
            </a:r>
            <a:r>
              <a:rPr lang="hi-IN" dirty="0"/>
              <a:t> </a:t>
            </a:r>
            <a:r>
              <a:rPr lang="hi-IN" dirty="0" err="1"/>
              <a:t>following</a:t>
            </a:r>
            <a:r>
              <a:rPr lang="hi-IN" dirty="0"/>
              <a:t> </a:t>
            </a:r>
            <a:r>
              <a:rPr lang="hi-IN" dirty="0" err="1"/>
              <a:t>email</a:t>
            </a:r>
            <a:r>
              <a:rPr lang="hi-IN" dirty="0"/>
              <a:t> </a:t>
            </a:r>
            <a:r>
              <a:rPr lang="hi-IN" dirty="0" err="1"/>
              <a:t>as</a:t>
            </a:r>
            <a:r>
              <a:rPr lang="hi-IN" dirty="0"/>
              <a:t> </a:t>
            </a:r>
            <a:r>
              <a:rPr lang="hi-IN" dirty="0" err="1"/>
              <a:t>Spam</a:t>
            </a:r>
            <a:r>
              <a:rPr lang="hi-IN" dirty="0"/>
              <a:t> </a:t>
            </a:r>
            <a:r>
              <a:rPr lang="hi-IN" dirty="0" err="1"/>
              <a:t>or</a:t>
            </a:r>
            <a:r>
              <a:rPr lang="hi-IN" dirty="0"/>
              <a:t> </a:t>
            </a:r>
            <a:r>
              <a:rPr lang="hi-IN" dirty="0" err="1"/>
              <a:t>Not</a:t>
            </a:r>
            <a:r>
              <a:rPr lang="hi-IN" dirty="0"/>
              <a:t> </a:t>
            </a:r>
            <a:r>
              <a:rPr lang="hi-IN" dirty="0" err="1"/>
              <a:t>Spam</a:t>
            </a:r>
            <a:r>
              <a:rPr lang="hi-IN" dirty="0"/>
              <a:t>.</a:t>
            </a:r>
          </a:p>
          <a:p>
            <a:endParaRPr lang="hi-IN" dirty="0"/>
          </a:p>
          <a:p>
            <a:r>
              <a:rPr lang="hi-IN" dirty="0" err="1"/>
              <a:t>Email</a:t>
            </a:r>
            <a:r>
              <a:rPr lang="hi-IN" dirty="0"/>
              <a:t>: "</a:t>
            </a:r>
            <a:r>
              <a:rPr lang="hi-IN" dirty="0" err="1"/>
              <a:t>Congratulations</a:t>
            </a:r>
            <a:r>
              <a:rPr lang="hi-IN" dirty="0"/>
              <a:t>! </a:t>
            </a:r>
            <a:r>
              <a:rPr lang="hi-IN" dirty="0" err="1"/>
              <a:t>You</a:t>
            </a:r>
            <a:r>
              <a:rPr lang="hi-IN" dirty="0"/>
              <a:t> </a:t>
            </a:r>
            <a:r>
              <a:rPr lang="hi-IN" dirty="0" err="1"/>
              <a:t>have</a:t>
            </a:r>
            <a:r>
              <a:rPr lang="hi-IN" dirty="0"/>
              <a:t> </a:t>
            </a:r>
            <a:r>
              <a:rPr lang="hi-IN" dirty="0" err="1"/>
              <a:t>won</a:t>
            </a:r>
            <a:r>
              <a:rPr lang="hi-IN" dirty="0"/>
              <a:t> a </a:t>
            </a:r>
            <a:r>
              <a:rPr lang="hi-IN" dirty="0" err="1"/>
              <a:t>free</a:t>
            </a:r>
            <a:r>
              <a:rPr lang="hi-IN" dirty="0"/>
              <a:t> </a:t>
            </a:r>
            <a:r>
              <a:rPr lang="hi-IN" dirty="0" err="1"/>
              <a:t>gift</a:t>
            </a:r>
            <a:r>
              <a:rPr lang="hi-IN" dirty="0"/>
              <a:t> </a:t>
            </a:r>
            <a:r>
              <a:rPr lang="hi-IN" dirty="0" err="1"/>
              <a:t>card</a:t>
            </a:r>
            <a:r>
              <a:rPr lang="hi-IN" dirty="0"/>
              <a:t>. </a:t>
            </a:r>
            <a:r>
              <a:rPr lang="hi-IN" dirty="0" err="1"/>
              <a:t>Click</a:t>
            </a:r>
            <a:r>
              <a:rPr lang="hi-IN" dirty="0"/>
              <a:t> </a:t>
            </a:r>
            <a:r>
              <a:rPr lang="hi-IN" dirty="0" err="1"/>
              <a:t>the</a:t>
            </a:r>
            <a:r>
              <a:rPr lang="hi-IN" dirty="0"/>
              <a:t> </a:t>
            </a:r>
            <a:r>
              <a:rPr lang="hi-IN" dirty="0" err="1"/>
              <a:t>link</a:t>
            </a:r>
            <a:r>
              <a:rPr lang="hi-IN" dirty="0"/>
              <a:t> </a:t>
            </a:r>
            <a:r>
              <a:rPr lang="hi-IN" dirty="0" err="1"/>
              <a:t>now</a:t>
            </a:r>
            <a:r>
              <a:rPr lang="hi-IN" dirty="0"/>
              <a:t>."</a:t>
            </a:r>
          </a:p>
        </p:txBody>
      </p:sp>
      <p:sp>
        <p:nvSpPr>
          <p:cNvPr id="8" name="TextBox 7">
            <a:extLst>
              <a:ext uri="{FF2B5EF4-FFF2-40B4-BE49-F238E27FC236}">
                <a16:creationId xmlns:a16="http://schemas.microsoft.com/office/drawing/2014/main" id="{A61737DF-12D4-8D24-C4EB-63F62C7FF931}"/>
              </a:ext>
            </a:extLst>
          </p:cNvPr>
          <p:cNvSpPr txBox="1"/>
          <p:nvPr/>
        </p:nvSpPr>
        <p:spPr>
          <a:xfrm>
            <a:off x="330919" y="3917074"/>
            <a:ext cx="6096000" cy="369332"/>
          </a:xfrm>
          <a:prstGeom prst="rect">
            <a:avLst/>
          </a:prstGeom>
          <a:noFill/>
        </p:spPr>
        <p:txBody>
          <a:bodyPr wrap="square">
            <a:spAutoFit/>
          </a:bodyPr>
          <a:lstStyle/>
          <a:p>
            <a:r>
              <a:rPr lang="en-IN" b="1" dirty="0"/>
              <a:t>Expected Output</a:t>
            </a:r>
            <a:endParaRPr lang="hi-IN" b="1" dirty="0"/>
          </a:p>
        </p:txBody>
      </p:sp>
      <p:sp>
        <p:nvSpPr>
          <p:cNvPr id="10" name="TextBox 9">
            <a:extLst>
              <a:ext uri="{FF2B5EF4-FFF2-40B4-BE49-F238E27FC236}">
                <a16:creationId xmlns:a16="http://schemas.microsoft.com/office/drawing/2014/main" id="{61061B1E-4701-A680-6FD9-10302CCC5E5D}"/>
              </a:ext>
            </a:extLst>
          </p:cNvPr>
          <p:cNvSpPr txBox="1"/>
          <p:nvPr/>
        </p:nvSpPr>
        <p:spPr>
          <a:xfrm>
            <a:off x="1602377" y="4422169"/>
            <a:ext cx="6096000" cy="369332"/>
          </a:xfrm>
          <a:prstGeom prst="rect">
            <a:avLst/>
          </a:prstGeom>
          <a:noFill/>
        </p:spPr>
        <p:txBody>
          <a:bodyPr wrap="square">
            <a:spAutoFit/>
          </a:bodyPr>
          <a:lstStyle/>
          <a:p>
            <a:r>
              <a:rPr lang="hi-IN" dirty="0" err="1"/>
              <a:t>Spam</a:t>
            </a:r>
            <a:endParaRPr lang="hi-IN" dirty="0"/>
          </a:p>
        </p:txBody>
      </p:sp>
      <p:sp>
        <p:nvSpPr>
          <p:cNvPr id="12" name="TextBox 11">
            <a:extLst>
              <a:ext uri="{FF2B5EF4-FFF2-40B4-BE49-F238E27FC236}">
                <a16:creationId xmlns:a16="http://schemas.microsoft.com/office/drawing/2014/main" id="{4F4997A6-43F5-3268-CB2C-2B61C169A48C}"/>
              </a:ext>
            </a:extLst>
          </p:cNvPr>
          <p:cNvSpPr txBox="1"/>
          <p:nvPr/>
        </p:nvSpPr>
        <p:spPr>
          <a:xfrm>
            <a:off x="296085" y="5111825"/>
            <a:ext cx="6096000" cy="923330"/>
          </a:xfrm>
          <a:prstGeom prst="rect">
            <a:avLst/>
          </a:prstGeom>
          <a:noFill/>
        </p:spPr>
        <p:txBody>
          <a:bodyPr wrap="square">
            <a:spAutoFit/>
          </a:bodyPr>
          <a:lstStyle/>
          <a:p>
            <a:pPr>
              <a:buNone/>
            </a:pPr>
            <a:r>
              <a:rPr lang="en-US" b="1" dirty="0"/>
              <a:t>Why Zero-Shot?</a:t>
            </a:r>
          </a:p>
          <a:p>
            <a:pPr>
              <a:buFont typeface="Arial" panose="020B0604020202020204" pitchFamily="34" charset="0"/>
              <a:buChar char="•"/>
            </a:pPr>
            <a:r>
              <a:rPr lang="en-US" dirty="0"/>
              <a:t>No examples provided</a:t>
            </a:r>
          </a:p>
          <a:p>
            <a:pPr>
              <a:buFont typeface="Arial" panose="020B0604020202020204" pitchFamily="34" charset="0"/>
              <a:buChar char="•"/>
            </a:pPr>
            <a:r>
              <a:rPr lang="en-US" dirty="0"/>
              <a:t>Model relies on prior knowledge only</a:t>
            </a:r>
          </a:p>
        </p:txBody>
      </p:sp>
    </p:spTree>
    <p:extLst>
      <p:ext uri="{BB962C8B-B14F-4D97-AF65-F5344CB8AC3E}">
        <p14:creationId xmlns:p14="http://schemas.microsoft.com/office/powerpoint/2010/main" val="11505465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FFA87F-CF4C-5167-770C-053437FBB42E}"/>
              </a:ext>
            </a:extLst>
          </p:cNvPr>
          <p:cNvSpPr txBox="1"/>
          <p:nvPr/>
        </p:nvSpPr>
        <p:spPr>
          <a:xfrm>
            <a:off x="95792" y="918476"/>
            <a:ext cx="8847909" cy="2031325"/>
          </a:xfrm>
          <a:prstGeom prst="rect">
            <a:avLst/>
          </a:prstGeom>
          <a:noFill/>
        </p:spPr>
        <p:txBody>
          <a:bodyPr wrap="square">
            <a:spAutoFit/>
          </a:bodyPr>
          <a:lstStyle/>
          <a:p>
            <a:pPr>
              <a:buNone/>
            </a:pPr>
            <a:r>
              <a:rPr lang="en-US" b="1" dirty="0"/>
              <a:t>Zero-Shot Prompting</a:t>
            </a:r>
          </a:p>
          <a:p>
            <a:pPr>
              <a:buNone/>
            </a:pPr>
            <a:r>
              <a:rPr lang="en-US" b="1" dirty="0"/>
              <a:t>Case Study:</a:t>
            </a:r>
            <a:br>
              <a:rPr lang="en-US" dirty="0"/>
            </a:br>
            <a:r>
              <a:rPr lang="en-US" dirty="0"/>
              <a:t>An email system receives the message:</a:t>
            </a:r>
          </a:p>
          <a:p>
            <a:pPr>
              <a:buNone/>
            </a:pPr>
            <a:r>
              <a:rPr lang="en-US" i="1" dirty="0"/>
              <a:t>“Limited offer! Buy now and get 50% discount.”</a:t>
            </a:r>
            <a:endParaRPr lang="en-US" dirty="0"/>
          </a:p>
          <a:p>
            <a:pPr>
              <a:buNone/>
            </a:pPr>
            <a:r>
              <a:rPr lang="en-US" b="1" dirty="0"/>
              <a:t>Question:</a:t>
            </a:r>
            <a:br>
              <a:rPr lang="en-US" dirty="0"/>
            </a:br>
            <a:r>
              <a:rPr lang="en-US" dirty="0"/>
              <a:t>Frame a </a:t>
            </a:r>
            <a:r>
              <a:rPr lang="en-US" b="1" dirty="0"/>
              <a:t>zero-shot prompt</a:t>
            </a:r>
            <a:r>
              <a:rPr lang="en-US" dirty="0"/>
              <a:t> to classify the email as </a:t>
            </a:r>
            <a:r>
              <a:rPr lang="en-US" i="1" dirty="0"/>
              <a:t>Spam or Not Spam</a:t>
            </a:r>
            <a:r>
              <a:rPr lang="en-US" dirty="0"/>
              <a:t>.</a:t>
            </a:r>
            <a:br>
              <a:rPr lang="en-US" dirty="0"/>
            </a:br>
            <a:r>
              <a:rPr lang="en-US" dirty="0"/>
              <a:t>Explain why your prompt is zero-shot.</a:t>
            </a:r>
          </a:p>
        </p:txBody>
      </p:sp>
      <p:sp>
        <p:nvSpPr>
          <p:cNvPr id="4" name="TextBox 3">
            <a:extLst>
              <a:ext uri="{FF2B5EF4-FFF2-40B4-BE49-F238E27FC236}">
                <a16:creationId xmlns:a16="http://schemas.microsoft.com/office/drawing/2014/main" id="{9C5BE586-B0C8-57EF-039D-5758C5E63E5A}"/>
              </a:ext>
            </a:extLst>
          </p:cNvPr>
          <p:cNvSpPr txBox="1"/>
          <p:nvPr/>
        </p:nvSpPr>
        <p:spPr>
          <a:xfrm>
            <a:off x="26121" y="409303"/>
            <a:ext cx="4032068" cy="369332"/>
          </a:xfrm>
          <a:prstGeom prst="rect">
            <a:avLst/>
          </a:prstGeom>
          <a:noFill/>
        </p:spPr>
        <p:txBody>
          <a:bodyPr wrap="square" rtlCol="0">
            <a:spAutoFit/>
          </a:bodyPr>
          <a:lstStyle/>
          <a:p>
            <a:r>
              <a:rPr lang="en-IN" b="1" dirty="0"/>
              <a:t>Case study examples:</a:t>
            </a:r>
            <a:endParaRPr lang="hi-IN" b="1" dirty="0"/>
          </a:p>
        </p:txBody>
      </p:sp>
      <p:sp>
        <p:nvSpPr>
          <p:cNvPr id="6" name="TextBox 5">
            <a:extLst>
              <a:ext uri="{FF2B5EF4-FFF2-40B4-BE49-F238E27FC236}">
                <a16:creationId xmlns:a16="http://schemas.microsoft.com/office/drawing/2014/main" id="{F11185DE-B56B-D50E-94D1-56C5445E24BE}"/>
              </a:ext>
            </a:extLst>
          </p:cNvPr>
          <p:cNvSpPr txBox="1"/>
          <p:nvPr/>
        </p:nvSpPr>
        <p:spPr>
          <a:xfrm>
            <a:off x="95792" y="3478800"/>
            <a:ext cx="9041676" cy="1754326"/>
          </a:xfrm>
          <a:prstGeom prst="rect">
            <a:avLst/>
          </a:prstGeom>
          <a:noFill/>
        </p:spPr>
        <p:txBody>
          <a:bodyPr wrap="square">
            <a:spAutoFit/>
          </a:bodyPr>
          <a:lstStyle/>
          <a:p>
            <a:pPr>
              <a:buNone/>
            </a:pPr>
            <a:r>
              <a:rPr lang="en-US" b="1" dirty="0"/>
              <a:t>Few-Shot Prompting</a:t>
            </a:r>
          </a:p>
          <a:p>
            <a:pPr>
              <a:buNone/>
            </a:pPr>
            <a:r>
              <a:rPr lang="en-US" b="1" dirty="0"/>
              <a:t>Case Study:</a:t>
            </a:r>
            <a:br>
              <a:rPr lang="en-US" dirty="0"/>
            </a:br>
            <a:r>
              <a:rPr lang="en-US" dirty="0"/>
              <a:t>A university wants to analyze student feedback sentiment.</a:t>
            </a:r>
          </a:p>
          <a:p>
            <a:pPr>
              <a:buNone/>
            </a:pPr>
            <a:r>
              <a:rPr lang="en-US" b="1" dirty="0"/>
              <a:t>Question:</a:t>
            </a:r>
            <a:br>
              <a:rPr lang="en-US" dirty="0"/>
            </a:br>
            <a:r>
              <a:rPr lang="en-US" dirty="0"/>
              <a:t>Design a </a:t>
            </a:r>
            <a:r>
              <a:rPr lang="en-US" b="1" dirty="0"/>
              <a:t>few-shot prompt</a:t>
            </a:r>
            <a:r>
              <a:rPr lang="en-US" dirty="0"/>
              <a:t> to classify student feedback as </a:t>
            </a:r>
            <a:r>
              <a:rPr lang="en-US" i="1" dirty="0"/>
              <a:t>Positive or Negative</a:t>
            </a:r>
            <a:r>
              <a:rPr lang="en-US" dirty="0"/>
              <a:t>.</a:t>
            </a:r>
            <a:br>
              <a:rPr lang="en-US" dirty="0"/>
            </a:br>
            <a:r>
              <a:rPr lang="en-US" dirty="0"/>
              <a:t>Include </a:t>
            </a:r>
            <a:r>
              <a:rPr lang="en-US" b="1" dirty="0"/>
              <a:t>at least two labeled examples</a:t>
            </a:r>
            <a:r>
              <a:rPr lang="en-US" dirty="0"/>
              <a:t> and one new feedback instance.</a:t>
            </a:r>
          </a:p>
        </p:txBody>
      </p:sp>
    </p:spTree>
    <p:extLst>
      <p:ext uri="{BB962C8B-B14F-4D97-AF65-F5344CB8AC3E}">
        <p14:creationId xmlns:p14="http://schemas.microsoft.com/office/powerpoint/2010/main" val="15433740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C3FC97-4FBD-7837-3E9E-EF14DC5A6A13}"/>
              </a:ext>
            </a:extLst>
          </p:cNvPr>
          <p:cNvSpPr txBox="1"/>
          <p:nvPr/>
        </p:nvSpPr>
        <p:spPr>
          <a:xfrm>
            <a:off x="330925" y="220622"/>
            <a:ext cx="10964091" cy="3416320"/>
          </a:xfrm>
          <a:prstGeom prst="rect">
            <a:avLst/>
          </a:prstGeom>
          <a:noFill/>
        </p:spPr>
        <p:txBody>
          <a:bodyPr wrap="square">
            <a:spAutoFit/>
          </a:bodyPr>
          <a:lstStyle/>
          <a:p>
            <a:pPr>
              <a:buNone/>
            </a:pPr>
            <a:r>
              <a:rPr lang="en-US" b="1" dirty="0"/>
              <a:t>Template-Based Prompting</a:t>
            </a:r>
          </a:p>
          <a:p>
            <a:pPr>
              <a:buNone/>
            </a:pPr>
            <a:r>
              <a:rPr lang="en-US" b="1" dirty="0"/>
              <a:t>Case Study:</a:t>
            </a:r>
            <a:br>
              <a:rPr lang="en-US" dirty="0"/>
            </a:br>
            <a:r>
              <a:rPr lang="en-US" dirty="0"/>
              <a:t>An e-commerce platform analyzes thousands of customer reviews daily.</a:t>
            </a:r>
          </a:p>
          <a:p>
            <a:pPr>
              <a:buNone/>
            </a:pPr>
            <a:r>
              <a:rPr lang="en-US" b="1" dirty="0"/>
              <a:t>Question:</a:t>
            </a:r>
            <a:br>
              <a:rPr lang="en-US" dirty="0"/>
            </a:br>
            <a:r>
              <a:rPr lang="en-US" dirty="0"/>
              <a:t>Create a </a:t>
            </a:r>
            <a:r>
              <a:rPr lang="en-US" b="1" dirty="0"/>
              <a:t>template-based prompt</a:t>
            </a:r>
            <a:r>
              <a:rPr lang="en-US" dirty="0"/>
              <a:t> for customer review sentiment analysis and show how the template can be reused for different reviews.</a:t>
            </a:r>
          </a:p>
          <a:p>
            <a:pPr>
              <a:buNone/>
            </a:pPr>
            <a:r>
              <a:rPr lang="en-US" b="1" dirty="0"/>
              <a:t> Role-Based Prompting</a:t>
            </a:r>
          </a:p>
          <a:p>
            <a:pPr>
              <a:buNone/>
            </a:pPr>
            <a:r>
              <a:rPr lang="en-US" b="1" dirty="0"/>
              <a:t>Case Study:</a:t>
            </a:r>
            <a:br>
              <a:rPr lang="en-US" dirty="0"/>
            </a:br>
            <a:r>
              <a:rPr lang="en-US" dirty="0"/>
              <a:t>An AI system is used in a customer support department.</a:t>
            </a:r>
          </a:p>
          <a:p>
            <a:pPr>
              <a:buNone/>
            </a:pPr>
            <a:r>
              <a:rPr lang="en-US" b="1" dirty="0"/>
              <a:t>Question:</a:t>
            </a:r>
            <a:br>
              <a:rPr lang="en-US" dirty="0"/>
            </a:br>
            <a:r>
              <a:rPr lang="en-US" dirty="0"/>
              <a:t>Construct a </a:t>
            </a:r>
            <a:r>
              <a:rPr lang="en-US" b="1" dirty="0"/>
              <a:t>role-based prompt</a:t>
            </a:r>
            <a:r>
              <a:rPr lang="en-US" dirty="0"/>
              <a:t> where the AI acts as a </a:t>
            </a:r>
            <a:r>
              <a:rPr lang="en-US" i="1" dirty="0"/>
              <a:t>customer service analyst</a:t>
            </a:r>
            <a:r>
              <a:rPr lang="en-US" dirty="0"/>
              <a:t> to classify the sentiment of a product complaint.</a:t>
            </a:r>
          </a:p>
        </p:txBody>
      </p:sp>
      <p:sp>
        <p:nvSpPr>
          <p:cNvPr id="5" name="TextBox 4">
            <a:extLst>
              <a:ext uri="{FF2B5EF4-FFF2-40B4-BE49-F238E27FC236}">
                <a16:creationId xmlns:a16="http://schemas.microsoft.com/office/drawing/2014/main" id="{C127EA07-F792-0345-FC4C-53D999D162CA}"/>
              </a:ext>
            </a:extLst>
          </p:cNvPr>
          <p:cNvSpPr txBox="1"/>
          <p:nvPr/>
        </p:nvSpPr>
        <p:spPr>
          <a:xfrm>
            <a:off x="330925" y="3774054"/>
            <a:ext cx="8813075" cy="1754326"/>
          </a:xfrm>
          <a:prstGeom prst="rect">
            <a:avLst/>
          </a:prstGeom>
          <a:noFill/>
        </p:spPr>
        <p:txBody>
          <a:bodyPr wrap="square">
            <a:spAutoFit/>
          </a:bodyPr>
          <a:lstStyle/>
          <a:p>
            <a:pPr>
              <a:buNone/>
            </a:pPr>
            <a:r>
              <a:rPr lang="en-US" b="1" dirty="0"/>
              <a:t>Persona-Based Prompting</a:t>
            </a:r>
          </a:p>
          <a:p>
            <a:pPr>
              <a:buNone/>
            </a:pPr>
            <a:r>
              <a:rPr lang="en-US" b="1" dirty="0"/>
              <a:t>Case Study:</a:t>
            </a:r>
            <a:br>
              <a:rPr lang="en-US" dirty="0"/>
            </a:br>
            <a:r>
              <a:rPr lang="en-US" dirty="0"/>
              <a:t>A hospital wants to analyze patient feedback more critically.</a:t>
            </a:r>
          </a:p>
          <a:p>
            <a:pPr>
              <a:buNone/>
            </a:pPr>
            <a:r>
              <a:rPr lang="en-US" b="1" dirty="0"/>
              <a:t>Question:</a:t>
            </a:r>
            <a:br>
              <a:rPr lang="en-US" dirty="0"/>
            </a:br>
            <a:r>
              <a:rPr lang="en-US" dirty="0"/>
              <a:t>Frame a </a:t>
            </a:r>
            <a:r>
              <a:rPr lang="en-US" b="1" dirty="0"/>
              <a:t>persona-based prompt</a:t>
            </a:r>
            <a:r>
              <a:rPr lang="en-US" dirty="0"/>
              <a:t> for sentiment analysis by defining a suitable persona and applying it to a patient feedback example.</a:t>
            </a:r>
          </a:p>
        </p:txBody>
      </p:sp>
    </p:spTree>
    <p:extLst>
      <p:ext uri="{BB962C8B-B14F-4D97-AF65-F5344CB8AC3E}">
        <p14:creationId xmlns:p14="http://schemas.microsoft.com/office/powerpoint/2010/main" val="34698076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CCDE90-EE38-10FE-F699-B17711E44915}"/>
              </a:ext>
            </a:extLst>
          </p:cNvPr>
          <p:cNvSpPr txBox="1"/>
          <p:nvPr/>
        </p:nvSpPr>
        <p:spPr>
          <a:xfrm>
            <a:off x="452845" y="692891"/>
            <a:ext cx="9779725" cy="2031325"/>
          </a:xfrm>
          <a:prstGeom prst="rect">
            <a:avLst/>
          </a:prstGeom>
          <a:noFill/>
        </p:spPr>
        <p:txBody>
          <a:bodyPr wrap="square">
            <a:spAutoFit/>
          </a:bodyPr>
          <a:lstStyle/>
          <a:p>
            <a:pPr>
              <a:buNone/>
            </a:pPr>
            <a:r>
              <a:rPr lang="en-US" b="1" dirty="0"/>
              <a:t>Case Study:</a:t>
            </a:r>
            <a:br>
              <a:rPr lang="en-US" dirty="0"/>
            </a:br>
            <a:r>
              <a:rPr lang="en-US" dirty="0"/>
              <a:t>Customer review:</a:t>
            </a:r>
          </a:p>
          <a:p>
            <a:pPr>
              <a:buNone/>
            </a:pPr>
            <a:r>
              <a:rPr lang="en-US" i="1" dirty="0"/>
              <a:t>“The product quality is good, but delivery was delayed.”</a:t>
            </a:r>
            <a:endParaRPr lang="en-US" dirty="0"/>
          </a:p>
          <a:p>
            <a:pPr>
              <a:buNone/>
            </a:pPr>
            <a:r>
              <a:rPr lang="en-US" b="1" dirty="0"/>
              <a:t>Question:</a:t>
            </a:r>
            <a:br>
              <a:rPr lang="en-US" dirty="0"/>
            </a:br>
            <a:r>
              <a:rPr lang="en-US" dirty="0"/>
              <a:t>Analyze how the output may differ when the same case study is solved using:</a:t>
            </a:r>
            <a:br>
              <a:rPr lang="en-US" dirty="0"/>
            </a:br>
            <a:r>
              <a:rPr lang="en-US" dirty="0"/>
              <a:t>a) Zero-shot prompting</a:t>
            </a:r>
            <a:br>
              <a:rPr lang="en-US" dirty="0"/>
            </a:br>
            <a:r>
              <a:rPr lang="en-US" dirty="0"/>
              <a:t>b) Few-shot prompting</a:t>
            </a:r>
          </a:p>
        </p:txBody>
      </p:sp>
      <p:sp>
        <p:nvSpPr>
          <p:cNvPr id="5" name="TextBox 4">
            <a:extLst>
              <a:ext uri="{FF2B5EF4-FFF2-40B4-BE49-F238E27FC236}">
                <a16:creationId xmlns:a16="http://schemas.microsoft.com/office/drawing/2014/main" id="{8C52B561-91DC-49B0-630F-9E8FDE3644A4}"/>
              </a:ext>
            </a:extLst>
          </p:cNvPr>
          <p:cNvSpPr txBox="1"/>
          <p:nvPr/>
        </p:nvSpPr>
        <p:spPr>
          <a:xfrm>
            <a:off x="357051" y="3442291"/>
            <a:ext cx="8786949" cy="1477328"/>
          </a:xfrm>
          <a:prstGeom prst="rect">
            <a:avLst/>
          </a:prstGeom>
          <a:noFill/>
        </p:spPr>
        <p:txBody>
          <a:bodyPr wrap="square">
            <a:spAutoFit/>
          </a:bodyPr>
          <a:lstStyle/>
          <a:p>
            <a:pPr>
              <a:buNone/>
            </a:pPr>
            <a:r>
              <a:rPr lang="en-US" b="1" dirty="0"/>
              <a:t>Case Study:</a:t>
            </a:r>
            <a:br>
              <a:rPr lang="en-US" dirty="0"/>
            </a:br>
            <a:r>
              <a:rPr lang="en-US" dirty="0"/>
              <a:t>A company wants consistent sentiment classification across millions of reviews.</a:t>
            </a:r>
          </a:p>
          <a:p>
            <a:pPr>
              <a:buNone/>
            </a:pPr>
            <a:r>
              <a:rPr lang="en-US" b="1" dirty="0"/>
              <a:t>Question:</a:t>
            </a:r>
            <a:br>
              <a:rPr lang="en-US" dirty="0"/>
            </a:br>
            <a:r>
              <a:rPr lang="en-US" dirty="0"/>
              <a:t>Which prompting technique is most suitable for this scenario?</a:t>
            </a:r>
            <a:br>
              <a:rPr lang="en-US" dirty="0"/>
            </a:br>
            <a:r>
              <a:rPr lang="en-US" dirty="0"/>
              <a:t>Justify your answer using the case study.</a:t>
            </a:r>
          </a:p>
        </p:txBody>
      </p:sp>
    </p:spTree>
    <p:extLst>
      <p:ext uri="{BB962C8B-B14F-4D97-AF65-F5344CB8AC3E}">
        <p14:creationId xmlns:p14="http://schemas.microsoft.com/office/powerpoint/2010/main" val="9148681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428ECD-9DEF-5DEF-9BA4-809094D6EB68}"/>
              </a:ext>
            </a:extLst>
          </p:cNvPr>
          <p:cNvSpPr txBox="1"/>
          <p:nvPr/>
        </p:nvSpPr>
        <p:spPr>
          <a:xfrm>
            <a:off x="261257" y="498787"/>
            <a:ext cx="10215154" cy="1477328"/>
          </a:xfrm>
          <a:prstGeom prst="rect">
            <a:avLst/>
          </a:prstGeom>
          <a:noFill/>
        </p:spPr>
        <p:txBody>
          <a:bodyPr wrap="square">
            <a:spAutoFit/>
          </a:bodyPr>
          <a:lstStyle/>
          <a:p>
            <a:pPr>
              <a:buNone/>
            </a:pPr>
            <a:r>
              <a:rPr lang="en-US" b="1" dirty="0"/>
              <a:t>Case Study:</a:t>
            </a:r>
            <a:br>
              <a:rPr lang="en-US" dirty="0"/>
            </a:br>
            <a:r>
              <a:rPr lang="en-US" dirty="0"/>
              <a:t>An online learning platform collects course reviews.</a:t>
            </a:r>
          </a:p>
          <a:p>
            <a:pPr>
              <a:buNone/>
            </a:pPr>
            <a:r>
              <a:rPr lang="en-US" b="1" dirty="0"/>
              <a:t>Question:</a:t>
            </a:r>
            <a:br>
              <a:rPr lang="en-US" dirty="0"/>
            </a:br>
            <a:r>
              <a:rPr lang="en-US" dirty="0"/>
              <a:t>Design a </a:t>
            </a:r>
            <a:r>
              <a:rPr lang="en-US" b="1" dirty="0"/>
              <a:t>hybrid prompt</a:t>
            </a:r>
            <a:r>
              <a:rPr lang="en-US" dirty="0"/>
              <a:t> combining </a:t>
            </a:r>
            <a:r>
              <a:rPr lang="en-US" b="1" dirty="0"/>
              <a:t>template-based and role-based prompting</a:t>
            </a:r>
            <a:r>
              <a:rPr lang="en-US" dirty="0"/>
              <a:t> to analyze course review sentiment.</a:t>
            </a:r>
          </a:p>
        </p:txBody>
      </p:sp>
      <p:sp>
        <p:nvSpPr>
          <p:cNvPr id="5" name="TextBox 4">
            <a:extLst>
              <a:ext uri="{FF2B5EF4-FFF2-40B4-BE49-F238E27FC236}">
                <a16:creationId xmlns:a16="http://schemas.microsoft.com/office/drawing/2014/main" id="{C34A7246-020E-21BC-BB0F-FE8376120FF9}"/>
              </a:ext>
            </a:extLst>
          </p:cNvPr>
          <p:cNvSpPr txBox="1"/>
          <p:nvPr/>
        </p:nvSpPr>
        <p:spPr>
          <a:xfrm>
            <a:off x="261257" y="2554014"/>
            <a:ext cx="8882743" cy="1477328"/>
          </a:xfrm>
          <a:prstGeom prst="rect">
            <a:avLst/>
          </a:prstGeom>
          <a:noFill/>
        </p:spPr>
        <p:txBody>
          <a:bodyPr wrap="square">
            <a:spAutoFit/>
          </a:bodyPr>
          <a:lstStyle/>
          <a:p>
            <a:pPr>
              <a:buNone/>
            </a:pPr>
            <a:r>
              <a:rPr lang="en-US" b="1" dirty="0"/>
              <a:t>Case Study:</a:t>
            </a:r>
            <a:br>
              <a:rPr lang="en-US" dirty="0"/>
            </a:br>
            <a:r>
              <a:rPr lang="en-US" dirty="0"/>
              <a:t>A bank analyzes customer complaints for service improvement.</a:t>
            </a:r>
          </a:p>
          <a:p>
            <a:pPr>
              <a:buNone/>
            </a:pPr>
            <a:r>
              <a:rPr lang="en-US" b="1" dirty="0"/>
              <a:t>Question:</a:t>
            </a:r>
            <a:br>
              <a:rPr lang="en-US" dirty="0"/>
            </a:br>
            <a:r>
              <a:rPr lang="en-US" dirty="0"/>
              <a:t>Develop a </a:t>
            </a:r>
            <a:r>
              <a:rPr lang="en-US" b="1" dirty="0"/>
              <a:t>persona-based prompting strategy</a:t>
            </a:r>
            <a:r>
              <a:rPr lang="en-US" dirty="0"/>
              <a:t> for analyzing complaint sentiment and explain how the persona improves results.</a:t>
            </a:r>
          </a:p>
        </p:txBody>
      </p:sp>
    </p:spTree>
    <p:extLst>
      <p:ext uri="{BB962C8B-B14F-4D97-AF65-F5344CB8AC3E}">
        <p14:creationId xmlns:p14="http://schemas.microsoft.com/office/powerpoint/2010/main" val="29388766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7ABE42-1D24-702E-98FF-9B8651F293C4}"/>
              </a:ext>
            </a:extLst>
          </p:cNvPr>
          <p:cNvSpPr txBox="1"/>
          <p:nvPr/>
        </p:nvSpPr>
        <p:spPr>
          <a:xfrm>
            <a:off x="-1" y="356097"/>
            <a:ext cx="11347269" cy="3139321"/>
          </a:xfrm>
          <a:prstGeom prst="rect">
            <a:avLst/>
          </a:prstGeom>
          <a:noFill/>
        </p:spPr>
        <p:txBody>
          <a:bodyPr wrap="square">
            <a:spAutoFit/>
          </a:bodyPr>
          <a:lstStyle/>
          <a:p>
            <a:pPr marL="342900" indent="-342900">
              <a:buAutoNum type="arabicPeriod"/>
            </a:pPr>
            <a:r>
              <a:rPr lang="en-US" dirty="0"/>
              <a:t>Using a suitable case study, explain how </a:t>
            </a:r>
            <a:r>
              <a:rPr lang="en-US" b="1" dirty="0"/>
              <a:t>few-shot prompting</a:t>
            </a:r>
            <a:r>
              <a:rPr lang="en-US" dirty="0"/>
              <a:t> improves sentiment analysis compared to zero-shot prompting.</a:t>
            </a:r>
          </a:p>
          <a:p>
            <a:pPr marL="342900" indent="-342900">
              <a:buAutoNum type="arabicPeriod"/>
            </a:pPr>
            <a:r>
              <a:rPr lang="en-US" dirty="0" err="1"/>
              <a:t>llustrate</a:t>
            </a:r>
            <a:r>
              <a:rPr lang="en-US" dirty="0"/>
              <a:t> </a:t>
            </a:r>
            <a:r>
              <a:rPr lang="en-US" b="1" dirty="0"/>
              <a:t>template-based prompting</a:t>
            </a:r>
            <a:r>
              <a:rPr lang="en-US" dirty="0"/>
              <a:t> with a real-world case study of customer review analysis.</a:t>
            </a:r>
          </a:p>
          <a:p>
            <a:r>
              <a:rPr lang="en-US" b="1" dirty="0"/>
              <a:t>3. Case Study:</a:t>
            </a:r>
            <a:br>
              <a:rPr lang="en-US" dirty="0"/>
            </a:br>
            <a:r>
              <a:rPr lang="en-US" dirty="0"/>
              <a:t>An e-commerce company wants to analyze customer reviews for product quality monitoring.</a:t>
            </a:r>
          </a:p>
          <a:p>
            <a:r>
              <a:rPr lang="en-US" b="1" dirty="0"/>
              <a:t>Question:</a:t>
            </a:r>
            <a:br>
              <a:rPr lang="en-US" dirty="0"/>
            </a:br>
            <a:r>
              <a:rPr lang="en-US" dirty="0"/>
              <a:t>a) Apply </a:t>
            </a:r>
            <a:r>
              <a:rPr lang="en-US" b="1" dirty="0"/>
              <a:t>zero-shot prompting</a:t>
            </a:r>
            <a:r>
              <a:rPr lang="en-US" dirty="0"/>
              <a:t> to classify a customer review.</a:t>
            </a:r>
            <a:br>
              <a:rPr lang="en-US" dirty="0"/>
            </a:br>
            <a:r>
              <a:rPr lang="en-US" dirty="0"/>
              <a:t>b) Redesign the same task using </a:t>
            </a:r>
            <a:r>
              <a:rPr lang="en-US" b="1" dirty="0"/>
              <a:t>few-shot prompting</a:t>
            </a:r>
            <a:r>
              <a:rPr lang="en-US" dirty="0"/>
              <a:t>.</a:t>
            </a:r>
            <a:br>
              <a:rPr lang="en-US" dirty="0"/>
            </a:br>
            <a:r>
              <a:rPr lang="en-US" dirty="0"/>
              <a:t>c) Explain how </a:t>
            </a:r>
            <a:r>
              <a:rPr lang="en-US" b="1" dirty="0"/>
              <a:t>role-based or persona-based prompting</a:t>
            </a:r>
            <a:r>
              <a:rPr lang="en-US" dirty="0"/>
              <a:t> can further improve the analysis.</a:t>
            </a:r>
          </a:p>
          <a:p>
            <a:endParaRPr lang="en-US" dirty="0"/>
          </a:p>
          <a:p>
            <a:pPr marL="342900" indent="-342900">
              <a:buAutoNum type="arabicPeriod"/>
            </a:pPr>
            <a:endParaRPr lang="hi-IN" dirty="0"/>
          </a:p>
        </p:txBody>
      </p:sp>
    </p:spTree>
    <p:extLst>
      <p:ext uri="{BB962C8B-B14F-4D97-AF65-F5344CB8AC3E}">
        <p14:creationId xmlns:p14="http://schemas.microsoft.com/office/powerpoint/2010/main" val="3295500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E1C611-91E6-42F0-74C2-E794DC8CB6B8}"/>
              </a:ext>
            </a:extLst>
          </p:cNvPr>
          <p:cNvSpPr txBox="1"/>
          <p:nvPr/>
        </p:nvSpPr>
        <p:spPr>
          <a:xfrm>
            <a:off x="235131" y="221788"/>
            <a:ext cx="11416938" cy="5909310"/>
          </a:xfrm>
          <a:prstGeom prst="rect">
            <a:avLst/>
          </a:prstGeom>
          <a:noFill/>
        </p:spPr>
        <p:txBody>
          <a:bodyPr wrap="square">
            <a:spAutoFit/>
          </a:bodyPr>
          <a:lstStyle/>
          <a:p>
            <a:pPr>
              <a:buNone/>
            </a:pPr>
            <a:r>
              <a:rPr lang="en-US" b="1" dirty="0"/>
              <a:t>2. Context Setting and Background Information Provision</a:t>
            </a:r>
          </a:p>
          <a:p>
            <a:pPr>
              <a:buNone/>
            </a:pPr>
            <a:r>
              <a:rPr lang="en-US" b="1" dirty="0"/>
              <a:t>Definition</a:t>
            </a:r>
          </a:p>
          <a:p>
            <a:pPr>
              <a:buNone/>
            </a:pPr>
            <a:r>
              <a:rPr lang="en-US" dirty="0"/>
              <a:t>Context setting involves supplying relevant background information such as the application domain, target audience, assumed prior knowledge, and the role the AI should adopt. By defining this context, the AI can tailor its language, depth, examples, and reasoning style, resulting in responses that are coherent, relevant, and closely aligned with the user’s intent.</a:t>
            </a:r>
          </a:p>
          <a:p>
            <a:pPr>
              <a:buNone/>
            </a:pPr>
            <a:endParaRPr lang="en-US" dirty="0"/>
          </a:p>
          <a:p>
            <a:pPr>
              <a:buNone/>
            </a:pPr>
            <a:endParaRPr lang="en-US" dirty="0"/>
          </a:p>
          <a:p>
            <a:r>
              <a:rPr lang="en-US" b="1" dirty="0"/>
              <a:t>Example Prompt:</a:t>
            </a:r>
            <a:endParaRPr lang="en-US" dirty="0"/>
          </a:p>
          <a:p>
            <a:r>
              <a:rPr lang="en-US" i="1" dirty="0"/>
              <a:t>“You are an </a:t>
            </a:r>
            <a:r>
              <a:rPr lang="en-US" b="1" i="1" dirty="0"/>
              <a:t>AI tutor</a:t>
            </a:r>
            <a:r>
              <a:rPr lang="en-US" i="1" dirty="0"/>
              <a:t> teaching </a:t>
            </a:r>
            <a:r>
              <a:rPr lang="en-US" b="1" i="1" dirty="0"/>
              <a:t>machine learning</a:t>
            </a:r>
            <a:r>
              <a:rPr lang="en-US" i="1" dirty="0"/>
              <a:t>. Explain </a:t>
            </a:r>
            <a:r>
              <a:rPr lang="en-US" b="1" i="1" dirty="0"/>
              <a:t>transformer models</a:t>
            </a:r>
            <a:r>
              <a:rPr lang="en-US" i="1" dirty="0"/>
              <a:t> to a student who understands </a:t>
            </a:r>
            <a:r>
              <a:rPr lang="en-US" b="1" i="1" dirty="0"/>
              <a:t>basic neural networks</a:t>
            </a:r>
            <a:r>
              <a:rPr lang="en-US" i="1" dirty="0"/>
              <a:t>.”</a:t>
            </a:r>
            <a:endParaRPr lang="en-US" dirty="0"/>
          </a:p>
          <a:p>
            <a:pPr>
              <a:buNone/>
            </a:pPr>
            <a:endParaRPr lang="en-US" dirty="0"/>
          </a:p>
          <a:p>
            <a:pPr>
              <a:buNone/>
            </a:pPr>
            <a:endParaRPr lang="en-US" dirty="0"/>
          </a:p>
          <a:p>
            <a:pPr>
              <a:buNone/>
            </a:pPr>
            <a:endParaRPr lang="en-US" dirty="0"/>
          </a:p>
          <a:p>
            <a:pPr>
              <a:buNone/>
            </a:pPr>
            <a:endParaRPr lang="en-US" dirty="0"/>
          </a:p>
          <a:p>
            <a:r>
              <a:rPr lang="en-US" b="1" dirty="0"/>
              <a:t>Why Context Setting Is Important</a:t>
            </a:r>
          </a:p>
          <a:p>
            <a:r>
              <a:rPr lang="en-US" dirty="0"/>
              <a:t>Aligns responses with the user’s knowledge level</a:t>
            </a:r>
          </a:p>
          <a:p>
            <a:r>
              <a:rPr lang="en-US" dirty="0"/>
              <a:t>Improves coherence and logical flow</a:t>
            </a:r>
          </a:p>
          <a:p>
            <a:r>
              <a:rPr lang="en-US" dirty="0"/>
              <a:t>Reduces over-simplified or overly technical explanations</a:t>
            </a:r>
          </a:p>
          <a:p>
            <a:r>
              <a:rPr lang="en-US" dirty="0"/>
              <a:t>Enables domain-specific and role-aware outputs</a:t>
            </a:r>
          </a:p>
          <a:p>
            <a:pPr>
              <a:buNone/>
            </a:pPr>
            <a:endParaRPr lang="en-US" dirty="0"/>
          </a:p>
        </p:txBody>
      </p:sp>
    </p:spTree>
    <p:extLst>
      <p:ext uri="{BB962C8B-B14F-4D97-AF65-F5344CB8AC3E}">
        <p14:creationId xmlns:p14="http://schemas.microsoft.com/office/powerpoint/2010/main" val="1670681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7E0195-7296-123C-C2E2-1C98CC0C2F50}"/>
              </a:ext>
            </a:extLst>
          </p:cNvPr>
          <p:cNvSpPr txBox="1"/>
          <p:nvPr/>
        </p:nvSpPr>
        <p:spPr>
          <a:xfrm>
            <a:off x="78377" y="11944"/>
            <a:ext cx="11495314" cy="6463308"/>
          </a:xfrm>
          <a:prstGeom prst="rect">
            <a:avLst/>
          </a:prstGeom>
          <a:noFill/>
        </p:spPr>
        <p:txBody>
          <a:bodyPr wrap="square">
            <a:spAutoFit/>
          </a:bodyPr>
          <a:lstStyle/>
          <a:p>
            <a:pPr>
              <a:buNone/>
            </a:pPr>
            <a:r>
              <a:rPr lang="en-US" b="1" dirty="0"/>
              <a:t>Key Elements of Context Setting</a:t>
            </a:r>
          </a:p>
          <a:p>
            <a:pPr>
              <a:buFont typeface="Arial" panose="020B0604020202020204" pitchFamily="34" charset="0"/>
              <a:buChar char="•"/>
            </a:pPr>
            <a:r>
              <a:rPr lang="en-US" b="1" dirty="0"/>
              <a:t>Domain or subject area</a:t>
            </a:r>
            <a:r>
              <a:rPr lang="en-US" dirty="0"/>
              <a:t> (e.g., machine learning, healthcare, finance)</a:t>
            </a:r>
          </a:p>
          <a:p>
            <a:pPr>
              <a:buFont typeface="Arial" panose="020B0604020202020204" pitchFamily="34" charset="0"/>
              <a:buChar char="•"/>
            </a:pPr>
            <a:r>
              <a:rPr lang="en-US" b="1" dirty="0"/>
              <a:t>Target audience</a:t>
            </a:r>
            <a:r>
              <a:rPr lang="en-US" dirty="0"/>
              <a:t> (beginner, student, professional, expert)</a:t>
            </a:r>
          </a:p>
          <a:p>
            <a:pPr>
              <a:buFont typeface="Arial" panose="020B0604020202020204" pitchFamily="34" charset="0"/>
              <a:buChar char="•"/>
            </a:pPr>
            <a:r>
              <a:rPr lang="en-US" b="1" dirty="0"/>
              <a:t>Role assignment</a:t>
            </a:r>
            <a:r>
              <a:rPr lang="en-US" dirty="0"/>
              <a:t> (teacher, researcher, consultant, examiner)</a:t>
            </a:r>
          </a:p>
          <a:p>
            <a:pPr>
              <a:buFont typeface="Arial" panose="020B0604020202020204" pitchFamily="34" charset="0"/>
              <a:buChar char="•"/>
            </a:pPr>
            <a:r>
              <a:rPr lang="en-US" b="1" dirty="0"/>
              <a:t>Prior knowledge assumptions</a:t>
            </a:r>
            <a:r>
              <a:rPr lang="en-US" dirty="0"/>
              <a:t> (what the reader already knows)</a:t>
            </a:r>
          </a:p>
          <a:p>
            <a:pPr>
              <a:buFont typeface="Arial" panose="020B0604020202020204" pitchFamily="34" charset="0"/>
              <a:buChar char="•"/>
            </a:pPr>
            <a:endParaRPr lang="en-US" dirty="0"/>
          </a:p>
          <a:p>
            <a:r>
              <a:rPr lang="en-US" b="1" dirty="0"/>
              <a:t>Example Prompts</a:t>
            </a:r>
          </a:p>
          <a:p>
            <a:r>
              <a:rPr lang="en-US" b="1" dirty="0"/>
              <a:t>Example 1 (Role-based context):</a:t>
            </a:r>
            <a:endParaRPr lang="en-US" dirty="0"/>
          </a:p>
          <a:p>
            <a:r>
              <a:rPr lang="en-US" i="1" dirty="0"/>
              <a:t>“You are an </a:t>
            </a:r>
            <a:r>
              <a:rPr lang="en-US" b="1" i="1" dirty="0"/>
              <a:t>AI tutor</a:t>
            </a:r>
            <a:r>
              <a:rPr lang="en-US" i="1" dirty="0"/>
              <a:t> teaching </a:t>
            </a:r>
            <a:r>
              <a:rPr lang="en-US" b="1" i="1" dirty="0"/>
              <a:t>machine learning</a:t>
            </a:r>
            <a:r>
              <a:rPr lang="en-US" i="1" dirty="0"/>
              <a:t>. Explain </a:t>
            </a:r>
            <a:r>
              <a:rPr lang="en-US" b="1" i="1" dirty="0"/>
              <a:t>transformer models</a:t>
            </a:r>
            <a:r>
              <a:rPr lang="en-US" i="1" dirty="0"/>
              <a:t> to a student who understands </a:t>
            </a:r>
            <a:r>
              <a:rPr lang="en-US" b="1" i="1" dirty="0"/>
              <a:t>basic neural networks</a:t>
            </a:r>
            <a:r>
              <a:rPr lang="en-US" i="1" dirty="0"/>
              <a:t>.”</a:t>
            </a:r>
            <a:endParaRPr lang="en-US" dirty="0"/>
          </a:p>
          <a:p>
            <a:r>
              <a:rPr lang="en-US" b="1" dirty="0"/>
              <a:t>Example 2 (Audience-focused context):</a:t>
            </a:r>
            <a:endParaRPr lang="en-US" dirty="0"/>
          </a:p>
          <a:p>
            <a:r>
              <a:rPr lang="en-US" i="1" dirty="0"/>
              <a:t>“Explain </a:t>
            </a:r>
            <a:r>
              <a:rPr lang="en-US" b="1" i="1" dirty="0"/>
              <a:t>image segmentation</a:t>
            </a:r>
            <a:r>
              <a:rPr lang="en-US" i="1" dirty="0"/>
              <a:t> for </a:t>
            </a:r>
            <a:r>
              <a:rPr lang="en-US" b="1" i="1" dirty="0"/>
              <a:t>final-year engineering students</a:t>
            </a:r>
            <a:r>
              <a:rPr lang="en-US" i="1" dirty="0"/>
              <a:t> who have studied </a:t>
            </a:r>
            <a:r>
              <a:rPr lang="en-US" b="1" i="1" dirty="0"/>
              <a:t>digital image processing</a:t>
            </a:r>
            <a:r>
              <a:rPr lang="en-US" i="1" dirty="0"/>
              <a:t>.”</a:t>
            </a:r>
            <a:endParaRPr lang="en-US" dirty="0"/>
          </a:p>
          <a:p>
            <a:r>
              <a:rPr lang="en-US" b="1" dirty="0"/>
              <a:t>Example 3 (Domain-specific context):</a:t>
            </a:r>
            <a:endParaRPr lang="en-US" dirty="0"/>
          </a:p>
          <a:p>
            <a:r>
              <a:rPr lang="en-US" i="1" dirty="0"/>
              <a:t>“In the context of </a:t>
            </a:r>
            <a:r>
              <a:rPr lang="en-US" b="1" i="1" dirty="0"/>
              <a:t>natural language processing</a:t>
            </a:r>
            <a:r>
              <a:rPr lang="en-US" i="1" dirty="0"/>
              <a:t>, describe the role of </a:t>
            </a:r>
            <a:r>
              <a:rPr lang="en-US" b="1" i="1" dirty="0"/>
              <a:t>attention mechanisms</a:t>
            </a:r>
            <a:r>
              <a:rPr lang="en-US" i="1" dirty="0"/>
              <a:t>.”</a:t>
            </a:r>
            <a:endParaRPr lang="en-US" dirty="0"/>
          </a:p>
          <a:p>
            <a:r>
              <a:rPr lang="en-US" b="1" dirty="0"/>
              <a:t>Example 4 (Prior knowledge specification):</a:t>
            </a:r>
            <a:endParaRPr lang="en-US" dirty="0"/>
          </a:p>
          <a:p>
            <a:r>
              <a:rPr lang="en-US" i="1" dirty="0"/>
              <a:t>“Explain </a:t>
            </a:r>
            <a:r>
              <a:rPr lang="en-US" b="1" i="1" dirty="0"/>
              <a:t>convolutional neural networks</a:t>
            </a:r>
            <a:r>
              <a:rPr lang="en-US" i="1" dirty="0"/>
              <a:t> to a learner who knows </a:t>
            </a:r>
            <a:r>
              <a:rPr lang="en-US" b="1" i="1" dirty="0"/>
              <a:t>linear algebra and probability</a:t>
            </a:r>
            <a:r>
              <a:rPr lang="en-US" i="1" dirty="0"/>
              <a:t> but is new to deep learning.”</a:t>
            </a:r>
            <a:endParaRPr lang="en-US" dirty="0"/>
          </a:p>
          <a:p>
            <a:r>
              <a:rPr lang="en-US" b="1" dirty="0"/>
              <a:t>Example 5 (Before vs After context):</a:t>
            </a:r>
            <a:endParaRPr lang="en-US" dirty="0"/>
          </a:p>
          <a:p>
            <a:r>
              <a:rPr lang="en-US" b="1" dirty="0"/>
              <a:t>Without Context:</a:t>
            </a:r>
            <a:endParaRPr lang="en-US" dirty="0"/>
          </a:p>
          <a:p>
            <a:r>
              <a:rPr lang="en-US" i="1" dirty="0"/>
              <a:t>“Explain transformers.”</a:t>
            </a:r>
            <a:endParaRPr lang="en-US" dirty="0"/>
          </a:p>
          <a:p>
            <a:r>
              <a:rPr lang="en-US" b="1" dirty="0"/>
              <a:t>With Context:</a:t>
            </a:r>
            <a:endParaRPr lang="en-US" dirty="0"/>
          </a:p>
          <a:p>
            <a:r>
              <a:rPr lang="en-US" i="1" dirty="0"/>
              <a:t>“Explain </a:t>
            </a:r>
            <a:r>
              <a:rPr lang="en-US" b="1" i="1" dirty="0"/>
              <a:t>transformer architectures</a:t>
            </a:r>
            <a:r>
              <a:rPr lang="en-US" i="1" dirty="0"/>
              <a:t> for </a:t>
            </a:r>
            <a:r>
              <a:rPr lang="en-US" b="1" i="1" dirty="0"/>
              <a:t>beginners in NLP</a:t>
            </a:r>
            <a:r>
              <a:rPr lang="en-US" i="1" dirty="0"/>
              <a:t>, focusing on </a:t>
            </a:r>
            <a:r>
              <a:rPr lang="en-US" b="1" i="1" dirty="0"/>
              <a:t>attention and encoder-decoder structure</a:t>
            </a:r>
            <a:r>
              <a:rPr lang="en-US" i="1" dirty="0"/>
              <a:t>.”</a:t>
            </a: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4196407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CEAFB6-B506-B16C-4459-0CD673020172}"/>
              </a:ext>
            </a:extLst>
          </p:cNvPr>
          <p:cNvSpPr txBox="1"/>
          <p:nvPr/>
        </p:nvSpPr>
        <p:spPr>
          <a:xfrm>
            <a:off x="339633" y="308874"/>
            <a:ext cx="11713029" cy="6463308"/>
          </a:xfrm>
          <a:prstGeom prst="rect">
            <a:avLst/>
          </a:prstGeom>
          <a:noFill/>
        </p:spPr>
        <p:txBody>
          <a:bodyPr wrap="square">
            <a:spAutoFit/>
          </a:bodyPr>
          <a:lstStyle/>
          <a:p>
            <a:pPr>
              <a:buNone/>
            </a:pPr>
            <a:r>
              <a:rPr lang="en-US" b="1" dirty="0"/>
              <a:t>3. Output Format Specification and Structured Responses</a:t>
            </a:r>
          </a:p>
          <a:p>
            <a:pPr>
              <a:buNone/>
            </a:pPr>
            <a:r>
              <a:rPr lang="en-US" b="1" dirty="0"/>
              <a:t>Definition</a:t>
            </a:r>
          </a:p>
          <a:p>
            <a:pPr>
              <a:buNone/>
            </a:pPr>
            <a:r>
              <a:rPr lang="en-US" dirty="0"/>
              <a:t>Output format specification refers to explicitly defining how the AI’s response should be organized and presented, such as in bullet points, numbered steps, tables, or clearly labeled sections. Structured responses make the output easier to read, interpret, and reuse, while also ensuring consistency and predictability across responses.</a:t>
            </a:r>
          </a:p>
          <a:p>
            <a:pPr>
              <a:buNone/>
            </a:pPr>
            <a:endParaRPr lang="en-US" dirty="0"/>
          </a:p>
          <a:p>
            <a:pPr>
              <a:buNone/>
            </a:pPr>
            <a:endParaRPr lang="en-US" dirty="0"/>
          </a:p>
          <a:p>
            <a:r>
              <a:rPr lang="en-US" b="1" dirty="0"/>
              <a:t>Example Prompt:</a:t>
            </a:r>
            <a:endParaRPr lang="en-US" dirty="0"/>
          </a:p>
          <a:p>
            <a:r>
              <a:rPr lang="en-US" i="1" dirty="0"/>
              <a:t>“Compare </a:t>
            </a:r>
            <a:r>
              <a:rPr lang="en-US" b="1" i="1" dirty="0"/>
              <a:t>supervised and unsupervised learning</a:t>
            </a:r>
            <a:r>
              <a:rPr lang="en-US" i="1" dirty="0"/>
              <a:t> in a </a:t>
            </a:r>
            <a:r>
              <a:rPr lang="en-US" b="1" i="1" dirty="0"/>
              <a:t>table</a:t>
            </a:r>
            <a:r>
              <a:rPr lang="en-US" i="1" dirty="0"/>
              <a:t> with columns: Definition, Data Type, Example Algorithm.”</a:t>
            </a:r>
            <a:endParaRPr lang="en-US" dirty="0"/>
          </a:p>
          <a:p>
            <a:pPr>
              <a:buNone/>
            </a:pPr>
            <a:endParaRPr lang="en-US" dirty="0"/>
          </a:p>
          <a:p>
            <a:pPr>
              <a:buNone/>
            </a:pPr>
            <a:endParaRPr lang="en-US" dirty="0"/>
          </a:p>
          <a:p>
            <a:r>
              <a:rPr lang="en-US" b="1" dirty="0"/>
              <a:t>Why Output Format Specification Is Important</a:t>
            </a:r>
          </a:p>
          <a:p>
            <a:r>
              <a:rPr lang="en-US" dirty="0"/>
              <a:t>Improves clarity and readability of responses</a:t>
            </a:r>
          </a:p>
          <a:p>
            <a:r>
              <a:rPr lang="en-US" dirty="0"/>
              <a:t>Produces logically organized information</a:t>
            </a:r>
          </a:p>
          <a:p>
            <a:r>
              <a:rPr lang="en-US" dirty="0"/>
              <a:t>Enables easy comparison and analysis</a:t>
            </a:r>
          </a:p>
          <a:p>
            <a:r>
              <a:rPr lang="en-US" dirty="0"/>
              <a:t>Makes outputs suitable for documentation, exams, and reports</a:t>
            </a:r>
          </a:p>
          <a:p>
            <a:pPr>
              <a:buNone/>
            </a:pPr>
            <a:endParaRPr lang="en-US" dirty="0"/>
          </a:p>
          <a:p>
            <a:r>
              <a:rPr lang="en-US" b="1" dirty="0"/>
              <a:t>Common Output Formats</a:t>
            </a:r>
          </a:p>
          <a:p>
            <a:r>
              <a:rPr lang="en-US" b="1" dirty="0"/>
              <a:t>Bullet points</a:t>
            </a:r>
            <a:r>
              <a:rPr lang="en-US" dirty="0"/>
              <a:t> for concise explanations</a:t>
            </a:r>
          </a:p>
          <a:p>
            <a:r>
              <a:rPr lang="en-US" b="1" dirty="0"/>
              <a:t>Numbered lists</a:t>
            </a:r>
            <a:r>
              <a:rPr lang="en-US" dirty="0"/>
              <a:t> for step-by-step procedures</a:t>
            </a:r>
          </a:p>
          <a:p>
            <a:r>
              <a:rPr lang="en-US" b="1" dirty="0"/>
              <a:t>Tables</a:t>
            </a:r>
            <a:r>
              <a:rPr lang="en-US" dirty="0"/>
              <a:t> for comparison and contrast</a:t>
            </a:r>
          </a:p>
          <a:p>
            <a:r>
              <a:rPr lang="en-US" b="1" dirty="0"/>
              <a:t>Headings and subheadings</a:t>
            </a:r>
            <a:r>
              <a:rPr lang="en-US" dirty="0"/>
              <a:t> for structured explanations</a:t>
            </a:r>
          </a:p>
          <a:p>
            <a:pPr>
              <a:buNone/>
            </a:pPr>
            <a:endParaRPr lang="en-US" dirty="0"/>
          </a:p>
        </p:txBody>
      </p:sp>
    </p:spTree>
    <p:extLst>
      <p:ext uri="{BB962C8B-B14F-4D97-AF65-F5344CB8AC3E}">
        <p14:creationId xmlns:p14="http://schemas.microsoft.com/office/powerpoint/2010/main" val="1488112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42D86F-7709-12E8-1D8C-5163F62FAC1B}"/>
              </a:ext>
            </a:extLst>
          </p:cNvPr>
          <p:cNvSpPr txBox="1"/>
          <p:nvPr/>
        </p:nvSpPr>
        <p:spPr>
          <a:xfrm>
            <a:off x="121920" y="753521"/>
            <a:ext cx="11948160" cy="3970318"/>
          </a:xfrm>
          <a:prstGeom prst="rect">
            <a:avLst/>
          </a:prstGeom>
          <a:noFill/>
        </p:spPr>
        <p:txBody>
          <a:bodyPr wrap="square">
            <a:spAutoFit/>
          </a:bodyPr>
          <a:lstStyle/>
          <a:p>
            <a:pPr>
              <a:buNone/>
            </a:pPr>
            <a:r>
              <a:rPr lang="en-US" b="1" dirty="0"/>
              <a:t>Example Prompts</a:t>
            </a:r>
          </a:p>
          <a:p>
            <a:pPr>
              <a:buNone/>
            </a:pPr>
            <a:r>
              <a:rPr lang="en-US" b="1" dirty="0"/>
              <a:t>Example 1 (Tabular format):</a:t>
            </a:r>
            <a:endParaRPr lang="en-US" dirty="0"/>
          </a:p>
          <a:p>
            <a:pPr>
              <a:buNone/>
            </a:pPr>
            <a:r>
              <a:rPr lang="en-US" i="1" dirty="0"/>
              <a:t>“Compare </a:t>
            </a:r>
            <a:r>
              <a:rPr lang="en-US" b="1" i="1" dirty="0"/>
              <a:t>CNN and RNN</a:t>
            </a:r>
            <a:r>
              <a:rPr lang="en-US" i="1" dirty="0"/>
              <a:t> using a </a:t>
            </a:r>
            <a:r>
              <a:rPr lang="en-US" b="1" i="1" dirty="0"/>
              <a:t>table</a:t>
            </a:r>
            <a:r>
              <a:rPr lang="en-US" i="1" dirty="0"/>
              <a:t> with columns: </a:t>
            </a:r>
            <a:r>
              <a:rPr lang="en-US" b="1" i="1" dirty="0"/>
              <a:t>Model, Key Feature, Typical Applications</a:t>
            </a:r>
            <a:r>
              <a:rPr lang="en-US" i="1" dirty="0"/>
              <a:t>.”</a:t>
            </a:r>
            <a:endParaRPr lang="en-US" dirty="0"/>
          </a:p>
          <a:p>
            <a:pPr>
              <a:buNone/>
            </a:pPr>
            <a:r>
              <a:rPr lang="en-US" b="1" dirty="0"/>
              <a:t>Example 2 (Bullet-point structure):</a:t>
            </a:r>
            <a:endParaRPr lang="en-US" dirty="0"/>
          </a:p>
          <a:p>
            <a:pPr>
              <a:buNone/>
            </a:pPr>
            <a:r>
              <a:rPr lang="en-US" i="1" dirty="0"/>
              <a:t>“Explain the </a:t>
            </a:r>
            <a:r>
              <a:rPr lang="en-US" b="1" i="1" dirty="0"/>
              <a:t>advantages of deep learning</a:t>
            </a:r>
            <a:r>
              <a:rPr lang="en-US" i="1" dirty="0"/>
              <a:t> in </a:t>
            </a:r>
            <a:r>
              <a:rPr lang="en-US" b="1" i="1" dirty="0"/>
              <a:t>5 bullet points</a:t>
            </a:r>
            <a:r>
              <a:rPr lang="en-US" i="1" dirty="0"/>
              <a:t>, each limited to </a:t>
            </a:r>
            <a:r>
              <a:rPr lang="en-US" b="1" i="1" dirty="0"/>
              <a:t>one sentence</a:t>
            </a:r>
            <a:r>
              <a:rPr lang="en-US" i="1" dirty="0"/>
              <a:t>.”</a:t>
            </a:r>
            <a:endParaRPr lang="en-US" dirty="0"/>
          </a:p>
          <a:p>
            <a:pPr>
              <a:buNone/>
            </a:pPr>
            <a:r>
              <a:rPr lang="en-US" b="1" dirty="0"/>
              <a:t>Example 3 (Step-wise format):</a:t>
            </a:r>
            <a:endParaRPr lang="en-US" dirty="0"/>
          </a:p>
          <a:p>
            <a:pPr>
              <a:buNone/>
            </a:pPr>
            <a:r>
              <a:rPr lang="en-US" i="1" dirty="0"/>
              <a:t>“Describe the </a:t>
            </a:r>
            <a:r>
              <a:rPr lang="en-US" b="1" i="1" dirty="0"/>
              <a:t>steps involved in training a neural network</a:t>
            </a:r>
            <a:r>
              <a:rPr lang="en-US" i="1" dirty="0"/>
              <a:t> using a </a:t>
            </a:r>
            <a:r>
              <a:rPr lang="en-US" b="1" i="1" dirty="0"/>
              <a:t>numbered list</a:t>
            </a:r>
            <a:r>
              <a:rPr lang="en-US" i="1" dirty="0"/>
              <a:t>.”</a:t>
            </a:r>
            <a:endParaRPr lang="en-US" dirty="0"/>
          </a:p>
          <a:p>
            <a:pPr>
              <a:buNone/>
            </a:pPr>
            <a:r>
              <a:rPr lang="en-US" b="1" dirty="0"/>
              <a:t>Example 4 (Section-based structure):</a:t>
            </a:r>
            <a:endParaRPr lang="en-US" dirty="0"/>
          </a:p>
          <a:p>
            <a:pPr>
              <a:buNone/>
            </a:pPr>
            <a:r>
              <a:rPr lang="en-US" i="1" dirty="0"/>
              <a:t>“Explain </a:t>
            </a:r>
            <a:r>
              <a:rPr lang="en-US" b="1" i="1" dirty="0"/>
              <a:t>image segmentation</a:t>
            </a:r>
            <a:r>
              <a:rPr lang="en-US" i="1" dirty="0"/>
              <a:t> under the headings: </a:t>
            </a:r>
            <a:r>
              <a:rPr lang="en-US" b="1" i="1" dirty="0"/>
              <a:t>Definition, Techniques, Applications</a:t>
            </a:r>
            <a:r>
              <a:rPr lang="en-US" i="1" dirty="0"/>
              <a:t>.”</a:t>
            </a:r>
            <a:endParaRPr lang="en-US" dirty="0"/>
          </a:p>
          <a:p>
            <a:pPr>
              <a:buNone/>
            </a:pPr>
            <a:r>
              <a:rPr lang="en-US" b="1" dirty="0"/>
              <a:t>Example 5 (Before vs After formatting):</a:t>
            </a:r>
            <a:endParaRPr lang="en-US" dirty="0"/>
          </a:p>
          <a:p>
            <a:pPr>
              <a:buFont typeface="Arial" panose="020B0604020202020204" pitchFamily="34" charset="0"/>
              <a:buChar char="•"/>
            </a:pPr>
            <a:r>
              <a:rPr lang="en-US" b="1" dirty="0"/>
              <a:t>Unstructured Prompt:</a:t>
            </a:r>
            <a:endParaRPr lang="en-US" dirty="0"/>
          </a:p>
          <a:p>
            <a:pPr>
              <a:buFont typeface="Arial" panose="020B0604020202020204" pitchFamily="34" charset="0"/>
              <a:buChar char="•"/>
            </a:pPr>
            <a:r>
              <a:rPr lang="en-US" i="1" dirty="0"/>
              <a:t>“Explain supervised learning.”</a:t>
            </a:r>
            <a:endParaRPr lang="en-US" dirty="0"/>
          </a:p>
          <a:p>
            <a:pPr>
              <a:buFont typeface="Arial" panose="020B0604020202020204" pitchFamily="34" charset="0"/>
              <a:buChar char="•"/>
            </a:pPr>
            <a:r>
              <a:rPr lang="en-US" b="1" dirty="0"/>
              <a:t>Structured Prompt:</a:t>
            </a:r>
            <a:endParaRPr lang="en-US" dirty="0"/>
          </a:p>
          <a:p>
            <a:pPr>
              <a:buFont typeface="Arial" panose="020B0604020202020204" pitchFamily="34" charset="0"/>
              <a:buChar char="•"/>
            </a:pPr>
            <a:r>
              <a:rPr lang="en-US" i="1" dirty="0"/>
              <a:t>“Explain </a:t>
            </a:r>
            <a:r>
              <a:rPr lang="en-US" b="1" i="1" dirty="0"/>
              <a:t>supervised learning</a:t>
            </a:r>
            <a:r>
              <a:rPr lang="en-US" i="1" dirty="0"/>
              <a:t> using the sections: </a:t>
            </a:r>
            <a:r>
              <a:rPr lang="en-US" b="1" i="1" dirty="0"/>
              <a:t>Definition, Data Used, Common Algorithms, Applications</a:t>
            </a:r>
            <a:r>
              <a:rPr lang="en-US" i="1" dirty="0"/>
              <a:t>.”</a:t>
            </a:r>
            <a:endParaRPr lang="en-US" dirty="0"/>
          </a:p>
        </p:txBody>
      </p:sp>
    </p:spTree>
    <p:extLst>
      <p:ext uri="{BB962C8B-B14F-4D97-AF65-F5344CB8AC3E}">
        <p14:creationId xmlns:p14="http://schemas.microsoft.com/office/powerpoint/2010/main" val="2633778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8256</TotalTime>
  <Words>5498</Words>
  <Application>Microsoft Office PowerPoint</Application>
  <PresentationFormat>Widescreen</PresentationFormat>
  <Paragraphs>618</Paragraphs>
  <Slides>56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Calibri Light</vt:lpstr>
      <vt:lpstr>Courier New</vt:lpstr>
      <vt:lpstr>Office Theme</vt:lpstr>
      <vt:lpstr>Unit-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Jyothsna Kilari</dc:creator>
  <cp:lastModifiedBy>Jyothsna Kilari</cp:lastModifiedBy>
  <cp:revision>20</cp:revision>
  <dcterms:created xsi:type="dcterms:W3CDTF">2025-12-16T04:34:38Z</dcterms:created>
  <dcterms:modified xsi:type="dcterms:W3CDTF">2026-01-31T07:56:14Z</dcterms:modified>
</cp:coreProperties>
</file>