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43" r:id="rId3"/>
    <p:sldId id="334" r:id="rId4"/>
    <p:sldId id="335" r:id="rId5"/>
    <p:sldId id="336" r:id="rId6"/>
    <p:sldId id="271" r:id="rId7"/>
    <p:sldId id="330" r:id="rId8"/>
    <p:sldId id="273" r:id="rId9"/>
    <p:sldId id="274" r:id="rId10"/>
    <p:sldId id="262" r:id="rId11"/>
    <p:sldId id="266" r:id="rId12"/>
    <p:sldId id="267" r:id="rId13"/>
    <p:sldId id="265" r:id="rId14"/>
    <p:sldId id="263"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331" r:id="rId31"/>
    <p:sldId id="290" r:id="rId32"/>
    <p:sldId id="291" r:id="rId33"/>
    <p:sldId id="292" r:id="rId34"/>
    <p:sldId id="293" r:id="rId35"/>
    <p:sldId id="294" r:id="rId36"/>
    <p:sldId id="295" r:id="rId37"/>
    <p:sldId id="296" r:id="rId38"/>
    <p:sldId id="297" r:id="rId39"/>
    <p:sldId id="298"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24" r:id="rId55"/>
    <p:sldId id="325" r:id="rId56"/>
    <p:sldId id="326" r:id="rId57"/>
    <p:sldId id="315" r:id="rId58"/>
    <p:sldId id="338" r:id="rId59"/>
    <p:sldId id="340" r:id="rId60"/>
    <p:sldId id="341" r:id="rId61"/>
    <p:sldId id="342" r:id="rId62"/>
    <p:sldId id="320" r:id="rId63"/>
    <p:sldId id="322" r:id="rId64"/>
    <p:sldId id="323" r:id="rId65"/>
    <p:sldId id="333" r:id="rId66"/>
    <p:sldId id="328" r:id="rId67"/>
    <p:sldId id="329" r:id="rId68"/>
  </p:sldIdLst>
  <p:sldSz cx="13716000" cy="9144000"/>
  <p:notesSz cx="6858000" cy="9144000"/>
  <p:defaultText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77" d="100"/>
          <a:sy n="77" d="100"/>
        </p:scale>
        <p:origin x="-416" y="-56"/>
      </p:cViewPr>
      <p:guideLst>
        <p:guide orient="horz" pos="2880"/>
        <p:guide pos="43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D244A3-9620-4B2F-A98C-5BDC44848F30}" type="datetimeFigureOut">
              <a:rPr lang="en-US" smtClean="0"/>
              <a:t>6/3/2024</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FB9217-E2B0-4B08-928C-DD0F5BE13B4F}" type="slidenum">
              <a:rPr lang="en-US" smtClean="0"/>
              <a:t>‹#›</a:t>
            </a:fld>
            <a:endParaRPr lang="en-US"/>
          </a:p>
        </p:txBody>
      </p:sp>
    </p:spTree>
    <p:extLst>
      <p:ext uri="{BB962C8B-B14F-4D97-AF65-F5344CB8AC3E}">
        <p14:creationId xmlns:p14="http://schemas.microsoft.com/office/powerpoint/2010/main" val="2037563216"/>
      </p:ext>
    </p:extLst>
  </p:cSld>
  <p:clrMap bg1="lt1" tx1="dk1" bg2="lt2" tx2="dk2" accent1="accent1" accent2="accent2" accent3="accent3" accent4="accent4" accent5="accent5" accent6="accent6" hlink="hlink" folHlink="folHlink"/>
  <p:notesStyle>
    <a:lvl1pPr marL="0" algn="l" defTabSz="1149492" rtl="0" eaLnBrk="1" latinLnBrk="0" hangingPunct="1">
      <a:defRPr sz="1500" kern="1200">
        <a:solidFill>
          <a:schemeClr val="tx1"/>
        </a:solidFill>
        <a:latin typeface="+mn-lt"/>
        <a:ea typeface="+mn-ea"/>
        <a:cs typeface="+mn-cs"/>
      </a:defRPr>
    </a:lvl1pPr>
    <a:lvl2pPr marL="574746" algn="l" defTabSz="1149492" rtl="0" eaLnBrk="1" latinLnBrk="0" hangingPunct="1">
      <a:defRPr sz="1500" kern="1200">
        <a:solidFill>
          <a:schemeClr val="tx1"/>
        </a:solidFill>
        <a:latin typeface="+mn-lt"/>
        <a:ea typeface="+mn-ea"/>
        <a:cs typeface="+mn-cs"/>
      </a:defRPr>
    </a:lvl2pPr>
    <a:lvl3pPr marL="1149492" algn="l" defTabSz="1149492" rtl="0" eaLnBrk="1" latinLnBrk="0" hangingPunct="1">
      <a:defRPr sz="1500" kern="1200">
        <a:solidFill>
          <a:schemeClr val="tx1"/>
        </a:solidFill>
        <a:latin typeface="+mn-lt"/>
        <a:ea typeface="+mn-ea"/>
        <a:cs typeface="+mn-cs"/>
      </a:defRPr>
    </a:lvl3pPr>
    <a:lvl4pPr marL="1724238" algn="l" defTabSz="1149492" rtl="0" eaLnBrk="1" latinLnBrk="0" hangingPunct="1">
      <a:defRPr sz="1500" kern="1200">
        <a:solidFill>
          <a:schemeClr val="tx1"/>
        </a:solidFill>
        <a:latin typeface="+mn-lt"/>
        <a:ea typeface="+mn-ea"/>
        <a:cs typeface="+mn-cs"/>
      </a:defRPr>
    </a:lvl4pPr>
    <a:lvl5pPr marL="2298984" algn="l" defTabSz="1149492" rtl="0" eaLnBrk="1" latinLnBrk="0" hangingPunct="1">
      <a:defRPr sz="1500" kern="1200">
        <a:solidFill>
          <a:schemeClr val="tx1"/>
        </a:solidFill>
        <a:latin typeface="+mn-lt"/>
        <a:ea typeface="+mn-ea"/>
        <a:cs typeface="+mn-cs"/>
      </a:defRPr>
    </a:lvl5pPr>
    <a:lvl6pPr marL="2873731" algn="l" defTabSz="1149492" rtl="0" eaLnBrk="1" latinLnBrk="0" hangingPunct="1">
      <a:defRPr sz="1500" kern="1200">
        <a:solidFill>
          <a:schemeClr val="tx1"/>
        </a:solidFill>
        <a:latin typeface="+mn-lt"/>
        <a:ea typeface="+mn-ea"/>
        <a:cs typeface="+mn-cs"/>
      </a:defRPr>
    </a:lvl6pPr>
    <a:lvl7pPr marL="3448477" algn="l" defTabSz="1149492" rtl="0" eaLnBrk="1" latinLnBrk="0" hangingPunct="1">
      <a:defRPr sz="1500" kern="1200">
        <a:solidFill>
          <a:schemeClr val="tx1"/>
        </a:solidFill>
        <a:latin typeface="+mn-lt"/>
        <a:ea typeface="+mn-ea"/>
        <a:cs typeface="+mn-cs"/>
      </a:defRPr>
    </a:lvl7pPr>
    <a:lvl8pPr marL="4023223" algn="l" defTabSz="1149492" rtl="0" eaLnBrk="1" latinLnBrk="0" hangingPunct="1">
      <a:defRPr sz="1500" kern="1200">
        <a:solidFill>
          <a:schemeClr val="tx1"/>
        </a:solidFill>
        <a:latin typeface="+mn-lt"/>
        <a:ea typeface="+mn-ea"/>
        <a:cs typeface="+mn-cs"/>
      </a:defRPr>
    </a:lvl8pPr>
    <a:lvl9pPr marL="4597969" algn="l" defTabSz="1149492"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FB9217-E2B0-4B08-928C-DD0F5BE13B4F}" type="slidenum">
              <a:rPr lang="en-US" smtClean="0"/>
              <a:t>11</a:t>
            </a:fld>
            <a:endParaRPr lang="en-US"/>
          </a:p>
        </p:txBody>
      </p:sp>
    </p:spTree>
    <p:extLst>
      <p:ext uri="{BB962C8B-B14F-4D97-AF65-F5344CB8AC3E}">
        <p14:creationId xmlns:p14="http://schemas.microsoft.com/office/powerpoint/2010/main" val="24000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FB9217-E2B0-4B08-928C-DD0F5BE13B4F}" type="slidenum">
              <a:rPr lang="en-US" smtClean="0"/>
              <a:t>27</a:t>
            </a:fld>
            <a:endParaRPr lang="en-US"/>
          </a:p>
        </p:txBody>
      </p:sp>
    </p:spTree>
    <p:extLst>
      <p:ext uri="{BB962C8B-B14F-4D97-AF65-F5344CB8AC3E}">
        <p14:creationId xmlns:p14="http://schemas.microsoft.com/office/powerpoint/2010/main" val="4082758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FB9217-E2B0-4B08-928C-DD0F5BE13B4F}" type="slidenum">
              <a:rPr lang="en-US" smtClean="0"/>
              <a:t>49</a:t>
            </a:fld>
            <a:endParaRPr lang="en-US"/>
          </a:p>
        </p:txBody>
      </p:sp>
    </p:spTree>
    <p:extLst>
      <p:ext uri="{BB962C8B-B14F-4D97-AF65-F5344CB8AC3E}">
        <p14:creationId xmlns:p14="http://schemas.microsoft.com/office/powerpoint/2010/main" val="1985113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FB9217-E2B0-4B08-928C-DD0F5BE13B4F}" type="slidenum">
              <a:rPr lang="en-US" smtClean="0"/>
              <a:t>57</a:t>
            </a:fld>
            <a:endParaRPr lang="en-US"/>
          </a:p>
        </p:txBody>
      </p:sp>
    </p:spTree>
    <p:extLst>
      <p:ext uri="{BB962C8B-B14F-4D97-AF65-F5344CB8AC3E}">
        <p14:creationId xmlns:p14="http://schemas.microsoft.com/office/powerpoint/2010/main" val="214414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69"/>
            <a:ext cx="116586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574746" indent="0" algn="ctr">
              <a:buNone/>
              <a:defRPr>
                <a:solidFill>
                  <a:schemeClr val="tx1">
                    <a:tint val="75000"/>
                  </a:schemeClr>
                </a:solidFill>
              </a:defRPr>
            </a:lvl2pPr>
            <a:lvl3pPr marL="1149492" indent="0" algn="ctr">
              <a:buNone/>
              <a:defRPr>
                <a:solidFill>
                  <a:schemeClr val="tx1">
                    <a:tint val="75000"/>
                  </a:schemeClr>
                </a:solidFill>
              </a:defRPr>
            </a:lvl3pPr>
            <a:lvl4pPr marL="1724238" indent="0" algn="ctr">
              <a:buNone/>
              <a:defRPr>
                <a:solidFill>
                  <a:schemeClr val="tx1">
                    <a:tint val="75000"/>
                  </a:schemeClr>
                </a:solidFill>
              </a:defRPr>
            </a:lvl4pPr>
            <a:lvl5pPr marL="2298984" indent="0" algn="ctr">
              <a:buNone/>
              <a:defRPr>
                <a:solidFill>
                  <a:schemeClr val="tx1">
                    <a:tint val="75000"/>
                  </a:schemeClr>
                </a:solidFill>
              </a:defRPr>
            </a:lvl5pPr>
            <a:lvl6pPr marL="2873731" indent="0" algn="ctr">
              <a:buNone/>
              <a:defRPr>
                <a:solidFill>
                  <a:schemeClr val="tx1">
                    <a:tint val="75000"/>
                  </a:schemeClr>
                </a:solidFill>
              </a:defRPr>
            </a:lvl6pPr>
            <a:lvl7pPr marL="3448477" indent="0" algn="ctr">
              <a:buNone/>
              <a:defRPr>
                <a:solidFill>
                  <a:schemeClr val="tx1">
                    <a:tint val="75000"/>
                  </a:schemeClr>
                </a:solidFill>
              </a:defRPr>
            </a:lvl7pPr>
            <a:lvl8pPr marL="4023223" indent="0" algn="ctr">
              <a:buNone/>
              <a:defRPr>
                <a:solidFill>
                  <a:schemeClr val="tx1">
                    <a:tint val="75000"/>
                  </a:schemeClr>
                </a:solidFill>
              </a:defRPr>
            </a:lvl8pPr>
            <a:lvl9pPr marL="459796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9"/>
            <a:ext cx="308610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66189"/>
            <a:ext cx="902970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67"/>
            <a:ext cx="11658600" cy="1816100"/>
          </a:xfrm>
        </p:spPr>
        <p:txBody>
          <a:bodyPr anchor="t"/>
          <a:lstStyle>
            <a:lvl1pPr algn="l">
              <a:defRPr sz="5000" b="1" cap="all"/>
            </a:lvl1pPr>
          </a:lstStyle>
          <a:p>
            <a:r>
              <a:rPr lang="en-US" smtClean="0"/>
              <a:t>Click to edit Master title style</a:t>
            </a:r>
            <a:endParaRPr lang="en-US"/>
          </a:p>
        </p:txBody>
      </p:sp>
      <p:sp>
        <p:nvSpPr>
          <p:cNvPr id="3" name="Text Placeholder 2"/>
          <p:cNvSpPr>
            <a:spLocks noGrp="1"/>
          </p:cNvSpPr>
          <p:nvPr>
            <p:ph type="body" idx="1"/>
          </p:nvPr>
        </p:nvSpPr>
        <p:spPr>
          <a:xfrm>
            <a:off x="1083470" y="3875623"/>
            <a:ext cx="11658600" cy="2000249"/>
          </a:xfrm>
        </p:spPr>
        <p:txBody>
          <a:bodyPr anchor="b"/>
          <a:lstStyle>
            <a:lvl1pPr marL="0" indent="0">
              <a:buNone/>
              <a:defRPr sz="2500">
                <a:solidFill>
                  <a:schemeClr val="tx1">
                    <a:tint val="75000"/>
                  </a:schemeClr>
                </a:solidFill>
              </a:defRPr>
            </a:lvl1pPr>
            <a:lvl2pPr marL="574746" indent="0">
              <a:buNone/>
              <a:defRPr sz="2300">
                <a:solidFill>
                  <a:schemeClr val="tx1">
                    <a:tint val="75000"/>
                  </a:schemeClr>
                </a:solidFill>
              </a:defRPr>
            </a:lvl2pPr>
            <a:lvl3pPr marL="1149492" indent="0">
              <a:buNone/>
              <a:defRPr sz="2000">
                <a:solidFill>
                  <a:schemeClr val="tx1">
                    <a:tint val="75000"/>
                  </a:schemeClr>
                </a:solidFill>
              </a:defRPr>
            </a:lvl3pPr>
            <a:lvl4pPr marL="1724238" indent="0">
              <a:buNone/>
              <a:defRPr sz="1800">
                <a:solidFill>
                  <a:schemeClr val="tx1">
                    <a:tint val="75000"/>
                  </a:schemeClr>
                </a:solidFill>
              </a:defRPr>
            </a:lvl4pPr>
            <a:lvl5pPr marL="2298984" indent="0">
              <a:buNone/>
              <a:defRPr sz="1800">
                <a:solidFill>
                  <a:schemeClr val="tx1">
                    <a:tint val="75000"/>
                  </a:schemeClr>
                </a:solidFill>
              </a:defRPr>
            </a:lvl5pPr>
            <a:lvl6pPr marL="2873731" indent="0">
              <a:buNone/>
              <a:defRPr sz="1800">
                <a:solidFill>
                  <a:schemeClr val="tx1">
                    <a:tint val="75000"/>
                  </a:schemeClr>
                </a:solidFill>
              </a:defRPr>
            </a:lvl6pPr>
            <a:lvl7pPr marL="3448477" indent="0">
              <a:buNone/>
              <a:defRPr sz="1800">
                <a:solidFill>
                  <a:schemeClr val="tx1">
                    <a:tint val="75000"/>
                  </a:schemeClr>
                </a:solidFill>
              </a:defRPr>
            </a:lvl7pPr>
            <a:lvl8pPr marL="4023223" indent="0">
              <a:buNone/>
              <a:defRPr sz="1800">
                <a:solidFill>
                  <a:schemeClr val="tx1">
                    <a:tint val="75000"/>
                  </a:schemeClr>
                </a:solidFill>
              </a:defRPr>
            </a:lvl8pPr>
            <a:lvl9pPr marL="4597969"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5"/>
            <a:ext cx="6057900" cy="6034617"/>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72300" y="2133605"/>
            <a:ext cx="6057900" cy="6034617"/>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2" y="2046817"/>
            <a:ext cx="6060283" cy="853016"/>
          </a:xfrm>
        </p:spPr>
        <p:txBody>
          <a:bodyPr anchor="b"/>
          <a:lstStyle>
            <a:lvl1pPr marL="0" indent="0">
              <a:buNone/>
              <a:defRPr sz="3000" b="1"/>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85802" y="2899833"/>
            <a:ext cx="6060283" cy="5268384"/>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41" y="2046817"/>
            <a:ext cx="6062663" cy="853016"/>
          </a:xfrm>
        </p:spPr>
        <p:txBody>
          <a:bodyPr anchor="b"/>
          <a:lstStyle>
            <a:lvl1pPr marL="0" indent="0">
              <a:buNone/>
              <a:defRPr sz="3000" b="1"/>
            </a:lvl1pPr>
            <a:lvl2pPr marL="574746" indent="0">
              <a:buNone/>
              <a:defRPr sz="2500" b="1"/>
            </a:lvl2pPr>
            <a:lvl3pPr marL="1149492" indent="0">
              <a:buNone/>
              <a:defRPr sz="2300" b="1"/>
            </a:lvl3pPr>
            <a:lvl4pPr marL="1724238" indent="0">
              <a:buNone/>
              <a:defRPr sz="2000" b="1"/>
            </a:lvl4pPr>
            <a:lvl5pPr marL="2298984" indent="0">
              <a:buNone/>
              <a:defRPr sz="2000" b="1"/>
            </a:lvl5pPr>
            <a:lvl6pPr marL="2873731" indent="0">
              <a:buNone/>
              <a:defRPr sz="2000" b="1"/>
            </a:lvl6pPr>
            <a:lvl7pPr marL="3448477" indent="0">
              <a:buNone/>
              <a:defRPr sz="2000" b="1"/>
            </a:lvl7pPr>
            <a:lvl8pPr marL="4023223" indent="0">
              <a:buNone/>
              <a:defRPr sz="2000" b="1"/>
            </a:lvl8pPr>
            <a:lvl9pPr marL="4597969"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967541" y="2899833"/>
            <a:ext cx="6062663" cy="5268384"/>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4" y="364067"/>
            <a:ext cx="4512470" cy="1549400"/>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5362578" y="364072"/>
            <a:ext cx="7667626" cy="7804151"/>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4" y="1913472"/>
            <a:ext cx="4512470" cy="6254751"/>
          </a:xfrm>
        </p:spPr>
        <p:txBody>
          <a:bodyPr/>
          <a:lstStyle>
            <a:lvl1pPr marL="0" indent="0">
              <a:buNone/>
              <a:defRPr sz="1800"/>
            </a:lvl1pPr>
            <a:lvl2pPr marL="574746" indent="0">
              <a:buNone/>
              <a:defRPr sz="1500"/>
            </a:lvl2pPr>
            <a:lvl3pPr marL="1149492" indent="0">
              <a:buNone/>
              <a:defRPr sz="1300"/>
            </a:lvl3pPr>
            <a:lvl4pPr marL="1724238" indent="0">
              <a:buNone/>
              <a:defRPr sz="1100"/>
            </a:lvl4pPr>
            <a:lvl5pPr marL="2298984" indent="0">
              <a:buNone/>
              <a:defRPr sz="1100"/>
            </a:lvl5pPr>
            <a:lvl6pPr marL="2873731" indent="0">
              <a:buNone/>
              <a:defRPr sz="1100"/>
            </a:lvl6pPr>
            <a:lvl7pPr marL="3448477" indent="0">
              <a:buNone/>
              <a:defRPr sz="1100"/>
            </a:lvl7pPr>
            <a:lvl8pPr marL="4023223" indent="0">
              <a:buNone/>
              <a:defRPr sz="1100"/>
            </a:lvl8pPr>
            <a:lvl9pPr marL="459796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3" y="6400804"/>
            <a:ext cx="8229600" cy="755651"/>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688433" y="817033"/>
            <a:ext cx="8229600" cy="5486400"/>
          </a:xfrm>
        </p:spPr>
        <p:txBody>
          <a:bodyPr/>
          <a:lstStyle>
            <a:lvl1pPr marL="0" indent="0">
              <a:buNone/>
              <a:defRPr sz="4000"/>
            </a:lvl1pPr>
            <a:lvl2pPr marL="574746" indent="0">
              <a:buNone/>
              <a:defRPr sz="3500"/>
            </a:lvl2pPr>
            <a:lvl3pPr marL="1149492" indent="0">
              <a:buNone/>
              <a:defRPr sz="3000"/>
            </a:lvl3pPr>
            <a:lvl4pPr marL="1724238" indent="0">
              <a:buNone/>
              <a:defRPr sz="2500"/>
            </a:lvl4pPr>
            <a:lvl5pPr marL="2298984" indent="0">
              <a:buNone/>
              <a:defRPr sz="2500"/>
            </a:lvl5pPr>
            <a:lvl6pPr marL="2873731" indent="0">
              <a:buNone/>
              <a:defRPr sz="2500"/>
            </a:lvl6pPr>
            <a:lvl7pPr marL="3448477" indent="0">
              <a:buNone/>
              <a:defRPr sz="2500"/>
            </a:lvl7pPr>
            <a:lvl8pPr marL="4023223" indent="0">
              <a:buNone/>
              <a:defRPr sz="2500"/>
            </a:lvl8pPr>
            <a:lvl9pPr marL="4597969" indent="0">
              <a:buNone/>
              <a:defRPr sz="2500"/>
            </a:lvl9pPr>
          </a:lstStyle>
          <a:p>
            <a:endParaRPr lang="en-US"/>
          </a:p>
        </p:txBody>
      </p:sp>
      <p:sp>
        <p:nvSpPr>
          <p:cNvPr id="4" name="Text Placeholder 3"/>
          <p:cNvSpPr>
            <a:spLocks noGrp="1"/>
          </p:cNvSpPr>
          <p:nvPr>
            <p:ph type="body" sz="half" idx="2"/>
          </p:nvPr>
        </p:nvSpPr>
        <p:spPr>
          <a:xfrm>
            <a:off x="2688433" y="7156455"/>
            <a:ext cx="8229600" cy="1073149"/>
          </a:xfrm>
        </p:spPr>
        <p:txBody>
          <a:bodyPr/>
          <a:lstStyle>
            <a:lvl1pPr marL="0" indent="0">
              <a:buNone/>
              <a:defRPr sz="1800"/>
            </a:lvl1pPr>
            <a:lvl2pPr marL="574746" indent="0">
              <a:buNone/>
              <a:defRPr sz="1500"/>
            </a:lvl2pPr>
            <a:lvl3pPr marL="1149492" indent="0">
              <a:buNone/>
              <a:defRPr sz="1300"/>
            </a:lvl3pPr>
            <a:lvl4pPr marL="1724238" indent="0">
              <a:buNone/>
              <a:defRPr sz="1100"/>
            </a:lvl4pPr>
            <a:lvl5pPr marL="2298984" indent="0">
              <a:buNone/>
              <a:defRPr sz="1100"/>
            </a:lvl5pPr>
            <a:lvl6pPr marL="2873731" indent="0">
              <a:buNone/>
              <a:defRPr sz="1100"/>
            </a:lvl6pPr>
            <a:lvl7pPr marL="3448477" indent="0">
              <a:buNone/>
              <a:defRPr sz="1100"/>
            </a:lvl7pPr>
            <a:lvl8pPr marL="4023223" indent="0">
              <a:buNone/>
              <a:defRPr sz="1100"/>
            </a:lvl8pPr>
            <a:lvl9pPr marL="459796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114949" tIns="57475" rIns="114949" bIns="5747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2133605"/>
            <a:ext cx="12344400" cy="6034617"/>
          </a:xfrm>
          <a:prstGeom prst="rect">
            <a:avLst/>
          </a:prstGeom>
        </p:spPr>
        <p:txBody>
          <a:bodyPr vert="horz" lIns="114949" tIns="57475" rIns="114949" bIns="574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 y="8475139"/>
            <a:ext cx="3200400" cy="486833"/>
          </a:xfrm>
          <a:prstGeom prst="rect">
            <a:avLst/>
          </a:prstGeom>
        </p:spPr>
        <p:txBody>
          <a:bodyPr vert="horz" lIns="114949" tIns="57475" rIns="114949" bIns="57475" rtlCol="0" anchor="ctr"/>
          <a:lstStyle>
            <a:lvl1pPr algn="l">
              <a:defRPr sz="1500">
                <a:solidFill>
                  <a:schemeClr val="tx1">
                    <a:tint val="75000"/>
                  </a:schemeClr>
                </a:solidFill>
              </a:defRPr>
            </a:lvl1pPr>
          </a:lstStyle>
          <a:p>
            <a:fld id="{1D8BD707-D9CF-40AE-B4C6-C98DA3205C09}" type="datetimeFigureOut">
              <a:rPr lang="en-US" smtClean="0"/>
              <a:pPr/>
              <a:t>6/3/2024</a:t>
            </a:fld>
            <a:endParaRPr lang="en-US"/>
          </a:p>
        </p:txBody>
      </p:sp>
      <p:sp>
        <p:nvSpPr>
          <p:cNvPr id="5" name="Footer Placeholder 4"/>
          <p:cNvSpPr>
            <a:spLocks noGrp="1"/>
          </p:cNvSpPr>
          <p:nvPr>
            <p:ph type="ftr" sz="quarter" idx="3"/>
          </p:nvPr>
        </p:nvSpPr>
        <p:spPr>
          <a:xfrm>
            <a:off x="4686300" y="8475139"/>
            <a:ext cx="4343400" cy="486833"/>
          </a:xfrm>
          <a:prstGeom prst="rect">
            <a:avLst/>
          </a:prstGeom>
        </p:spPr>
        <p:txBody>
          <a:bodyPr vert="horz" lIns="114949" tIns="57475" rIns="114949" bIns="57475"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9"/>
            <a:ext cx="3200400" cy="486833"/>
          </a:xfrm>
          <a:prstGeom prst="rect">
            <a:avLst/>
          </a:prstGeom>
        </p:spPr>
        <p:txBody>
          <a:bodyPr vert="horz" lIns="114949" tIns="57475" rIns="114949" bIns="57475" rtlCol="0" anchor="ctr"/>
          <a:lstStyle>
            <a:lvl1pPr algn="r">
              <a:defRPr sz="15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49492" rtl="0" eaLnBrk="1" latinLnBrk="0" hangingPunct="1">
        <a:spcBef>
          <a:spcPct val="0"/>
        </a:spcBef>
        <a:buNone/>
        <a:defRPr sz="5500" kern="1200">
          <a:solidFill>
            <a:schemeClr val="tx1"/>
          </a:solidFill>
          <a:latin typeface="+mj-lt"/>
          <a:ea typeface="+mj-ea"/>
          <a:cs typeface="+mj-cs"/>
        </a:defRPr>
      </a:lvl1pPr>
    </p:titleStyle>
    <p:bodyStyle>
      <a:lvl1pPr marL="431060" indent="-431060" algn="l" defTabSz="1149492"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33962" indent="-359216" algn="l" defTabSz="1149492"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6865" indent="-287373" algn="l" defTabSz="1149492"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11611" indent="-287373" algn="l" defTabSz="1149492"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6358" indent="-287373" algn="l" defTabSz="1149492"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61104" indent="-287373" algn="l" defTabSz="1149492"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35850" indent="-287373" algn="l" defTabSz="1149492"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10596" indent="-287373" algn="l" defTabSz="1149492"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85342" indent="-287373" algn="l" defTabSz="1149492"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9492" rtl="0" eaLnBrk="1" latinLnBrk="0" hangingPunct="1">
        <a:defRPr sz="2300" kern="1200">
          <a:solidFill>
            <a:schemeClr val="tx1"/>
          </a:solidFill>
          <a:latin typeface="+mn-lt"/>
          <a:ea typeface="+mn-ea"/>
          <a:cs typeface="+mn-cs"/>
        </a:defRPr>
      </a:lvl1pPr>
      <a:lvl2pPr marL="574746" algn="l" defTabSz="1149492" rtl="0" eaLnBrk="1" latinLnBrk="0" hangingPunct="1">
        <a:defRPr sz="2300" kern="1200">
          <a:solidFill>
            <a:schemeClr val="tx1"/>
          </a:solidFill>
          <a:latin typeface="+mn-lt"/>
          <a:ea typeface="+mn-ea"/>
          <a:cs typeface="+mn-cs"/>
        </a:defRPr>
      </a:lvl2pPr>
      <a:lvl3pPr marL="1149492" algn="l" defTabSz="1149492" rtl="0" eaLnBrk="1" latinLnBrk="0" hangingPunct="1">
        <a:defRPr sz="2300" kern="1200">
          <a:solidFill>
            <a:schemeClr val="tx1"/>
          </a:solidFill>
          <a:latin typeface="+mn-lt"/>
          <a:ea typeface="+mn-ea"/>
          <a:cs typeface="+mn-cs"/>
        </a:defRPr>
      </a:lvl3pPr>
      <a:lvl4pPr marL="1724238" algn="l" defTabSz="1149492" rtl="0" eaLnBrk="1" latinLnBrk="0" hangingPunct="1">
        <a:defRPr sz="2300" kern="1200">
          <a:solidFill>
            <a:schemeClr val="tx1"/>
          </a:solidFill>
          <a:latin typeface="+mn-lt"/>
          <a:ea typeface="+mn-ea"/>
          <a:cs typeface="+mn-cs"/>
        </a:defRPr>
      </a:lvl4pPr>
      <a:lvl5pPr marL="2298984" algn="l" defTabSz="1149492" rtl="0" eaLnBrk="1" latinLnBrk="0" hangingPunct="1">
        <a:defRPr sz="2300" kern="1200">
          <a:solidFill>
            <a:schemeClr val="tx1"/>
          </a:solidFill>
          <a:latin typeface="+mn-lt"/>
          <a:ea typeface="+mn-ea"/>
          <a:cs typeface="+mn-cs"/>
        </a:defRPr>
      </a:lvl5pPr>
      <a:lvl6pPr marL="2873731" algn="l" defTabSz="1149492" rtl="0" eaLnBrk="1" latinLnBrk="0" hangingPunct="1">
        <a:defRPr sz="2300" kern="1200">
          <a:solidFill>
            <a:schemeClr val="tx1"/>
          </a:solidFill>
          <a:latin typeface="+mn-lt"/>
          <a:ea typeface="+mn-ea"/>
          <a:cs typeface="+mn-cs"/>
        </a:defRPr>
      </a:lvl6pPr>
      <a:lvl7pPr marL="3448477" algn="l" defTabSz="1149492" rtl="0" eaLnBrk="1" latinLnBrk="0" hangingPunct="1">
        <a:defRPr sz="2300" kern="1200">
          <a:solidFill>
            <a:schemeClr val="tx1"/>
          </a:solidFill>
          <a:latin typeface="+mn-lt"/>
          <a:ea typeface="+mn-ea"/>
          <a:cs typeface="+mn-cs"/>
        </a:defRPr>
      </a:lvl7pPr>
      <a:lvl8pPr marL="4023223" algn="l" defTabSz="1149492" rtl="0" eaLnBrk="1" latinLnBrk="0" hangingPunct="1">
        <a:defRPr sz="2300" kern="1200">
          <a:solidFill>
            <a:schemeClr val="tx1"/>
          </a:solidFill>
          <a:latin typeface="+mn-lt"/>
          <a:ea typeface="+mn-ea"/>
          <a:cs typeface="+mn-cs"/>
        </a:defRPr>
      </a:lvl8pPr>
      <a:lvl9pPr marL="4597969" algn="l" defTabSz="1149492"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5.wdp"/></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26" y="2844805"/>
            <a:ext cx="15201900" cy="1960033"/>
          </a:xfrm>
        </p:spPr>
        <p:txBody>
          <a:bodyPr>
            <a:noAutofit/>
          </a:bodyPr>
          <a:lstStyle/>
          <a:p>
            <a:r>
              <a:rPr lang="en-US" b="1" dirty="0">
                <a:solidFill>
                  <a:srgbClr val="00B050"/>
                </a:solidFill>
              </a:rPr>
              <a:t>ENTREPRENEURSHIP MANAGEMENT</a:t>
            </a:r>
            <a:r>
              <a:rPr lang="en-US" dirty="0"/>
              <a:t/>
            </a:r>
            <a:br>
              <a:rPr lang="en-US"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30406464"/>
              </p:ext>
            </p:extLst>
          </p:nvPr>
        </p:nvGraphicFramePr>
        <p:xfrm>
          <a:off x="3429000" y="4572004"/>
          <a:ext cx="7200900" cy="4539235"/>
        </p:xfrm>
        <a:graphic>
          <a:graphicData uri="http://schemas.openxmlformats.org/drawingml/2006/table">
            <a:tbl>
              <a:tblPr firstRow="1" firstCol="1" bandRow="1">
                <a:tableStyleId>{2D5ABB26-0587-4C30-8999-92F81FD0307C}</a:tableStyleId>
              </a:tblPr>
              <a:tblGrid>
                <a:gridCol w="3543300"/>
                <a:gridCol w="3657600"/>
              </a:tblGrid>
              <a:tr h="4539235">
                <a:tc>
                  <a:txBody>
                    <a:bodyPr/>
                    <a:lstStyle/>
                    <a:p>
                      <a:pPr marL="0" marR="0" algn="ctr">
                        <a:lnSpc>
                          <a:spcPct val="115000"/>
                        </a:lnSpc>
                        <a:spcBef>
                          <a:spcPts val="0"/>
                        </a:spcBef>
                        <a:spcAft>
                          <a:spcPts val="0"/>
                        </a:spcAft>
                      </a:pPr>
                      <a:r>
                        <a:rPr lang="en-IN" sz="3700" dirty="0" smtClean="0">
                          <a:effectLst/>
                        </a:rPr>
                        <a:t>IV     Year : </a:t>
                      </a:r>
                      <a:r>
                        <a:rPr lang="en-IN" sz="3700" baseline="0" dirty="0" smtClean="0">
                          <a:solidFill>
                            <a:srgbClr val="0070C0"/>
                          </a:solidFill>
                          <a:effectLst/>
                        </a:rPr>
                        <a:t>Course Code:</a:t>
                      </a:r>
                      <a:endParaRPr lang="en-US" sz="3700" baseline="0" dirty="0">
                        <a:solidFill>
                          <a:srgbClr val="0070C0"/>
                        </a:solidFill>
                        <a:effectLst/>
                        <a:latin typeface="Times New Roman"/>
                        <a:ea typeface="Calibri"/>
                        <a:cs typeface="Times New Roman"/>
                      </a:endParaRPr>
                    </a:p>
                  </a:txBody>
                  <a:tcPr marL="102870" marR="10287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IN" sz="3700" dirty="0" smtClean="0">
                        <a:effectLst/>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IN" sz="3700" dirty="0" smtClean="0">
                          <a:effectLst/>
                        </a:rPr>
                        <a:t>I Semester</a:t>
                      </a:r>
                      <a:endParaRPr lang="en-US" sz="3700" dirty="0" smtClean="0">
                        <a:solidFill>
                          <a:srgbClr val="000000"/>
                        </a:solidFill>
                        <a:effectLst/>
                        <a:latin typeface="Times New Roman"/>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3700" kern="1200" dirty="0" smtClean="0">
                          <a:solidFill>
                            <a:schemeClr val="accent1"/>
                          </a:solidFill>
                          <a:effectLst/>
                          <a:latin typeface="+mn-lt"/>
                          <a:ea typeface="+mn-ea"/>
                          <a:cs typeface="+mn-cs"/>
                        </a:rPr>
                        <a:t>20HS7701C</a:t>
                      </a:r>
                    </a:p>
                    <a:p>
                      <a:pPr marL="0" marR="0" algn="ctr">
                        <a:lnSpc>
                          <a:spcPct val="115000"/>
                        </a:lnSpc>
                        <a:spcBef>
                          <a:spcPts val="0"/>
                        </a:spcBef>
                        <a:spcAft>
                          <a:spcPts val="0"/>
                        </a:spcAft>
                      </a:pPr>
                      <a:endParaRPr lang="en-US" sz="3700" baseline="0" dirty="0">
                        <a:solidFill>
                          <a:srgbClr val="0070C0"/>
                        </a:solidFill>
                        <a:effectLst/>
                        <a:latin typeface="Times New Roman"/>
                        <a:ea typeface="Calibri"/>
                        <a:cs typeface="Times New Roman"/>
                      </a:endParaRPr>
                    </a:p>
                  </a:txBody>
                  <a:tcPr marL="102870" marR="102870" marT="0" marB="0" anchor="ctr"/>
                </a:tc>
              </a:tr>
            </a:tbl>
          </a:graphicData>
        </a:graphic>
      </p:graphicFrame>
      <p:sp>
        <p:nvSpPr>
          <p:cNvPr id="3" name="Rectangle 2"/>
          <p:cNvSpPr/>
          <p:nvPr/>
        </p:nvSpPr>
        <p:spPr>
          <a:xfrm>
            <a:off x="4229102" y="406400"/>
            <a:ext cx="4813269" cy="470016"/>
          </a:xfrm>
          <a:prstGeom prst="rect">
            <a:avLst/>
          </a:prstGeom>
        </p:spPr>
        <p:txBody>
          <a:bodyPr wrap="none" lIns="114949" tIns="57475" rIns="114949" bIns="57475">
            <a:spAutoFit/>
          </a:bodyPr>
          <a:lstStyle/>
          <a:p>
            <a:r>
              <a:rPr lang="en-US" i="1" dirty="0"/>
              <a:t>Humanities and Social </a:t>
            </a:r>
            <a:r>
              <a:rPr lang="en-US" i="1" dirty="0" smtClean="0"/>
              <a:t>Science </a:t>
            </a:r>
            <a:r>
              <a:rPr lang="en-US" i="1" dirty="0"/>
              <a:t>Elective</a:t>
            </a:r>
            <a:endParaRPr lang="en-US" dirty="0"/>
          </a:p>
        </p:txBody>
      </p:sp>
    </p:spTree>
    <p:extLst>
      <p:ext uri="{BB962C8B-B14F-4D97-AF65-F5344CB8AC3E}">
        <p14:creationId xmlns:p14="http://schemas.microsoft.com/office/powerpoint/2010/main" val="2461869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724" y="711203"/>
            <a:ext cx="13030200" cy="8393373"/>
          </a:xfrm>
        </p:spPr>
        <p:txBody>
          <a:bodyPr>
            <a:noAutofit/>
          </a:bodyPr>
          <a:lstStyle/>
          <a:p>
            <a:pPr marL="0" indent="0" algn="just">
              <a:lnSpc>
                <a:spcPct val="150000"/>
              </a:lnSpc>
              <a:buNone/>
            </a:pPr>
            <a:r>
              <a:rPr lang="en-US" sz="3500" dirty="0"/>
              <a:t>.</a:t>
            </a:r>
          </a:p>
          <a:p>
            <a:pPr marL="0" indent="0" algn="just">
              <a:lnSpc>
                <a:spcPct val="150000"/>
              </a:lnSpc>
              <a:buNone/>
            </a:pPr>
            <a:endParaRPr lang="en-US" sz="3500" dirty="0"/>
          </a:p>
          <a:p>
            <a:pPr marL="0" indent="0" algn="just">
              <a:lnSpc>
                <a:spcPct val="150000"/>
              </a:lnSpc>
              <a:buNone/>
            </a:pPr>
            <a:endParaRPr lang="en-US" sz="3500" dirty="0"/>
          </a:p>
          <a:p>
            <a:pPr marL="0" indent="0" algn="just">
              <a:lnSpc>
                <a:spcPct val="150000"/>
              </a:lnSpc>
              <a:buNone/>
            </a:pPr>
            <a:endParaRPr lang="en-US" sz="3500" dirty="0"/>
          </a:p>
          <a:p>
            <a:pPr marL="0" indent="0" algn="just">
              <a:lnSpc>
                <a:spcPct val="150000"/>
              </a:lnSpc>
              <a:buNone/>
            </a:pPr>
            <a:r>
              <a:rPr lang="en-US" sz="3500" dirty="0"/>
              <a:t>Entrepreneurship is the ability (i.e., knowledge plus skills) of a person to translate ideas of commencing a business unit into reality by setting up a business on ground to serve the needs of society and the nation, in the hope of profits</a:t>
            </a:r>
          </a:p>
        </p:txBody>
      </p:sp>
      <p:sp>
        <p:nvSpPr>
          <p:cNvPr id="4" name="Title 1"/>
          <p:cNvSpPr>
            <a:spLocks noGrp="1"/>
          </p:cNvSpPr>
          <p:nvPr>
            <p:ph type="title"/>
          </p:nvPr>
        </p:nvSpPr>
        <p:spPr>
          <a:xfrm>
            <a:off x="1008228" y="-203200"/>
            <a:ext cx="12344400" cy="1524000"/>
          </a:xfrm>
        </p:spPr>
        <p:txBody>
          <a:bodyPr>
            <a:normAutofit/>
          </a:bodyPr>
          <a:lstStyle/>
          <a:p>
            <a:r>
              <a:rPr lang="en-US" b="1" dirty="0" smtClean="0"/>
              <a:t>Definition  of </a:t>
            </a:r>
            <a:r>
              <a:rPr lang="en-US" b="1" dirty="0"/>
              <a:t>Entrepreneurship</a:t>
            </a:r>
          </a:p>
        </p:txBody>
      </p:sp>
      <p:sp>
        <p:nvSpPr>
          <p:cNvPr id="2" name="Rectangle 1"/>
          <p:cNvSpPr/>
          <p:nvPr/>
        </p:nvSpPr>
        <p:spPr>
          <a:xfrm>
            <a:off x="339488" y="1016001"/>
            <a:ext cx="13030200" cy="2539813"/>
          </a:xfrm>
          <a:prstGeom prst="rect">
            <a:avLst/>
          </a:prstGeom>
        </p:spPr>
        <p:txBody>
          <a:bodyPr wrap="square" lIns="114949" tIns="57475" rIns="114949" bIns="57475">
            <a:spAutoFit/>
          </a:bodyPr>
          <a:lstStyle/>
          <a:p>
            <a:pPr algn="just">
              <a:lnSpc>
                <a:spcPct val="150000"/>
              </a:lnSpc>
            </a:pPr>
            <a:r>
              <a:rPr lang="en-US" sz="3500" dirty="0"/>
              <a:t>Entrepreneurship refers to an action process of entrepreneur towards establishing an enterprise. It is a creative and innovative process and adapting response to environment</a:t>
            </a:r>
          </a:p>
        </p:txBody>
      </p:sp>
    </p:spTree>
    <p:extLst>
      <p:ext uri="{BB962C8B-B14F-4D97-AF65-F5344CB8AC3E}">
        <p14:creationId xmlns:p14="http://schemas.microsoft.com/office/powerpoint/2010/main" val="1778435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76000"/>
                    </a14:imgEffect>
                  </a14:imgLayer>
                </a14:imgProps>
              </a:ext>
              <a:ext uri="{28A0092B-C50C-407E-A947-70E740481C1C}">
                <a14:useLocalDpi xmlns:a14="http://schemas.microsoft.com/office/drawing/2010/main" val="0"/>
              </a:ext>
            </a:extLst>
          </a:blip>
          <a:srcRect l="32527" t="74010" r="32600" b="8377"/>
          <a:stretch/>
        </p:blipFill>
        <p:spPr bwMode="auto">
          <a:xfrm>
            <a:off x="228600" y="203200"/>
            <a:ext cx="133731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71500" y="6299203"/>
            <a:ext cx="12687300" cy="1731900"/>
          </a:xfrm>
          <a:prstGeom prst="rect">
            <a:avLst/>
          </a:prstGeom>
        </p:spPr>
        <p:txBody>
          <a:bodyPr wrap="square" lIns="114949" tIns="57475" rIns="114949" bIns="57475">
            <a:spAutoFit/>
          </a:bodyPr>
          <a:lstStyle/>
          <a:p>
            <a:pPr algn="just"/>
            <a:r>
              <a:rPr lang="en-US" sz="3500" dirty="0"/>
              <a:t>According to </a:t>
            </a:r>
            <a:r>
              <a:rPr lang="en-US" sz="3500" dirty="0" err="1"/>
              <a:t>Musselman</a:t>
            </a:r>
            <a:r>
              <a:rPr lang="en-US" sz="3500" dirty="0"/>
              <a:t> and Jackson, “</a:t>
            </a:r>
            <a:r>
              <a:rPr lang="en-US" sz="3500" b="1" dirty="0"/>
              <a:t>Entrepreneurship is the investing and risking of time, money and effort to start a business and make it successful</a:t>
            </a:r>
          </a:p>
        </p:txBody>
      </p:sp>
    </p:spTree>
    <p:extLst>
      <p:ext uri="{BB962C8B-B14F-4D97-AF65-F5344CB8AC3E}">
        <p14:creationId xmlns:p14="http://schemas.microsoft.com/office/powerpoint/2010/main" val="3089629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97000"/>
                    </a14:imgEffect>
                  </a14:imgLayer>
                </a14:imgProps>
              </a:ext>
              <a:ext uri="{28A0092B-C50C-407E-A947-70E740481C1C}">
                <a14:useLocalDpi xmlns:a14="http://schemas.microsoft.com/office/drawing/2010/main" val="0"/>
              </a:ext>
            </a:extLst>
          </a:blip>
          <a:srcRect l="27554" t="43651" r="29225" b="19417"/>
          <a:stretch/>
        </p:blipFill>
        <p:spPr bwMode="auto">
          <a:xfrm>
            <a:off x="114301" y="-46181"/>
            <a:ext cx="13447650" cy="8192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51826" y="8146477"/>
            <a:ext cx="9944100" cy="1501067"/>
          </a:xfrm>
          <a:prstGeom prst="rect">
            <a:avLst/>
          </a:prstGeom>
        </p:spPr>
        <p:txBody>
          <a:bodyPr wrap="square" lIns="114949" tIns="57475" rIns="114949" bIns="57475">
            <a:spAutoFit/>
          </a:bodyPr>
          <a:lstStyle/>
          <a:p>
            <a:pPr algn="ctr"/>
            <a:r>
              <a:rPr lang="en-US" sz="4500" b="1" dirty="0"/>
              <a:t>Theme of entrepreneurship</a:t>
            </a:r>
          </a:p>
          <a:p>
            <a:pPr algn="ctr"/>
            <a:endParaRPr lang="en-US" sz="4500" dirty="0"/>
          </a:p>
        </p:txBody>
      </p:sp>
    </p:spTree>
    <p:extLst>
      <p:ext uri="{BB962C8B-B14F-4D97-AF65-F5344CB8AC3E}">
        <p14:creationId xmlns:p14="http://schemas.microsoft.com/office/powerpoint/2010/main" val="2905442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12458700" cy="8534400"/>
          </a:xfrm>
        </p:spPr>
        <p:txBody>
          <a:bodyPr>
            <a:normAutofit fontScale="92500" lnSpcReduction="10000"/>
          </a:bodyPr>
          <a:lstStyle/>
          <a:p>
            <a:pPr marL="0" indent="0" algn="ctr">
              <a:buNone/>
            </a:pPr>
            <a:r>
              <a:rPr lang="en-US" b="1" dirty="0" smtClean="0"/>
              <a:t>The </a:t>
            </a:r>
            <a:r>
              <a:rPr lang="en-US" b="1" dirty="0"/>
              <a:t>qualities of E</a:t>
            </a:r>
            <a:r>
              <a:rPr lang="en-US" b="1" dirty="0" smtClean="0"/>
              <a:t>ntrepreneurship</a:t>
            </a:r>
          </a:p>
          <a:p>
            <a:pPr marL="0" indent="0" algn="ctr">
              <a:buNone/>
            </a:pPr>
            <a:endParaRPr lang="en-US" b="1" dirty="0" smtClean="0"/>
          </a:p>
          <a:p>
            <a:pPr algn="just">
              <a:buFont typeface="Wingdings" pitchFamily="2" charset="2"/>
              <a:buChar char="Ø"/>
            </a:pPr>
            <a:r>
              <a:rPr lang="en-US" dirty="0"/>
              <a:t>A</a:t>
            </a:r>
            <a:r>
              <a:rPr lang="en-US" dirty="0" smtClean="0"/>
              <a:t>bility </a:t>
            </a:r>
            <a:r>
              <a:rPr lang="en-US" dirty="0"/>
              <a:t>to discover an investment opportunity </a:t>
            </a:r>
            <a:r>
              <a:rPr lang="en-US" dirty="0" smtClean="0"/>
              <a:t>to </a:t>
            </a:r>
            <a:r>
              <a:rPr lang="en-US" dirty="0"/>
              <a:t>organize an </a:t>
            </a:r>
            <a:r>
              <a:rPr lang="en-US" dirty="0" smtClean="0"/>
              <a:t>enterprise</a:t>
            </a:r>
            <a:endParaRPr lang="en-US" dirty="0"/>
          </a:p>
          <a:p>
            <a:pPr marL="0" indent="0" algn="just">
              <a:buNone/>
            </a:pPr>
            <a:endParaRPr lang="en-US" dirty="0" smtClean="0"/>
          </a:p>
          <a:p>
            <a:pPr algn="just">
              <a:buFont typeface="Wingdings" pitchFamily="2" charset="2"/>
              <a:buChar char="Ø"/>
            </a:pPr>
            <a:r>
              <a:rPr lang="en-US" dirty="0"/>
              <a:t>C</a:t>
            </a:r>
            <a:r>
              <a:rPr lang="en-US" dirty="0" smtClean="0"/>
              <a:t>ontributing </a:t>
            </a:r>
            <a:r>
              <a:rPr lang="en-US" dirty="0"/>
              <a:t>to real economic growth. </a:t>
            </a:r>
            <a:endParaRPr lang="en-US" dirty="0" smtClean="0"/>
          </a:p>
          <a:p>
            <a:pPr marL="0" indent="0" algn="just">
              <a:buNone/>
            </a:pPr>
            <a:endParaRPr lang="en-US" dirty="0" smtClean="0"/>
          </a:p>
          <a:p>
            <a:pPr algn="just">
              <a:buFont typeface="Wingdings" pitchFamily="2" charset="2"/>
              <a:buChar char="Ø"/>
            </a:pPr>
            <a:r>
              <a:rPr lang="en-US" dirty="0"/>
              <a:t>T</a:t>
            </a:r>
            <a:r>
              <a:rPr lang="en-US" dirty="0" smtClean="0"/>
              <a:t>aking </a:t>
            </a:r>
            <a:r>
              <a:rPr lang="en-US" dirty="0"/>
              <a:t>of risks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Making </a:t>
            </a:r>
            <a:r>
              <a:rPr lang="en-US" dirty="0"/>
              <a:t>the necessary investments under conditions of uncertainty </a:t>
            </a:r>
            <a:endParaRPr lang="en-US" dirty="0" smtClean="0"/>
          </a:p>
          <a:p>
            <a:pPr marL="0" indent="0" algn="just">
              <a:buNone/>
            </a:pPr>
            <a:endParaRPr lang="en-US" dirty="0" smtClean="0"/>
          </a:p>
          <a:p>
            <a:pPr algn="just">
              <a:buFont typeface="Wingdings" pitchFamily="2" charset="2"/>
              <a:buChar char="Ø"/>
            </a:pPr>
            <a:r>
              <a:rPr lang="en-US" dirty="0" smtClean="0"/>
              <a:t>Innovating</a:t>
            </a:r>
            <a:r>
              <a:rPr lang="en-US" dirty="0"/>
              <a:t>, planning and taking decisions</a:t>
            </a:r>
          </a:p>
          <a:p>
            <a:endParaRPr lang="en-US" dirty="0"/>
          </a:p>
        </p:txBody>
      </p:sp>
    </p:spTree>
    <p:extLst>
      <p:ext uri="{BB962C8B-B14F-4D97-AF65-F5344CB8AC3E}">
        <p14:creationId xmlns:p14="http://schemas.microsoft.com/office/powerpoint/2010/main" val="1293476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990600"/>
            <a:ext cx="13258800" cy="8051800"/>
          </a:xfrm>
        </p:spPr>
        <p:txBody>
          <a:bodyPr>
            <a:normAutofit/>
          </a:bodyPr>
          <a:lstStyle/>
          <a:p>
            <a:pPr marL="0" indent="0" algn="just">
              <a:lnSpc>
                <a:spcPct val="170000"/>
              </a:lnSpc>
              <a:buNone/>
            </a:pPr>
            <a:r>
              <a:rPr lang="en-US" sz="2400" dirty="0" smtClean="0"/>
              <a:t>1.</a:t>
            </a:r>
            <a:r>
              <a:rPr lang="en-US" sz="2400" b="1" dirty="0" smtClean="0"/>
              <a:t>Economic </a:t>
            </a:r>
            <a:r>
              <a:rPr lang="en-US" sz="2400" b="1" dirty="0"/>
              <a:t>Activity</a:t>
            </a:r>
            <a:r>
              <a:rPr lang="en-US" sz="2400" dirty="0"/>
              <a:t>: Entrepreneurship is primarily an economic activity because it involves the creation and operation of an enterprise. It is basically concerned with the production and 	distribution of goods and services and optimally utilizes the resource towards productive use. </a:t>
            </a:r>
          </a:p>
          <a:p>
            <a:pPr marL="0" indent="0" algn="just">
              <a:lnSpc>
                <a:spcPct val="170000"/>
              </a:lnSpc>
              <a:buNone/>
            </a:pPr>
            <a:r>
              <a:rPr lang="en-US" sz="2400" dirty="0" smtClean="0"/>
              <a:t> </a:t>
            </a:r>
            <a:r>
              <a:rPr lang="en-US" sz="2400" dirty="0"/>
              <a:t>2.</a:t>
            </a:r>
            <a:r>
              <a:rPr lang="en-US" sz="2400" b="1" dirty="0"/>
              <a:t>Entrepreneurship Involves Innovation</a:t>
            </a:r>
            <a:r>
              <a:rPr lang="en-US" sz="2400" dirty="0"/>
              <a:t>: Entrepreneurship involves changing, revolutionizing, transforming, and introducing new approaches. Entrepreneurship is an innovative function as it involves doing things in a new and better way. Innovation may take several forms, such as a 	new product, a new source of raw material a new market, a new method of -production, not 	yet applied in a particular branch or, manufacturing etc. </a:t>
            </a:r>
            <a:r>
              <a:rPr lang="en-US" sz="2400" dirty="0" err="1"/>
              <a:t>Drucker</a:t>
            </a:r>
            <a:r>
              <a:rPr lang="en-US" sz="2400" dirty="0"/>
              <a:t> says, “Innovation is the 	specific instrument of entrepreneurship”. Entrepreneur is a change agent.</a:t>
            </a:r>
          </a:p>
          <a:p>
            <a:pPr marL="0" indent="0" algn="just">
              <a:lnSpc>
                <a:spcPct val="170000"/>
              </a:lnSpc>
              <a:buNone/>
            </a:pPr>
            <a:r>
              <a:rPr lang="en-US" sz="2400" dirty="0" smtClean="0"/>
              <a:t>3.</a:t>
            </a:r>
            <a:r>
              <a:rPr lang="en-US" sz="2400" b="1" dirty="0" smtClean="0"/>
              <a:t>Goal-oriented </a:t>
            </a:r>
            <a:r>
              <a:rPr lang="en-US" sz="2400" b="1" dirty="0"/>
              <a:t>Activity</a:t>
            </a:r>
            <a:r>
              <a:rPr lang="en-US" sz="2400" dirty="0"/>
              <a:t>: The entrepreneur who creates and operates enterprises seeks to earn profits through satisfaction of needs of </a:t>
            </a:r>
            <a:r>
              <a:rPr lang="en-US" sz="2400" dirty="0" smtClean="0"/>
              <a:t>consumers. </a:t>
            </a:r>
            <a:r>
              <a:rPr lang="en-US" sz="2400" dirty="0"/>
              <a:t>H</a:t>
            </a:r>
            <a:r>
              <a:rPr lang="en-US" sz="2400" dirty="0" smtClean="0"/>
              <a:t>ence</a:t>
            </a:r>
            <a:r>
              <a:rPr lang="en-US" sz="2400" dirty="0"/>
              <a:t>, entrepreneurship is a </a:t>
            </a:r>
            <a:r>
              <a:rPr lang="en-US" sz="2400" dirty="0" smtClean="0"/>
              <a:t>goal oriented activity as it has to  target and fulfill the needs of the customer. </a:t>
            </a:r>
            <a:endParaRPr lang="en-US" sz="2400" dirty="0"/>
          </a:p>
        </p:txBody>
      </p:sp>
      <p:sp>
        <p:nvSpPr>
          <p:cNvPr id="2" name="Rectangle 1"/>
          <p:cNvSpPr/>
          <p:nvPr/>
        </p:nvSpPr>
        <p:spPr>
          <a:xfrm>
            <a:off x="2634909" y="152400"/>
            <a:ext cx="8989770" cy="584775"/>
          </a:xfrm>
          <a:prstGeom prst="rect">
            <a:avLst/>
          </a:prstGeom>
        </p:spPr>
        <p:txBody>
          <a:bodyPr wrap="none">
            <a:spAutoFit/>
          </a:bodyPr>
          <a:lstStyle/>
          <a:p>
            <a:pPr algn="ctr"/>
            <a:r>
              <a:rPr lang="en-US" sz="3200" b="1" dirty="0"/>
              <a:t>The nature and  characteristics of </a:t>
            </a:r>
            <a:r>
              <a:rPr lang="en-US" sz="3200" b="1" dirty="0" smtClean="0"/>
              <a:t>Entrepreneurship </a:t>
            </a:r>
            <a:endParaRPr lang="en-US" sz="3200" b="1" dirty="0"/>
          </a:p>
        </p:txBody>
      </p:sp>
    </p:spTree>
    <p:extLst>
      <p:ext uri="{BB962C8B-B14F-4D97-AF65-F5344CB8AC3E}">
        <p14:creationId xmlns:p14="http://schemas.microsoft.com/office/powerpoint/2010/main" val="423518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32"/>
            <a:ext cx="13144500" cy="8229600"/>
          </a:xfrm>
        </p:spPr>
        <p:txBody>
          <a:bodyPr>
            <a:noAutofit/>
          </a:bodyPr>
          <a:lstStyle/>
          <a:p>
            <a:pPr marL="0" indent="0" algn="just">
              <a:lnSpc>
                <a:spcPct val="170000"/>
              </a:lnSpc>
              <a:buNone/>
            </a:pPr>
            <a:r>
              <a:rPr lang="en-US" sz="2400" dirty="0"/>
              <a:t> 4. </a:t>
            </a:r>
            <a:r>
              <a:rPr lang="en-US" sz="2400" b="1" dirty="0"/>
              <a:t>Value Creation</a:t>
            </a:r>
            <a:r>
              <a:rPr lang="en-US" sz="2400" dirty="0"/>
              <a:t>: The process of creating value is a characteristic in describing entrepreneurship. Through entrepreneurship  that contribute some value to a community or marketplace. We can also see value created when, through entrepreneurship, resources are transformed into outputs such as products or services. During this transformation process, value is created because the entrepreneur is fashioning something worthwhile and useful. </a:t>
            </a:r>
            <a:r>
              <a:rPr lang="en-US" sz="2400" dirty="0" err="1"/>
              <a:t>Drucker</a:t>
            </a:r>
            <a:r>
              <a:rPr lang="en-US" sz="2400" dirty="0"/>
              <a:t> says, “Until entrepreneurial act, every plant is a seed and every mineral just another rock”. </a:t>
            </a:r>
          </a:p>
          <a:p>
            <a:pPr marL="0" indent="0" algn="just">
              <a:lnSpc>
                <a:spcPct val="170000"/>
              </a:lnSpc>
              <a:buNone/>
            </a:pPr>
            <a:r>
              <a:rPr lang="en-US" sz="2400" dirty="0"/>
              <a:t>5. </a:t>
            </a:r>
            <a:r>
              <a:rPr lang="en-US" sz="2400" b="1" dirty="0"/>
              <a:t>Enterprise Creation</a:t>
            </a:r>
            <a:r>
              <a:rPr lang="en-US" sz="2400" dirty="0"/>
              <a:t>: The next characteristic of entrepreneurship is enterprise creation. In order to pursue the perceived opportunities for innovation and to create value, there must be organized efforts actions. Someone must take the initiative to do something – take action to get the entrepreneurial venture and up and running. Entrepreneurship is a creative response to changes in the environment. It involves innovation or introduction of something new or improved. An entrepreneur is an agent to effect change. </a:t>
            </a:r>
          </a:p>
          <a:p>
            <a:pPr marL="0" indent="0" algn="just">
              <a:lnSpc>
                <a:spcPct val="170000"/>
              </a:lnSpc>
              <a:buNone/>
            </a:pPr>
            <a:r>
              <a:rPr lang="en-US" sz="2400" dirty="0"/>
              <a:t>6. </a:t>
            </a:r>
            <a:r>
              <a:rPr lang="en-US" sz="2400" b="1" dirty="0"/>
              <a:t>A Function of Risk Bearing</a:t>
            </a:r>
            <a:r>
              <a:rPr lang="en-US" sz="2400" dirty="0"/>
              <a:t>: Risk is an inherent and inseparable element of entrepreneurship. An entrepreneur works under uncertainties and he assumes the uncertainty of future. </a:t>
            </a:r>
          </a:p>
        </p:txBody>
      </p:sp>
    </p:spTree>
    <p:extLst>
      <p:ext uri="{BB962C8B-B14F-4D97-AF65-F5344CB8AC3E}">
        <p14:creationId xmlns:p14="http://schemas.microsoft.com/office/powerpoint/2010/main" val="2531547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01600"/>
            <a:ext cx="13258800" cy="8839200"/>
          </a:xfrm>
        </p:spPr>
        <p:txBody>
          <a:bodyPr>
            <a:noAutofit/>
          </a:bodyPr>
          <a:lstStyle/>
          <a:p>
            <a:pPr marL="0" indent="0" algn="just">
              <a:lnSpc>
                <a:spcPct val="170000"/>
              </a:lnSpc>
              <a:buNone/>
            </a:pPr>
            <a:r>
              <a:rPr lang="en-US" sz="2400" b="1" dirty="0"/>
              <a:t>7. Entrepreneurship Implies Growth</a:t>
            </a:r>
            <a:r>
              <a:rPr lang="en-US" sz="2400" dirty="0"/>
              <a:t>: The next characteristic in entrepreneurship is growth. One major difference between entrepreneurial ventures and other small businesses is the emphasis on growth. Entrepreneurship is about growing a business and pursu­ing opportunities as they arise. It’s not about standing still or being content to stay in one market or with one product. </a:t>
            </a:r>
          </a:p>
          <a:p>
            <a:pPr marL="0" indent="0" algn="just">
              <a:lnSpc>
                <a:spcPct val="170000"/>
              </a:lnSpc>
              <a:buNone/>
            </a:pPr>
            <a:r>
              <a:rPr lang="en-US" sz="2400" dirty="0"/>
              <a:t>8. </a:t>
            </a:r>
            <a:r>
              <a:rPr lang="en-US" sz="2400" b="1" dirty="0"/>
              <a:t>Managerial Skill and Leadership Function</a:t>
            </a:r>
            <a:r>
              <a:rPr lang="en-US" sz="2400" dirty="0"/>
              <a:t>: Managerial skill and leadership are the most important facets of entrepreneurship. An entrepreneur must have the ability to lead and manage. He provides direction, create work culture, and build teamwork and cohesiveness among employees. </a:t>
            </a:r>
          </a:p>
          <a:p>
            <a:pPr marL="0" indent="0" algn="just">
              <a:lnSpc>
                <a:spcPct val="170000"/>
              </a:lnSpc>
              <a:buNone/>
            </a:pPr>
            <a:r>
              <a:rPr lang="en-US" sz="2400" dirty="0"/>
              <a:t>9. </a:t>
            </a:r>
            <a:r>
              <a:rPr lang="en-US" sz="2400" b="1" dirty="0"/>
              <a:t>Recognition that it is a process</a:t>
            </a:r>
            <a:r>
              <a:rPr lang="en-US" sz="2400" dirty="0"/>
              <a:t>: The characteristics commonly found in entrepreneurship is the recognition that it is a process, very simply, is a set of ongoing decisions and actions. Entrepreneurship is not a one-time phenomenon; it occurs over time. It involves a series of decisions and actions from initial start-up to managing the entrepreneurial venture. </a:t>
            </a:r>
          </a:p>
          <a:p>
            <a:pPr marL="0" indent="0" algn="just">
              <a:lnSpc>
                <a:spcPct val="170000"/>
              </a:lnSpc>
              <a:buNone/>
            </a:pPr>
            <a:r>
              <a:rPr lang="en-US" sz="2400" b="1" dirty="0"/>
              <a:t>10. Gap Filling Function</a:t>
            </a:r>
            <a:r>
              <a:rPr lang="en-US" sz="2400" dirty="0"/>
              <a:t>: The gap between human needs and the available products and services filled by entrepreneurship. An entrepreneur determines the needs of people and combines resources to produce goods and services of requirements. He introduces new products and </a:t>
            </a:r>
          </a:p>
          <a:p>
            <a:endParaRPr lang="en-US" sz="2400" dirty="0"/>
          </a:p>
        </p:txBody>
      </p:sp>
    </p:spTree>
    <p:extLst>
      <p:ext uri="{BB962C8B-B14F-4D97-AF65-F5344CB8AC3E}">
        <p14:creationId xmlns:p14="http://schemas.microsoft.com/office/powerpoint/2010/main" val="3511409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6400"/>
            <a:ext cx="12954000" cy="8509000"/>
          </a:xfrm>
        </p:spPr>
        <p:txBody>
          <a:bodyPr>
            <a:normAutofit/>
          </a:bodyPr>
          <a:lstStyle/>
          <a:p>
            <a:pPr marL="0" indent="0" algn="just">
              <a:buNone/>
            </a:pPr>
            <a:r>
              <a:rPr lang="en-US" sz="2400" dirty="0"/>
              <a:t> 11. </a:t>
            </a:r>
            <a:r>
              <a:rPr lang="en-US" sz="2400" b="1" dirty="0"/>
              <a:t>Dynamic Process</a:t>
            </a:r>
            <a:r>
              <a:rPr lang="en-US" sz="2400" dirty="0"/>
              <a:t>: Entrepreneurship is a dynamic function. Entrepreneur thrives on changes in the environment, which bring useful opportunities for business. An entrepreneur deals proactively with changing markets ­and environment. He looks at the changes as the source of market advantages, not as a problem. Uncertainties are market opportunities for him. He capitalizes on fleeting market anomalies</a:t>
            </a:r>
            <a:r>
              <a:rPr lang="en-US" sz="2400" dirty="0" smtClean="0"/>
              <a:t>.</a:t>
            </a:r>
          </a:p>
          <a:p>
            <a:pPr marL="0" indent="0" algn="just">
              <a:buNone/>
            </a:pPr>
            <a:endParaRPr lang="en-US" sz="2400" dirty="0"/>
          </a:p>
          <a:p>
            <a:pPr marL="0" indent="0" algn="just">
              <a:buNone/>
            </a:pPr>
            <a:r>
              <a:rPr lang="en-US" sz="2400" dirty="0"/>
              <a:t> 12. </a:t>
            </a:r>
            <a:r>
              <a:rPr lang="en-US" sz="2400" b="1" dirty="0"/>
              <a:t>Uniqueness</a:t>
            </a:r>
            <a:r>
              <a:rPr lang="en-US" sz="2400" dirty="0"/>
              <a:t>: Other characteristic found in entrepreneurship is that of uniqueness. Entrepreneurship involves new combinations and new approaches with which entrepreneurs are willing to experiment. Through Entrepreneurship unique products are created and unique approaches are tried. Entrepreneurship isn’t merely imitating what others have done. It’s doing something new, something untested and untried – something unique. </a:t>
            </a:r>
            <a:endParaRPr lang="en-US" sz="2400" dirty="0" smtClean="0"/>
          </a:p>
          <a:p>
            <a:pPr marL="0" indent="0" algn="just">
              <a:buNone/>
            </a:pPr>
            <a:endParaRPr lang="en-US" sz="2400" dirty="0"/>
          </a:p>
          <a:p>
            <a:pPr marL="0" indent="0" algn="just">
              <a:buNone/>
            </a:pPr>
            <a:r>
              <a:rPr lang="en-US" sz="2400" dirty="0"/>
              <a:t>13. </a:t>
            </a:r>
            <a:r>
              <a:rPr lang="en-US" sz="2400" b="1" dirty="0"/>
              <a:t>Organizing Function</a:t>
            </a:r>
            <a:r>
              <a:rPr lang="en-US" sz="2400" dirty="0"/>
              <a:t>: It is the ability to bring together productive resources of society. Entrepreneur coordinates and control the efforts of all the persons engaged in his enterprises. He harnesses land, </a:t>
            </a:r>
            <a:r>
              <a:rPr lang="en-US" sz="2400" dirty="0" err="1"/>
              <a:t>labour</a:t>
            </a:r>
            <a:r>
              <a:rPr lang="en-US" sz="2400" dirty="0"/>
              <a:t>, capital and other resources of for the benefits of mankind. Therefore, an entrepreneur is called as an organization builder. </a:t>
            </a:r>
            <a:endParaRPr lang="en-US" sz="2400" dirty="0" smtClean="0"/>
          </a:p>
          <a:p>
            <a:pPr marL="0" indent="0" algn="just">
              <a:buNone/>
            </a:pPr>
            <a:endParaRPr lang="en-US" sz="2400" dirty="0"/>
          </a:p>
          <a:p>
            <a:pPr marL="0" indent="0" algn="just">
              <a:buNone/>
            </a:pPr>
            <a:r>
              <a:rPr lang="en-US" sz="2400" dirty="0"/>
              <a:t>14. </a:t>
            </a:r>
            <a:r>
              <a:rPr lang="en-US" sz="2400" b="1" dirty="0"/>
              <a:t>Essential in Every Activity</a:t>
            </a:r>
            <a:r>
              <a:rPr lang="en-US" sz="2400" dirty="0"/>
              <a:t>: Entrepreneurship is </a:t>
            </a:r>
            <a:r>
              <a:rPr lang="en-US" sz="2400" dirty="0" smtClean="0"/>
              <a:t>required </a:t>
            </a:r>
            <a:r>
              <a:rPr lang="en-US" sz="2400" dirty="0"/>
              <a:t>in all types of businesses – small or big, trading or manufacturing or service industry. It is essential for every business to exist and grow. </a:t>
            </a:r>
            <a:r>
              <a:rPr lang="en-US" sz="2400" dirty="0" err="1"/>
              <a:t>Drucker</a:t>
            </a:r>
            <a:r>
              <a:rPr lang="en-US" sz="2400" dirty="0"/>
              <a:t> says, “Entrepreneurship is by no means confined solely to economic institutions.” </a:t>
            </a:r>
          </a:p>
          <a:p>
            <a:pPr marL="0" indent="0" algn="just">
              <a:buNone/>
            </a:pPr>
            <a:endParaRPr lang="en-US" sz="2400" dirty="0"/>
          </a:p>
        </p:txBody>
      </p:sp>
    </p:spTree>
    <p:extLst>
      <p:ext uri="{BB962C8B-B14F-4D97-AF65-F5344CB8AC3E}">
        <p14:creationId xmlns:p14="http://schemas.microsoft.com/office/powerpoint/2010/main" val="3955583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03200"/>
            <a:ext cx="12915900" cy="8737600"/>
          </a:xfrm>
        </p:spPr>
        <p:txBody>
          <a:bodyPr>
            <a:normAutofit/>
          </a:bodyPr>
          <a:lstStyle/>
          <a:p>
            <a:pPr marL="0" indent="0" algn="just">
              <a:buNone/>
            </a:pPr>
            <a:r>
              <a:rPr lang="en-US" sz="2400" dirty="0" smtClean="0"/>
              <a:t>15</a:t>
            </a:r>
            <a:r>
              <a:rPr lang="en-US" sz="2400" dirty="0"/>
              <a:t>. </a:t>
            </a:r>
            <a:r>
              <a:rPr lang="en-US" sz="2400" b="1" dirty="0"/>
              <a:t>Knowledge-based Practice</a:t>
            </a:r>
            <a:r>
              <a:rPr lang="en-US" sz="2400" dirty="0"/>
              <a:t>: </a:t>
            </a:r>
            <a:r>
              <a:rPr lang="en-US" sz="2400" dirty="0" err="1"/>
              <a:t>Drucker</a:t>
            </a:r>
            <a:r>
              <a:rPr lang="en-US" sz="2400" dirty="0"/>
              <a:t> writes, “Entrepreneurship is neither a science nor an art. It is a practice. It has a knowledge base. He uses his experiences for high achievements. The enterprising quality is generated after a long practice of risk-bearing </a:t>
            </a:r>
            <a:r>
              <a:rPr lang="en-US" sz="2400" dirty="0" err="1"/>
              <a:t>behaviour</a:t>
            </a:r>
            <a:r>
              <a:rPr lang="en-US" sz="2400" dirty="0"/>
              <a:t>.” </a:t>
            </a:r>
            <a:endParaRPr lang="en-US" sz="2400" dirty="0" smtClean="0"/>
          </a:p>
          <a:p>
            <a:pPr marL="0" indent="0" algn="just">
              <a:buNone/>
            </a:pPr>
            <a:endParaRPr lang="en-US" sz="2400" dirty="0" smtClean="0"/>
          </a:p>
          <a:p>
            <a:pPr marL="0" indent="0" algn="just">
              <a:buNone/>
            </a:pPr>
            <a:r>
              <a:rPr lang="en-US" sz="2400" dirty="0" smtClean="0"/>
              <a:t>16</a:t>
            </a:r>
            <a:r>
              <a:rPr lang="en-US" sz="2400" dirty="0"/>
              <a:t>. </a:t>
            </a:r>
            <a:r>
              <a:rPr lang="en-US" sz="2400" b="1" dirty="0" smtClean="0"/>
              <a:t>Entrepreneurship </a:t>
            </a:r>
            <a:r>
              <a:rPr lang="en-US" sz="2400" b="1" dirty="0"/>
              <a:t>can take place in both profit and not-for-profit </a:t>
            </a:r>
            <a:r>
              <a:rPr lang="en-US" sz="2400" b="1" dirty="0" smtClean="0"/>
              <a:t>environments</a:t>
            </a:r>
            <a:r>
              <a:rPr lang="en-US" sz="2400" dirty="0"/>
              <a:t>:</a:t>
            </a:r>
            <a:r>
              <a:rPr lang="en-US" sz="2400" dirty="0" smtClean="0"/>
              <a:t> </a:t>
            </a:r>
            <a:r>
              <a:rPr lang="en-US" sz="2400" dirty="0"/>
              <a:t>Although we tend to assume that entrepreneurial activity is geared at making a profit (and we agree that much of it is), entrepreneurship also occurs in social service agencies, in community arts organizations, or in other types of </a:t>
            </a:r>
            <a:r>
              <a:rPr lang="en-US" sz="2400" dirty="0" smtClean="0"/>
              <a:t>not-for profit </a:t>
            </a:r>
            <a:r>
              <a:rPr lang="en-US" sz="2400" dirty="0"/>
              <a:t>settings</a:t>
            </a:r>
            <a:r>
              <a:rPr lang="en-US" sz="2400" dirty="0" smtClean="0"/>
              <a:t>.</a:t>
            </a:r>
          </a:p>
          <a:p>
            <a:pPr marL="0" indent="0" algn="just">
              <a:buNone/>
            </a:pPr>
            <a:endParaRPr lang="en-US" sz="2400" dirty="0" smtClean="0"/>
          </a:p>
          <a:p>
            <a:pPr marL="0" indent="0" algn="just">
              <a:buNone/>
            </a:pPr>
            <a:r>
              <a:rPr lang="en-US" sz="2400" dirty="0" smtClean="0"/>
              <a:t>17</a:t>
            </a:r>
            <a:r>
              <a:rPr lang="en-US" sz="2400" dirty="0"/>
              <a:t>. </a:t>
            </a:r>
            <a:r>
              <a:rPr lang="en-US" sz="2400" b="1" dirty="0"/>
              <a:t>Entrepreneurship and Management</a:t>
            </a:r>
            <a:r>
              <a:rPr lang="en-US" sz="2400" dirty="0"/>
              <a:t>: Management is the agent through which all entrepreneurial decisions and plans are implemented. The entrepreneur brings new changes and improvements through management. To survive and win, the managers must become entrepreneurial in their approach and tasks.</a:t>
            </a:r>
          </a:p>
          <a:p>
            <a:endParaRPr lang="en-US" sz="2400" dirty="0"/>
          </a:p>
        </p:txBody>
      </p:sp>
    </p:spTree>
    <p:extLst>
      <p:ext uri="{BB962C8B-B14F-4D97-AF65-F5344CB8AC3E}">
        <p14:creationId xmlns:p14="http://schemas.microsoft.com/office/powerpoint/2010/main" val="431508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0016"/>
            <a:ext cx="12801600" cy="7934035"/>
          </a:xfrm>
        </p:spPr>
        <p:txBody>
          <a:bodyPr>
            <a:noAutofit/>
          </a:bodyPr>
          <a:lstStyle/>
          <a:p>
            <a:pPr algn="just">
              <a:buFont typeface="Wingdings" pitchFamily="2" charset="2"/>
              <a:buChar char="Ø"/>
            </a:pPr>
            <a:r>
              <a:rPr lang="en-US" sz="2500" dirty="0"/>
              <a:t>Entrepreneurship is, and continues to be, important to every sector in India and in other global economies.</a:t>
            </a:r>
          </a:p>
          <a:p>
            <a:pPr marL="0" indent="0" algn="just">
              <a:buNone/>
            </a:pPr>
            <a:endParaRPr lang="en-US" sz="2500" dirty="0"/>
          </a:p>
          <a:p>
            <a:pPr algn="just">
              <a:buFont typeface="Wingdings" pitchFamily="2" charset="2"/>
              <a:buChar char="Ø"/>
            </a:pPr>
            <a:r>
              <a:rPr lang="en-US" sz="2500" dirty="0"/>
              <a:t> Entrepreneurship contributes to economic and social development of a country. Operating an enterprise, wealth creation, making innovative decisions or managing an organization, all have the thrill of risk, challenges and profitable opportunities. </a:t>
            </a:r>
          </a:p>
          <a:p>
            <a:pPr algn="just">
              <a:buFont typeface="Wingdings" pitchFamily="2" charset="2"/>
              <a:buChar char="Ø"/>
            </a:pPr>
            <a:endParaRPr lang="en-US" sz="2500" dirty="0"/>
          </a:p>
          <a:p>
            <a:pPr algn="just">
              <a:buFont typeface="Wingdings" pitchFamily="2" charset="2"/>
              <a:buChar char="Ø"/>
            </a:pPr>
            <a:r>
              <a:rPr lang="en-US" sz="2500" dirty="0"/>
              <a:t>Entrepreneurial firms are not just money-making ventures for their promoters. The positive impact of entrepreneurial firms is seen throughout the economy and society.</a:t>
            </a:r>
          </a:p>
          <a:p>
            <a:pPr marL="0" indent="0" algn="just">
              <a:buNone/>
            </a:pPr>
            <a:endParaRPr lang="en-US" sz="2500" dirty="0"/>
          </a:p>
          <a:p>
            <a:pPr algn="just">
              <a:buFont typeface="Wingdings" pitchFamily="2" charset="2"/>
              <a:buChar char="Ø"/>
            </a:pPr>
            <a:r>
              <a:rPr lang="en-US" sz="2500" dirty="0"/>
              <a:t>A vast majority of this high-impact .firms are fast ­growing companies. David Birch has differentiated these firms by calling them gazelles. He defines a gazelle as a business establishment with at least 20 per cent growth every year. </a:t>
            </a:r>
          </a:p>
          <a:p>
            <a:pPr algn="just">
              <a:buFont typeface="Wingdings" pitchFamily="2" charset="2"/>
              <a:buChar char="Ø"/>
            </a:pPr>
            <a:endParaRPr lang="en-US" sz="2500" dirty="0"/>
          </a:p>
          <a:p>
            <a:pPr algn="just">
              <a:buFont typeface="Wingdings" pitchFamily="2" charset="2"/>
              <a:buChar char="Ø"/>
            </a:pPr>
            <a:r>
              <a:rPr lang="en-US" sz="2500" dirty="0"/>
              <a:t>Entrepreneurship has many functions to perform and roles to play in every type of economy. </a:t>
            </a:r>
            <a:endParaRPr lang="en-US" sz="2500" dirty="0" smtClean="0"/>
          </a:p>
          <a:p>
            <a:pPr marL="0" indent="0" algn="just">
              <a:buNone/>
            </a:pPr>
            <a:endParaRPr lang="en-US" sz="2500" dirty="0"/>
          </a:p>
          <a:p>
            <a:pPr algn="just">
              <a:buFont typeface="Wingdings" pitchFamily="2" charset="2"/>
              <a:buChar char="Ø"/>
            </a:pPr>
            <a:r>
              <a:rPr lang="en-US" sz="2500" dirty="0"/>
              <a:t>Entrepreneurship is the life blood of any economy and it applies more to a developing economy like India. </a:t>
            </a:r>
          </a:p>
          <a:p>
            <a:pPr algn="just">
              <a:buFont typeface="Wingdings" pitchFamily="2" charset="2"/>
              <a:buChar char="Ø"/>
            </a:pPr>
            <a:r>
              <a:rPr lang="en-US" sz="2500" dirty="0" smtClean="0"/>
              <a:t>It </a:t>
            </a:r>
            <a:r>
              <a:rPr lang="en-US" sz="2500" dirty="0"/>
              <a:t>influences a number of areas such as innovation, job creation, career alternatives etc. The contribution of entrepreneurship lies in the following areas: </a:t>
            </a:r>
          </a:p>
          <a:p>
            <a:pPr algn="just">
              <a:buFont typeface="Wingdings" pitchFamily="2" charset="2"/>
              <a:buChar char="Ø"/>
            </a:pPr>
            <a:endParaRPr lang="en-US" sz="2500" dirty="0"/>
          </a:p>
          <a:p>
            <a:pPr algn="just">
              <a:buFont typeface="Wingdings" pitchFamily="2" charset="2"/>
              <a:buChar char="Ø"/>
            </a:pPr>
            <a:endParaRPr lang="en-US" sz="2500" dirty="0"/>
          </a:p>
        </p:txBody>
      </p:sp>
      <p:sp>
        <p:nvSpPr>
          <p:cNvPr id="2" name="Rectangle 1"/>
          <p:cNvSpPr/>
          <p:nvPr/>
        </p:nvSpPr>
        <p:spPr>
          <a:xfrm>
            <a:off x="3886200" y="0"/>
            <a:ext cx="6858000" cy="470016"/>
          </a:xfrm>
          <a:prstGeom prst="rect">
            <a:avLst/>
          </a:prstGeom>
        </p:spPr>
        <p:txBody>
          <a:bodyPr lIns="114949" tIns="57475" rIns="114949" bIns="57475">
            <a:spAutoFit/>
          </a:bodyPr>
          <a:lstStyle/>
          <a:p>
            <a:pPr algn="ctr"/>
            <a:r>
              <a:rPr lang="en-US" b="1" dirty="0" smtClean="0"/>
              <a:t>Need </a:t>
            </a:r>
            <a:r>
              <a:rPr lang="en-US" b="1" dirty="0"/>
              <a:t>of Entrepreneurship</a:t>
            </a:r>
          </a:p>
        </p:txBody>
      </p:sp>
    </p:spTree>
    <p:extLst>
      <p:ext uri="{BB962C8B-B14F-4D97-AF65-F5344CB8AC3E}">
        <p14:creationId xmlns:p14="http://schemas.microsoft.com/office/powerpoint/2010/main" val="1245019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dian Entrepreneurs Success 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2954000" cy="861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196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13258800" cy="8026400"/>
          </a:xfrm>
        </p:spPr>
        <p:txBody>
          <a:bodyPr>
            <a:noAutofit/>
          </a:bodyPr>
          <a:lstStyle/>
          <a:p>
            <a:pPr marL="457200" indent="-457200" algn="just">
              <a:buAutoNum type="arabicPeriod"/>
            </a:pPr>
            <a:r>
              <a:rPr lang="en-US" sz="2000" b="1" dirty="0" smtClean="0"/>
              <a:t>Innovation</a:t>
            </a:r>
            <a:r>
              <a:rPr lang="en-US" sz="2000" dirty="0"/>
              <a:t>: Innovating is a process of creating, changing, experimenting, transforming and revolutionizing.  Innovation is one of the key distinguishing characteristics of entrepreneurial activity. The passionate drive and intense hunger of entrepreneurs to forge new direc­tions products and processes and to take risks set in motion a series of decisions that lead to the innovations that are important for economic vitality. </a:t>
            </a:r>
            <a:endParaRPr lang="en-US" sz="2000" dirty="0" smtClean="0"/>
          </a:p>
          <a:p>
            <a:pPr marL="0" indent="0" algn="just">
              <a:buNone/>
            </a:pPr>
            <a:r>
              <a:rPr lang="en-US" sz="2000" dirty="0" smtClean="0"/>
              <a:t>Without </a:t>
            </a:r>
            <a:r>
              <a:rPr lang="en-US" sz="2000" dirty="0"/>
              <a:t>these new ideas, economic, technological, and social progress would be slow indeed. The “creative destruction” process of innovating leads to technological changes and employment growth. Entrepreneurial firms act as these “agents of change” by providing an essential source of new and unique ideas that might otherwise go. </a:t>
            </a:r>
          </a:p>
          <a:p>
            <a:pPr algn="just"/>
            <a:endParaRPr lang="en-US" sz="2000" dirty="0"/>
          </a:p>
          <a:p>
            <a:pPr marL="0" indent="0" algn="just">
              <a:buNone/>
            </a:pPr>
            <a:r>
              <a:rPr lang="en-US" sz="2000" dirty="0"/>
              <a:t>2. </a:t>
            </a:r>
            <a:r>
              <a:rPr lang="en-US" sz="2000" b="1" dirty="0"/>
              <a:t>Job Creation</a:t>
            </a:r>
            <a:r>
              <a:rPr lang="en-US" sz="2000" dirty="0"/>
              <a:t>: We know that job creation is vital to the overall long-term economic health of communities, regions, ad nations. Entrepreneurial ventures play very important role in it</a:t>
            </a:r>
            <a:r>
              <a:rPr lang="en-US" sz="2000" dirty="0" smtClean="0"/>
              <a:t>.</a:t>
            </a:r>
          </a:p>
          <a:p>
            <a:pPr marL="0" indent="0" algn="just">
              <a:buNone/>
            </a:pPr>
            <a:r>
              <a:rPr lang="en-US" sz="2000" dirty="0" smtClean="0"/>
              <a:t> </a:t>
            </a:r>
            <a:r>
              <a:rPr lang="en-US" sz="2000" dirty="0"/>
              <a:t>Small business create more jobs than large business do. During economic recession, when large companies are on their way to retrenchment of their work force, individuals whose jobs are eliminated find employment with small business. The creation of jobs by small businesses is expected to continue into the future as new firms start small and grow. </a:t>
            </a:r>
          </a:p>
          <a:p>
            <a:pPr algn="just"/>
            <a:endParaRPr lang="en-US" sz="2000" dirty="0"/>
          </a:p>
          <a:p>
            <a:pPr marL="0" indent="0" algn="just">
              <a:buNone/>
            </a:pPr>
            <a:r>
              <a:rPr lang="en-US" sz="2000" dirty="0"/>
              <a:t>3. </a:t>
            </a:r>
            <a:r>
              <a:rPr lang="en-US" sz="2000" b="1" dirty="0"/>
              <a:t>Number of New Start-ups</a:t>
            </a:r>
            <a:r>
              <a:rPr lang="en-US" sz="2000" dirty="0"/>
              <a:t>: All businesses whether they fit the definition of entrepreneurial or not – at one point in time were start-ups, the most convenient measure we have of the role that entrepreneurship plays in this economic statistic is to look at the number of new firms over a period of time. </a:t>
            </a:r>
            <a:endParaRPr lang="en-US" sz="2000" dirty="0" smtClean="0"/>
          </a:p>
          <a:p>
            <a:pPr marL="0" indent="0" algn="just">
              <a:buNone/>
            </a:pPr>
            <a:endParaRPr lang="en-US" sz="2000" dirty="0" smtClean="0"/>
          </a:p>
          <a:p>
            <a:pPr marL="0" indent="0" algn="just">
              <a:buNone/>
            </a:pPr>
            <a:r>
              <a:rPr lang="en-US" sz="2000" dirty="0" smtClean="0"/>
              <a:t>The </a:t>
            </a:r>
            <a:r>
              <a:rPr lang="en-US" sz="2000" dirty="0"/>
              <a:t>assump­tion that we have to make, then, is that some of these new firms engage in activi­ties that are entrepreneurial in nature. The next important function of entrepreneurship is starting the venture. In fact, entrepreneurs identify opportunities and possible competitive advantages. They set goals and strategies. </a:t>
            </a:r>
            <a:endParaRPr lang="en-US" sz="2000" dirty="0" smtClean="0"/>
          </a:p>
          <a:p>
            <a:pPr marL="0" indent="0" algn="just">
              <a:buNone/>
            </a:pPr>
            <a:endParaRPr lang="en-US" sz="2000" dirty="0"/>
          </a:p>
          <a:p>
            <a:pPr marL="0" indent="0" algn="just">
              <a:buNone/>
            </a:pPr>
            <a:r>
              <a:rPr lang="en-US" sz="2000" dirty="0" smtClean="0"/>
              <a:t>Pursuit </a:t>
            </a:r>
            <a:r>
              <a:rPr lang="en-US" sz="2000" dirty="0"/>
              <a:t>of entrepreneurship contributed to the overall creation of new firms. Why is the creation of new firms so important? It’s important because these new firms contribute to economic development through </a:t>
            </a:r>
          </a:p>
          <a:p>
            <a:endParaRPr lang="en-US" sz="2000" dirty="0"/>
          </a:p>
        </p:txBody>
      </p:sp>
      <p:sp>
        <p:nvSpPr>
          <p:cNvPr id="4" name="Rectangle 3"/>
          <p:cNvSpPr/>
          <p:nvPr/>
        </p:nvSpPr>
        <p:spPr>
          <a:xfrm>
            <a:off x="3886200" y="0"/>
            <a:ext cx="6858000" cy="470016"/>
          </a:xfrm>
          <a:prstGeom prst="rect">
            <a:avLst/>
          </a:prstGeom>
        </p:spPr>
        <p:txBody>
          <a:bodyPr lIns="114949" tIns="57475" rIns="114949" bIns="57475">
            <a:spAutoFit/>
          </a:bodyPr>
          <a:lstStyle/>
          <a:p>
            <a:pPr algn="ctr"/>
            <a:r>
              <a:rPr lang="en-US" b="1" dirty="0" smtClean="0"/>
              <a:t>Need </a:t>
            </a:r>
            <a:r>
              <a:rPr lang="en-US" b="1" dirty="0"/>
              <a:t>of Entrepreneurship</a:t>
            </a:r>
          </a:p>
        </p:txBody>
      </p:sp>
    </p:spTree>
    <p:extLst>
      <p:ext uri="{BB962C8B-B14F-4D97-AF65-F5344CB8AC3E}">
        <p14:creationId xmlns:p14="http://schemas.microsoft.com/office/powerpoint/2010/main" val="1721076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12344400" cy="8534399"/>
          </a:xfrm>
        </p:spPr>
        <p:txBody>
          <a:bodyPr>
            <a:normAutofit fontScale="62500" lnSpcReduction="20000"/>
          </a:bodyPr>
          <a:lstStyle/>
          <a:p>
            <a:pPr marL="0" indent="0" algn="just">
              <a:buNone/>
            </a:pPr>
            <a:r>
              <a:rPr lang="en-US" b="1" dirty="0" smtClean="0"/>
              <a:t>4.Opportunity </a:t>
            </a:r>
            <a:r>
              <a:rPr lang="en-US" b="1" dirty="0"/>
              <a:t>to Contribute to Society and Be Recognized for Your Efforts</a:t>
            </a:r>
            <a:r>
              <a:rPr lang="en-US" dirty="0"/>
              <a:t>: Often, small business owners are among the most respected and most trusted members of their communities. Business deals based on trust and mutual respect are the hallmark of many established small companies. These owners enjoy the trust and recognition they receive from the customers they have served faithfully over the years. Entrepreneurship often deals with the difficult issues of social responsibility and ethical problems. Entrepreneurship produces such goods and services that protect consumer health and global environment and helps in creating better living conditions in society. It generates employment and conserves natural resources, balances growth in the country and provides more amenities to people. Ethical considerations also play a role in decisions and actions of entrepreneurs. </a:t>
            </a:r>
            <a:endParaRPr lang="en-US" dirty="0" smtClean="0"/>
          </a:p>
          <a:p>
            <a:pPr marL="0" indent="0" algn="just">
              <a:buNone/>
            </a:pPr>
            <a:endParaRPr lang="en-US" dirty="0" smtClean="0"/>
          </a:p>
          <a:p>
            <a:pPr marL="0" indent="0" algn="just">
              <a:buNone/>
            </a:pPr>
            <a:r>
              <a:rPr lang="en-US" dirty="0" smtClean="0"/>
              <a:t>5</a:t>
            </a:r>
            <a:r>
              <a:rPr lang="en-US" dirty="0"/>
              <a:t>. </a:t>
            </a:r>
            <a:r>
              <a:rPr lang="en-US" b="1" dirty="0"/>
              <a:t>Path of Creating Tomorrow</a:t>
            </a:r>
            <a:r>
              <a:rPr lang="en-US" dirty="0"/>
              <a:t>: Peter </a:t>
            </a:r>
            <a:r>
              <a:rPr lang="en-US" dirty="0" err="1"/>
              <a:t>Drucker</a:t>
            </a:r>
            <a:r>
              <a:rPr lang="en-US" dirty="0"/>
              <a:t> Says, “Entrepreneur has to seek off yesterday and to render obsolete what already exists and is already known. He has to create tomorrow. Making the business of tomorrow cannot be a flash of genius. It requires systematic analysis and hard, rigorous work today·. The specific job of entrepreneurship is to make today’s business capable of making the future, of making itself into a different business”. </a:t>
            </a:r>
            <a:endParaRPr lang="en-US" dirty="0" smtClean="0"/>
          </a:p>
          <a:p>
            <a:pPr marL="0" indent="0" algn="just">
              <a:buNone/>
            </a:pPr>
            <a:endParaRPr lang="en-US" dirty="0" smtClean="0"/>
          </a:p>
          <a:p>
            <a:pPr marL="0" indent="0" algn="just">
              <a:buNone/>
            </a:pPr>
            <a:r>
              <a:rPr lang="en-US" dirty="0" smtClean="0"/>
              <a:t>6</a:t>
            </a:r>
            <a:r>
              <a:rPr lang="en-US" dirty="0"/>
              <a:t>. </a:t>
            </a:r>
            <a:r>
              <a:rPr lang="en-US" b="1" dirty="0"/>
              <a:t>Entrepreneurship Provides an Opportunity to Make a Difference and Create Your Own Destiny</a:t>
            </a:r>
            <a:r>
              <a:rPr lang="en-US" dirty="0"/>
              <a:t>: Increasingly, entrepreneurs are starting businesses because they see an opportunity to make a difference in a cause that is important to them. Entrepreneurs are finding ways to combine their concerns for social issues ad their desire to earn a good living. Owning a business provides entrepreneurs the independence and the opportunity to achieve what is important to them. </a:t>
            </a:r>
          </a:p>
        </p:txBody>
      </p:sp>
    </p:spTree>
    <p:extLst>
      <p:ext uri="{BB962C8B-B14F-4D97-AF65-F5344CB8AC3E}">
        <p14:creationId xmlns:p14="http://schemas.microsoft.com/office/powerpoint/2010/main" val="380633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1"/>
            <a:ext cx="12344400" cy="7025222"/>
          </a:xfrm>
        </p:spPr>
        <p:txBody>
          <a:bodyPr>
            <a:normAutofit fontScale="70000" lnSpcReduction="20000"/>
          </a:bodyPr>
          <a:lstStyle/>
          <a:p>
            <a:pPr marL="0" indent="0" algn="just">
              <a:buNone/>
            </a:pPr>
            <a:r>
              <a:rPr lang="en-US" dirty="0"/>
              <a:t>7</a:t>
            </a:r>
            <a:r>
              <a:rPr lang="en-US" b="1" dirty="0"/>
              <a:t>. Entrepreneurship Serve Small Markets With New Technology</a:t>
            </a:r>
            <a:r>
              <a:rPr lang="en-US" dirty="0"/>
              <a:t>: Large firms, with their crippling overheads, do not find it profitable to serve small populations. This is where small entrepreneurial firms serve an invaluable role by providing specialized products to niche customers. Entrepreneurial firms are usually faster to come to the market with radical new technologies. Ultimately, this will lead to a better standard of living for the whole society. </a:t>
            </a:r>
            <a:endParaRPr lang="en-US" dirty="0" smtClean="0"/>
          </a:p>
          <a:p>
            <a:pPr algn="just"/>
            <a:endParaRPr lang="en-US" dirty="0" smtClean="0"/>
          </a:p>
          <a:p>
            <a:pPr marL="0" indent="0" algn="just">
              <a:buNone/>
            </a:pPr>
            <a:r>
              <a:rPr lang="en-US" b="1" dirty="0" smtClean="0"/>
              <a:t>8</a:t>
            </a:r>
            <a:r>
              <a:rPr lang="en-US" b="1" dirty="0"/>
              <a:t>. Entrepreneurship Provides Opportunity to Reach Your Full Potential and Reap Impressive Profit</a:t>
            </a:r>
            <a:r>
              <a:rPr lang="en-US" dirty="0"/>
              <a:t>: Too many people find .their work boring, unchallenging, and unexciting, but not entrepreneurs. To them, there is little difference between work and play; the two are synonymous. Entrepreneurs’ businesses become their instruments for self-expression and self-actualization. They know that the only boundaries on their success are those imposed by their own creativity, enthusiasm, and vision. Although money is not the primary force driving most entrepreneurs, the profits their businesses can earn are an important motivating factor in their decisions to launch companies. Most entrepreneurs never become super-rich: but many of them do become quite wealthy</a:t>
            </a:r>
          </a:p>
          <a:p>
            <a:endParaRPr lang="en-US" dirty="0"/>
          </a:p>
        </p:txBody>
      </p:sp>
    </p:spTree>
    <p:extLst>
      <p:ext uri="{BB962C8B-B14F-4D97-AF65-F5344CB8AC3E}">
        <p14:creationId xmlns:p14="http://schemas.microsoft.com/office/powerpoint/2010/main" val="2449470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08005"/>
            <a:ext cx="12344400" cy="8483595"/>
          </a:xfrm>
        </p:spPr>
        <p:txBody>
          <a:bodyPr>
            <a:normAutofit fontScale="55000" lnSpcReduction="20000"/>
          </a:bodyPr>
          <a:lstStyle/>
          <a:p>
            <a:pPr marL="0" indent="0" algn="just">
              <a:buNone/>
            </a:pPr>
            <a:r>
              <a:rPr lang="en-US" b="1" dirty="0"/>
              <a:t>9. Other Contribution</a:t>
            </a:r>
            <a:r>
              <a:rPr lang="en-US" dirty="0"/>
              <a:t>: </a:t>
            </a:r>
            <a:r>
              <a:rPr lang="en-US" dirty="0" smtClean="0"/>
              <a:t>Entrepreneurship </a:t>
            </a:r>
            <a:r>
              <a:rPr lang="en-US" dirty="0"/>
              <a:t>in small businesses helps in distribution of products of large business. They, thus, support the large business </a:t>
            </a:r>
            <a:r>
              <a:rPr lang="en-US" dirty="0" smtClean="0"/>
              <a:t>houses.</a:t>
            </a:r>
          </a:p>
          <a:p>
            <a:pPr marL="0" indent="0" algn="just">
              <a:buNone/>
            </a:pPr>
            <a:endParaRPr lang="en-US" dirty="0" smtClean="0"/>
          </a:p>
          <a:p>
            <a:pPr algn="just">
              <a:buFont typeface="Wingdings" pitchFamily="2" charset="2"/>
              <a:buChar char="Ø"/>
            </a:pPr>
            <a:r>
              <a:rPr lang="en-US" dirty="0" smtClean="0"/>
              <a:t> </a:t>
            </a:r>
            <a:r>
              <a:rPr lang="en-US" dirty="0"/>
              <a:t>It offers business avenues to women and minorities. Women and minorities are allowed the benefit of financial independence and a chance to exhibit the ability to manage business enterprises.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 </a:t>
            </a:r>
            <a:r>
              <a:rPr lang="en-US" dirty="0"/>
              <a:t>Dispersal of economic activities to different sectors of economy and identifying new avenues of growth.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 </a:t>
            </a:r>
            <a:r>
              <a:rPr lang="en-US" dirty="0"/>
              <a:t>Improvement of the standard of living of different weaker sections in the society. </a:t>
            </a:r>
            <a:r>
              <a:rPr lang="en-US" dirty="0" smtClean="0"/>
              <a:t> </a:t>
            </a:r>
            <a:r>
              <a:rPr lang="en-US" dirty="0"/>
              <a:t>Bring socio political change in the society</a:t>
            </a:r>
            <a:r>
              <a:rPr lang="en-US" dirty="0" smtClean="0"/>
              <a:t>.</a:t>
            </a:r>
          </a:p>
          <a:p>
            <a:pPr algn="just">
              <a:buFont typeface="Wingdings" pitchFamily="2" charset="2"/>
              <a:buChar char="Ø"/>
            </a:pPr>
            <a:endParaRPr lang="en-US" dirty="0" smtClean="0"/>
          </a:p>
          <a:p>
            <a:pPr algn="just">
              <a:buFont typeface="Wingdings" pitchFamily="2" charset="2"/>
              <a:buChar char="Ø"/>
            </a:pPr>
            <a:r>
              <a:rPr lang="en-US" dirty="0" smtClean="0"/>
              <a:t> </a:t>
            </a:r>
            <a:r>
              <a:rPr lang="en-US" dirty="0"/>
              <a:t>Develop technological </a:t>
            </a:r>
            <a:r>
              <a:rPr lang="en-US" dirty="0" smtClean="0"/>
              <a:t>know-how to  </a:t>
            </a:r>
            <a:r>
              <a:rPr lang="en-US" dirty="0"/>
              <a:t>Improve culture of business and expand commercial activities.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 </a:t>
            </a:r>
            <a:r>
              <a:rPr lang="en-US" dirty="0"/>
              <a:t>Entrepreneurship acts as a change agent to meet the requirements of the changing markets and customer preferences.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 </a:t>
            </a:r>
            <a:r>
              <a:rPr lang="en-US" dirty="0"/>
              <a:t>It helps in bringing about change and development of the civilization through change in trade, comment be and industrialization. </a:t>
            </a:r>
            <a:endParaRPr lang="en-US" dirty="0" smtClean="0"/>
          </a:p>
          <a:p>
            <a:pPr algn="just">
              <a:buFont typeface="Wingdings" pitchFamily="2" charset="2"/>
              <a:buChar char="Ø"/>
            </a:pPr>
            <a:endParaRPr lang="en-US" dirty="0" smtClean="0"/>
          </a:p>
          <a:p>
            <a:pPr algn="just">
              <a:buFont typeface="Wingdings" pitchFamily="2" charset="2"/>
              <a:buChar char="Ø"/>
            </a:pPr>
            <a:r>
              <a:rPr lang="en-US" dirty="0" smtClean="0"/>
              <a:t> </a:t>
            </a:r>
            <a:r>
              <a:rPr lang="en-US" dirty="0"/>
              <a:t>It arouses the need for achievement in individuals which brings about a change in the economic scenario through economic development and growth.  It results in exploitation of economy’s resources, such as </a:t>
            </a:r>
            <a:r>
              <a:rPr lang="en-US" dirty="0" err="1"/>
              <a:t>labour</a:t>
            </a:r>
            <a:r>
              <a:rPr lang="en-US" dirty="0"/>
              <a:t>, capital and technology to the fullest extent</a:t>
            </a:r>
            <a:endParaRPr lang="en-US" b="1" dirty="0"/>
          </a:p>
        </p:txBody>
      </p:sp>
    </p:spTree>
    <p:extLst>
      <p:ext uri="{BB962C8B-B14F-4D97-AF65-F5344CB8AC3E}">
        <p14:creationId xmlns:p14="http://schemas.microsoft.com/office/powerpoint/2010/main" val="1954527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203200"/>
            <a:ext cx="12801600" cy="8534400"/>
          </a:xfrm>
        </p:spPr>
        <p:txBody>
          <a:bodyPr>
            <a:normAutofit fontScale="62500" lnSpcReduction="20000"/>
          </a:bodyPr>
          <a:lstStyle/>
          <a:p>
            <a:pPr marL="0" indent="0" algn="ctr">
              <a:buNone/>
            </a:pPr>
            <a:r>
              <a:rPr lang="en-US" b="1" dirty="0" smtClean="0"/>
              <a:t>TYPES </a:t>
            </a:r>
            <a:r>
              <a:rPr lang="en-US" b="1" dirty="0"/>
              <a:t>OF </a:t>
            </a:r>
            <a:r>
              <a:rPr lang="en-US" b="1" dirty="0" smtClean="0"/>
              <a:t>ENTREPRENEURSHIP</a:t>
            </a:r>
            <a:r>
              <a:rPr lang="en-US" dirty="0" smtClean="0"/>
              <a:t>. </a:t>
            </a:r>
          </a:p>
          <a:p>
            <a:pPr marL="0" indent="0" algn="ctr">
              <a:buNone/>
            </a:pPr>
            <a:endParaRPr lang="en-US" dirty="0" smtClean="0"/>
          </a:p>
          <a:p>
            <a:pPr marL="0" indent="0" algn="ctr">
              <a:buNone/>
            </a:pPr>
            <a:r>
              <a:rPr lang="en-US" sz="5100" b="1" dirty="0" smtClean="0"/>
              <a:t>Based </a:t>
            </a:r>
            <a:r>
              <a:rPr lang="en-US" sz="5100" b="1" dirty="0"/>
              <a:t>on </a:t>
            </a:r>
            <a:r>
              <a:rPr lang="en-US" sz="5100" b="1" dirty="0" smtClean="0"/>
              <a:t>Risk</a:t>
            </a:r>
          </a:p>
          <a:p>
            <a:pPr algn="just"/>
            <a:r>
              <a:rPr lang="en-US" dirty="0" smtClean="0"/>
              <a:t> </a:t>
            </a:r>
            <a:r>
              <a:rPr lang="en-US" dirty="0"/>
              <a:t>(a) </a:t>
            </a:r>
            <a:r>
              <a:rPr lang="en-US" b="1" dirty="0"/>
              <a:t>Innovative</a:t>
            </a:r>
            <a:r>
              <a:rPr lang="en-US" dirty="0"/>
              <a:t> Entrepreneurship Entrepreneur comes up with new ideas and turns them into viable business and find new ways to market the products that make their business stand out from the crowd and sometimes create a new crowd. Examples are Steve Jobs and Bill Gates. </a:t>
            </a:r>
            <a:endParaRPr lang="en-US" dirty="0" smtClean="0"/>
          </a:p>
          <a:p>
            <a:pPr algn="just"/>
            <a:endParaRPr lang="en-US" dirty="0" smtClean="0"/>
          </a:p>
          <a:p>
            <a:pPr algn="just"/>
            <a:r>
              <a:rPr lang="en-US" dirty="0" smtClean="0"/>
              <a:t>(</a:t>
            </a:r>
            <a:r>
              <a:rPr lang="en-US" dirty="0"/>
              <a:t>b) </a:t>
            </a:r>
            <a:r>
              <a:rPr lang="en-US" b="1" dirty="0"/>
              <a:t>Imitative</a:t>
            </a:r>
            <a:r>
              <a:rPr lang="en-US" dirty="0"/>
              <a:t> Entrepreneurship implements current techniques from which they copy certain business ideas and improve upon them as to gain an upper hand in the market. Imitative entrepreneurship is characterized by the adoption of exogenously changing technologies. Examples are development of small shopping complexes and small car manufacturers. </a:t>
            </a:r>
            <a:endParaRPr lang="en-US" dirty="0" smtClean="0"/>
          </a:p>
          <a:p>
            <a:pPr algn="just"/>
            <a:endParaRPr lang="en-US" dirty="0" smtClean="0"/>
          </a:p>
          <a:p>
            <a:pPr algn="just"/>
            <a:r>
              <a:rPr lang="en-US" dirty="0" smtClean="0"/>
              <a:t>(</a:t>
            </a:r>
            <a:r>
              <a:rPr lang="en-US" dirty="0"/>
              <a:t>c) </a:t>
            </a:r>
            <a:r>
              <a:rPr lang="en-US" b="1" dirty="0"/>
              <a:t>Fabian</a:t>
            </a:r>
            <a:r>
              <a:rPr lang="en-US" dirty="0"/>
              <a:t> Entrepreneurship is concerned with such business organizations in which the individual owner does not take initiative in visualizing and implementing new ideas and innovation. Dealings are determined by customs, religion, trading and past practices. They are not too interested in taking risks or changes and they try to follow the beaten track created by their predecessors. </a:t>
            </a:r>
            <a:endParaRPr lang="en-US" dirty="0" smtClean="0"/>
          </a:p>
          <a:p>
            <a:pPr algn="just"/>
            <a:endParaRPr lang="en-US" dirty="0" smtClean="0"/>
          </a:p>
          <a:p>
            <a:pPr algn="just"/>
            <a:r>
              <a:rPr lang="en-US" dirty="0" smtClean="0"/>
              <a:t>(</a:t>
            </a:r>
            <a:r>
              <a:rPr lang="en-US" dirty="0"/>
              <a:t>d) </a:t>
            </a:r>
            <a:r>
              <a:rPr lang="en-US" b="1" dirty="0"/>
              <a:t>Drone</a:t>
            </a:r>
            <a:r>
              <a:rPr lang="en-US" dirty="0"/>
              <a:t> Entrepreneurship is concerned with such businesses in which owners are satisfied with the existing mode and speed of business activity and show no inclination in gaining market leadership. They refuse to make any modification in the existing production methods </a:t>
            </a:r>
            <a:r>
              <a:rPr lang="en-US" dirty="0" err="1"/>
              <a:t>inspite</a:t>
            </a:r>
            <a:r>
              <a:rPr lang="en-US" dirty="0"/>
              <a:t> of incurring recurring losses. </a:t>
            </a:r>
          </a:p>
        </p:txBody>
      </p:sp>
    </p:spTree>
    <p:extLst>
      <p:ext uri="{BB962C8B-B14F-4D97-AF65-F5344CB8AC3E}">
        <p14:creationId xmlns:p14="http://schemas.microsoft.com/office/powerpoint/2010/main" val="2687209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13144500" cy="8636000"/>
          </a:xfrm>
        </p:spPr>
        <p:txBody>
          <a:bodyPr>
            <a:normAutofit lnSpcReduction="10000"/>
          </a:bodyPr>
          <a:lstStyle/>
          <a:p>
            <a:pPr marL="0" indent="0" algn="ctr">
              <a:buNone/>
            </a:pPr>
            <a:r>
              <a:rPr lang="en-US" b="1" dirty="0" smtClean="0"/>
              <a:t>Based </a:t>
            </a:r>
            <a:r>
              <a:rPr lang="en-US" b="1" dirty="0"/>
              <a:t>on type of </a:t>
            </a:r>
            <a:r>
              <a:rPr lang="en-US" b="1" dirty="0" smtClean="0"/>
              <a:t>Business</a:t>
            </a:r>
          </a:p>
          <a:p>
            <a:pPr marL="0" indent="0" algn="just">
              <a:buNone/>
            </a:pPr>
            <a:r>
              <a:rPr lang="en-US" dirty="0" smtClean="0"/>
              <a:t> </a:t>
            </a:r>
            <a:r>
              <a:rPr lang="en-US" dirty="0"/>
              <a:t>(a) </a:t>
            </a:r>
            <a:r>
              <a:rPr lang="en-US" b="1" dirty="0"/>
              <a:t>Agricultural</a:t>
            </a:r>
            <a:r>
              <a:rPr lang="en-US" dirty="0"/>
              <a:t> Entrepreneurship covers a wide spectrum of agricultural activities like cultivation, marketing of agricultural produce, irrigation, mechanization and agricultural technology</a:t>
            </a:r>
            <a:r>
              <a:rPr lang="en-US" dirty="0" smtClean="0"/>
              <a:t>.</a:t>
            </a:r>
          </a:p>
          <a:p>
            <a:pPr marL="0" indent="0" algn="just">
              <a:buNone/>
            </a:pPr>
            <a:r>
              <a:rPr lang="en-US" dirty="0" smtClean="0"/>
              <a:t> </a:t>
            </a:r>
            <a:r>
              <a:rPr lang="en-US" dirty="0"/>
              <a:t>(b) </a:t>
            </a:r>
            <a:r>
              <a:rPr lang="en-US" b="1" dirty="0"/>
              <a:t>Manufacturing</a:t>
            </a:r>
            <a:r>
              <a:rPr lang="en-US" dirty="0"/>
              <a:t> Entrepreneurship identifies needs of customers and then explores the resources and technology to be used to manufacture the products to satisfy those needs by converting raw materials into finished products. </a:t>
            </a:r>
          </a:p>
          <a:p>
            <a:pPr marL="0" indent="0" algn="just">
              <a:buNone/>
            </a:pPr>
            <a:r>
              <a:rPr lang="en-US" dirty="0"/>
              <a:t>(c) </a:t>
            </a:r>
            <a:r>
              <a:rPr lang="en-US" b="1" dirty="0"/>
              <a:t>Trading</a:t>
            </a:r>
            <a:r>
              <a:rPr lang="en-US" dirty="0"/>
              <a:t> Entrepreneurship procures finished products from manufacturers and sells these to customers either directly or through middlemen such as wholesalers, dealers, and retailers. These middlemen act as a link between the manufacturer and customer.</a:t>
            </a:r>
          </a:p>
        </p:txBody>
      </p:sp>
    </p:spTree>
    <p:extLst>
      <p:ext uri="{BB962C8B-B14F-4D97-AF65-F5344CB8AC3E}">
        <p14:creationId xmlns:p14="http://schemas.microsoft.com/office/powerpoint/2010/main" val="3279717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5"/>
            <a:ext cx="12801600" cy="7863417"/>
          </a:xfrm>
        </p:spPr>
        <p:txBody>
          <a:bodyPr>
            <a:normAutofit/>
          </a:bodyPr>
          <a:lstStyle/>
          <a:p>
            <a:pPr marL="0" indent="0" algn="ctr">
              <a:buNone/>
            </a:pPr>
            <a:r>
              <a:rPr lang="en-US" b="1" dirty="0"/>
              <a:t>Based on use of Technology </a:t>
            </a:r>
            <a:endParaRPr lang="en-US" b="1" dirty="0" smtClean="0"/>
          </a:p>
          <a:p>
            <a:pPr algn="just"/>
            <a:r>
              <a:rPr lang="en-US" dirty="0" smtClean="0"/>
              <a:t>(</a:t>
            </a:r>
            <a:r>
              <a:rPr lang="en-US" dirty="0"/>
              <a:t>a) </a:t>
            </a:r>
            <a:r>
              <a:rPr lang="en-US" b="1" dirty="0"/>
              <a:t>Technical</a:t>
            </a:r>
            <a:r>
              <a:rPr lang="en-US" dirty="0"/>
              <a:t> Entrepreneurship deals with establishing and running industry based on science and technology. They use innovative methods of production. </a:t>
            </a:r>
            <a:endParaRPr lang="en-US" dirty="0" smtClean="0"/>
          </a:p>
          <a:p>
            <a:pPr algn="just"/>
            <a:r>
              <a:rPr lang="en-US" dirty="0" smtClean="0"/>
              <a:t>(</a:t>
            </a:r>
            <a:r>
              <a:rPr lang="en-US" dirty="0"/>
              <a:t>b) </a:t>
            </a:r>
            <a:r>
              <a:rPr lang="en-US" b="1" dirty="0"/>
              <a:t>Non-Technical</a:t>
            </a:r>
            <a:r>
              <a:rPr lang="en-US" dirty="0"/>
              <a:t> Entrepreneurship is concerned with the use of alternative and imitative methods of marketing and distribution strategies to make their business survive and thrive in a competitive market</a:t>
            </a:r>
          </a:p>
        </p:txBody>
      </p:sp>
    </p:spTree>
    <p:extLst>
      <p:ext uri="{BB962C8B-B14F-4D97-AF65-F5344CB8AC3E}">
        <p14:creationId xmlns:p14="http://schemas.microsoft.com/office/powerpoint/2010/main" val="3796659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12801600" cy="8229600"/>
          </a:xfrm>
        </p:spPr>
        <p:txBody>
          <a:bodyPr>
            <a:normAutofit/>
          </a:bodyPr>
          <a:lstStyle/>
          <a:p>
            <a:pPr marL="0" indent="0" algn="ctr">
              <a:buNone/>
            </a:pPr>
            <a:r>
              <a:rPr lang="en-US" b="1" dirty="0"/>
              <a:t>Based on Ownership </a:t>
            </a:r>
            <a:endParaRPr lang="en-US" b="1" dirty="0" smtClean="0"/>
          </a:p>
          <a:p>
            <a:pPr marL="0" indent="0" algn="just">
              <a:buNone/>
            </a:pPr>
            <a:r>
              <a:rPr lang="en-US" dirty="0" smtClean="0"/>
              <a:t>(</a:t>
            </a:r>
            <a:r>
              <a:rPr lang="en-US" dirty="0"/>
              <a:t>a</a:t>
            </a:r>
            <a:r>
              <a:rPr lang="en-US" dirty="0" smtClean="0"/>
              <a:t>) </a:t>
            </a:r>
            <a:r>
              <a:rPr lang="en-US" b="1" dirty="0"/>
              <a:t>Corporate</a:t>
            </a:r>
            <a:r>
              <a:rPr lang="en-US" dirty="0"/>
              <a:t> ownership is where an individual through innovation and skill </a:t>
            </a:r>
            <a:r>
              <a:rPr lang="en-US" dirty="0" err="1"/>
              <a:t>organises</a:t>
            </a:r>
            <a:r>
              <a:rPr lang="en-US" dirty="0"/>
              <a:t>, manages and controls a corporate undertaking efficiently. </a:t>
            </a:r>
            <a:endParaRPr lang="en-US" dirty="0" smtClean="0"/>
          </a:p>
          <a:p>
            <a:pPr marL="0" indent="0" algn="just">
              <a:buNone/>
            </a:pPr>
            <a:r>
              <a:rPr lang="en-US" dirty="0" smtClean="0"/>
              <a:t>(</a:t>
            </a:r>
            <a:r>
              <a:rPr lang="en-US" dirty="0"/>
              <a:t>b) </a:t>
            </a:r>
            <a:r>
              <a:rPr lang="en-US" b="1" dirty="0"/>
              <a:t>Private</a:t>
            </a:r>
            <a:r>
              <a:rPr lang="en-US" dirty="0"/>
              <a:t> Entrepreneurship is where an individual sets up a business as a sole owner of the business and bears the entire risk involved in it</a:t>
            </a:r>
            <a:r>
              <a:rPr lang="en-US" dirty="0" smtClean="0"/>
              <a:t>.</a:t>
            </a:r>
          </a:p>
          <a:p>
            <a:pPr marL="0" indent="0" algn="just">
              <a:buNone/>
            </a:pPr>
            <a:r>
              <a:rPr lang="en-US" dirty="0" smtClean="0"/>
              <a:t>(</a:t>
            </a:r>
            <a:r>
              <a:rPr lang="en-US" dirty="0"/>
              <a:t>c) </a:t>
            </a:r>
            <a:r>
              <a:rPr lang="en-US" b="1" dirty="0"/>
              <a:t>State</a:t>
            </a:r>
            <a:r>
              <a:rPr lang="en-US" dirty="0"/>
              <a:t> Entrepreneurship is where trading or industrial venture is undertaken by the State or the Government</a:t>
            </a:r>
            <a:r>
              <a:rPr lang="en-US" dirty="0" smtClean="0"/>
              <a:t>.</a:t>
            </a:r>
          </a:p>
          <a:p>
            <a:pPr marL="0" indent="0" algn="just">
              <a:buNone/>
            </a:pPr>
            <a:r>
              <a:rPr lang="en-US" dirty="0" smtClean="0"/>
              <a:t> </a:t>
            </a:r>
            <a:r>
              <a:rPr lang="en-US" dirty="0"/>
              <a:t>(d) </a:t>
            </a:r>
            <a:r>
              <a:rPr lang="en-US" b="1" dirty="0"/>
              <a:t>Joint</a:t>
            </a:r>
            <a:r>
              <a:rPr lang="en-US" dirty="0"/>
              <a:t> Entrepreneurship implies a joint business endeavor between a private entrepreneur and the Government</a:t>
            </a:r>
          </a:p>
        </p:txBody>
      </p:sp>
    </p:spTree>
    <p:extLst>
      <p:ext uri="{BB962C8B-B14F-4D97-AF65-F5344CB8AC3E}">
        <p14:creationId xmlns:p14="http://schemas.microsoft.com/office/powerpoint/2010/main" val="2366167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5"/>
            <a:ext cx="12344400" cy="7558617"/>
          </a:xfrm>
        </p:spPr>
        <p:txBody>
          <a:bodyPr>
            <a:normAutofit/>
          </a:bodyPr>
          <a:lstStyle/>
          <a:p>
            <a:pPr marL="0" indent="0" algn="ctr">
              <a:buNone/>
            </a:pPr>
            <a:r>
              <a:rPr lang="en-US" b="1" dirty="0"/>
              <a:t>Based on size of </a:t>
            </a:r>
            <a:r>
              <a:rPr lang="en-US" b="1" dirty="0" smtClean="0"/>
              <a:t>Enterprise</a:t>
            </a:r>
          </a:p>
          <a:p>
            <a:pPr marL="0" indent="0" algn="just">
              <a:buNone/>
            </a:pPr>
            <a:r>
              <a:rPr lang="en-US" dirty="0" smtClean="0"/>
              <a:t>1</a:t>
            </a:r>
            <a:r>
              <a:rPr lang="en-US" dirty="0"/>
              <a:t>. </a:t>
            </a:r>
            <a:r>
              <a:rPr lang="en-US" b="1" dirty="0"/>
              <a:t>Micro </a:t>
            </a:r>
            <a:r>
              <a:rPr lang="en-US" dirty="0"/>
              <a:t>Enterprises: Any business with a turnover of up to Rupees five </a:t>
            </a:r>
            <a:r>
              <a:rPr lang="en-US" dirty="0" err="1"/>
              <a:t>crore</a:t>
            </a:r>
            <a:r>
              <a:rPr lang="en-US" dirty="0"/>
              <a:t>. </a:t>
            </a:r>
            <a:endParaRPr lang="en-US" dirty="0" smtClean="0"/>
          </a:p>
          <a:p>
            <a:pPr marL="0" indent="0" algn="just">
              <a:buNone/>
            </a:pPr>
            <a:r>
              <a:rPr lang="en-US" dirty="0" smtClean="0"/>
              <a:t>2</a:t>
            </a:r>
            <a:r>
              <a:rPr lang="en-US" b="1" dirty="0" smtClean="0"/>
              <a:t>. Small-Scale </a:t>
            </a:r>
            <a:r>
              <a:rPr lang="en-US" dirty="0" smtClean="0"/>
              <a:t>Entrepreneurship: A small enterprise has an annual turnover of more than Rupees five </a:t>
            </a:r>
            <a:r>
              <a:rPr lang="en-US" dirty="0" err="1" smtClean="0"/>
              <a:t>crore</a:t>
            </a:r>
            <a:r>
              <a:rPr lang="en-US" dirty="0" smtClean="0"/>
              <a:t> but not more than </a:t>
            </a:r>
            <a:r>
              <a:rPr lang="en-US" dirty="0" err="1" smtClean="0"/>
              <a:t>Rs</a:t>
            </a:r>
            <a:r>
              <a:rPr lang="en-US" dirty="0" smtClean="0"/>
              <a:t> 75 </a:t>
            </a:r>
            <a:r>
              <a:rPr lang="en-US" dirty="0" err="1" smtClean="0"/>
              <a:t>crore</a:t>
            </a:r>
            <a:r>
              <a:rPr lang="en-US" dirty="0" smtClean="0"/>
              <a:t>. 3. Medium-Scale Entrepreneurship: A business with a turnover over </a:t>
            </a:r>
            <a:r>
              <a:rPr lang="en-US" dirty="0" err="1" smtClean="0"/>
              <a:t>Rs</a:t>
            </a:r>
            <a:r>
              <a:rPr lang="en-US" dirty="0" smtClean="0"/>
              <a:t> 75 </a:t>
            </a:r>
            <a:r>
              <a:rPr lang="en-US" dirty="0" err="1" smtClean="0"/>
              <a:t>crore</a:t>
            </a:r>
            <a:r>
              <a:rPr lang="en-US" dirty="0" smtClean="0"/>
              <a:t> and </a:t>
            </a:r>
            <a:r>
              <a:rPr lang="en-US" dirty="0" err="1" smtClean="0"/>
              <a:t>upto</a:t>
            </a:r>
            <a:r>
              <a:rPr lang="en-US" dirty="0" smtClean="0"/>
              <a:t> </a:t>
            </a:r>
            <a:r>
              <a:rPr lang="en-US" dirty="0" err="1" smtClean="0"/>
              <a:t>Rs</a:t>
            </a:r>
            <a:r>
              <a:rPr lang="en-US" dirty="0" smtClean="0"/>
              <a:t> 250 </a:t>
            </a:r>
            <a:r>
              <a:rPr lang="en-US" dirty="0" err="1" smtClean="0"/>
              <a:t>crore</a:t>
            </a:r>
            <a:r>
              <a:rPr lang="en-US" dirty="0" smtClean="0"/>
              <a:t> </a:t>
            </a:r>
          </a:p>
          <a:p>
            <a:pPr marL="0" indent="0" algn="just">
              <a:buNone/>
            </a:pPr>
            <a:r>
              <a:rPr lang="en-US" dirty="0" smtClean="0"/>
              <a:t>4</a:t>
            </a:r>
            <a:r>
              <a:rPr lang="en-US" dirty="0"/>
              <a:t>. </a:t>
            </a:r>
            <a:r>
              <a:rPr lang="en-US" b="1" dirty="0"/>
              <a:t>Large-Scale</a:t>
            </a:r>
            <a:r>
              <a:rPr lang="en-US" dirty="0"/>
              <a:t> Entrepreneurship: Business with turnover over </a:t>
            </a:r>
            <a:r>
              <a:rPr lang="en-US" dirty="0" err="1"/>
              <a:t>Rs</a:t>
            </a:r>
            <a:r>
              <a:rPr lang="en-US" dirty="0"/>
              <a:t> 250 </a:t>
            </a:r>
            <a:r>
              <a:rPr lang="en-US" dirty="0" err="1"/>
              <a:t>crore</a:t>
            </a:r>
            <a:endParaRPr lang="en-US" dirty="0"/>
          </a:p>
        </p:txBody>
      </p:sp>
    </p:spTree>
    <p:extLst>
      <p:ext uri="{BB962C8B-B14F-4D97-AF65-F5344CB8AC3E}">
        <p14:creationId xmlns:p14="http://schemas.microsoft.com/office/powerpoint/2010/main" val="1568390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6184"/>
            <a:ext cx="12344400" cy="751416"/>
          </a:xfrm>
        </p:spPr>
        <p:txBody>
          <a:bodyPr>
            <a:normAutofit fontScale="90000"/>
          </a:bodyPr>
          <a:lstStyle/>
          <a:p>
            <a:r>
              <a:rPr lang="en-US" sz="4000" dirty="0" smtClean="0">
                <a:latin typeface="+mn-lt"/>
                <a:ea typeface="+mn-ea"/>
                <a:cs typeface="+mn-cs"/>
              </a:rPr>
              <a:t>Evolution of </a:t>
            </a:r>
            <a:r>
              <a:rPr lang="en-US" sz="3600" dirty="0" smtClean="0"/>
              <a:t>Entrepreneurship </a:t>
            </a:r>
            <a:r>
              <a:rPr lang="en-US" sz="3600" dirty="0"/>
              <a:t>in India </a:t>
            </a:r>
            <a:r>
              <a:rPr lang="en-US" sz="4000" dirty="0">
                <a:latin typeface="+mn-lt"/>
                <a:ea typeface="+mn-ea"/>
                <a:cs typeface="+mn-cs"/>
              </a:rPr>
              <a:t/>
            </a:r>
            <a:br>
              <a:rPr lang="en-US" sz="4000" dirty="0">
                <a:latin typeface="+mn-lt"/>
                <a:ea typeface="+mn-ea"/>
                <a:cs typeface="+mn-cs"/>
              </a:rPr>
            </a:br>
            <a:endParaRPr lang="en-US" sz="4000" dirty="0">
              <a:latin typeface="+mn-lt"/>
              <a:ea typeface="+mn-ea"/>
              <a:cs typeface="+mn-cs"/>
            </a:endParaRPr>
          </a:p>
        </p:txBody>
      </p:sp>
      <p:sp>
        <p:nvSpPr>
          <p:cNvPr id="3" name="Content Placeholder 2"/>
          <p:cNvSpPr>
            <a:spLocks noGrp="1"/>
          </p:cNvSpPr>
          <p:nvPr>
            <p:ph idx="1"/>
          </p:nvPr>
        </p:nvSpPr>
        <p:spPr>
          <a:xfrm>
            <a:off x="685800" y="1016005"/>
            <a:ext cx="12344400" cy="8127995"/>
          </a:xfrm>
        </p:spPr>
        <p:txBody>
          <a:bodyPr>
            <a:normAutofit fontScale="92500" lnSpcReduction="20000"/>
          </a:bodyPr>
          <a:lstStyle/>
          <a:p>
            <a:pPr marL="0" indent="0" algn="just">
              <a:buNone/>
            </a:pPr>
            <a:r>
              <a:rPr lang="en-US" dirty="0"/>
              <a:t>The growth and transformation of </a:t>
            </a:r>
            <a:r>
              <a:rPr lang="en-US" dirty="0" smtClean="0"/>
              <a:t>began </a:t>
            </a:r>
            <a:r>
              <a:rPr lang="en-US" dirty="0"/>
              <a:t>in the early times when the ‘barter system’ was a common means of </a:t>
            </a:r>
            <a:r>
              <a:rPr lang="en-US" dirty="0" smtClean="0"/>
              <a:t>exchange. </a:t>
            </a:r>
          </a:p>
          <a:p>
            <a:pPr algn="just"/>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r>
              <a:rPr lang="en-US" dirty="0" smtClean="0"/>
              <a:t>Evolution of Indian Entrepreneurship</a:t>
            </a:r>
            <a:endParaRPr lang="en-US" dirty="0"/>
          </a:p>
          <a:p>
            <a:pPr algn="just"/>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57" t="18651" r="47236" b="27976"/>
          <a:stretch/>
        </p:blipFill>
        <p:spPr bwMode="auto">
          <a:xfrm>
            <a:off x="3429000" y="2263121"/>
            <a:ext cx="6324600" cy="562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027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00" t="14286" r="37865" b="6453"/>
          <a:stretch/>
        </p:blipFill>
        <p:spPr bwMode="auto">
          <a:xfrm>
            <a:off x="1143000" y="457200"/>
            <a:ext cx="10630596" cy="843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557951" y="1905000"/>
            <a:ext cx="2352054" cy="523220"/>
          </a:xfrm>
          <a:prstGeom prst="rect">
            <a:avLst/>
          </a:prstGeom>
        </p:spPr>
        <p:txBody>
          <a:bodyPr wrap="none">
            <a:spAutoFit/>
          </a:bodyPr>
          <a:lstStyle/>
          <a:p>
            <a:r>
              <a:rPr lang="en-US" sz="2800" b="1" dirty="0" smtClean="0">
                <a:solidFill>
                  <a:srgbClr val="C00000"/>
                </a:solidFill>
              </a:rPr>
              <a:t>Talent Decrypt</a:t>
            </a:r>
            <a:endParaRPr lang="en-IN" sz="2800" b="1" dirty="0">
              <a:solidFill>
                <a:srgbClr val="C00000"/>
              </a:solidFill>
            </a:endParaRPr>
          </a:p>
        </p:txBody>
      </p:sp>
    </p:spTree>
    <p:extLst>
      <p:ext uri="{BB962C8B-B14F-4D97-AF65-F5344CB8AC3E}">
        <p14:creationId xmlns:p14="http://schemas.microsoft.com/office/powerpoint/2010/main" val="826956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12725400" cy="8762999"/>
          </a:xfrm>
        </p:spPr>
        <p:txBody>
          <a:bodyPr>
            <a:normAutofit fontScale="77500" lnSpcReduction="20000"/>
          </a:bodyPr>
          <a:lstStyle/>
          <a:p>
            <a:pPr marL="0" indent="0" algn="ctr">
              <a:buNone/>
            </a:pPr>
            <a:r>
              <a:rPr lang="en-US" b="1" dirty="0"/>
              <a:t>Medieval Age</a:t>
            </a:r>
          </a:p>
          <a:p>
            <a:pPr algn="just">
              <a:buFont typeface="Wingdings" pitchFamily="2" charset="2"/>
              <a:buChar char="Ø"/>
            </a:pPr>
            <a:r>
              <a:rPr lang="en-US" dirty="0"/>
              <a:t>During the </a:t>
            </a:r>
            <a:r>
              <a:rPr lang="en-US" dirty="0" err="1"/>
              <a:t>Harappan</a:t>
            </a:r>
            <a:r>
              <a:rPr lang="en-US" dirty="0"/>
              <a:t> civilizations around 2700 BC, there was an internal and external trade culture. Also, due to this, most foreign countries recognize Indian entrepreneurial skills</a:t>
            </a:r>
            <a:r>
              <a:rPr lang="en-US" dirty="0" smtClean="0"/>
              <a:t>.</a:t>
            </a:r>
          </a:p>
          <a:p>
            <a:pPr algn="just">
              <a:buFont typeface="Wingdings" pitchFamily="2" charset="2"/>
              <a:buChar char="Ø"/>
            </a:pPr>
            <a:endParaRPr lang="en-US" dirty="0"/>
          </a:p>
          <a:p>
            <a:pPr algn="just">
              <a:buFont typeface="Wingdings" pitchFamily="2" charset="2"/>
              <a:buChar char="Ø"/>
            </a:pPr>
            <a:r>
              <a:rPr lang="en-US" dirty="0"/>
              <a:t>Moreover, the increase in trade occurred during the era of Mughal rule. The popularity of Indian products, arts, crafts, Vedic tools, foods, and much more attracted attention from different parts of the world. The Arab mainland, western colonial counties and African countries were the major parties involved in the trade</a:t>
            </a:r>
            <a:r>
              <a:rPr lang="en-US" dirty="0" smtClean="0"/>
              <a:t>.</a:t>
            </a:r>
          </a:p>
          <a:p>
            <a:pPr algn="just">
              <a:buFont typeface="Wingdings" pitchFamily="2" charset="2"/>
              <a:buChar char="Ø"/>
            </a:pPr>
            <a:endParaRPr lang="en-US" dirty="0"/>
          </a:p>
          <a:p>
            <a:pPr algn="just">
              <a:buFont typeface="Wingdings" pitchFamily="2" charset="2"/>
              <a:buChar char="Ø"/>
            </a:pPr>
            <a:r>
              <a:rPr lang="en-US" dirty="0"/>
              <a:t>At the same time, different countries like UK, France and Portugal expanded their colonies in different parts of the world. However, a significant entrepreneurial change occurred when the East India Company started its business from the Bay of Bengal and later occupied parts of Bengal. It indirectly linked the entire Indian state into one business ecosystem</a:t>
            </a:r>
            <a:r>
              <a:rPr lang="en-US" dirty="0" smtClean="0"/>
              <a:t>.</a:t>
            </a:r>
          </a:p>
          <a:p>
            <a:pPr algn="just">
              <a:buFont typeface="Wingdings" pitchFamily="2" charset="2"/>
              <a:buChar char="Ø"/>
            </a:pPr>
            <a:endParaRPr lang="en-US" dirty="0"/>
          </a:p>
          <a:p>
            <a:pPr algn="just">
              <a:buFont typeface="Wingdings" pitchFamily="2" charset="2"/>
              <a:buChar char="Ø"/>
            </a:pPr>
            <a:r>
              <a:rPr lang="en-US" dirty="0"/>
              <a:t>There were some major downsides to the colonial mindset of England. However, it also played some good aspects in developing entrepreneurship in India.</a:t>
            </a:r>
          </a:p>
          <a:p>
            <a:endParaRPr lang="en-US" dirty="0"/>
          </a:p>
        </p:txBody>
      </p:sp>
    </p:spTree>
    <p:extLst>
      <p:ext uri="{BB962C8B-B14F-4D97-AF65-F5344CB8AC3E}">
        <p14:creationId xmlns:p14="http://schemas.microsoft.com/office/powerpoint/2010/main" val="33252784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12458700" cy="8432800"/>
          </a:xfrm>
        </p:spPr>
        <p:txBody>
          <a:bodyPr>
            <a:normAutofit fontScale="92500" lnSpcReduction="10000"/>
          </a:bodyPr>
          <a:lstStyle/>
          <a:p>
            <a:pPr marL="0" indent="0" algn="ctr">
              <a:buNone/>
            </a:pPr>
            <a:r>
              <a:rPr lang="en-US" b="1" dirty="0"/>
              <a:t>Modern and pre-independence</a:t>
            </a:r>
          </a:p>
          <a:p>
            <a:pPr algn="just">
              <a:buFont typeface="Wingdings" pitchFamily="2" charset="2"/>
              <a:buChar char="Ø"/>
            </a:pPr>
            <a:r>
              <a:rPr lang="en-US" dirty="0"/>
              <a:t>This was the era of industrialization in India, where some of India’s best entrepreneurs rise. The major events changed the face of entrepreneurship in India.</a:t>
            </a:r>
          </a:p>
          <a:p>
            <a:pPr algn="just" fontAlgn="base">
              <a:buFont typeface="Wingdings" pitchFamily="2" charset="2"/>
              <a:buChar char="Ø"/>
            </a:pPr>
            <a:r>
              <a:rPr lang="en-US" dirty="0"/>
              <a:t>The first cotton textile mill was revolutionized in 1854 by an Indian entrepreneur, </a:t>
            </a:r>
            <a:r>
              <a:rPr lang="en-US" dirty="0" err="1"/>
              <a:t>Kawasji</a:t>
            </a:r>
            <a:r>
              <a:rPr lang="en-US" dirty="0"/>
              <a:t> Dover. It was one of India’s boldest steps in the modern development of entrepreneurship development.</a:t>
            </a:r>
          </a:p>
          <a:p>
            <a:pPr algn="just" fontAlgn="base">
              <a:buFont typeface="Wingdings" pitchFamily="2" charset="2"/>
              <a:buChar char="Ø"/>
            </a:pPr>
            <a:r>
              <a:rPr lang="en-US" dirty="0" err="1"/>
              <a:t>Jamsetji</a:t>
            </a:r>
            <a:r>
              <a:rPr lang="en-US" dirty="0"/>
              <a:t> Tata founded the company Tata Group in the year 1868. With the foundation of the Tata Group, he has created a bar for entrepreneurship development in India.</a:t>
            </a:r>
          </a:p>
          <a:p>
            <a:pPr algn="just" fontAlgn="base">
              <a:buFont typeface="Wingdings" pitchFamily="2" charset="2"/>
              <a:buChar char="Ø"/>
            </a:pPr>
            <a:r>
              <a:rPr lang="en-US" dirty="0"/>
              <a:t>1874 Cotton Mill by JRD Tata, TISCO by </a:t>
            </a:r>
            <a:r>
              <a:rPr lang="en-US" dirty="0" err="1"/>
              <a:t>Dorabji</a:t>
            </a:r>
            <a:r>
              <a:rPr lang="en-US" dirty="0"/>
              <a:t> Tata, 1932 Tata Airlines, Tata Steel Plant, and more were high-rate businesses in India. At the same time, it has also played a major role in various independence initiatives.</a:t>
            </a:r>
          </a:p>
          <a:p>
            <a:pPr algn="just"/>
            <a:endParaRPr lang="en-US" dirty="0"/>
          </a:p>
        </p:txBody>
      </p:sp>
    </p:spTree>
    <p:extLst>
      <p:ext uri="{BB962C8B-B14F-4D97-AF65-F5344CB8AC3E}">
        <p14:creationId xmlns:p14="http://schemas.microsoft.com/office/powerpoint/2010/main" val="945012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08005"/>
            <a:ext cx="12801600" cy="8635995"/>
          </a:xfrm>
        </p:spPr>
        <p:txBody>
          <a:bodyPr>
            <a:normAutofit fontScale="62500" lnSpcReduction="20000"/>
          </a:bodyPr>
          <a:lstStyle/>
          <a:p>
            <a:pPr marL="0" indent="0" algn="ctr">
              <a:buNone/>
            </a:pPr>
            <a:r>
              <a:rPr lang="en-US" b="1" dirty="0" smtClean="0"/>
              <a:t>Post-independence</a:t>
            </a:r>
          </a:p>
          <a:p>
            <a:pPr marL="0" indent="0" algn="ctr">
              <a:buNone/>
            </a:pPr>
            <a:endParaRPr lang="en-US" b="1" dirty="0"/>
          </a:p>
          <a:p>
            <a:pPr algn="just">
              <a:buFont typeface="Wingdings" pitchFamily="2" charset="2"/>
              <a:buChar char="Ø"/>
            </a:pPr>
            <a:r>
              <a:rPr lang="en-US" dirty="0"/>
              <a:t>Entrepreneurship in India, along with the national economy, was ground-breaking after independence. There was not much left in the Indian economy at that time. However, the government took major steps to support India’s development which is as follows</a:t>
            </a:r>
            <a:r>
              <a:rPr lang="en-US" dirty="0" smtClean="0"/>
              <a:t>.</a:t>
            </a:r>
          </a:p>
          <a:p>
            <a:pPr algn="just">
              <a:buFont typeface="Wingdings" pitchFamily="2" charset="2"/>
              <a:buChar char="Ø"/>
            </a:pPr>
            <a:endParaRPr lang="en-US" dirty="0"/>
          </a:p>
          <a:p>
            <a:pPr algn="just" fontAlgn="base">
              <a:buFont typeface="Wingdings" pitchFamily="2" charset="2"/>
              <a:buChar char="Ø"/>
            </a:pPr>
            <a:r>
              <a:rPr lang="en-US" dirty="0"/>
              <a:t>Prime Minister Nehru adopted the economic structure line of the Soviet Union. It gave a major push to the New Industrial Policy of 1956. Similarly, this policy liberalized the bar and standards set by the British government, which were the ultimate impediment to industrial development</a:t>
            </a:r>
            <a:r>
              <a:rPr lang="en-US" dirty="0" smtClean="0"/>
              <a:t>.</a:t>
            </a:r>
          </a:p>
          <a:p>
            <a:pPr algn="just" fontAlgn="base">
              <a:buFont typeface="Wingdings" pitchFamily="2" charset="2"/>
              <a:buChar char="Ø"/>
            </a:pPr>
            <a:endParaRPr lang="en-US" dirty="0"/>
          </a:p>
          <a:p>
            <a:pPr algn="just" fontAlgn="base">
              <a:buFont typeface="Wingdings" pitchFamily="2" charset="2"/>
              <a:buChar char="Ø"/>
            </a:pPr>
            <a:r>
              <a:rPr lang="en-US" dirty="0"/>
              <a:t>Economic reforms were carried out in the initial phase of governance. Also, prominent economists adopted the </a:t>
            </a:r>
            <a:r>
              <a:rPr lang="en-US" dirty="0" err="1"/>
              <a:t>Mahalanobis</a:t>
            </a:r>
            <a:r>
              <a:rPr lang="en-US" dirty="0"/>
              <a:t> model, which primarily aims to support entrepreneurs</a:t>
            </a:r>
            <a:r>
              <a:rPr lang="en-US" dirty="0" smtClean="0"/>
              <a:t>.</a:t>
            </a:r>
          </a:p>
          <a:p>
            <a:pPr algn="just" fontAlgn="base">
              <a:buFont typeface="Wingdings" pitchFamily="2" charset="2"/>
              <a:buChar char="Ø"/>
            </a:pPr>
            <a:endParaRPr lang="en-US" dirty="0"/>
          </a:p>
          <a:p>
            <a:pPr algn="just">
              <a:buFont typeface="Wingdings" pitchFamily="2" charset="2"/>
              <a:buChar char="Ø"/>
            </a:pPr>
            <a:r>
              <a:rPr lang="en-US" dirty="0"/>
              <a:t>As all these influential policies were in operation, few major industries were established as opposed to the traditional textile and natural resource industries. Since independence, there was a huge growth in entrepreneurship in India</a:t>
            </a:r>
            <a:r>
              <a:rPr lang="en-US" dirty="0" smtClean="0"/>
              <a:t>.</a:t>
            </a:r>
          </a:p>
          <a:p>
            <a:pPr algn="just">
              <a:buFont typeface="Wingdings" pitchFamily="2" charset="2"/>
              <a:buChar char="Ø"/>
            </a:pPr>
            <a:endParaRPr lang="en-US" dirty="0"/>
          </a:p>
          <a:p>
            <a:pPr algn="just">
              <a:buFont typeface="Wingdings" pitchFamily="2" charset="2"/>
              <a:buChar char="Ø"/>
            </a:pPr>
            <a:r>
              <a:rPr lang="en-US" dirty="0"/>
              <a:t>However, it may seem that most of the top entrepreneurs were already in business. But the reality was different. Economic policies were not giving much support to the entrepreneurs, due to which there was rough growth. However, the transformation of entrepreneurship began in 1990.</a:t>
            </a:r>
          </a:p>
          <a:p>
            <a:pPr algn="just"/>
            <a:endParaRPr lang="en-US" dirty="0"/>
          </a:p>
        </p:txBody>
      </p:sp>
    </p:spTree>
    <p:extLst>
      <p:ext uri="{BB962C8B-B14F-4D97-AF65-F5344CB8AC3E}">
        <p14:creationId xmlns:p14="http://schemas.microsoft.com/office/powerpoint/2010/main" val="904086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3205"/>
            <a:ext cx="12344400" cy="7965017"/>
          </a:xfrm>
        </p:spPr>
        <p:txBody>
          <a:bodyPr>
            <a:normAutofit/>
          </a:bodyPr>
          <a:lstStyle/>
          <a:p>
            <a:pPr marL="0" indent="0" algn="ctr">
              <a:buNone/>
            </a:pPr>
            <a:r>
              <a:rPr lang="en-US" b="1" dirty="0"/>
              <a:t>Transformation of Entrepreneurship in India</a:t>
            </a:r>
          </a:p>
          <a:p>
            <a:pPr algn="just">
              <a:buFont typeface="Wingdings" pitchFamily="2" charset="2"/>
              <a:buChar char="Ø"/>
            </a:pPr>
            <a:r>
              <a:rPr lang="en-US" dirty="0"/>
              <a:t>The major transformation of entrepreneurship in India began with the ‘Economic Policy Reform’ in 1991. The policy was further expanded in 2022. So, you can easily categorize the major transformation of entrepreneurs in India by these two policies and events</a:t>
            </a:r>
            <a:r>
              <a:rPr lang="en-US" dirty="0" smtClean="0"/>
              <a:t>.</a:t>
            </a:r>
          </a:p>
          <a:p>
            <a:pPr marL="0" indent="0" algn="just">
              <a:buNone/>
            </a:pPr>
            <a:endParaRPr lang="en-US" dirty="0"/>
          </a:p>
          <a:p>
            <a:pPr algn="just">
              <a:buFont typeface="Wingdings" pitchFamily="2" charset="2"/>
              <a:buChar char="Ø"/>
            </a:pPr>
            <a:r>
              <a:rPr lang="en-US" dirty="0" smtClean="0"/>
              <a:t>The </a:t>
            </a:r>
            <a:r>
              <a:rPr lang="en-US" dirty="0"/>
              <a:t>New Economic Policy of 1991 was a huge turning point. This policy has included three major aspects, which are as follows.</a:t>
            </a:r>
          </a:p>
          <a:p>
            <a:pPr algn="just"/>
            <a:endParaRPr lang="en-US" dirty="0"/>
          </a:p>
        </p:txBody>
      </p:sp>
    </p:spTree>
    <p:extLst>
      <p:ext uri="{BB962C8B-B14F-4D97-AF65-F5344CB8AC3E}">
        <p14:creationId xmlns:p14="http://schemas.microsoft.com/office/powerpoint/2010/main" val="41951210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67000"/>
                    </a14:imgEffect>
                  </a14:imgLayer>
                </a14:imgProps>
              </a:ext>
              <a:ext uri="{28A0092B-C50C-407E-A947-70E740481C1C}">
                <a14:useLocalDpi xmlns:a14="http://schemas.microsoft.com/office/drawing/2010/main" val="0"/>
              </a:ext>
            </a:extLst>
          </a:blip>
          <a:srcRect l="3515" t="56944" r="28550" b="10102"/>
          <a:stretch/>
        </p:blipFill>
        <p:spPr bwMode="auto">
          <a:xfrm>
            <a:off x="457204" y="0"/>
            <a:ext cx="13258801" cy="894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6713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08005"/>
            <a:ext cx="12725400" cy="8407395"/>
          </a:xfrm>
        </p:spPr>
        <p:txBody>
          <a:bodyPr>
            <a:normAutofit fontScale="85000" lnSpcReduction="20000"/>
          </a:bodyPr>
          <a:lstStyle/>
          <a:p>
            <a:pPr algn="just">
              <a:buFont typeface="Wingdings" pitchFamily="2" charset="2"/>
              <a:buChar char="Ø"/>
            </a:pPr>
            <a:r>
              <a:rPr lang="en-US" dirty="0"/>
              <a:t>These were the most important of all the major aspects involved in the new economic policy. However, all of them played an important role in developing entrepreneurship in India. Some of the benefits that this policy replaced are as follows</a:t>
            </a:r>
            <a:r>
              <a:rPr lang="en-US" dirty="0" smtClean="0"/>
              <a:t>.</a:t>
            </a:r>
          </a:p>
          <a:p>
            <a:pPr marL="0" indent="0" algn="just">
              <a:buNone/>
            </a:pPr>
            <a:endParaRPr lang="en-US" dirty="0"/>
          </a:p>
          <a:p>
            <a:pPr algn="just" fontAlgn="base">
              <a:buFont typeface="Wingdings" pitchFamily="2" charset="2"/>
              <a:buChar char="Ø"/>
            </a:pPr>
            <a:r>
              <a:rPr lang="en-US" dirty="0"/>
              <a:t>It gives a green signal to private banks and non-Indian banks to operate without any disruption. It was the only reason for the huge circulation of money in the economy. And finally, it increased loans and supported new entrepreneurs</a:t>
            </a:r>
            <a:r>
              <a:rPr lang="en-US" dirty="0" smtClean="0"/>
              <a:t>.</a:t>
            </a:r>
          </a:p>
          <a:p>
            <a:pPr marL="0" indent="0" algn="just" fontAlgn="base">
              <a:buNone/>
            </a:pPr>
            <a:endParaRPr lang="en-US" dirty="0"/>
          </a:p>
          <a:p>
            <a:pPr algn="just" fontAlgn="base">
              <a:buFont typeface="Wingdings" pitchFamily="2" charset="2"/>
              <a:buChar char="Ø"/>
            </a:pPr>
            <a:r>
              <a:rPr lang="en-US" dirty="0"/>
              <a:t>Due to the policy, foreign companies can find the best option to invest their money. This boosted huge FDI and FPI in India and helped in understanding new and advanced technology</a:t>
            </a:r>
            <a:r>
              <a:rPr lang="en-US" dirty="0" smtClean="0"/>
              <a:t>.</a:t>
            </a:r>
          </a:p>
          <a:p>
            <a:pPr algn="just" fontAlgn="base">
              <a:buFont typeface="Wingdings" pitchFamily="2" charset="2"/>
              <a:buChar char="Ø"/>
            </a:pPr>
            <a:endParaRPr lang="en-US" dirty="0"/>
          </a:p>
          <a:p>
            <a:pPr algn="just" fontAlgn="base">
              <a:buFont typeface="Wingdings" pitchFamily="2" charset="2"/>
              <a:buChar char="Ø"/>
            </a:pPr>
            <a:r>
              <a:rPr lang="en-US" dirty="0"/>
              <a:t>Rise of India as a tech hub in the startup world where Indian tech people were the best choice for US, UK, France and other country projects. At the same time, it also revolutionized the world of technology.</a:t>
            </a:r>
          </a:p>
          <a:p>
            <a:endParaRPr lang="en-US" dirty="0"/>
          </a:p>
        </p:txBody>
      </p:sp>
    </p:spTree>
    <p:extLst>
      <p:ext uri="{BB962C8B-B14F-4D97-AF65-F5344CB8AC3E}">
        <p14:creationId xmlns:p14="http://schemas.microsoft.com/office/powerpoint/2010/main" val="16781861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3205"/>
            <a:ext cx="12344400" cy="8635995"/>
          </a:xfrm>
        </p:spPr>
        <p:txBody>
          <a:bodyPr>
            <a:normAutofit fontScale="85000" lnSpcReduction="20000"/>
          </a:bodyPr>
          <a:lstStyle/>
          <a:p>
            <a:pPr marL="0" indent="0" algn="ctr">
              <a:buNone/>
            </a:pPr>
            <a:r>
              <a:rPr lang="en-US" b="1" dirty="0" smtClean="0">
                <a:solidFill>
                  <a:schemeClr val="accent3"/>
                </a:solidFill>
              </a:rPr>
              <a:t>Direct </a:t>
            </a:r>
            <a:r>
              <a:rPr lang="en-US" b="1" dirty="0">
                <a:solidFill>
                  <a:schemeClr val="accent3"/>
                </a:solidFill>
              </a:rPr>
              <a:t>Effects of </a:t>
            </a:r>
            <a:r>
              <a:rPr lang="en-US" b="1" dirty="0" smtClean="0">
                <a:solidFill>
                  <a:schemeClr val="accent3"/>
                </a:solidFill>
              </a:rPr>
              <a:t>Entrepreneurship Reformation</a:t>
            </a:r>
            <a:endParaRPr lang="en-US" b="1" dirty="0">
              <a:solidFill>
                <a:schemeClr val="accent3"/>
              </a:solidFill>
            </a:endParaRPr>
          </a:p>
          <a:p>
            <a:pPr marL="0" indent="0" algn="ctr">
              <a:buNone/>
            </a:pPr>
            <a:r>
              <a:rPr lang="en-US" b="1" dirty="0" smtClean="0">
                <a:solidFill>
                  <a:srgbClr val="C00000"/>
                </a:solidFill>
              </a:rPr>
              <a:t>Growth </a:t>
            </a:r>
            <a:r>
              <a:rPr lang="en-US" b="1" dirty="0">
                <a:solidFill>
                  <a:srgbClr val="C00000"/>
                </a:solidFill>
              </a:rPr>
              <a:t>of Startups</a:t>
            </a:r>
          </a:p>
          <a:p>
            <a:pPr algn="just"/>
            <a:r>
              <a:rPr lang="en-US" dirty="0"/>
              <a:t>In </a:t>
            </a:r>
            <a:r>
              <a:rPr lang="en-US" dirty="0" smtClean="0"/>
              <a:t>2016, startups </a:t>
            </a:r>
            <a:r>
              <a:rPr lang="en-US" dirty="0"/>
              <a:t>started to </a:t>
            </a:r>
            <a:r>
              <a:rPr lang="en-US" dirty="0" smtClean="0"/>
              <a:t>grow </a:t>
            </a:r>
            <a:r>
              <a:rPr lang="en-US" dirty="0"/>
              <a:t>There are some key aspects of this startup initiative whose main objective is to provide and lend support for entrepreneurship development in India. By the year 2015, startups were rampant in India. Moreover, India is also known as the ‘poster </a:t>
            </a:r>
            <a:r>
              <a:rPr lang="en-US" dirty="0" smtClean="0"/>
              <a:t>child</a:t>
            </a:r>
            <a:r>
              <a:rPr lang="en-US" dirty="0"/>
              <a:t> </a:t>
            </a:r>
            <a:r>
              <a:rPr lang="en-US" dirty="0" smtClean="0"/>
              <a:t>of </a:t>
            </a:r>
            <a:r>
              <a:rPr lang="en-US" dirty="0"/>
              <a:t>an emerging market’. Some of the key aspects of the 2016 Startup Initiative are as follows</a:t>
            </a:r>
            <a:r>
              <a:rPr lang="en-US" dirty="0" smtClean="0"/>
              <a:t>.</a:t>
            </a:r>
          </a:p>
          <a:p>
            <a:pPr algn="just"/>
            <a:endParaRPr lang="en-US" dirty="0"/>
          </a:p>
          <a:p>
            <a:pPr algn="just" fontAlgn="base"/>
            <a:r>
              <a:rPr lang="en-US" dirty="0"/>
              <a:t>The MSME ministry swung into action by supporting small and micro startups and firms</a:t>
            </a:r>
            <a:r>
              <a:rPr lang="en-US" dirty="0" smtClean="0"/>
              <a:t>.</a:t>
            </a:r>
          </a:p>
          <a:p>
            <a:pPr algn="just" fontAlgn="base"/>
            <a:endParaRPr lang="en-US" dirty="0"/>
          </a:p>
          <a:p>
            <a:pPr algn="just" fontAlgn="base"/>
            <a:r>
              <a:rPr lang="en-US" dirty="0"/>
              <a:t>The Make in India initiative allows entrepreneurship to live in India and work on its growth</a:t>
            </a:r>
            <a:r>
              <a:rPr lang="en-US" dirty="0" smtClean="0"/>
              <a:t>.</a:t>
            </a:r>
          </a:p>
          <a:p>
            <a:pPr algn="just" fontAlgn="base"/>
            <a:endParaRPr lang="en-US" dirty="0"/>
          </a:p>
          <a:p>
            <a:pPr algn="just" fontAlgn="base"/>
            <a:r>
              <a:rPr lang="en-US" dirty="0"/>
              <a:t>The NITI </a:t>
            </a:r>
            <a:r>
              <a:rPr lang="en-US" dirty="0" err="1"/>
              <a:t>Aayog</a:t>
            </a:r>
            <a:r>
              <a:rPr lang="en-US" dirty="0"/>
              <a:t> scheme was also launched. Its objective is to develop skills and provide training to become a skilled resource.</a:t>
            </a:r>
          </a:p>
          <a:p>
            <a:pPr algn="just"/>
            <a:endParaRPr lang="en-US" dirty="0"/>
          </a:p>
        </p:txBody>
      </p:sp>
    </p:spTree>
    <p:extLst>
      <p:ext uri="{BB962C8B-B14F-4D97-AF65-F5344CB8AC3E}">
        <p14:creationId xmlns:p14="http://schemas.microsoft.com/office/powerpoint/2010/main" val="13789817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3487400" cy="8534400"/>
          </a:xfrm>
        </p:spPr>
        <p:txBody>
          <a:bodyPr>
            <a:normAutofit fontScale="25000" lnSpcReduction="20000"/>
          </a:bodyPr>
          <a:lstStyle/>
          <a:p>
            <a:pPr marL="0" indent="0" algn="ctr">
              <a:buNone/>
            </a:pPr>
            <a:r>
              <a:rPr lang="en-US" sz="9600" b="1" dirty="0">
                <a:solidFill>
                  <a:srgbClr val="0070C0"/>
                </a:solidFill>
              </a:rPr>
              <a:t>Indirect Effects of Entrepreneurship on the </a:t>
            </a:r>
            <a:r>
              <a:rPr lang="en-US" sz="9600" b="1" dirty="0" smtClean="0">
                <a:solidFill>
                  <a:srgbClr val="0070C0"/>
                </a:solidFill>
              </a:rPr>
              <a:t>Economy</a:t>
            </a:r>
          </a:p>
          <a:p>
            <a:pPr marL="0" indent="0" algn="just">
              <a:buNone/>
            </a:pPr>
            <a:r>
              <a:rPr lang="en-US" sz="8000" dirty="0" smtClean="0"/>
              <a:t>The </a:t>
            </a:r>
            <a:r>
              <a:rPr lang="en-US" sz="8000" dirty="0"/>
              <a:t>indirect effects of entrepreneurship are not so visible, yet they are equally important for economic development. The following are indirect effects</a:t>
            </a:r>
            <a:r>
              <a:rPr lang="en-US" sz="8000" dirty="0" smtClean="0"/>
              <a:t>:</a:t>
            </a:r>
          </a:p>
          <a:p>
            <a:pPr marL="0" indent="0" algn="just">
              <a:buNone/>
            </a:pPr>
            <a:endParaRPr lang="en-US" sz="8000" dirty="0"/>
          </a:p>
          <a:p>
            <a:pPr algn="just">
              <a:lnSpc>
                <a:spcPct val="170000"/>
              </a:lnSpc>
              <a:buFont typeface="Wingdings" pitchFamily="2" charset="2"/>
              <a:buChar char="Ø"/>
            </a:pPr>
            <a:r>
              <a:rPr lang="en-US" sz="8000" dirty="0"/>
              <a:t>Money Flow in the </a:t>
            </a:r>
            <a:r>
              <a:rPr lang="en-US" sz="8000" dirty="0" smtClean="0"/>
              <a:t>Market. The </a:t>
            </a:r>
            <a:r>
              <a:rPr lang="en-US" sz="8000" dirty="0"/>
              <a:t>flow of money in an economy is as important. The more it flows, the healthier the economy. Enterprises help in the flow of money in the market by creating employment and increasing production and consumption</a:t>
            </a:r>
            <a:r>
              <a:rPr lang="en-US" sz="8000" dirty="0" smtClean="0"/>
              <a:t>.</a:t>
            </a:r>
          </a:p>
          <a:p>
            <a:pPr algn="just">
              <a:lnSpc>
                <a:spcPct val="170000"/>
              </a:lnSpc>
              <a:buFont typeface="Wingdings" pitchFamily="2" charset="2"/>
              <a:buChar char="Ø"/>
            </a:pPr>
            <a:endParaRPr lang="en-US" sz="8000" dirty="0"/>
          </a:p>
          <a:p>
            <a:pPr algn="just">
              <a:lnSpc>
                <a:spcPct val="170000"/>
              </a:lnSpc>
              <a:buFont typeface="Wingdings" pitchFamily="2" charset="2"/>
              <a:buChar char="Ø"/>
            </a:pPr>
            <a:r>
              <a:rPr lang="en-US" sz="8000" dirty="0"/>
              <a:t>Infrastructural </a:t>
            </a:r>
            <a:r>
              <a:rPr lang="en-US" sz="8000" dirty="0" smtClean="0"/>
              <a:t>Development: Start-ups </a:t>
            </a:r>
            <a:r>
              <a:rPr lang="en-US" sz="8000" dirty="0"/>
              <a:t>thrive in the ecosystem. When an ecosystem is formed in a particular city, there is an increase in the infrastructure of the city or particular area. For example, startups growing in Bangalore, Hyderabad and Delhi. These cities were developed strategically to create a better environment to support start-ups to meet the need for entrepreneurship</a:t>
            </a:r>
            <a:r>
              <a:rPr lang="en-US" sz="8000" dirty="0" smtClean="0"/>
              <a:t>.</a:t>
            </a:r>
          </a:p>
          <a:p>
            <a:pPr algn="just">
              <a:lnSpc>
                <a:spcPct val="170000"/>
              </a:lnSpc>
              <a:buFont typeface="Wingdings" pitchFamily="2" charset="2"/>
              <a:buChar char="Ø"/>
            </a:pPr>
            <a:endParaRPr lang="en-US" sz="8000" dirty="0"/>
          </a:p>
          <a:p>
            <a:pPr algn="just">
              <a:lnSpc>
                <a:spcPct val="170000"/>
              </a:lnSpc>
              <a:buFont typeface="Wingdings" pitchFamily="2" charset="2"/>
              <a:buChar char="Ø"/>
            </a:pPr>
            <a:r>
              <a:rPr lang="en-US" sz="8000" dirty="0"/>
              <a:t>Indirect </a:t>
            </a:r>
            <a:r>
              <a:rPr lang="en-US" sz="8000" dirty="0" smtClean="0"/>
              <a:t>Employment: Direct </a:t>
            </a:r>
            <a:r>
              <a:rPr lang="en-US" sz="8000" dirty="0"/>
              <a:t>employment is the employment created by entrepreneurship within the business. But it is not the only employment. Entrepreneurship also creates a lot of indirect jobs. For example, in an area like </a:t>
            </a:r>
            <a:r>
              <a:rPr lang="en-US" sz="8000" dirty="0" err="1"/>
              <a:t>Powai</a:t>
            </a:r>
            <a:r>
              <a:rPr lang="en-US" sz="8000" dirty="0"/>
              <a:t> in Mumbai, infrastructural development creates a need for hotels, restaurants, transportation, etc</a:t>
            </a:r>
            <a:r>
              <a:rPr lang="en-US" sz="8000" dirty="0" smtClean="0"/>
              <a:t>.</a:t>
            </a:r>
          </a:p>
          <a:p>
            <a:pPr algn="just">
              <a:lnSpc>
                <a:spcPct val="170000"/>
              </a:lnSpc>
              <a:buFont typeface="Wingdings" pitchFamily="2" charset="2"/>
              <a:buChar char="Ø"/>
            </a:pPr>
            <a:endParaRPr lang="en-US" sz="8000" dirty="0"/>
          </a:p>
          <a:p>
            <a:pPr algn="just">
              <a:lnSpc>
                <a:spcPct val="170000"/>
              </a:lnSpc>
              <a:buFont typeface="Wingdings" pitchFamily="2" charset="2"/>
              <a:buChar char="Ø"/>
            </a:pPr>
            <a:r>
              <a:rPr lang="en-US" sz="8000" dirty="0"/>
              <a:t>Increase in Related </a:t>
            </a:r>
            <a:r>
              <a:rPr lang="en-US" sz="8000" dirty="0" smtClean="0"/>
              <a:t>Services: When </a:t>
            </a:r>
            <a:r>
              <a:rPr lang="en-US" sz="8000" dirty="0"/>
              <a:t>entrepreneurs grow and expand their operations, it requires many services. These services may be outside their core expertise. For example, an </a:t>
            </a:r>
            <a:r>
              <a:rPr lang="en-US" sz="8000" dirty="0" err="1"/>
              <a:t>ed</a:t>
            </a:r>
            <a:r>
              <a:rPr lang="en-US" sz="8000" dirty="0"/>
              <a:t>-tech start-up would require several services like human resources, marketing, consulting, legal services, etc. Therefore, when the number of entrepreneurs increases, so does the demand for related services.</a:t>
            </a:r>
          </a:p>
          <a:p>
            <a:pPr algn="just"/>
            <a:endParaRPr lang="en-US" sz="5700" dirty="0"/>
          </a:p>
        </p:txBody>
      </p:sp>
    </p:spTree>
    <p:extLst>
      <p:ext uri="{BB962C8B-B14F-4D97-AF65-F5344CB8AC3E}">
        <p14:creationId xmlns:p14="http://schemas.microsoft.com/office/powerpoint/2010/main" val="144532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1600"/>
            <a:ext cx="12344400" cy="345016"/>
          </a:xfrm>
        </p:spPr>
        <p:txBody>
          <a:bodyPr>
            <a:normAutofit fontScale="90000"/>
          </a:bodyPr>
          <a:lstStyle/>
          <a:p>
            <a:r>
              <a:rPr lang="en-US" dirty="0" smtClean="0"/>
              <a:t>Core key elements</a:t>
            </a:r>
            <a:endParaRPr lang="en-US" dirty="0"/>
          </a:p>
        </p:txBody>
      </p:sp>
      <p:sp>
        <p:nvSpPr>
          <p:cNvPr id="3" name="Content Placeholder 2"/>
          <p:cNvSpPr>
            <a:spLocks noGrp="1"/>
          </p:cNvSpPr>
          <p:nvPr>
            <p:ph idx="1"/>
          </p:nvPr>
        </p:nvSpPr>
        <p:spPr>
          <a:xfrm>
            <a:off x="342900" y="609600"/>
            <a:ext cx="13030200" cy="7823200"/>
          </a:xfrm>
        </p:spPr>
        <p:txBody>
          <a:bodyPr>
            <a:noAutofit/>
          </a:bodyPr>
          <a:lstStyle/>
          <a:p>
            <a:pPr marL="0" indent="0" algn="just">
              <a:buNone/>
            </a:pPr>
            <a:r>
              <a:rPr lang="en-US" sz="2000" b="1" dirty="0"/>
              <a:t>Innovation : </a:t>
            </a:r>
            <a:r>
              <a:rPr lang="en-US" sz="2000" dirty="0"/>
              <a:t>Innovation is considered as the key factor in the concept of entrepreneurship. An entrepreneur adds to the economy in terms of innovation and discrepancy and the degree of these assures a positive outcome. The entrepreneurs carry out imaginative and unique thoughts on the available situations and strive to foster something new. It can be in terms of a new product, production technique, technology, marketing strategy, and so on.</a:t>
            </a:r>
            <a:br>
              <a:rPr lang="en-US" sz="2000" dirty="0"/>
            </a:br>
            <a:endParaRPr lang="en-US" sz="2000" dirty="0"/>
          </a:p>
          <a:p>
            <a:pPr marL="0" indent="0" algn="just">
              <a:buNone/>
            </a:pPr>
            <a:r>
              <a:rPr lang="en-US" sz="2000" b="1" dirty="0"/>
              <a:t>Organization :</a:t>
            </a:r>
            <a:r>
              <a:rPr lang="en-US" sz="2000" dirty="0"/>
              <a:t>The organization is another key element of successful entrepreneurship. Without organization, everything will become disorganized and unmanageable which further will cause losses, decreasing business goodwill, unsatisfied customers, and mental stress to the staff due to which the workers may leave the organization Hence it is insignificant to maintain a decent organizational structure within the company, which defines who will perform a specific task and the way that task would be performed.</a:t>
            </a:r>
          </a:p>
          <a:p>
            <a:pPr marL="0" indent="0" algn="just">
              <a:buNone/>
            </a:pPr>
            <a:endParaRPr lang="en-US" sz="2000" dirty="0"/>
          </a:p>
          <a:p>
            <a:pPr marL="0" indent="0" algn="just">
              <a:buNone/>
            </a:pPr>
            <a:r>
              <a:rPr lang="en-US" sz="2000" b="1" dirty="0"/>
              <a:t>Risk: </a:t>
            </a:r>
            <a:r>
              <a:rPr lang="en-US" sz="2000" dirty="0"/>
              <a:t>All businesses involve risks and in entrepreneurship, it is the sole responsibility of the entrepreneur only as it is a “one-man-show”. Without taking risks, a business cannot flourish but on the other hand, indulgence in excessive risk-taking may lead to severe losses. Risk-taking is another word for exploiting opportunities and gaining a competitive edge over others performing in the same market. This way, the business and the economy both are facilitated.</a:t>
            </a:r>
          </a:p>
          <a:p>
            <a:pPr marL="0" indent="0" algn="just">
              <a:buNone/>
            </a:pPr>
            <a:r>
              <a:rPr lang="en-US" sz="2000" dirty="0"/>
              <a:t> </a:t>
            </a:r>
            <a:br>
              <a:rPr lang="en-US" sz="2000" dirty="0"/>
            </a:br>
            <a:r>
              <a:rPr lang="en-US" sz="2000" b="1" dirty="0"/>
              <a:t>Vision: </a:t>
            </a:r>
            <a:r>
              <a:rPr lang="en-US" sz="2000" dirty="0"/>
              <a:t>An entrepreneur must have a strong vision if he wants to succeed in the business. The foresight of the entrepreneur determines how the business and other business policies will run. The way the entrepreneur visualizes his business in the coming years is how the business moves forward and the profitability is earned. Keeping the vision in the head, the tasks are identified, performed, risks are taken and organizational culture is brought forth. It is important to set long-term and short-term goals for a business so that the organizational objectives are learned.</a:t>
            </a:r>
          </a:p>
          <a:p>
            <a:pPr algn="just"/>
            <a:endParaRPr lang="en-US" sz="2000" dirty="0"/>
          </a:p>
        </p:txBody>
      </p:sp>
    </p:spTree>
    <p:extLst>
      <p:ext uri="{BB962C8B-B14F-4D97-AF65-F5344CB8AC3E}">
        <p14:creationId xmlns:p14="http://schemas.microsoft.com/office/powerpoint/2010/main" val="26592476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74" t="28175" r="38303" b="24950"/>
          <a:stretch/>
        </p:blipFill>
        <p:spPr bwMode="auto">
          <a:xfrm>
            <a:off x="800100" y="304804"/>
            <a:ext cx="12001500" cy="761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4" y="8432800"/>
            <a:ext cx="4503441" cy="470016"/>
          </a:xfrm>
          <a:prstGeom prst="rect">
            <a:avLst/>
          </a:prstGeom>
        </p:spPr>
        <p:txBody>
          <a:bodyPr wrap="none" lIns="114949" tIns="57475" rIns="114949" bIns="57475">
            <a:spAutoFit/>
          </a:bodyPr>
          <a:lstStyle/>
          <a:p>
            <a:r>
              <a:rPr lang="en-US" b="1" dirty="0"/>
              <a:t>Core </a:t>
            </a:r>
            <a:r>
              <a:rPr lang="en-US" b="1" dirty="0" smtClean="0"/>
              <a:t>key elements of Entrepreneur</a:t>
            </a:r>
            <a:endParaRPr lang="en-US" b="1" dirty="0"/>
          </a:p>
        </p:txBody>
      </p:sp>
    </p:spTree>
    <p:extLst>
      <p:ext uri="{BB962C8B-B14F-4D97-AF65-F5344CB8AC3E}">
        <p14:creationId xmlns:p14="http://schemas.microsoft.com/office/powerpoint/2010/main" val="1958829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48" t="40530" r="39092" b="31746"/>
          <a:stretch/>
        </p:blipFill>
        <p:spPr bwMode="auto">
          <a:xfrm>
            <a:off x="457200" y="508000"/>
            <a:ext cx="12687300" cy="772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7681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6810" y="4"/>
            <a:ext cx="13030200" cy="6348548"/>
          </a:xfrm>
          <a:prstGeom prst="rect">
            <a:avLst/>
          </a:prstGeom>
        </p:spPr>
        <p:txBody>
          <a:bodyPr wrap="square" lIns="114949" tIns="57475" rIns="114949" bIns="57475">
            <a:spAutoFit/>
          </a:bodyPr>
          <a:lstStyle/>
          <a:p>
            <a:pPr algn="ctr" fontAlgn="base"/>
            <a:r>
              <a:rPr lang="en-US" sz="4500" b="1" dirty="0"/>
              <a:t>Principles of </a:t>
            </a:r>
            <a:r>
              <a:rPr lang="en-US" sz="4500" b="1" dirty="0" smtClean="0"/>
              <a:t>Entrepreneurship</a:t>
            </a:r>
            <a:endParaRPr lang="en-US" sz="4500" b="1" dirty="0"/>
          </a:p>
          <a:p>
            <a:pPr algn="just" fontAlgn="base"/>
            <a:endParaRPr lang="en-US" sz="3000" b="1" dirty="0"/>
          </a:p>
          <a:p>
            <a:pPr algn="just" fontAlgn="base"/>
            <a:r>
              <a:rPr lang="en-US" sz="3000" b="1" dirty="0"/>
              <a:t>Know Thyself</a:t>
            </a:r>
            <a:r>
              <a:rPr lang="en-US" sz="3000" dirty="0"/>
              <a:t>: </a:t>
            </a:r>
            <a:r>
              <a:rPr lang="en-US" sz="3000" dirty="0" smtClean="0"/>
              <a:t>Entrepreneur needs to study himself </a:t>
            </a:r>
            <a:r>
              <a:rPr lang="en-US" sz="3000" dirty="0"/>
              <a:t>through </a:t>
            </a:r>
            <a:r>
              <a:rPr lang="en-US" sz="3000" dirty="0" smtClean="0"/>
              <a:t>his </a:t>
            </a:r>
            <a:r>
              <a:rPr lang="en-US" sz="3000" dirty="0"/>
              <a:t>own eyes and the eyes of others</a:t>
            </a:r>
            <a:r>
              <a:rPr lang="en-US" sz="3000" dirty="0" smtClean="0"/>
              <a:t>. His  </a:t>
            </a:r>
            <a:r>
              <a:rPr lang="en-US" sz="3000" dirty="0"/>
              <a:t>blind spots will </a:t>
            </a:r>
            <a:r>
              <a:rPr lang="en-US" sz="3000" dirty="0" smtClean="0"/>
              <a:t> bring problems to venture</a:t>
            </a:r>
            <a:r>
              <a:rPr lang="en-US" sz="3000" dirty="0"/>
              <a:t>, so </a:t>
            </a:r>
            <a:r>
              <a:rPr lang="en-US" sz="3000" dirty="0" smtClean="0"/>
              <a:t>he should  </a:t>
            </a:r>
            <a:r>
              <a:rPr lang="en-US" sz="3000" dirty="0"/>
              <a:t>better know them and fill the gaps with talented collaborators</a:t>
            </a:r>
            <a:r>
              <a:rPr lang="en-US" sz="3000" dirty="0" smtClean="0"/>
              <a:t>.</a:t>
            </a:r>
          </a:p>
          <a:p>
            <a:pPr algn="just" fontAlgn="base"/>
            <a:endParaRPr lang="en-US" sz="3000" dirty="0"/>
          </a:p>
          <a:p>
            <a:pPr algn="just" fontAlgn="base"/>
            <a:r>
              <a:rPr lang="en-US" sz="3000" b="1" dirty="0"/>
              <a:t>Set Limits</a:t>
            </a:r>
            <a:r>
              <a:rPr lang="en-US" sz="3000" dirty="0"/>
              <a:t>: </a:t>
            </a:r>
            <a:r>
              <a:rPr lang="en-US" sz="3000" dirty="0" smtClean="0"/>
              <a:t>Entrepreneur should know the what he can afford and he should not go </a:t>
            </a:r>
            <a:r>
              <a:rPr lang="en-US" sz="3000" dirty="0"/>
              <a:t>beyond it. </a:t>
            </a:r>
            <a:r>
              <a:rPr lang="en-US" sz="3000" dirty="0" smtClean="0"/>
              <a:t>Identifying and knowing threshold point is very important.</a:t>
            </a:r>
          </a:p>
          <a:p>
            <a:pPr algn="just" fontAlgn="base"/>
            <a:endParaRPr lang="en-US" sz="3000" dirty="0"/>
          </a:p>
          <a:p>
            <a:pPr algn="just" fontAlgn="base"/>
            <a:r>
              <a:rPr lang="en-US" sz="3000" b="1" dirty="0"/>
              <a:t>Lead with Confidence + Curiosity</a:t>
            </a:r>
            <a:r>
              <a:rPr lang="en-US" sz="3000" dirty="0" smtClean="0"/>
              <a:t>: He should have belief in himself, but should  </a:t>
            </a:r>
            <a:r>
              <a:rPr lang="en-US" sz="3000" dirty="0"/>
              <a:t>have a healthy skepticism about </a:t>
            </a:r>
            <a:r>
              <a:rPr lang="en-US" sz="3000" dirty="0" smtClean="0"/>
              <a:t>his </a:t>
            </a:r>
            <a:r>
              <a:rPr lang="en-US" sz="3000" dirty="0"/>
              <a:t>business. </a:t>
            </a:r>
            <a:r>
              <a:rPr lang="en-US" sz="3000" dirty="0" smtClean="0"/>
              <a:t>Confidence about issues and Curiosity to know new technologies and things are much required for every entrepreneur.</a:t>
            </a:r>
            <a:endParaRPr lang="en-US" sz="3000" dirty="0"/>
          </a:p>
        </p:txBody>
      </p:sp>
    </p:spTree>
    <p:extLst>
      <p:ext uri="{BB962C8B-B14F-4D97-AF65-F5344CB8AC3E}">
        <p14:creationId xmlns:p14="http://schemas.microsoft.com/office/powerpoint/2010/main" val="25107322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3205"/>
            <a:ext cx="12344400" cy="7965017"/>
          </a:xfrm>
        </p:spPr>
        <p:txBody>
          <a:bodyPr>
            <a:normAutofit fontScale="92500"/>
          </a:bodyPr>
          <a:lstStyle/>
          <a:p>
            <a:pPr algn="just" fontAlgn="base"/>
            <a:r>
              <a:rPr lang="en-US" b="1" dirty="0"/>
              <a:t>Viable </a:t>
            </a:r>
            <a:r>
              <a:rPr lang="en-US" b="1" dirty="0" smtClean="0"/>
              <a:t>Product/Service</a:t>
            </a:r>
            <a:r>
              <a:rPr lang="en-US" dirty="0" smtClean="0"/>
              <a:t>: The product/service should fulfill the need</a:t>
            </a:r>
            <a:r>
              <a:rPr lang="en-US" dirty="0"/>
              <a:t>, </a:t>
            </a:r>
            <a:r>
              <a:rPr lang="en-US" dirty="0" smtClean="0"/>
              <a:t>innovative and  </a:t>
            </a:r>
            <a:r>
              <a:rPr lang="en-US" dirty="0"/>
              <a:t>a little different from other regular businesses. Technology is an important tool in the hand of modern entrepreneurs. </a:t>
            </a:r>
            <a:r>
              <a:rPr lang="en-US" dirty="0" smtClean="0"/>
              <a:t>Products  or services should </a:t>
            </a:r>
            <a:r>
              <a:rPr lang="en-US" dirty="0"/>
              <a:t>easily be accessible to </a:t>
            </a:r>
            <a:r>
              <a:rPr lang="en-US" dirty="0" smtClean="0"/>
              <a:t>target </a:t>
            </a:r>
            <a:r>
              <a:rPr lang="en-US" dirty="0"/>
              <a:t>customers. </a:t>
            </a:r>
            <a:r>
              <a:rPr lang="en-US" sz="3900" dirty="0" smtClean="0"/>
              <a:t>Taking customers feedback or </a:t>
            </a:r>
            <a:r>
              <a:rPr lang="en-US" sz="3900" dirty="0"/>
              <a:t>suggestions </a:t>
            </a:r>
            <a:r>
              <a:rPr lang="en-US" sz="3900" dirty="0" smtClean="0"/>
              <a:t>make  </a:t>
            </a:r>
            <a:r>
              <a:rPr lang="en-US" sz="3900" dirty="0"/>
              <a:t>product/service </a:t>
            </a:r>
            <a:r>
              <a:rPr lang="en-US" sz="3900" dirty="0" smtClean="0"/>
              <a:t>better</a:t>
            </a:r>
            <a:r>
              <a:rPr lang="en-US" sz="3900" dirty="0"/>
              <a:t>.</a:t>
            </a:r>
          </a:p>
          <a:p>
            <a:pPr marL="0" indent="0" fontAlgn="base">
              <a:buNone/>
            </a:pPr>
            <a:r>
              <a:rPr lang="en-US" dirty="0" smtClean="0"/>
              <a:t>		“</a:t>
            </a:r>
            <a:r>
              <a:rPr lang="en-US" dirty="0"/>
              <a:t>Good products most times sell itself”</a:t>
            </a:r>
          </a:p>
          <a:p>
            <a:pPr algn="just" fontAlgn="base"/>
            <a:r>
              <a:rPr lang="en-US" b="1" dirty="0" smtClean="0"/>
              <a:t>Capital</a:t>
            </a:r>
            <a:r>
              <a:rPr lang="en-US" dirty="0" smtClean="0"/>
              <a:t>: Good </a:t>
            </a:r>
            <a:r>
              <a:rPr lang="en-US" dirty="0"/>
              <a:t>business plan always draw </a:t>
            </a:r>
            <a:r>
              <a:rPr lang="en-US" dirty="0" smtClean="0"/>
              <a:t>investors. With great idea investors </a:t>
            </a:r>
            <a:r>
              <a:rPr lang="en-US" dirty="0"/>
              <a:t>or government </a:t>
            </a:r>
            <a:r>
              <a:rPr lang="en-US" dirty="0" smtClean="0"/>
              <a:t>loans can be easily attracted. Funding </a:t>
            </a:r>
            <a:r>
              <a:rPr lang="en-US" dirty="0"/>
              <a:t>channels should be exploited. </a:t>
            </a:r>
            <a:r>
              <a:rPr lang="en-US" dirty="0" smtClean="0"/>
              <a:t>Most </a:t>
            </a:r>
            <a:r>
              <a:rPr lang="en-US" dirty="0"/>
              <a:t>national governments are </a:t>
            </a:r>
            <a:r>
              <a:rPr lang="en-US" dirty="0" smtClean="0"/>
              <a:t>applying funding schemes  </a:t>
            </a:r>
            <a:r>
              <a:rPr lang="en-US" dirty="0"/>
              <a:t>to promote entrepreneurship knowing that the growth of the world’s economy depends on it.</a:t>
            </a:r>
          </a:p>
          <a:p>
            <a:endParaRPr lang="en-US" dirty="0"/>
          </a:p>
        </p:txBody>
      </p:sp>
    </p:spTree>
    <p:extLst>
      <p:ext uri="{BB962C8B-B14F-4D97-AF65-F5344CB8AC3E}">
        <p14:creationId xmlns:p14="http://schemas.microsoft.com/office/powerpoint/2010/main" val="35529168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609600"/>
            <a:ext cx="12687300" cy="8432800"/>
          </a:xfrm>
        </p:spPr>
        <p:txBody>
          <a:bodyPr>
            <a:normAutofit fontScale="77500" lnSpcReduction="20000"/>
          </a:bodyPr>
          <a:lstStyle/>
          <a:p>
            <a:pPr algn="just"/>
            <a:r>
              <a:rPr lang="en-US" b="1" dirty="0" smtClean="0"/>
              <a:t>Accountability</a:t>
            </a:r>
            <a:r>
              <a:rPr lang="en-US" dirty="0" smtClean="0"/>
              <a:t> : Entrepreneur is accountable </a:t>
            </a:r>
            <a:r>
              <a:rPr lang="en-US" dirty="0"/>
              <a:t>to the success or failure of </a:t>
            </a:r>
            <a:r>
              <a:rPr lang="en-US" dirty="0" smtClean="0"/>
              <a:t>business. He  </a:t>
            </a:r>
            <a:r>
              <a:rPr lang="en-US" dirty="0"/>
              <a:t>must have detailed account of whatever transaction made by the company. </a:t>
            </a:r>
            <a:r>
              <a:rPr lang="en-US" dirty="0" smtClean="0"/>
              <a:t>The </a:t>
            </a:r>
            <a:r>
              <a:rPr lang="en-US" dirty="0"/>
              <a:t>success of any business </a:t>
            </a:r>
            <a:r>
              <a:rPr lang="en-US" dirty="0" smtClean="0"/>
              <a:t>is </a:t>
            </a:r>
            <a:r>
              <a:rPr lang="en-US" dirty="0"/>
              <a:t>measured by the management of its resources. E</a:t>
            </a:r>
            <a:r>
              <a:rPr lang="en-US" dirty="0" smtClean="0"/>
              <a:t>ntrepreneur</a:t>
            </a:r>
            <a:r>
              <a:rPr lang="en-US" dirty="0"/>
              <a:t>, </a:t>
            </a:r>
            <a:r>
              <a:rPr lang="en-US" dirty="0" smtClean="0"/>
              <a:t>must have </a:t>
            </a:r>
            <a:r>
              <a:rPr lang="en-US" dirty="0"/>
              <a:t>a fundamental knowledge of accounting, how it works and how to apply its basic principles with the aim of operating a flourishing business</a:t>
            </a:r>
            <a:r>
              <a:rPr lang="en-US" dirty="0" smtClean="0"/>
              <a:t>.</a:t>
            </a:r>
          </a:p>
          <a:p>
            <a:pPr algn="just"/>
            <a:endParaRPr lang="en-US" dirty="0" smtClean="0"/>
          </a:p>
          <a:p>
            <a:pPr algn="just" fontAlgn="base"/>
            <a:r>
              <a:rPr lang="en-US" b="1" dirty="0"/>
              <a:t>Growth and </a:t>
            </a:r>
            <a:r>
              <a:rPr lang="en-US" b="1" dirty="0" smtClean="0"/>
              <a:t>Marketing</a:t>
            </a:r>
            <a:r>
              <a:rPr lang="en-US" dirty="0" smtClean="0"/>
              <a:t>: Every </a:t>
            </a:r>
            <a:r>
              <a:rPr lang="en-US" dirty="0"/>
              <a:t>successful business grew over the years. Most big companies started small. It was all a process. Success in business is not a one-time event; it is an on-going process. </a:t>
            </a:r>
            <a:r>
              <a:rPr lang="en-US" dirty="0" smtClean="0"/>
              <a:t>Business </a:t>
            </a:r>
            <a:r>
              <a:rPr lang="en-US" dirty="0"/>
              <a:t>growth also depends </a:t>
            </a:r>
            <a:r>
              <a:rPr lang="en-US" dirty="0" smtClean="0"/>
              <a:t>on</a:t>
            </a:r>
            <a:r>
              <a:rPr lang="en-US" dirty="0"/>
              <a:t> marketing </a:t>
            </a:r>
            <a:r>
              <a:rPr lang="en-US" dirty="0" smtClean="0"/>
              <a:t>strategy. </a:t>
            </a:r>
            <a:r>
              <a:rPr lang="en-US" dirty="0"/>
              <a:t>Marketing helps in getting </a:t>
            </a:r>
            <a:r>
              <a:rPr lang="en-US" dirty="0" smtClean="0"/>
              <a:t>product </a:t>
            </a:r>
            <a:r>
              <a:rPr lang="en-US" dirty="0"/>
              <a:t>known and good sales come from good marketing.</a:t>
            </a:r>
          </a:p>
          <a:p>
            <a:pPr marL="0" indent="0" algn="ctr" fontAlgn="base">
              <a:buNone/>
            </a:pPr>
            <a:r>
              <a:rPr lang="en-US" i="1" dirty="0" smtClean="0"/>
              <a:t>	“</a:t>
            </a:r>
            <a:r>
              <a:rPr lang="en-US" i="1" dirty="0"/>
              <a:t>Without continual growth and progress, such words as improvement, achievement, and success have no meaning</a:t>
            </a:r>
            <a:r>
              <a:rPr lang="en-US" i="1" dirty="0" smtClean="0"/>
              <a:t>”</a:t>
            </a:r>
          </a:p>
          <a:p>
            <a:pPr marL="0" indent="0" algn="ctr" fontAlgn="base">
              <a:buNone/>
            </a:pPr>
            <a:endParaRPr lang="en-US" dirty="0"/>
          </a:p>
          <a:p>
            <a:pPr algn="just" fontAlgn="base"/>
            <a:r>
              <a:rPr lang="en-US" dirty="0" smtClean="0"/>
              <a:t> </a:t>
            </a:r>
            <a:r>
              <a:rPr lang="en-US" b="1" dirty="0"/>
              <a:t>Know Your </a:t>
            </a:r>
            <a:r>
              <a:rPr lang="en-US" b="1" dirty="0" smtClean="0"/>
              <a:t>Customer: </a:t>
            </a:r>
            <a:r>
              <a:rPr lang="en-US" dirty="0" smtClean="0"/>
              <a:t>Customer </a:t>
            </a:r>
            <a:r>
              <a:rPr lang="en-US" dirty="0"/>
              <a:t>base determines the life of </a:t>
            </a:r>
            <a:r>
              <a:rPr lang="en-US" dirty="0" smtClean="0"/>
              <a:t>any </a:t>
            </a:r>
            <a:r>
              <a:rPr lang="en-US" dirty="0"/>
              <a:t>business. If </a:t>
            </a:r>
            <a:r>
              <a:rPr lang="en-US" dirty="0" smtClean="0"/>
              <a:t>better solution is provided to </a:t>
            </a:r>
            <a:r>
              <a:rPr lang="en-US" dirty="0"/>
              <a:t>the world, </a:t>
            </a:r>
            <a:r>
              <a:rPr lang="en-US" dirty="0" smtClean="0"/>
              <a:t>customers will automatically increase</a:t>
            </a:r>
            <a:r>
              <a:rPr lang="en-US" dirty="0"/>
              <a:t> </a:t>
            </a:r>
            <a:r>
              <a:rPr lang="en-US" dirty="0" smtClean="0"/>
              <a:t>and higher </a:t>
            </a:r>
            <a:r>
              <a:rPr lang="en-US" dirty="0"/>
              <a:t>the profit</a:t>
            </a:r>
            <a:r>
              <a:rPr lang="en-US" dirty="0" smtClean="0"/>
              <a:t>. </a:t>
            </a:r>
            <a:r>
              <a:rPr lang="en-US" dirty="0"/>
              <a:t>When </a:t>
            </a:r>
            <a:r>
              <a:rPr lang="en-US" dirty="0" smtClean="0"/>
              <a:t>focus is on </a:t>
            </a:r>
            <a:r>
              <a:rPr lang="en-US" dirty="0"/>
              <a:t>a niche </a:t>
            </a:r>
            <a:r>
              <a:rPr lang="en-US" dirty="0" smtClean="0"/>
              <a:t>market (targeted customers), </a:t>
            </a:r>
            <a:r>
              <a:rPr lang="en-US" dirty="0"/>
              <a:t>it is more efficient, more productive and less competitive</a:t>
            </a:r>
            <a:r>
              <a:rPr lang="en-US" dirty="0" smtClean="0"/>
              <a:t>.</a:t>
            </a:r>
            <a:endParaRPr lang="en-US" dirty="0"/>
          </a:p>
          <a:p>
            <a:pPr algn="just"/>
            <a:endParaRPr lang="en-US" dirty="0"/>
          </a:p>
          <a:p>
            <a:pPr algn="just"/>
            <a:endParaRPr lang="en-US" dirty="0"/>
          </a:p>
        </p:txBody>
      </p:sp>
    </p:spTree>
    <p:extLst>
      <p:ext uri="{BB962C8B-B14F-4D97-AF65-F5344CB8AC3E}">
        <p14:creationId xmlns:p14="http://schemas.microsoft.com/office/powerpoint/2010/main" val="36573085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304805"/>
            <a:ext cx="12915900" cy="7863417"/>
          </a:xfrm>
        </p:spPr>
        <p:txBody>
          <a:bodyPr>
            <a:normAutofit/>
          </a:bodyPr>
          <a:lstStyle/>
          <a:p>
            <a:pPr algn="just" fontAlgn="base"/>
            <a:r>
              <a:rPr lang="en-US" b="1" dirty="0" smtClean="0"/>
              <a:t>Priorities</a:t>
            </a:r>
            <a:r>
              <a:rPr lang="en-US" dirty="0" smtClean="0"/>
              <a:t>: For </a:t>
            </a:r>
            <a:r>
              <a:rPr lang="en-US" dirty="0"/>
              <a:t>success in business, </a:t>
            </a:r>
            <a:r>
              <a:rPr lang="en-US" dirty="0" smtClean="0"/>
              <a:t>thing should be </a:t>
            </a:r>
            <a:r>
              <a:rPr lang="en-US" dirty="0" err="1" smtClean="0"/>
              <a:t>catagorized</a:t>
            </a:r>
            <a:r>
              <a:rPr lang="en-US" dirty="0" smtClean="0"/>
              <a:t>  </a:t>
            </a:r>
            <a:r>
              <a:rPr lang="en-US" dirty="0"/>
              <a:t>in order of importance. P</a:t>
            </a:r>
            <a:r>
              <a:rPr lang="en-US" dirty="0" smtClean="0"/>
              <a:t>riorities should be based </a:t>
            </a:r>
            <a:r>
              <a:rPr lang="en-US" dirty="0"/>
              <a:t>on </a:t>
            </a:r>
            <a:r>
              <a:rPr lang="en-US" dirty="0" smtClean="0"/>
              <a:t>goals.</a:t>
            </a:r>
            <a:endParaRPr lang="en-US" dirty="0"/>
          </a:p>
          <a:p>
            <a:pPr marL="0" indent="0" algn="ctr" fontAlgn="base">
              <a:buNone/>
            </a:pPr>
            <a:r>
              <a:rPr lang="en-US" dirty="0"/>
              <a:t>“Things which matters most must never be at the mercy of things which matter least</a:t>
            </a:r>
            <a:r>
              <a:rPr lang="en-US" dirty="0" smtClean="0"/>
              <a:t>”</a:t>
            </a:r>
          </a:p>
          <a:p>
            <a:pPr marL="0" indent="0" algn="ctr" fontAlgn="base">
              <a:buNone/>
            </a:pPr>
            <a:endParaRPr lang="en-US" dirty="0"/>
          </a:p>
          <a:p>
            <a:pPr algn="just" fontAlgn="base"/>
            <a:r>
              <a:rPr lang="en-US" b="1" dirty="0" smtClean="0"/>
              <a:t>Never </a:t>
            </a:r>
            <a:r>
              <a:rPr lang="en-US" b="1" dirty="0"/>
              <a:t>Give </a:t>
            </a:r>
            <a:r>
              <a:rPr lang="en-US" b="1" dirty="0" smtClean="0"/>
              <a:t>Up</a:t>
            </a:r>
            <a:r>
              <a:rPr lang="en-US" dirty="0" smtClean="0"/>
              <a:t>: The </a:t>
            </a:r>
            <a:r>
              <a:rPr lang="en-US" dirty="0"/>
              <a:t>never give up attitude is one quality an entrepreneur must possess. Successful entrepreneurs are goal-getters. They never give up on turning their vision into reality. </a:t>
            </a:r>
            <a:r>
              <a:rPr lang="en-US" dirty="0" smtClean="0"/>
              <a:t>In </a:t>
            </a:r>
            <a:r>
              <a:rPr lang="en-US" dirty="0"/>
              <a:t>entrepreneurship, persistence and determination is supreme.</a:t>
            </a:r>
          </a:p>
          <a:p>
            <a:endParaRPr lang="en-US" dirty="0"/>
          </a:p>
        </p:txBody>
      </p:sp>
    </p:spTree>
    <p:extLst>
      <p:ext uri="{BB962C8B-B14F-4D97-AF65-F5344CB8AC3E}">
        <p14:creationId xmlns:p14="http://schemas.microsoft.com/office/powerpoint/2010/main" val="15440407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03200"/>
            <a:ext cx="12344400" cy="548216"/>
          </a:xfrm>
        </p:spPr>
        <p:txBody>
          <a:bodyPr>
            <a:normAutofit fontScale="90000"/>
          </a:bodyPr>
          <a:lstStyle/>
          <a:p>
            <a:r>
              <a:rPr lang="en-US" sz="4000" dirty="0" smtClean="0">
                <a:latin typeface="+mn-lt"/>
                <a:ea typeface="+mn-ea"/>
                <a:cs typeface="+mn-cs"/>
              </a:rPr>
              <a:t>Functions </a:t>
            </a:r>
            <a:r>
              <a:rPr lang="en-US" sz="4000" dirty="0" smtClean="0"/>
              <a:t> </a:t>
            </a:r>
            <a:r>
              <a:rPr lang="en-US" sz="4000" dirty="0"/>
              <a:t>of Entrepreneur</a:t>
            </a:r>
            <a:endParaRPr lang="en-US" sz="4000" dirty="0">
              <a:latin typeface="+mn-lt"/>
              <a:ea typeface="+mn-ea"/>
              <a:cs typeface="+mn-cs"/>
            </a:endParaRPr>
          </a:p>
        </p:txBody>
      </p:sp>
      <p:sp>
        <p:nvSpPr>
          <p:cNvPr id="3" name="Content Placeholder 2"/>
          <p:cNvSpPr>
            <a:spLocks noGrp="1"/>
          </p:cNvSpPr>
          <p:nvPr>
            <p:ph idx="1"/>
          </p:nvPr>
        </p:nvSpPr>
        <p:spPr>
          <a:xfrm>
            <a:off x="457200" y="1117605"/>
            <a:ext cx="13030200" cy="7050617"/>
          </a:xfrm>
        </p:spPr>
        <p:txBody>
          <a:bodyPr/>
          <a:lstStyle/>
          <a:p>
            <a:pPr marL="0" indent="0" algn="just">
              <a:buNone/>
            </a:pPr>
            <a:r>
              <a:rPr lang="en-US" dirty="0"/>
              <a:t>Entrepreneurship has many functions to perform and roles to play in </a:t>
            </a:r>
            <a:r>
              <a:rPr lang="en-US" dirty="0" smtClean="0"/>
              <a:t>every </a:t>
            </a:r>
            <a:r>
              <a:rPr lang="en-US" dirty="0"/>
              <a:t>type of economy. An entrepreneur performs all the necessary functions which are essential from the point of view of operation and expansion of the enterprise</a:t>
            </a:r>
          </a:p>
        </p:txBody>
      </p:sp>
    </p:spTree>
    <p:extLst>
      <p:ext uri="{BB962C8B-B14F-4D97-AF65-F5344CB8AC3E}">
        <p14:creationId xmlns:p14="http://schemas.microsoft.com/office/powerpoint/2010/main" val="2431715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79000"/>
                    </a14:imgEffect>
                  </a14:imgLayer>
                </a14:imgProps>
              </a:ext>
              <a:ext uri="{28A0092B-C50C-407E-A947-70E740481C1C}">
                <a14:useLocalDpi xmlns:a14="http://schemas.microsoft.com/office/drawing/2010/main" val="0"/>
              </a:ext>
            </a:extLst>
          </a:blip>
          <a:srcRect l="30525" t="17989" r="30525" b="17989"/>
          <a:stretch/>
        </p:blipFill>
        <p:spPr bwMode="auto">
          <a:xfrm>
            <a:off x="436420" y="203202"/>
            <a:ext cx="13227629" cy="8140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878033" y="8595784"/>
            <a:ext cx="12344400" cy="548216"/>
          </a:xfrm>
        </p:spPr>
        <p:txBody>
          <a:bodyPr>
            <a:normAutofit fontScale="90000"/>
          </a:bodyPr>
          <a:lstStyle/>
          <a:p>
            <a:r>
              <a:rPr lang="en-US" sz="4000" dirty="0">
                <a:latin typeface="+mn-lt"/>
                <a:ea typeface="+mn-ea"/>
                <a:cs typeface="+mn-cs"/>
              </a:rPr>
              <a:t>Functions of Entrepreneur</a:t>
            </a:r>
          </a:p>
        </p:txBody>
      </p:sp>
    </p:spTree>
    <p:extLst>
      <p:ext uri="{BB962C8B-B14F-4D97-AF65-F5344CB8AC3E}">
        <p14:creationId xmlns:p14="http://schemas.microsoft.com/office/powerpoint/2010/main" val="18391654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3294"/>
            <a:ext cx="13563600" cy="8610706"/>
          </a:xfrm>
          <a:prstGeom prst="rect">
            <a:avLst/>
          </a:prstGeom>
        </p:spPr>
        <p:txBody>
          <a:bodyPr wrap="square" lIns="114949" tIns="57475" rIns="114949" bIns="57475">
            <a:spAutoFit/>
          </a:bodyPr>
          <a:lstStyle/>
          <a:p>
            <a:pPr marL="431060" indent="-431060" algn="just">
              <a:buAutoNum type="arabicPeriod"/>
            </a:pPr>
            <a:r>
              <a:rPr lang="en-US" b="1" dirty="0" smtClean="0"/>
              <a:t>Innovation</a:t>
            </a:r>
            <a:r>
              <a:rPr lang="en-US" dirty="0" smtClean="0"/>
              <a:t>: A very important function performed by entrepreneur is that of innovation. They analyze the existing state of company’s affairs and try to reach a new level of equilibrium by trying new and productive combinations of existing resources. They think of creative ideas and use their managerial and innovative skills to put those ideas into reality. They combine the productive factors, bring them together and help in the economic development of a nation. According to Robert </a:t>
            </a:r>
            <a:r>
              <a:rPr lang="en-US" dirty="0" err="1" smtClean="0"/>
              <a:t>Wilken</a:t>
            </a:r>
            <a:r>
              <a:rPr lang="en-US" dirty="0" smtClean="0"/>
              <a:t> entrepreneurs contribute change that can be categorized into five types: </a:t>
            </a:r>
          </a:p>
          <a:p>
            <a:pPr algn="just"/>
            <a:endParaRPr lang="en-US" dirty="0" smtClean="0"/>
          </a:p>
          <a:p>
            <a:pPr algn="just"/>
            <a:r>
              <a:rPr lang="en-US" b="1" dirty="0" smtClean="0"/>
              <a:t>Initial Expansion</a:t>
            </a:r>
            <a:r>
              <a:rPr lang="en-US" dirty="0" smtClean="0"/>
              <a:t>: the original production of goods. </a:t>
            </a:r>
          </a:p>
          <a:p>
            <a:pPr algn="just"/>
            <a:endParaRPr lang="en-US" b="1" dirty="0" smtClean="0"/>
          </a:p>
          <a:p>
            <a:pPr algn="just"/>
            <a:r>
              <a:rPr lang="en-US" b="1" dirty="0" smtClean="0"/>
              <a:t>Subsequent Expansion</a:t>
            </a:r>
            <a:r>
              <a:rPr lang="en-US" dirty="0" smtClean="0"/>
              <a:t>: the subsequent change in the amount of goods produced.</a:t>
            </a:r>
          </a:p>
          <a:p>
            <a:pPr algn="just"/>
            <a:endParaRPr lang="en-US" dirty="0" smtClean="0"/>
          </a:p>
          <a:p>
            <a:pPr algn="just"/>
            <a:r>
              <a:rPr lang="en-US" dirty="0" smtClean="0"/>
              <a:t> </a:t>
            </a:r>
            <a:r>
              <a:rPr lang="en-US" b="1" dirty="0" smtClean="0"/>
              <a:t>Factor Innovation</a:t>
            </a:r>
            <a:r>
              <a:rPr lang="en-US" dirty="0" smtClean="0"/>
              <a:t>: the increase in supply or productivity of the factors of production. </a:t>
            </a:r>
          </a:p>
          <a:p>
            <a:pPr algn="just"/>
            <a:r>
              <a:rPr lang="en-US" dirty="0" smtClean="0"/>
              <a:t>	(a) Financial: the procurement of capital from new sources or in new form. </a:t>
            </a:r>
          </a:p>
          <a:p>
            <a:pPr algn="just"/>
            <a:r>
              <a:rPr lang="en-US" dirty="0" smtClean="0"/>
              <a:t>	(b) </a:t>
            </a:r>
            <a:r>
              <a:rPr lang="en-US" dirty="0" err="1" smtClean="0"/>
              <a:t>Labour</a:t>
            </a:r>
            <a:r>
              <a:rPr lang="en-US" dirty="0" smtClean="0"/>
              <a:t>: the procurement of </a:t>
            </a:r>
            <a:r>
              <a:rPr lang="en-US" dirty="0" err="1" smtClean="0"/>
              <a:t>labour</a:t>
            </a:r>
            <a:r>
              <a:rPr lang="en-US" dirty="0" smtClean="0"/>
              <a:t> from a new source or of a new type; the upgrading of 	existing </a:t>
            </a:r>
            <a:r>
              <a:rPr lang="en-US" dirty="0" err="1" smtClean="0"/>
              <a:t>labour</a:t>
            </a:r>
            <a:r>
              <a:rPr lang="en-US" dirty="0" smtClean="0"/>
              <a:t>. </a:t>
            </a:r>
          </a:p>
          <a:p>
            <a:pPr algn="just"/>
            <a:r>
              <a:rPr lang="en-US" dirty="0" smtClean="0"/>
              <a:t>	(c) Material: the procurement of old material from a new source or the use of a new material. </a:t>
            </a:r>
          </a:p>
          <a:p>
            <a:pPr algn="just"/>
            <a:endParaRPr lang="en-US" dirty="0" smtClean="0"/>
          </a:p>
          <a:p>
            <a:pPr algn="just"/>
            <a:r>
              <a:rPr lang="en-US" b="1" dirty="0" smtClean="0"/>
              <a:t> Production Innovations</a:t>
            </a:r>
            <a:r>
              <a:rPr lang="en-US" dirty="0" smtClean="0"/>
              <a:t>: changes in the production process. </a:t>
            </a:r>
          </a:p>
          <a:p>
            <a:pPr marL="1606692" lvl="2" indent="-457200" algn="just">
              <a:buAutoNum type="alphaLcParenBoth"/>
            </a:pPr>
            <a:r>
              <a:rPr lang="en-US" dirty="0" smtClean="0"/>
              <a:t>Technological: the use of a new production technique.</a:t>
            </a:r>
          </a:p>
          <a:p>
            <a:pPr marL="1606692" lvl="2" indent="-457200" algn="just">
              <a:buAutoNum type="alphaLcParenBoth"/>
            </a:pPr>
            <a:r>
              <a:rPr lang="en-US" dirty="0" smtClean="0"/>
              <a:t>Organizational: change in the form of structure of relationships among people. </a:t>
            </a:r>
          </a:p>
          <a:p>
            <a:pPr algn="just"/>
            <a:endParaRPr lang="en-US" b="1" dirty="0" smtClean="0"/>
          </a:p>
          <a:p>
            <a:pPr algn="just"/>
            <a:r>
              <a:rPr lang="en-US" b="1" dirty="0" smtClean="0"/>
              <a:t>Market Innovation</a:t>
            </a:r>
            <a:r>
              <a:rPr lang="en-US" dirty="0" smtClean="0"/>
              <a:t>: changes in the size or composition of the market. </a:t>
            </a:r>
          </a:p>
          <a:p>
            <a:pPr marL="1606692" lvl="2" indent="-457200" algn="just">
              <a:buAutoNum type="alphaLcParenBoth"/>
            </a:pPr>
            <a:r>
              <a:rPr lang="en-US" dirty="0" smtClean="0"/>
              <a:t>Product: the production of a new good or the change in quality or cost of existing goods.</a:t>
            </a:r>
          </a:p>
          <a:p>
            <a:pPr algn="just"/>
            <a:r>
              <a:rPr lang="en-US" dirty="0" smtClean="0"/>
              <a:t>	(b) Market: the discovery of a new market.</a:t>
            </a:r>
            <a:endParaRPr lang="en-US" dirty="0"/>
          </a:p>
        </p:txBody>
      </p:sp>
      <p:sp>
        <p:nvSpPr>
          <p:cNvPr id="2" name="Rectangle 1"/>
          <p:cNvSpPr/>
          <p:nvPr/>
        </p:nvSpPr>
        <p:spPr>
          <a:xfrm>
            <a:off x="5029200" y="104268"/>
            <a:ext cx="3581400" cy="461665"/>
          </a:xfrm>
          <a:prstGeom prst="rect">
            <a:avLst/>
          </a:prstGeom>
        </p:spPr>
        <p:txBody>
          <a:bodyPr wrap="square">
            <a:spAutoFit/>
          </a:bodyPr>
          <a:lstStyle/>
          <a:p>
            <a:r>
              <a:rPr lang="en-US" sz="2400" b="1" dirty="0" smtClean="0"/>
              <a:t>Functions of Entrepreneur</a:t>
            </a:r>
            <a:endParaRPr lang="en-US" b="1" dirty="0"/>
          </a:p>
        </p:txBody>
      </p:sp>
    </p:spTree>
    <p:extLst>
      <p:ext uri="{BB962C8B-B14F-4D97-AF65-F5344CB8AC3E}">
        <p14:creationId xmlns:p14="http://schemas.microsoft.com/office/powerpoint/2010/main" val="25606217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609602"/>
            <a:ext cx="12458700" cy="7425766"/>
          </a:xfrm>
          <a:prstGeom prst="rect">
            <a:avLst/>
          </a:prstGeom>
        </p:spPr>
        <p:txBody>
          <a:bodyPr wrap="square" lIns="114949" tIns="57475" rIns="114949" bIns="57475">
            <a:spAutoFit/>
          </a:bodyPr>
          <a:lstStyle/>
          <a:p>
            <a:pPr algn="just"/>
            <a:r>
              <a:rPr lang="en-US" sz="2500" dirty="0"/>
              <a:t>2. </a:t>
            </a:r>
            <a:r>
              <a:rPr lang="en-US" sz="2500" b="1" dirty="0"/>
              <a:t>Assumption of Risk</a:t>
            </a:r>
            <a:r>
              <a:rPr lang="en-US" sz="2500" dirty="0"/>
              <a:t>: An idea that is put to reality does not guarantee success. Entrepreneurs assume the risk of success or failure of the enterprise that they wish to launch. Such risks are not insurable. If they materialize, the entrepreneur has to bear the loss himself. </a:t>
            </a:r>
            <a:endParaRPr lang="en-US" sz="2500" dirty="0" smtClean="0"/>
          </a:p>
          <a:p>
            <a:pPr algn="just"/>
            <a:endParaRPr lang="en-US" sz="2500" dirty="0"/>
          </a:p>
          <a:p>
            <a:pPr algn="just"/>
            <a:r>
              <a:rPr lang="en-US" sz="2500" dirty="0" smtClean="0"/>
              <a:t>Thus</a:t>
            </a:r>
            <a:r>
              <a:rPr lang="en-US" sz="2500" dirty="0"/>
              <a:t>, risk-bearing or uncertainty-bearing still remains the most important function of an entrepreneur which he tries to reduce by his initiative, skill and good </a:t>
            </a:r>
            <a:r>
              <a:rPr lang="en-US" sz="2500" dirty="0" smtClean="0"/>
              <a:t>judgment. </a:t>
            </a:r>
            <a:endParaRPr lang="en-US" sz="2500" dirty="0"/>
          </a:p>
          <a:p>
            <a:pPr algn="just"/>
            <a:endParaRPr lang="en-US" sz="2500" dirty="0"/>
          </a:p>
          <a:p>
            <a:pPr algn="just"/>
            <a:r>
              <a:rPr lang="en-US" sz="2500" dirty="0"/>
              <a:t>3. </a:t>
            </a:r>
            <a:r>
              <a:rPr lang="en-US" sz="2500" b="1" dirty="0"/>
              <a:t>Idea Generation</a:t>
            </a:r>
            <a:r>
              <a:rPr lang="en-US" sz="2500" dirty="0"/>
              <a:t>: Entrepreneurs do not immediately think of ideas and put them into practice. Ideas can be generated through environmental scanning and market survey. It is the function of the entrepreneurs to generate as many ideas as he can for the purpose of selecting the best business opportunities which can subsequently be taken up by him as a commercially - viable business venture. </a:t>
            </a:r>
            <a:endParaRPr lang="en-US" sz="2500" dirty="0" smtClean="0"/>
          </a:p>
          <a:p>
            <a:pPr algn="just"/>
            <a:endParaRPr lang="en-US" sz="2500" dirty="0"/>
          </a:p>
          <a:p>
            <a:pPr algn="just"/>
            <a:r>
              <a:rPr lang="en-US" sz="2500" dirty="0" smtClean="0"/>
              <a:t>They </a:t>
            </a:r>
            <a:r>
              <a:rPr lang="en-US" sz="2500" dirty="0"/>
              <a:t>think of a variety of ideas, apply quantitative techniques to test their applicability, supplement them with empirical findings, arrive at the best alternative and apply it in practice. </a:t>
            </a:r>
            <a:endParaRPr lang="en-US" sz="2500" dirty="0" smtClean="0"/>
          </a:p>
          <a:p>
            <a:pPr algn="just"/>
            <a:endParaRPr lang="en-US" sz="2500" dirty="0"/>
          </a:p>
          <a:p>
            <a:pPr algn="just"/>
            <a:r>
              <a:rPr lang="en-US" sz="2500" dirty="0" smtClean="0"/>
              <a:t>The </a:t>
            </a:r>
            <a:r>
              <a:rPr lang="en-US" sz="2500" dirty="0"/>
              <a:t>selection of an idea, thus, involves the application of research methodology by the entrepreneurs, vision, insight, observation, experience, education, training and exposure of the entrepreneur. Idea generation precisely implies product selection and project identification</a:t>
            </a:r>
          </a:p>
        </p:txBody>
      </p:sp>
    </p:spTree>
    <p:extLst>
      <p:ext uri="{BB962C8B-B14F-4D97-AF65-F5344CB8AC3E}">
        <p14:creationId xmlns:p14="http://schemas.microsoft.com/office/powerpoint/2010/main" val="15454495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2" y="304803"/>
            <a:ext cx="12763498" cy="8256763"/>
          </a:xfrm>
          <a:prstGeom prst="rect">
            <a:avLst/>
          </a:prstGeom>
        </p:spPr>
        <p:txBody>
          <a:bodyPr wrap="square" lIns="114949" tIns="57475" rIns="114949" bIns="57475">
            <a:spAutoFit/>
          </a:bodyPr>
          <a:lstStyle/>
          <a:p>
            <a:r>
              <a:rPr lang="en-US" dirty="0"/>
              <a:t>4. </a:t>
            </a:r>
            <a:r>
              <a:rPr lang="en-US" b="1" dirty="0"/>
              <a:t>Organizing and Management</a:t>
            </a:r>
            <a:r>
              <a:rPr lang="en-US" dirty="0"/>
              <a:t>: An entrepreneur brings together various resources of production, organizes them properly and converts them into a productive unit. As regards the proposed projects, an entrepreneur manages the following activities</a:t>
            </a:r>
            <a:r>
              <a:rPr lang="en-US" dirty="0" smtClean="0"/>
              <a:t>: </a:t>
            </a:r>
          </a:p>
          <a:p>
            <a:endParaRPr lang="en-US" dirty="0" smtClean="0"/>
          </a:p>
          <a:p>
            <a:r>
              <a:rPr lang="en-US" dirty="0" smtClean="0"/>
              <a:t> </a:t>
            </a:r>
            <a:r>
              <a:rPr lang="en-US" b="1" dirty="0"/>
              <a:t>Scanning of the business environment (SWOT Analysis</a:t>
            </a:r>
            <a:r>
              <a:rPr lang="en-US" dirty="0"/>
              <a:t>) </a:t>
            </a:r>
            <a:endParaRPr lang="en-US" dirty="0" smtClean="0"/>
          </a:p>
          <a:p>
            <a:endParaRPr lang="en-US" dirty="0" smtClean="0"/>
          </a:p>
          <a:p>
            <a:r>
              <a:rPr lang="en-US" dirty="0" smtClean="0"/>
              <a:t> </a:t>
            </a:r>
            <a:r>
              <a:rPr lang="en-US" b="1" dirty="0"/>
              <a:t>Measuring the suitability of business idea</a:t>
            </a:r>
            <a:r>
              <a:rPr lang="en-US" b="1" dirty="0" smtClean="0"/>
              <a:t>.</a:t>
            </a:r>
          </a:p>
          <a:p>
            <a:endParaRPr lang="en-US" b="1" dirty="0" smtClean="0"/>
          </a:p>
          <a:p>
            <a:pPr algn="just"/>
            <a:r>
              <a:rPr lang="en-US" dirty="0" smtClean="0"/>
              <a:t> </a:t>
            </a:r>
            <a:r>
              <a:rPr lang="en-US" b="1" dirty="0"/>
              <a:t>Market Research and Selection of Product Line</a:t>
            </a:r>
            <a:r>
              <a:rPr lang="en-US" dirty="0"/>
              <a:t>: The next important function of the entrepreneur is market research and product market research is the systematic collection of data regarding the product which the entrepreneur wants to manufacture. Entrepreneur has to undertake market research persistently in order to know the details of the intending product, i.e., the demand for the product, selection of product line, the price of the substitute product, the size of the customer, etc. while starting an enterprise. </a:t>
            </a:r>
            <a:endParaRPr lang="en-US" dirty="0" smtClean="0"/>
          </a:p>
          <a:p>
            <a:pPr algn="just"/>
            <a:endParaRPr lang="en-US" dirty="0" smtClean="0"/>
          </a:p>
          <a:p>
            <a:pPr algn="just"/>
            <a:r>
              <a:rPr lang="en-US" dirty="0" smtClean="0"/>
              <a:t> </a:t>
            </a:r>
            <a:r>
              <a:rPr lang="en-US" b="1" dirty="0"/>
              <a:t>Studying the government rules, regulation and policies</a:t>
            </a:r>
            <a:r>
              <a:rPr lang="en-US" dirty="0"/>
              <a:t>. </a:t>
            </a:r>
            <a:endParaRPr lang="en-US" dirty="0" smtClean="0"/>
          </a:p>
          <a:p>
            <a:pPr algn="just"/>
            <a:r>
              <a:rPr lang="en-US" b="1" dirty="0" smtClean="0"/>
              <a:t> </a:t>
            </a:r>
            <a:r>
              <a:rPr lang="en-US" b="1" dirty="0"/>
              <a:t>Performing government formalities. </a:t>
            </a:r>
            <a:endParaRPr lang="en-US" b="1" dirty="0" smtClean="0"/>
          </a:p>
          <a:p>
            <a:pPr algn="just"/>
            <a:endParaRPr lang="en-US" b="1" dirty="0" smtClean="0"/>
          </a:p>
          <a:p>
            <a:pPr algn="just"/>
            <a:r>
              <a:rPr lang="en-US" b="1" dirty="0" smtClean="0"/>
              <a:t> </a:t>
            </a:r>
            <a:r>
              <a:rPr lang="en-US" b="1" dirty="0"/>
              <a:t>Determination of Objectives</a:t>
            </a:r>
            <a:r>
              <a:rPr lang="en-US" dirty="0"/>
              <a:t>: The next function of the entrepreneur is to determine and lay down the mission, vision, objectives and goals of the business, which should be spelt out on clear terms. In other words, entrepreneur should be very much clear about future prospect of the venture. </a:t>
            </a:r>
            <a:endParaRPr lang="en-US" dirty="0" smtClean="0"/>
          </a:p>
          <a:p>
            <a:pPr algn="just"/>
            <a:endParaRPr lang="en-US" dirty="0" smtClean="0"/>
          </a:p>
          <a:p>
            <a:pPr algn="just"/>
            <a:r>
              <a:rPr lang="en-US" b="1" dirty="0" smtClean="0"/>
              <a:t> </a:t>
            </a:r>
            <a:endParaRPr lang="en-US" dirty="0"/>
          </a:p>
        </p:txBody>
      </p:sp>
    </p:spTree>
    <p:extLst>
      <p:ext uri="{BB962C8B-B14F-4D97-AF65-F5344CB8AC3E}">
        <p14:creationId xmlns:p14="http://schemas.microsoft.com/office/powerpoint/2010/main" val="4514388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406400"/>
            <a:ext cx="13030200" cy="8331200"/>
          </a:xfrm>
        </p:spPr>
        <p:txBody>
          <a:bodyPr>
            <a:normAutofit fontScale="55000" lnSpcReduction="20000"/>
          </a:bodyPr>
          <a:lstStyle/>
          <a:p>
            <a:pPr algn="just"/>
            <a:r>
              <a:rPr lang="en-US" b="1" dirty="0"/>
              <a:t>Determination of Form of the Venture</a:t>
            </a:r>
            <a:r>
              <a:rPr lang="en-US" dirty="0"/>
              <a:t>: The function of an entrepreneur in determining the form of enterprise is also important. Entrepreneur has to decide the form of enterprise based upon the nature of the product, volume of investment, nature of activities, types of product, quality of product, quality of human resources, etc. The major forms of ownership organizations are sole proprietorship, partnership, joint stock company and cooperative society. </a:t>
            </a:r>
            <a:endParaRPr lang="en-US" dirty="0" smtClean="0"/>
          </a:p>
          <a:p>
            <a:pPr algn="just"/>
            <a:endParaRPr lang="en-US" b="1" dirty="0"/>
          </a:p>
          <a:p>
            <a:pPr algn="just"/>
            <a:r>
              <a:rPr lang="en-US" b="1" dirty="0" smtClean="0"/>
              <a:t>Managing </a:t>
            </a:r>
            <a:r>
              <a:rPr lang="en-US" b="1" dirty="0"/>
              <a:t>of Funds</a:t>
            </a:r>
            <a:r>
              <a:rPr lang="en-US" dirty="0"/>
              <a:t>: Fund raising is the most important function of an entrepreneur. All the activities of a business depend upon the finance and its proper management. It is the responsibility of the entrepreneur to raise funds internally as well as externally. </a:t>
            </a:r>
            <a:endParaRPr lang="en-US" dirty="0" smtClean="0"/>
          </a:p>
          <a:p>
            <a:pPr marL="0" indent="0" algn="just">
              <a:buNone/>
            </a:pPr>
            <a:r>
              <a:rPr lang="en-US" dirty="0" smtClean="0"/>
              <a:t> </a:t>
            </a:r>
          </a:p>
          <a:p>
            <a:pPr algn="just"/>
            <a:r>
              <a:rPr lang="en-US" b="1" dirty="0" smtClean="0"/>
              <a:t>Selection </a:t>
            </a:r>
            <a:r>
              <a:rPr lang="en-US" b="1" dirty="0"/>
              <a:t>of </a:t>
            </a:r>
            <a:r>
              <a:rPr lang="en-US" b="1" dirty="0" smtClean="0"/>
              <a:t>enterprise Location</a:t>
            </a:r>
            <a:endParaRPr lang="en-US" b="1" dirty="0"/>
          </a:p>
          <a:p>
            <a:pPr algn="just"/>
            <a:endParaRPr lang="en-US" dirty="0" smtClean="0"/>
          </a:p>
          <a:p>
            <a:pPr algn="just"/>
            <a:r>
              <a:rPr lang="en-US" b="1" dirty="0" smtClean="0"/>
              <a:t>Procurement </a:t>
            </a:r>
            <a:r>
              <a:rPr lang="en-US" b="1" dirty="0"/>
              <a:t>of Raw </a:t>
            </a:r>
            <a:r>
              <a:rPr lang="en-US" b="1" dirty="0" smtClean="0"/>
              <a:t>Material:</a:t>
            </a:r>
            <a:r>
              <a:rPr lang="en-US" dirty="0" smtClean="0"/>
              <a:t> </a:t>
            </a:r>
            <a:r>
              <a:rPr lang="en-US" dirty="0"/>
              <a:t>Entrepreneur has to identify the cheap and regular sources of supply of raw materials, which will help him to reduce the cost of production and face the competition. </a:t>
            </a:r>
            <a:endParaRPr lang="en-US" dirty="0" smtClean="0"/>
          </a:p>
          <a:p>
            <a:pPr algn="just"/>
            <a:endParaRPr lang="en-US" b="1" dirty="0" smtClean="0"/>
          </a:p>
          <a:p>
            <a:pPr algn="just"/>
            <a:r>
              <a:rPr lang="en-US" b="1" dirty="0" smtClean="0"/>
              <a:t>Procurement </a:t>
            </a:r>
            <a:r>
              <a:rPr lang="en-US" b="1" dirty="0"/>
              <a:t>of Machinery</a:t>
            </a:r>
            <a:r>
              <a:rPr lang="en-US" dirty="0"/>
              <a:t>: The next function of the entrepreneurs is to procure the machineries and </a:t>
            </a:r>
            <a:r>
              <a:rPr lang="en-US" dirty="0" smtClean="0"/>
              <a:t>equipment </a:t>
            </a:r>
            <a:r>
              <a:rPr lang="en-US" dirty="0"/>
              <a:t>for establishment of the venture. While procuring the machineries, he should specify the following details: (a) The details of technology (b) Installed capacity of the machines (c) After sales service </a:t>
            </a:r>
            <a:r>
              <a:rPr lang="en-US" dirty="0" smtClean="0"/>
              <a:t>facilities</a:t>
            </a:r>
          </a:p>
          <a:p>
            <a:pPr algn="just"/>
            <a:endParaRPr lang="en-US" dirty="0" smtClean="0"/>
          </a:p>
          <a:p>
            <a:pPr algn="just"/>
            <a:r>
              <a:rPr lang="en-US" dirty="0" smtClean="0"/>
              <a:t> </a:t>
            </a:r>
            <a:r>
              <a:rPr lang="en-US" b="1" dirty="0"/>
              <a:t>Recruitment Selection and Placement of Manpower </a:t>
            </a:r>
            <a:r>
              <a:rPr lang="en-US" dirty="0"/>
              <a:t>: Entrepreneur has to perform the following activities while undertaking this function : (a) Estimating manpower need of the organization (b) Laying down of selection procedure (c) Placing the employee Another important function of entrepreneur is ‘financial planning’, which translates all other activities into monetary terms. Though an entrepreneur is more than a manager, he combines in him some managerial functions. He deals with day-to-day affairs of a going concern by directing and controlling the employees</a:t>
            </a:r>
          </a:p>
        </p:txBody>
      </p:sp>
    </p:spTree>
    <p:extLst>
      <p:ext uri="{BB962C8B-B14F-4D97-AF65-F5344CB8AC3E}">
        <p14:creationId xmlns:p14="http://schemas.microsoft.com/office/powerpoint/2010/main" val="2501598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36800"/>
            <a:ext cx="12344400" cy="1524000"/>
          </a:xfrm>
        </p:spPr>
        <p:txBody>
          <a:bodyPr/>
          <a:lstStyle/>
          <a:p>
            <a:r>
              <a:rPr lang="en-US" b="1" dirty="0">
                <a:solidFill>
                  <a:srgbClr val="C00000"/>
                </a:solidFill>
              </a:rPr>
              <a:t>Introduction to Entrepreneurship</a:t>
            </a:r>
            <a:endParaRPr lang="en-US" dirty="0">
              <a:solidFill>
                <a:srgbClr val="C00000"/>
              </a:solidFill>
            </a:endParaRPr>
          </a:p>
        </p:txBody>
      </p:sp>
      <p:sp>
        <p:nvSpPr>
          <p:cNvPr id="3" name="Content Placeholder 2"/>
          <p:cNvSpPr>
            <a:spLocks noGrp="1"/>
          </p:cNvSpPr>
          <p:nvPr>
            <p:ph idx="1"/>
          </p:nvPr>
        </p:nvSpPr>
        <p:spPr>
          <a:xfrm>
            <a:off x="571500" y="4064000"/>
            <a:ext cx="12344400" cy="1625600"/>
          </a:xfrm>
        </p:spPr>
        <p:txBody>
          <a:bodyPr>
            <a:normAutofit/>
          </a:bodyPr>
          <a:lstStyle/>
          <a:p>
            <a:pPr marL="0" indent="0" algn="ctr">
              <a:buNone/>
            </a:pPr>
            <a:r>
              <a:rPr lang="en-US" sz="7500" dirty="0">
                <a:solidFill>
                  <a:srgbClr val="00B050"/>
                </a:solidFill>
              </a:rPr>
              <a:t>Unit -1</a:t>
            </a:r>
          </a:p>
        </p:txBody>
      </p:sp>
    </p:spTree>
    <p:extLst>
      <p:ext uri="{BB962C8B-B14F-4D97-AF65-F5344CB8AC3E}">
        <p14:creationId xmlns:p14="http://schemas.microsoft.com/office/powerpoint/2010/main" val="13087037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03201"/>
            <a:ext cx="12801600" cy="8964649"/>
          </a:xfrm>
          <a:prstGeom prst="rect">
            <a:avLst/>
          </a:prstGeom>
        </p:spPr>
        <p:txBody>
          <a:bodyPr wrap="square" lIns="114949" tIns="57475" rIns="114949" bIns="57475">
            <a:spAutoFit/>
          </a:bodyPr>
          <a:lstStyle/>
          <a:p>
            <a:pPr algn="just"/>
            <a:r>
              <a:rPr lang="en-US" dirty="0"/>
              <a:t>5. </a:t>
            </a:r>
            <a:r>
              <a:rPr lang="en-US" b="1" dirty="0"/>
              <a:t>Decision Making</a:t>
            </a:r>
            <a:r>
              <a:rPr lang="en-US" dirty="0"/>
              <a:t>: </a:t>
            </a:r>
            <a:r>
              <a:rPr lang="en-US" dirty="0" err="1"/>
              <a:t>Arther</a:t>
            </a:r>
            <a:r>
              <a:rPr lang="en-US" dirty="0"/>
              <a:t> H. Cole has described the entrepreneur as a ‘decision maker’. He takes various decisions regarding following matters</a:t>
            </a:r>
            <a:r>
              <a:rPr lang="en-US" dirty="0" smtClean="0"/>
              <a:t>:</a:t>
            </a:r>
          </a:p>
          <a:p>
            <a:pPr algn="just"/>
            <a:endParaRPr lang="en-US" dirty="0" smtClean="0"/>
          </a:p>
          <a:p>
            <a:pPr marL="917646" lvl="1" indent="-342900" algn="just">
              <a:buFont typeface="Wingdings" pitchFamily="2" charset="2"/>
              <a:buChar char="Ø"/>
            </a:pPr>
            <a:r>
              <a:rPr lang="en-US" dirty="0" smtClean="0"/>
              <a:t>	The </a:t>
            </a:r>
            <a:r>
              <a:rPr lang="en-US" dirty="0"/>
              <a:t>development of an </a:t>
            </a:r>
            <a:r>
              <a:rPr lang="en-US" dirty="0" err="1"/>
              <a:t>organisation</a:t>
            </a:r>
            <a:r>
              <a:rPr lang="en-US" dirty="0"/>
              <a:t>, including efficient relations with subordinates and all </a:t>
            </a:r>
            <a:r>
              <a:rPr lang="en-US" dirty="0" smtClean="0"/>
              <a:t>	employees</a:t>
            </a:r>
          </a:p>
          <a:p>
            <a:pPr marL="917646" lvl="1" indent="-342900" algn="just">
              <a:buFont typeface="Wingdings" pitchFamily="2" charset="2"/>
              <a:buChar char="Ø"/>
            </a:pPr>
            <a:endParaRPr lang="en-US" dirty="0" smtClean="0"/>
          </a:p>
          <a:p>
            <a:pPr marL="917646" lvl="1" indent="-342900" algn="just">
              <a:buFont typeface="Wingdings" pitchFamily="2" charset="2"/>
              <a:buChar char="Ø"/>
            </a:pPr>
            <a:r>
              <a:rPr lang="en-US" dirty="0" smtClean="0"/>
              <a:t> 	Securing </a:t>
            </a:r>
            <a:r>
              <a:rPr lang="en-US" dirty="0"/>
              <a:t>adequate financial </a:t>
            </a:r>
            <a:r>
              <a:rPr lang="en-US" dirty="0" smtClean="0"/>
              <a:t>resources and </a:t>
            </a:r>
            <a:r>
              <a:rPr lang="en-US" dirty="0"/>
              <a:t>maintaining good relations with the existing and </a:t>
            </a:r>
            <a:r>
              <a:rPr lang="en-US" dirty="0" smtClean="0"/>
              <a:t>	potential </a:t>
            </a:r>
            <a:r>
              <a:rPr lang="en-US" dirty="0"/>
              <a:t>investors </a:t>
            </a:r>
            <a:endParaRPr lang="en-US" dirty="0" smtClean="0"/>
          </a:p>
          <a:p>
            <a:pPr marL="917646" lvl="1" indent="-342900" algn="just">
              <a:buFont typeface="Wingdings" pitchFamily="2" charset="2"/>
              <a:buChar char="Ø"/>
            </a:pPr>
            <a:endParaRPr lang="en-US" dirty="0" smtClean="0"/>
          </a:p>
          <a:p>
            <a:pPr marL="917646" lvl="1" indent="-342900" algn="just">
              <a:buFont typeface="Wingdings" pitchFamily="2" charset="2"/>
              <a:buChar char="Ø"/>
            </a:pPr>
            <a:r>
              <a:rPr lang="en-US" dirty="0" smtClean="0"/>
              <a:t> 	The </a:t>
            </a:r>
            <a:r>
              <a:rPr lang="en-US" dirty="0"/>
              <a:t>requisition of efficient technological equipment and the revision of it as new machinery </a:t>
            </a:r>
            <a:r>
              <a:rPr lang="en-US" dirty="0" smtClean="0"/>
              <a:t>	appeared </a:t>
            </a:r>
          </a:p>
          <a:p>
            <a:pPr marL="917646" lvl="1" indent="-342900" algn="just">
              <a:buFont typeface="Wingdings" pitchFamily="2" charset="2"/>
              <a:buChar char="Ø"/>
            </a:pPr>
            <a:endParaRPr lang="en-US" dirty="0"/>
          </a:p>
          <a:p>
            <a:pPr marL="917646" lvl="1" indent="-342900" algn="just">
              <a:buFont typeface="Wingdings" pitchFamily="2" charset="2"/>
              <a:buChar char="Ø"/>
            </a:pPr>
            <a:r>
              <a:rPr lang="en-US" dirty="0" smtClean="0"/>
              <a:t>    The </a:t>
            </a:r>
            <a:r>
              <a:rPr lang="en-US" dirty="0"/>
              <a:t>development of a market for the products and the devising of new products to meet or </a:t>
            </a:r>
            <a:r>
              <a:rPr lang="en-US" dirty="0" smtClean="0"/>
              <a:t>  </a:t>
            </a:r>
          </a:p>
          <a:p>
            <a:pPr lvl="1" algn="just"/>
            <a:r>
              <a:rPr lang="en-US" dirty="0" smtClean="0"/>
              <a:t>          anticipate </a:t>
            </a:r>
            <a:r>
              <a:rPr lang="en-US" dirty="0"/>
              <a:t>consumer’s </a:t>
            </a:r>
            <a:r>
              <a:rPr lang="en-US" dirty="0" smtClean="0"/>
              <a:t>demand</a:t>
            </a:r>
          </a:p>
          <a:p>
            <a:pPr lvl="1" algn="just"/>
            <a:endParaRPr lang="en-US" dirty="0"/>
          </a:p>
          <a:p>
            <a:pPr marL="917646" lvl="1" indent="-342900" algn="just">
              <a:buFont typeface="Wingdings" pitchFamily="2" charset="2"/>
              <a:buChar char="Ø"/>
            </a:pPr>
            <a:r>
              <a:rPr lang="en-US" dirty="0" smtClean="0"/>
              <a:t>     </a:t>
            </a:r>
            <a:r>
              <a:rPr lang="en-US" dirty="0"/>
              <a:t>The maintenance of good relations with public authorities and with the society at large</a:t>
            </a:r>
            <a:r>
              <a:rPr lang="en-US" dirty="0" smtClean="0"/>
              <a:t>.</a:t>
            </a:r>
          </a:p>
          <a:p>
            <a:pPr lvl="1" algn="just"/>
            <a:r>
              <a:rPr lang="en-US" dirty="0" smtClean="0"/>
              <a:t> </a:t>
            </a:r>
          </a:p>
          <a:p>
            <a:pPr algn="just"/>
            <a:r>
              <a:rPr lang="en-US" dirty="0" smtClean="0"/>
              <a:t>6</a:t>
            </a:r>
            <a:r>
              <a:rPr lang="en-US" dirty="0"/>
              <a:t>. </a:t>
            </a:r>
            <a:r>
              <a:rPr lang="en-US" b="1" dirty="0"/>
              <a:t>Leading</a:t>
            </a:r>
            <a:r>
              <a:rPr lang="en-US" dirty="0"/>
              <a:t>: As an entrepreneurial venture </a:t>
            </a:r>
            <a:r>
              <a:rPr lang="en-US" dirty="0" err="1"/>
              <a:t>florish</a:t>
            </a:r>
            <a:r>
              <a:rPr lang="en-US" dirty="0"/>
              <a:t>, an entrepreneur takes on a new role of a leader. He acts as a visionary leader. </a:t>
            </a:r>
            <a:endParaRPr lang="en-US" dirty="0" smtClean="0"/>
          </a:p>
          <a:p>
            <a:pPr algn="just"/>
            <a:endParaRPr lang="en-US" dirty="0"/>
          </a:p>
          <a:p>
            <a:pPr algn="just"/>
            <a:r>
              <a:rPr lang="en-US" dirty="0" smtClean="0"/>
              <a:t>The </a:t>
            </a:r>
            <a:r>
              <a:rPr lang="en-US" dirty="0"/>
              <a:t>entrepreneur’s leading function is drawing the best out of his human resources. He must create teamwork, motivation among employees. </a:t>
            </a:r>
            <a:endParaRPr lang="en-US" dirty="0" smtClean="0"/>
          </a:p>
          <a:p>
            <a:pPr algn="just"/>
            <a:endParaRPr lang="en-US" dirty="0"/>
          </a:p>
          <a:p>
            <a:pPr algn="just"/>
            <a:r>
              <a:rPr lang="en-US" dirty="0" smtClean="0"/>
              <a:t>As </a:t>
            </a:r>
            <a:r>
              <a:rPr lang="en-US" dirty="0"/>
              <a:t>a leader, entrepreneurs must shift from the command-and-control style of managing to a coach-and-collaboration style. </a:t>
            </a:r>
          </a:p>
        </p:txBody>
      </p:sp>
    </p:spTree>
    <p:extLst>
      <p:ext uri="{BB962C8B-B14F-4D97-AF65-F5344CB8AC3E}">
        <p14:creationId xmlns:p14="http://schemas.microsoft.com/office/powerpoint/2010/main" val="37775423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85800"/>
            <a:ext cx="12763500" cy="7194933"/>
          </a:xfrm>
          <a:prstGeom prst="rect">
            <a:avLst/>
          </a:prstGeom>
        </p:spPr>
        <p:txBody>
          <a:bodyPr wrap="square" lIns="114949" tIns="57475" rIns="114949" bIns="57475">
            <a:spAutoFit/>
          </a:bodyPr>
          <a:lstStyle/>
          <a:p>
            <a:pPr algn="just"/>
            <a:r>
              <a:rPr lang="en-US" dirty="0"/>
              <a:t>7. </a:t>
            </a:r>
            <a:r>
              <a:rPr lang="en-US" b="1" dirty="0"/>
              <a:t>Managing Growth</a:t>
            </a:r>
            <a:r>
              <a:rPr lang="en-US" dirty="0"/>
              <a:t>: The entrepreneur must manage the enterprise’s growth. </a:t>
            </a:r>
            <a:r>
              <a:rPr lang="en-US" dirty="0" smtClean="0"/>
              <a:t>It </a:t>
            </a:r>
            <a:r>
              <a:rPr lang="en-US" dirty="0"/>
              <a:t>includes such activities as developing and designing appropriate growth strategies, dealing with crises, exploring various ways for financing growth and placing a value on the venture. </a:t>
            </a:r>
            <a:endParaRPr lang="en-US" dirty="0" smtClean="0"/>
          </a:p>
          <a:p>
            <a:pPr algn="just"/>
            <a:endParaRPr lang="en-US" dirty="0" smtClean="0"/>
          </a:p>
          <a:p>
            <a:pPr algn="just"/>
            <a:r>
              <a:rPr lang="en-US" dirty="0" smtClean="0"/>
              <a:t>8</a:t>
            </a:r>
            <a:r>
              <a:rPr lang="en-US" dirty="0"/>
              <a:t>. </a:t>
            </a:r>
            <a:r>
              <a:rPr lang="en-US" b="1" dirty="0"/>
              <a:t>Support to Social Environment</a:t>
            </a:r>
            <a:r>
              <a:rPr lang="en-US" dirty="0"/>
              <a:t>: Social environment is characterized by social customs, culture, values and beliefs. </a:t>
            </a:r>
            <a:endParaRPr lang="en-US" dirty="0" smtClean="0"/>
          </a:p>
          <a:p>
            <a:pPr algn="just"/>
            <a:endParaRPr lang="en-US" dirty="0" smtClean="0"/>
          </a:p>
          <a:p>
            <a:pPr algn="just"/>
            <a:r>
              <a:rPr lang="en-US" dirty="0" smtClean="0"/>
              <a:t>Changes </a:t>
            </a:r>
            <a:r>
              <a:rPr lang="en-US" dirty="0"/>
              <a:t>are not easily acceptable in a given socio-economic environment of a country. </a:t>
            </a:r>
            <a:endParaRPr lang="en-US" dirty="0" smtClean="0"/>
          </a:p>
          <a:p>
            <a:pPr algn="just"/>
            <a:endParaRPr lang="en-US" dirty="0"/>
          </a:p>
          <a:p>
            <a:pPr algn="just"/>
            <a:r>
              <a:rPr lang="en-US" dirty="0" smtClean="0"/>
              <a:t>Entrepreneurs </a:t>
            </a:r>
            <a:r>
              <a:rPr lang="en-US" dirty="0"/>
              <a:t>discover new sources of materials, new markets, and new opportunities and establish new and more lucrative forms of organizations. </a:t>
            </a:r>
            <a:endParaRPr lang="en-US" dirty="0" smtClean="0"/>
          </a:p>
          <a:p>
            <a:pPr algn="just"/>
            <a:endParaRPr lang="en-US" dirty="0"/>
          </a:p>
          <a:p>
            <a:pPr algn="just"/>
            <a:r>
              <a:rPr lang="en-US" dirty="0" smtClean="0"/>
              <a:t>This </a:t>
            </a:r>
            <a:r>
              <a:rPr lang="en-US" dirty="0"/>
              <a:t>is a reflection of their will power, enthusiasm and energy and helps in overcoming the society’s resistance to change</a:t>
            </a:r>
            <a:r>
              <a:rPr lang="en-US" dirty="0" smtClean="0"/>
              <a:t>.</a:t>
            </a:r>
          </a:p>
          <a:p>
            <a:pPr algn="just"/>
            <a:endParaRPr lang="en-US" dirty="0" smtClean="0"/>
          </a:p>
          <a:p>
            <a:pPr algn="just"/>
            <a:r>
              <a:rPr lang="en-US" dirty="0" smtClean="0"/>
              <a:t>9</a:t>
            </a:r>
            <a:r>
              <a:rPr lang="en-US" dirty="0"/>
              <a:t>. </a:t>
            </a:r>
            <a:r>
              <a:rPr lang="en-US" b="1" dirty="0"/>
              <a:t>Economic Development</a:t>
            </a:r>
            <a:r>
              <a:rPr lang="en-US" dirty="0"/>
              <a:t>: Entrepreneurs play an important role in accelerating the rate of economic development of developed and under-developed countries. </a:t>
            </a:r>
            <a:endParaRPr lang="en-US" dirty="0" smtClean="0"/>
          </a:p>
          <a:p>
            <a:pPr algn="just"/>
            <a:endParaRPr lang="en-US" dirty="0"/>
          </a:p>
          <a:p>
            <a:pPr algn="just"/>
            <a:r>
              <a:rPr lang="en-US" dirty="0" smtClean="0"/>
              <a:t>They </a:t>
            </a:r>
            <a:r>
              <a:rPr lang="en-US" dirty="0"/>
              <a:t>exploit the country’s resources (land, </a:t>
            </a:r>
            <a:r>
              <a:rPr lang="en-US" dirty="0" err="1"/>
              <a:t>labour</a:t>
            </a:r>
            <a:r>
              <a:rPr lang="en-US" dirty="0"/>
              <a:t>, capital and technology) and optimize their utilization to result in development of that country. </a:t>
            </a:r>
          </a:p>
        </p:txBody>
      </p:sp>
    </p:spTree>
    <p:extLst>
      <p:ext uri="{BB962C8B-B14F-4D97-AF65-F5344CB8AC3E}">
        <p14:creationId xmlns:p14="http://schemas.microsoft.com/office/powerpoint/2010/main" val="21772905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87" t="32341" r="22063" b="10083"/>
          <a:stretch/>
        </p:blipFill>
        <p:spPr bwMode="auto">
          <a:xfrm>
            <a:off x="800102" y="0"/>
            <a:ext cx="12486713" cy="802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748146" y="8331200"/>
            <a:ext cx="12344400" cy="548216"/>
          </a:xfrm>
        </p:spPr>
        <p:txBody>
          <a:bodyPr>
            <a:normAutofit fontScale="90000"/>
          </a:bodyPr>
          <a:lstStyle/>
          <a:p>
            <a:r>
              <a:rPr lang="en-US" sz="4000" dirty="0">
                <a:latin typeface="+mn-lt"/>
                <a:ea typeface="+mn-ea"/>
                <a:cs typeface="+mn-cs"/>
              </a:rPr>
              <a:t>Functions of Entrepreneur</a:t>
            </a:r>
          </a:p>
        </p:txBody>
      </p:sp>
    </p:spTree>
    <p:extLst>
      <p:ext uri="{BB962C8B-B14F-4D97-AF65-F5344CB8AC3E}">
        <p14:creationId xmlns:p14="http://schemas.microsoft.com/office/powerpoint/2010/main" val="19949591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7300" y="0"/>
            <a:ext cx="12001500" cy="546960"/>
          </a:xfrm>
          <a:prstGeom prst="rect">
            <a:avLst/>
          </a:prstGeom>
        </p:spPr>
        <p:txBody>
          <a:bodyPr wrap="square" lIns="114949" tIns="57475" rIns="114949" bIns="57475">
            <a:spAutoFit/>
          </a:bodyPr>
          <a:lstStyle/>
          <a:p>
            <a:pPr algn="ctr"/>
            <a:r>
              <a:rPr lang="en-US" sz="2800" b="1" dirty="0"/>
              <a:t>Entrepreneurship </a:t>
            </a:r>
            <a:r>
              <a:rPr lang="en-US" sz="2800" b="1" dirty="0" smtClean="0"/>
              <a:t>management</a:t>
            </a:r>
          </a:p>
        </p:txBody>
      </p:sp>
      <p:sp>
        <p:nvSpPr>
          <p:cNvPr id="5" name="Rectangle 4"/>
          <p:cNvSpPr/>
          <p:nvPr/>
        </p:nvSpPr>
        <p:spPr>
          <a:xfrm>
            <a:off x="685800" y="887237"/>
            <a:ext cx="12573000" cy="8610706"/>
          </a:xfrm>
          <a:prstGeom prst="rect">
            <a:avLst/>
          </a:prstGeom>
        </p:spPr>
        <p:txBody>
          <a:bodyPr wrap="square" lIns="114949" tIns="57475" rIns="114949" bIns="57475">
            <a:spAutoFit/>
          </a:bodyPr>
          <a:lstStyle/>
          <a:p>
            <a:pPr algn="just"/>
            <a:r>
              <a:rPr lang="en-US" dirty="0"/>
              <a:t>Entrepreneurs </a:t>
            </a:r>
            <a:r>
              <a:rPr lang="en-US" dirty="0" smtClean="0"/>
              <a:t>possess </a:t>
            </a:r>
            <a:r>
              <a:rPr lang="en-US" dirty="0"/>
              <a:t>qualities that help them establish a new business, such as innovation and passion. </a:t>
            </a:r>
            <a:r>
              <a:rPr lang="en-US" dirty="0" smtClean="0"/>
              <a:t>However</a:t>
            </a:r>
            <a:r>
              <a:rPr lang="en-US" dirty="0"/>
              <a:t>, managing a new venture and managing an existing company requires different methods and </a:t>
            </a:r>
            <a:r>
              <a:rPr lang="en-US" dirty="0" smtClean="0"/>
              <a:t>principles and  Entrepreneurs should have the skill of  management too. </a:t>
            </a:r>
            <a:r>
              <a:rPr lang="en-US" dirty="0"/>
              <a:t>Understanding the structure needed to manage </a:t>
            </a:r>
            <a:r>
              <a:rPr lang="en-US" dirty="0" smtClean="0"/>
              <a:t>own </a:t>
            </a:r>
            <a:r>
              <a:rPr lang="en-US" dirty="0"/>
              <a:t>company can help </a:t>
            </a:r>
            <a:r>
              <a:rPr lang="en-US" dirty="0" smtClean="0"/>
              <a:t>e </a:t>
            </a:r>
            <a:r>
              <a:rPr lang="en-US" dirty="0"/>
              <a:t>successful </a:t>
            </a:r>
            <a:r>
              <a:rPr lang="en-US" dirty="0" smtClean="0"/>
              <a:t>business </a:t>
            </a:r>
            <a:r>
              <a:rPr lang="en-US" dirty="0"/>
              <a:t>progresses</a:t>
            </a:r>
            <a:r>
              <a:rPr lang="en-US" dirty="0" smtClean="0"/>
              <a:t>.</a:t>
            </a:r>
          </a:p>
          <a:p>
            <a:pPr algn="just"/>
            <a:endParaRPr lang="en-US" dirty="0" smtClean="0"/>
          </a:p>
          <a:p>
            <a:pPr algn="just"/>
            <a:r>
              <a:rPr lang="en-US" dirty="0"/>
              <a:t>Having an entrepreneur management plan provides benefits </a:t>
            </a:r>
            <a:r>
              <a:rPr lang="en-US" dirty="0" smtClean="0"/>
              <a:t>like</a:t>
            </a:r>
          </a:p>
          <a:p>
            <a:pPr algn="just"/>
            <a:endParaRPr lang="en-US" dirty="0"/>
          </a:p>
          <a:p>
            <a:pPr algn="just"/>
            <a:r>
              <a:rPr lang="en-US" b="1" dirty="0" smtClean="0"/>
              <a:t>Establishing </a:t>
            </a:r>
            <a:r>
              <a:rPr lang="en-US" b="1" dirty="0"/>
              <a:t>clear goals</a:t>
            </a:r>
          </a:p>
          <a:p>
            <a:pPr algn="just"/>
            <a:r>
              <a:rPr lang="en-US" dirty="0"/>
              <a:t>Within an entrepreneur management plan, you establish the goals you want to achieve with your startup. This includes short-term goals, such as launching your first product, and long-term goals, like generating a certain number of sales. </a:t>
            </a:r>
            <a:endParaRPr lang="en-US" dirty="0" smtClean="0"/>
          </a:p>
          <a:p>
            <a:pPr algn="just"/>
            <a:endParaRPr lang="en-US" dirty="0"/>
          </a:p>
          <a:p>
            <a:pPr algn="just"/>
            <a:r>
              <a:rPr lang="en-US" dirty="0" smtClean="0"/>
              <a:t>Having </a:t>
            </a:r>
            <a:r>
              <a:rPr lang="en-US" dirty="0"/>
              <a:t>clear goals can help everyone involved with the startup stay motivated, as they'll know what they're working to achieve. In addition, it helps you determine what actions you need to take to reach those goals</a:t>
            </a:r>
            <a:r>
              <a:rPr lang="en-US" dirty="0" smtClean="0"/>
              <a:t>.</a:t>
            </a:r>
          </a:p>
          <a:p>
            <a:pPr algn="just"/>
            <a:endParaRPr lang="en-US" dirty="0" smtClean="0"/>
          </a:p>
          <a:p>
            <a:pPr algn="just"/>
            <a:r>
              <a:rPr lang="en-US" b="1" dirty="0"/>
              <a:t>Coordinate actions</a:t>
            </a:r>
          </a:p>
          <a:p>
            <a:pPr algn="just"/>
            <a:r>
              <a:rPr lang="en-US" dirty="0"/>
              <a:t>It's easier to achieve goals when everyone coordinates their actions. </a:t>
            </a:r>
            <a:r>
              <a:rPr lang="en-US" dirty="0" smtClean="0"/>
              <a:t>With </a:t>
            </a:r>
            <a:r>
              <a:rPr lang="en-US" dirty="0"/>
              <a:t>an entrepreneur management plan, you determine what actions your startup needs to take and who performs them. </a:t>
            </a:r>
            <a:endParaRPr lang="en-US" dirty="0" smtClean="0"/>
          </a:p>
          <a:p>
            <a:pPr algn="just"/>
            <a:endParaRPr lang="en-US" dirty="0"/>
          </a:p>
          <a:p>
            <a:pPr algn="just"/>
            <a:r>
              <a:rPr lang="en-US" dirty="0" smtClean="0"/>
              <a:t>Mapping </a:t>
            </a:r>
            <a:r>
              <a:rPr lang="en-US" dirty="0"/>
              <a:t>these actions can also help you identify any missing actions before beginning and ensure that you assign each action to at least one person.</a:t>
            </a:r>
          </a:p>
          <a:p>
            <a:pPr algn="just"/>
            <a:endParaRPr lang="en-US" dirty="0"/>
          </a:p>
          <a:p>
            <a:pPr algn="just"/>
            <a:endParaRPr lang="en-US" dirty="0"/>
          </a:p>
        </p:txBody>
      </p:sp>
    </p:spTree>
    <p:extLst>
      <p:ext uri="{BB962C8B-B14F-4D97-AF65-F5344CB8AC3E}">
        <p14:creationId xmlns:p14="http://schemas.microsoft.com/office/powerpoint/2010/main" val="32770267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624"/>
            <a:ext cx="12978421" cy="8964649"/>
          </a:xfrm>
          <a:prstGeom prst="rect">
            <a:avLst/>
          </a:prstGeom>
        </p:spPr>
        <p:txBody>
          <a:bodyPr wrap="square" lIns="114949" tIns="57475" rIns="114949" bIns="57475">
            <a:spAutoFit/>
          </a:bodyPr>
          <a:lstStyle/>
          <a:p>
            <a:pPr algn="just"/>
            <a:r>
              <a:rPr lang="en-US" b="1" dirty="0"/>
              <a:t>Improve resource management</a:t>
            </a:r>
          </a:p>
          <a:p>
            <a:pPr algn="just"/>
            <a:r>
              <a:rPr lang="en-US" dirty="0"/>
              <a:t>Limited resources such as funds, staff and time may be typical for new business ventures since owners are working to grow </a:t>
            </a:r>
            <a:r>
              <a:rPr lang="en-US" dirty="0" smtClean="0"/>
              <a:t> customers in the market.</a:t>
            </a:r>
          </a:p>
          <a:p>
            <a:pPr algn="just"/>
            <a:endParaRPr lang="en-US" dirty="0" smtClean="0"/>
          </a:p>
          <a:p>
            <a:pPr algn="just"/>
            <a:r>
              <a:rPr lang="en-US" dirty="0" smtClean="0"/>
              <a:t>Therefore</a:t>
            </a:r>
            <a:r>
              <a:rPr lang="en-US" dirty="0"/>
              <a:t>, it's important for entrepreneurial managers to ensure that they are using their resources effectively. </a:t>
            </a:r>
            <a:endParaRPr lang="en-US" dirty="0" smtClean="0"/>
          </a:p>
          <a:p>
            <a:pPr algn="just"/>
            <a:endParaRPr lang="en-US" dirty="0" smtClean="0"/>
          </a:p>
          <a:p>
            <a:pPr algn="just"/>
            <a:r>
              <a:rPr lang="en-US" dirty="0" smtClean="0"/>
              <a:t>Through </a:t>
            </a:r>
            <a:r>
              <a:rPr lang="en-US" dirty="0"/>
              <a:t>an entrepreneur management plan, you can determine where to spend your resources before you commit them. This ensures you are using all of your available resources and using them in the best possible way</a:t>
            </a:r>
            <a:r>
              <a:rPr lang="en-US" dirty="0" smtClean="0"/>
              <a:t>.</a:t>
            </a:r>
          </a:p>
          <a:p>
            <a:pPr algn="just"/>
            <a:endParaRPr lang="en-US" dirty="0"/>
          </a:p>
          <a:p>
            <a:pPr algn="just"/>
            <a:r>
              <a:rPr lang="en-US" b="1" dirty="0" smtClean="0"/>
              <a:t>Create </a:t>
            </a:r>
            <a:r>
              <a:rPr lang="en-US" b="1" dirty="0"/>
              <a:t>performance standards</a:t>
            </a:r>
          </a:p>
          <a:p>
            <a:pPr algn="just"/>
            <a:r>
              <a:rPr lang="en-US" dirty="0"/>
              <a:t>Through an entrepreneur management plan, you'll define your desired outcomes and when you want to achieve them. You can use these as your performance standards and judge if your business is on schedule. </a:t>
            </a:r>
            <a:endParaRPr lang="en-US" dirty="0" smtClean="0"/>
          </a:p>
          <a:p>
            <a:pPr algn="just"/>
            <a:endParaRPr lang="en-US" dirty="0" smtClean="0"/>
          </a:p>
          <a:p>
            <a:pPr algn="just"/>
            <a:r>
              <a:rPr lang="en-US" dirty="0" smtClean="0"/>
              <a:t>For </a:t>
            </a:r>
            <a:r>
              <a:rPr lang="en-US" dirty="0"/>
              <a:t>example, if you set a goal to launch your product in six months, you can check your progress in three months to ensure you're halfway done. If you're not, you can adjust your methods to make achieving your goal more likely.</a:t>
            </a:r>
          </a:p>
          <a:p>
            <a:pPr algn="just"/>
            <a:endParaRPr lang="en-US" b="1" dirty="0" smtClean="0"/>
          </a:p>
          <a:p>
            <a:pPr algn="just"/>
            <a:r>
              <a:rPr lang="en-US" b="1" dirty="0" smtClean="0"/>
              <a:t>Balance </a:t>
            </a:r>
            <a:r>
              <a:rPr lang="en-US" b="1" dirty="0"/>
              <a:t>risk</a:t>
            </a:r>
          </a:p>
          <a:p>
            <a:pPr algn="just"/>
            <a:r>
              <a:rPr lang="en-US" dirty="0"/>
              <a:t>An entrepreneur management plan establishes how the entrepreneur will balance their personal risk with their role within the company. </a:t>
            </a:r>
            <a:endParaRPr lang="en-US" dirty="0" smtClean="0"/>
          </a:p>
          <a:p>
            <a:pPr algn="just"/>
            <a:endParaRPr lang="en-US" dirty="0"/>
          </a:p>
          <a:p>
            <a:pPr algn="just"/>
            <a:r>
              <a:rPr lang="en-US" dirty="0" smtClean="0"/>
              <a:t>Learning </a:t>
            </a:r>
            <a:r>
              <a:rPr lang="en-US" dirty="0"/>
              <a:t>how to balance personal risks can help entrepreneurs better prepare for unexpected issues. For example, it may outline how much of their own money the entrepreneur can safely invest.</a:t>
            </a:r>
          </a:p>
        </p:txBody>
      </p:sp>
    </p:spTree>
    <p:extLst>
      <p:ext uri="{BB962C8B-B14F-4D97-AF65-F5344CB8AC3E}">
        <p14:creationId xmlns:p14="http://schemas.microsoft.com/office/powerpoint/2010/main" val="1325188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 y="228600"/>
            <a:ext cx="12915900" cy="8964649"/>
          </a:xfrm>
          <a:prstGeom prst="rect">
            <a:avLst/>
          </a:prstGeom>
        </p:spPr>
        <p:txBody>
          <a:bodyPr wrap="square" lIns="114949" tIns="57475" rIns="114949" bIns="57475">
            <a:spAutoFit/>
          </a:bodyPr>
          <a:lstStyle/>
          <a:p>
            <a:pPr algn="ctr"/>
            <a:r>
              <a:rPr lang="en-US" b="1" dirty="0"/>
              <a:t>Principles of </a:t>
            </a:r>
            <a:r>
              <a:rPr lang="en-US" b="1" dirty="0" smtClean="0"/>
              <a:t>Entrepreneurial </a:t>
            </a:r>
            <a:r>
              <a:rPr lang="en-US" b="1" dirty="0"/>
              <a:t>M</a:t>
            </a:r>
            <a:r>
              <a:rPr lang="en-US" b="1" dirty="0" smtClean="0"/>
              <a:t>anagement</a:t>
            </a:r>
          </a:p>
          <a:p>
            <a:pPr algn="just"/>
            <a:endParaRPr lang="en-US" b="1" dirty="0"/>
          </a:p>
          <a:p>
            <a:pPr algn="just"/>
            <a:r>
              <a:rPr lang="en-US" dirty="0"/>
              <a:t>Entrepreneurial management has several principles, which aim to give entrepreneurs more control over the direction and success of their startup. Here are some principles to </a:t>
            </a:r>
            <a:r>
              <a:rPr lang="en-US" dirty="0" smtClean="0"/>
              <a:t>consider</a:t>
            </a:r>
          </a:p>
          <a:p>
            <a:pPr algn="just"/>
            <a:endParaRPr lang="en-US" dirty="0"/>
          </a:p>
          <a:p>
            <a:pPr algn="just"/>
            <a:r>
              <a:rPr lang="en-US" b="1" dirty="0"/>
              <a:t>Mission and values statements</a:t>
            </a:r>
          </a:p>
          <a:p>
            <a:pPr algn="just"/>
            <a:r>
              <a:rPr lang="en-US" dirty="0"/>
              <a:t>A mission statement is a description of why the entrepreneurial enterprise exists. The purpose is to define why you started the business and what you hope to achieve with it. A values statement describes the values you want your startup to embody. </a:t>
            </a:r>
            <a:endParaRPr lang="en-US" dirty="0" smtClean="0"/>
          </a:p>
          <a:p>
            <a:pPr algn="just"/>
            <a:endParaRPr lang="en-US" dirty="0"/>
          </a:p>
          <a:p>
            <a:pPr algn="just"/>
            <a:r>
              <a:rPr lang="en-US" dirty="0" smtClean="0"/>
              <a:t>For </a:t>
            </a:r>
            <a:r>
              <a:rPr lang="en-US" dirty="0"/>
              <a:t>example, the developer of a new mobile app for photographers may list values such as creativity and accessibility. For entrepreneurs, common values include</a:t>
            </a:r>
            <a:r>
              <a:rPr lang="en-US" dirty="0" smtClean="0"/>
              <a:t>:</a:t>
            </a:r>
          </a:p>
          <a:p>
            <a:pPr algn="just"/>
            <a:endParaRPr lang="en-US" dirty="0"/>
          </a:p>
          <a:p>
            <a:pPr marL="2641884" lvl="4" indent="-342900" algn="just">
              <a:buFont typeface="Wingdings" pitchFamily="2" charset="2"/>
              <a:buChar char="Ø"/>
            </a:pPr>
            <a:r>
              <a:rPr lang="en-US" dirty="0" smtClean="0"/>
              <a:t>Innovation</a:t>
            </a:r>
          </a:p>
          <a:p>
            <a:pPr marL="2641884" lvl="4" indent="-342900" algn="just">
              <a:buFont typeface="Wingdings" pitchFamily="2" charset="2"/>
              <a:buChar char="Ø"/>
            </a:pPr>
            <a:endParaRPr lang="en-US" dirty="0"/>
          </a:p>
          <a:p>
            <a:pPr marL="2641884" lvl="4" indent="-342900" algn="just">
              <a:buFont typeface="Wingdings" pitchFamily="2" charset="2"/>
              <a:buChar char="Ø"/>
            </a:pPr>
            <a:r>
              <a:rPr lang="en-US" dirty="0" smtClean="0"/>
              <a:t>Diversity</a:t>
            </a:r>
          </a:p>
          <a:p>
            <a:pPr marL="2641884" lvl="4" indent="-342900" algn="just">
              <a:buFont typeface="Wingdings" pitchFamily="2" charset="2"/>
              <a:buChar char="Ø"/>
            </a:pPr>
            <a:endParaRPr lang="en-US" dirty="0"/>
          </a:p>
          <a:p>
            <a:pPr marL="2641884" lvl="4" indent="-342900" algn="just">
              <a:buFont typeface="Wingdings" pitchFamily="2" charset="2"/>
              <a:buChar char="Ø"/>
            </a:pPr>
            <a:r>
              <a:rPr lang="en-US" dirty="0" smtClean="0"/>
              <a:t>Curiosity</a:t>
            </a:r>
            <a:endParaRPr lang="en-US" dirty="0"/>
          </a:p>
          <a:p>
            <a:pPr marL="2641884" lvl="4" indent="-342900" algn="just">
              <a:buFont typeface="Wingdings" pitchFamily="2" charset="2"/>
              <a:buChar char="Ø"/>
            </a:pPr>
            <a:endParaRPr lang="en-US" dirty="0" smtClean="0"/>
          </a:p>
          <a:p>
            <a:pPr marL="2641884" lvl="4" indent="-342900" algn="just">
              <a:buFont typeface="Wingdings" pitchFamily="2" charset="2"/>
              <a:buChar char="Ø"/>
            </a:pPr>
            <a:r>
              <a:rPr lang="en-US" dirty="0" smtClean="0"/>
              <a:t>Sustainability</a:t>
            </a:r>
            <a:endParaRPr lang="en-US" dirty="0"/>
          </a:p>
          <a:p>
            <a:pPr marL="2641884" lvl="4" indent="-342900" algn="just">
              <a:buFont typeface="Wingdings" pitchFamily="2" charset="2"/>
              <a:buChar char="Ø"/>
            </a:pPr>
            <a:endParaRPr lang="en-US" dirty="0" smtClean="0"/>
          </a:p>
          <a:p>
            <a:pPr marL="2641884" lvl="4" indent="-342900" algn="just">
              <a:buFont typeface="Wingdings" pitchFamily="2" charset="2"/>
              <a:buChar char="Ø"/>
            </a:pPr>
            <a:r>
              <a:rPr lang="en-US" dirty="0" smtClean="0"/>
              <a:t>Courageous</a:t>
            </a:r>
          </a:p>
          <a:p>
            <a:pPr marL="2641884" lvl="4" indent="-342900" algn="just">
              <a:buFont typeface="Wingdings" pitchFamily="2" charset="2"/>
              <a:buChar char="Ø"/>
            </a:pPr>
            <a:endParaRPr lang="en-US" dirty="0"/>
          </a:p>
          <a:p>
            <a:pPr marL="2641884" lvl="4" indent="-342900" algn="just">
              <a:buFont typeface="Wingdings" pitchFamily="2" charset="2"/>
              <a:buChar char="Ø"/>
            </a:pPr>
            <a:r>
              <a:rPr lang="en-US" dirty="0" smtClean="0"/>
              <a:t>Passion</a:t>
            </a:r>
          </a:p>
          <a:p>
            <a:pPr algn="just"/>
            <a:endParaRPr lang="en-US" b="1" dirty="0"/>
          </a:p>
        </p:txBody>
      </p:sp>
    </p:spTree>
    <p:extLst>
      <p:ext uri="{BB962C8B-B14F-4D97-AF65-F5344CB8AC3E}">
        <p14:creationId xmlns:p14="http://schemas.microsoft.com/office/powerpoint/2010/main" val="22524317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207" y="2583564"/>
            <a:ext cx="12877800" cy="7194933"/>
          </a:xfrm>
          <a:prstGeom prst="rect">
            <a:avLst/>
          </a:prstGeom>
        </p:spPr>
        <p:txBody>
          <a:bodyPr wrap="square" lIns="114949" tIns="57475" rIns="114949" bIns="57475">
            <a:spAutoFit/>
          </a:bodyPr>
          <a:lstStyle/>
          <a:p>
            <a:pPr algn="just"/>
            <a:r>
              <a:rPr lang="en-US" b="1" dirty="0" smtClean="0"/>
              <a:t>Growth </a:t>
            </a:r>
            <a:r>
              <a:rPr lang="en-US" b="1" dirty="0"/>
              <a:t>strategy</a:t>
            </a:r>
          </a:p>
          <a:p>
            <a:pPr algn="just"/>
            <a:r>
              <a:rPr lang="en-US" dirty="0"/>
              <a:t>With a growth strategy, the entrepreneur determines how they're going to reach their goals. They consider the resources they'll need and how they'll best use those resources. It's important for entrepreneurs to take the time to plan out a growth strategy, to use resources efficiently. </a:t>
            </a:r>
            <a:endParaRPr lang="en-US" dirty="0" smtClean="0"/>
          </a:p>
          <a:p>
            <a:pPr algn="just"/>
            <a:endParaRPr lang="en-US" dirty="0"/>
          </a:p>
          <a:p>
            <a:pPr algn="just"/>
            <a:r>
              <a:rPr lang="en-US" dirty="0" smtClean="0"/>
              <a:t>Common </a:t>
            </a:r>
            <a:r>
              <a:rPr lang="en-US" dirty="0"/>
              <a:t>growth strategies for new businesses include market penetration, product expansion and diversification</a:t>
            </a:r>
            <a:r>
              <a:rPr lang="en-US" dirty="0" smtClean="0"/>
              <a:t>.</a:t>
            </a:r>
          </a:p>
          <a:p>
            <a:pPr algn="just"/>
            <a:endParaRPr lang="en-US" dirty="0"/>
          </a:p>
          <a:p>
            <a:pPr algn="just"/>
            <a:r>
              <a:rPr lang="en-US" b="1" dirty="0"/>
              <a:t>Organizational structure</a:t>
            </a:r>
          </a:p>
          <a:p>
            <a:pPr algn="just"/>
            <a:r>
              <a:rPr lang="en-US" dirty="0"/>
              <a:t>An organization's structure determines how work usually flows throughout the organization. For example, as the head of the business, you may assign your marketing manager with creating a new advertising plan, who then assigns different tasks to those working in your marketing department. </a:t>
            </a:r>
            <a:endParaRPr lang="en-US" dirty="0" smtClean="0"/>
          </a:p>
          <a:p>
            <a:pPr algn="just"/>
            <a:endParaRPr lang="en-US" dirty="0"/>
          </a:p>
          <a:p>
            <a:pPr algn="just"/>
            <a:r>
              <a:rPr lang="en-US" dirty="0" smtClean="0"/>
              <a:t>The </a:t>
            </a:r>
            <a:r>
              <a:rPr lang="en-US" dirty="0"/>
              <a:t>structure essentially defines the hierarchy of your business. It's important for entrepreneurs to consider the best structure for their startup, to implement an efficient one. </a:t>
            </a:r>
            <a:endParaRPr lang="en-US" dirty="0" smtClean="0"/>
          </a:p>
          <a:p>
            <a:pPr algn="just"/>
            <a:endParaRPr lang="en-US" dirty="0"/>
          </a:p>
          <a:p>
            <a:pPr algn="just"/>
            <a:r>
              <a:rPr lang="en-US" dirty="0" smtClean="0"/>
              <a:t>By </a:t>
            </a:r>
            <a:r>
              <a:rPr lang="en-US" dirty="0"/>
              <a:t>creating an organizational structure, everyone knows who to report to, which aids in the decision-making process.</a:t>
            </a:r>
          </a:p>
          <a:p>
            <a:pPr algn="just"/>
            <a:r>
              <a:rPr lang="en-US" dirty="0" smtClean="0"/>
              <a:t>.</a:t>
            </a:r>
            <a:endParaRPr lang="en-US" dirty="0"/>
          </a:p>
          <a:p>
            <a:pPr algn="just"/>
            <a:endParaRPr lang="en-US" dirty="0"/>
          </a:p>
        </p:txBody>
      </p:sp>
      <p:sp>
        <p:nvSpPr>
          <p:cNvPr id="2" name="Rectangle 1"/>
          <p:cNvSpPr/>
          <p:nvPr/>
        </p:nvSpPr>
        <p:spPr>
          <a:xfrm>
            <a:off x="395207" y="354401"/>
            <a:ext cx="13112858" cy="2215991"/>
          </a:xfrm>
          <a:prstGeom prst="rect">
            <a:avLst/>
          </a:prstGeom>
        </p:spPr>
        <p:txBody>
          <a:bodyPr wrap="square">
            <a:spAutoFit/>
          </a:bodyPr>
          <a:lstStyle/>
          <a:p>
            <a:pPr algn="just"/>
            <a:r>
              <a:rPr lang="en-US" b="1" dirty="0"/>
              <a:t>Specific goals</a:t>
            </a:r>
          </a:p>
          <a:p>
            <a:pPr algn="just"/>
            <a:r>
              <a:rPr lang="en-US" dirty="0"/>
              <a:t>Entrepreneurial management includes setting specific goals for the new venture. Setting specific goals may help the entrepreneur manage their innovation in order to attain a certain outcome. </a:t>
            </a:r>
          </a:p>
          <a:p>
            <a:pPr algn="just"/>
            <a:endParaRPr lang="en-US" dirty="0"/>
          </a:p>
          <a:p>
            <a:pPr algn="just"/>
            <a:r>
              <a:rPr lang="en-US" dirty="0"/>
              <a:t>For example, the app developer may establish a goal of 10,000 downloads by the end of the year. The entrepreneur would then focus on marketing, rather than developing additional features for the app.</a:t>
            </a:r>
          </a:p>
        </p:txBody>
      </p:sp>
    </p:spTree>
    <p:extLst>
      <p:ext uri="{BB962C8B-B14F-4D97-AF65-F5344CB8AC3E}">
        <p14:creationId xmlns:p14="http://schemas.microsoft.com/office/powerpoint/2010/main" val="5051477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33000"/>
                    </a14:imgEffect>
                    <a14:imgEffect>
                      <a14:brightnessContrast bright="12000"/>
                    </a14:imgEffect>
                  </a14:imgLayer>
                </a14:imgProps>
              </a:ext>
              <a:ext uri="{28A0092B-C50C-407E-A947-70E740481C1C}">
                <a14:useLocalDpi xmlns:a14="http://schemas.microsoft.com/office/drawing/2010/main" val="0"/>
              </a:ext>
            </a:extLst>
          </a:blip>
          <a:srcRect l="35942" t="21117" r="34667" b="7481"/>
          <a:stretch/>
        </p:blipFill>
        <p:spPr bwMode="auto">
          <a:xfrm>
            <a:off x="800100" y="304805"/>
            <a:ext cx="12344400" cy="841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6558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12344400" cy="7558622"/>
          </a:xfrm>
        </p:spPr>
        <p:txBody>
          <a:bodyPr>
            <a:normAutofit/>
          </a:bodyPr>
          <a:lstStyle/>
          <a:p>
            <a:pPr marL="0" indent="0" algn="just">
              <a:buNone/>
            </a:pPr>
            <a:endParaRPr lang="en-US" dirty="0" smtClean="0"/>
          </a:p>
          <a:p>
            <a:pPr marL="0" indent="0" algn="just">
              <a:buNone/>
            </a:pPr>
            <a:endParaRPr lang="en-US" dirty="0"/>
          </a:p>
          <a:p>
            <a:pPr marL="0" indent="0" algn="just">
              <a:buNone/>
            </a:pPr>
            <a:endParaRPr lang="en-US" dirty="0" smtClean="0"/>
          </a:p>
          <a:p>
            <a:pPr marL="0" indent="0" algn="ctr">
              <a:buNone/>
            </a:pPr>
            <a:r>
              <a:rPr lang="en-US" dirty="0" smtClean="0"/>
              <a:t> 1.Entrepreneurial </a:t>
            </a:r>
            <a:r>
              <a:rPr lang="en-US" dirty="0"/>
              <a:t>ambitions </a:t>
            </a:r>
            <a:endParaRPr lang="en-US" dirty="0" smtClean="0"/>
          </a:p>
          <a:p>
            <a:pPr marL="0" indent="0" algn="ctr">
              <a:buNone/>
            </a:pPr>
            <a:endParaRPr lang="en-US" dirty="0" smtClean="0"/>
          </a:p>
          <a:p>
            <a:pPr marL="0" indent="0" algn="ctr">
              <a:buNone/>
            </a:pPr>
            <a:r>
              <a:rPr lang="en-US" dirty="0" smtClean="0"/>
              <a:t>2. Compelling reasons </a:t>
            </a:r>
          </a:p>
          <a:p>
            <a:pPr marL="0" indent="0" algn="ctr">
              <a:buNone/>
            </a:pPr>
            <a:endParaRPr lang="en-US" dirty="0" smtClean="0"/>
          </a:p>
          <a:p>
            <a:pPr marL="0" indent="0" algn="ctr">
              <a:buNone/>
            </a:pPr>
            <a:r>
              <a:rPr lang="en-US" dirty="0" smtClean="0"/>
              <a:t>3</a:t>
            </a:r>
            <a:r>
              <a:rPr lang="en-US" dirty="0"/>
              <a:t>. Facilitating </a:t>
            </a:r>
            <a:r>
              <a:rPr lang="en-US" dirty="0" smtClean="0"/>
              <a:t>factors</a:t>
            </a:r>
            <a:endParaRPr lang="en-US" dirty="0"/>
          </a:p>
        </p:txBody>
      </p:sp>
      <p:sp>
        <p:nvSpPr>
          <p:cNvPr id="5" name="Rectangle 4"/>
          <p:cNvSpPr/>
          <p:nvPr/>
        </p:nvSpPr>
        <p:spPr>
          <a:xfrm>
            <a:off x="3505200" y="457200"/>
            <a:ext cx="8409482" cy="707886"/>
          </a:xfrm>
          <a:prstGeom prst="rect">
            <a:avLst/>
          </a:prstGeom>
        </p:spPr>
        <p:txBody>
          <a:bodyPr wrap="none">
            <a:spAutoFit/>
          </a:bodyPr>
          <a:lstStyle/>
          <a:p>
            <a:r>
              <a:rPr lang="en-US" sz="4000" b="1" dirty="0"/>
              <a:t>Motives behind being an Entrepreneur</a:t>
            </a:r>
            <a:endParaRPr lang="en-US" sz="4000" dirty="0"/>
          </a:p>
        </p:txBody>
      </p:sp>
    </p:spTree>
    <p:extLst>
      <p:ext uri="{BB962C8B-B14F-4D97-AF65-F5344CB8AC3E}">
        <p14:creationId xmlns:p14="http://schemas.microsoft.com/office/powerpoint/2010/main" val="27802925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
            <a:ext cx="12344400" cy="8534400"/>
          </a:xfrm>
        </p:spPr>
        <p:txBody>
          <a:bodyPr>
            <a:normAutofit fontScale="92500" lnSpcReduction="20000"/>
          </a:bodyPr>
          <a:lstStyle/>
          <a:p>
            <a:pPr marL="742950" indent="-742950" algn="ctr">
              <a:buAutoNum type="arabicPeriod"/>
            </a:pPr>
            <a:r>
              <a:rPr lang="en-US" dirty="0" smtClean="0"/>
              <a:t>Entrepreneurial </a:t>
            </a:r>
            <a:r>
              <a:rPr lang="en-US" dirty="0"/>
              <a:t>ambitions </a:t>
            </a:r>
            <a:endParaRPr lang="en-US" dirty="0" smtClean="0"/>
          </a:p>
          <a:p>
            <a:pPr marL="0" indent="0" algn="ctr">
              <a:buNone/>
            </a:pPr>
            <a:endParaRPr lang="en-US" dirty="0" smtClean="0"/>
          </a:p>
          <a:p>
            <a:pPr marL="0" indent="0" algn="just">
              <a:buNone/>
            </a:pPr>
            <a:r>
              <a:rPr lang="en-US" dirty="0" smtClean="0"/>
              <a:t>(</a:t>
            </a:r>
            <a:r>
              <a:rPr lang="en-US" dirty="0"/>
              <a:t>a) To make money </a:t>
            </a:r>
            <a:endParaRPr lang="en-US" dirty="0" smtClean="0"/>
          </a:p>
          <a:p>
            <a:pPr algn="just"/>
            <a:endParaRPr lang="en-US" dirty="0" smtClean="0"/>
          </a:p>
          <a:p>
            <a:pPr marL="0" indent="0" algn="just">
              <a:buNone/>
            </a:pPr>
            <a:r>
              <a:rPr lang="en-US" dirty="0" smtClean="0"/>
              <a:t>(</a:t>
            </a:r>
            <a:r>
              <a:rPr lang="en-US" dirty="0"/>
              <a:t>b) To continue family business </a:t>
            </a:r>
            <a:endParaRPr lang="en-US" dirty="0" smtClean="0"/>
          </a:p>
          <a:p>
            <a:pPr algn="just"/>
            <a:endParaRPr lang="en-US" dirty="0" smtClean="0"/>
          </a:p>
          <a:p>
            <a:pPr marL="0" indent="0" algn="just">
              <a:buNone/>
            </a:pPr>
            <a:r>
              <a:rPr lang="en-US" dirty="0" smtClean="0"/>
              <a:t>(</a:t>
            </a:r>
            <a:r>
              <a:rPr lang="en-US" dirty="0"/>
              <a:t>c) To secure self-employment/independent </a:t>
            </a:r>
            <a:r>
              <a:rPr lang="en-US" dirty="0" smtClean="0"/>
              <a:t>living</a:t>
            </a:r>
          </a:p>
          <a:p>
            <a:pPr algn="just"/>
            <a:endParaRPr lang="en-US" dirty="0" smtClean="0"/>
          </a:p>
          <a:p>
            <a:pPr marL="0" indent="0" algn="just">
              <a:buNone/>
            </a:pPr>
            <a:r>
              <a:rPr lang="en-US" dirty="0" smtClean="0"/>
              <a:t> </a:t>
            </a:r>
            <a:r>
              <a:rPr lang="en-US" dirty="0"/>
              <a:t>(d) To </a:t>
            </a:r>
            <a:r>
              <a:rPr lang="en-US" dirty="0" err="1"/>
              <a:t>fulfil</a:t>
            </a:r>
            <a:r>
              <a:rPr lang="en-US" dirty="0"/>
              <a:t> </a:t>
            </a:r>
            <a:r>
              <a:rPr lang="en-US" dirty="0" smtClean="0"/>
              <a:t>desire </a:t>
            </a:r>
            <a:r>
              <a:rPr lang="en-US" dirty="0"/>
              <a:t>of self/wife/parents </a:t>
            </a:r>
            <a:endParaRPr lang="en-US" dirty="0" smtClean="0"/>
          </a:p>
          <a:p>
            <a:pPr algn="just"/>
            <a:endParaRPr lang="en-US" dirty="0" smtClean="0"/>
          </a:p>
          <a:p>
            <a:pPr marL="0" indent="0" algn="just">
              <a:buNone/>
            </a:pPr>
            <a:r>
              <a:rPr lang="en-US" dirty="0" smtClean="0"/>
              <a:t>(</a:t>
            </a:r>
            <a:r>
              <a:rPr lang="en-US" dirty="0"/>
              <a:t>e) To gain social prestige </a:t>
            </a:r>
            <a:endParaRPr lang="en-US" dirty="0" smtClean="0"/>
          </a:p>
          <a:p>
            <a:pPr algn="just"/>
            <a:endParaRPr lang="en-US" dirty="0" smtClean="0"/>
          </a:p>
          <a:p>
            <a:pPr marL="0" indent="0" algn="just">
              <a:buNone/>
            </a:pPr>
            <a:r>
              <a:rPr lang="en-US" dirty="0" smtClean="0"/>
              <a:t>(</a:t>
            </a:r>
            <a:r>
              <a:rPr lang="en-US" dirty="0"/>
              <a:t>f) Other ambitions-making of a decent living, self-employment of children, desire to do something creative, provide employment to others. </a:t>
            </a:r>
            <a:endParaRPr lang="en-US" dirty="0" smtClean="0"/>
          </a:p>
          <a:p>
            <a:pPr algn="just"/>
            <a:endParaRPr lang="en-US" dirty="0"/>
          </a:p>
        </p:txBody>
      </p:sp>
    </p:spTree>
    <p:extLst>
      <p:ext uri="{BB962C8B-B14F-4D97-AF65-F5344CB8AC3E}">
        <p14:creationId xmlns:p14="http://schemas.microsoft.com/office/powerpoint/2010/main" val="313634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12832308" cy="8940800"/>
          </a:xfrm>
        </p:spPr>
        <p:txBody>
          <a:bodyPr>
            <a:noAutofit/>
          </a:bodyPr>
          <a:lstStyle/>
          <a:p>
            <a:pPr marL="0" indent="0" algn="ctr">
              <a:buNone/>
            </a:pPr>
            <a:r>
              <a:rPr lang="en-US" sz="4500" b="1" dirty="0">
                <a:solidFill>
                  <a:srgbClr val="00B050"/>
                </a:solidFill>
              </a:rPr>
              <a:t>Meaning of Entrepreneurship</a:t>
            </a:r>
          </a:p>
          <a:p>
            <a:pPr algn="just">
              <a:lnSpc>
                <a:spcPct val="150000"/>
              </a:lnSpc>
              <a:spcBef>
                <a:spcPts val="0"/>
              </a:spcBef>
              <a:buFont typeface="Wingdings" pitchFamily="2" charset="2"/>
              <a:buChar char="Ø"/>
            </a:pPr>
            <a:r>
              <a:rPr lang="en-US" sz="3500" dirty="0"/>
              <a:t>Entrepreneurship is a French word with a meaning of undertaking and focusing on a business enterprise</a:t>
            </a:r>
            <a:r>
              <a:rPr lang="en-US" sz="3500" dirty="0" smtClean="0"/>
              <a:t>.</a:t>
            </a:r>
          </a:p>
          <a:p>
            <a:pPr algn="just">
              <a:lnSpc>
                <a:spcPct val="150000"/>
              </a:lnSpc>
              <a:spcBef>
                <a:spcPts val="0"/>
              </a:spcBef>
              <a:buFont typeface="Wingdings" pitchFamily="2" charset="2"/>
              <a:buChar char="Ø"/>
            </a:pPr>
            <a:endParaRPr lang="en-US" sz="3500" dirty="0" smtClean="0"/>
          </a:p>
          <a:p>
            <a:pPr algn="just">
              <a:lnSpc>
                <a:spcPct val="150000"/>
              </a:lnSpc>
              <a:spcBef>
                <a:spcPts val="0"/>
              </a:spcBef>
              <a:buFont typeface="Wingdings" pitchFamily="2" charset="2"/>
              <a:buChar char="Ø"/>
            </a:pPr>
            <a:r>
              <a:rPr lang="en-US" sz="3500" dirty="0"/>
              <a:t>Enterprise can be defined as undertaking an activity that requires a lot of effort to </a:t>
            </a:r>
            <a:r>
              <a:rPr lang="en-US" sz="3500" dirty="0" smtClean="0"/>
              <a:t>develop</a:t>
            </a:r>
            <a:r>
              <a:rPr lang="en-US" sz="3500" dirty="0"/>
              <a:t>. </a:t>
            </a:r>
            <a:endParaRPr lang="en-US" sz="3500" dirty="0" smtClean="0"/>
          </a:p>
          <a:p>
            <a:pPr algn="just">
              <a:lnSpc>
                <a:spcPct val="150000"/>
              </a:lnSpc>
              <a:spcBef>
                <a:spcPts val="0"/>
              </a:spcBef>
              <a:buFont typeface="Wingdings" pitchFamily="2" charset="2"/>
              <a:buChar char="Ø"/>
            </a:pPr>
            <a:endParaRPr lang="en-US" sz="3500" dirty="0"/>
          </a:p>
          <a:p>
            <a:pPr algn="just">
              <a:lnSpc>
                <a:spcPct val="150000"/>
              </a:lnSpc>
              <a:spcBef>
                <a:spcPts val="0"/>
              </a:spcBef>
              <a:buFont typeface="Wingdings" pitchFamily="2" charset="2"/>
              <a:buChar char="Ø"/>
            </a:pPr>
            <a:r>
              <a:rPr lang="en-US" sz="3500" dirty="0" smtClean="0"/>
              <a:t>An </a:t>
            </a:r>
            <a:r>
              <a:rPr lang="en-US" sz="3500" dirty="0"/>
              <a:t>enterprise (general terms) is an organization,  a corporation, engaged in commercial, industrial or professional activities.</a:t>
            </a:r>
          </a:p>
          <a:p>
            <a:pPr algn="just">
              <a:lnSpc>
                <a:spcPct val="150000"/>
              </a:lnSpc>
              <a:spcBef>
                <a:spcPts val="0"/>
              </a:spcBef>
              <a:buFont typeface="Wingdings" pitchFamily="2" charset="2"/>
              <a:buChar char="Ø"/>
            </a:pPr>
            <a:endParaRPr lang="en-US" sz="3500" dirty="0" smtClean="0"/>
          </a:p>
          <a:p>
            <a:pPr algn="just">
              <a:lnSpc>
                <a:spcPct val="150000"/>
              </a:lnSpc>
              <a:spcBef>
                <a:spcPts val="0"/>
              </a:spcBef>
              <a:buFont typeface="Wingdings" pitchFamily="2" charset="2"/>
              <a:buChar char="Ø"/>
            </a:pPr>
            <a:endParaRPr lang="en-US" sz="3500" dirty="0" smtClean="0"/>
          </a:p>
          <a:p>
            <a:pPr marL="574746" indent="-574746" algn="just">
              <a:lnSpc>
                <a:spcPct val="150000"/>
              </a:lnSpc>
              <a:spcBef>
                <a:spcPts val="0"/>
              </a:spcBef>
              <a:buFont typeface="Wingdings" pitchFamily="2" charset="2"/>
              <a:buChar char="Ø"/>
            </a:pPr>
            <a:endParaRPr lang="en-US" sz="3500" dirty="0"/>
          </a:p>
          <a:p>
            <a:pPr marL="0" indent="0" algn="just">
              <a:lnSpc>
                <a:spcPct val="150000"/>
              </a:lnSpc>
              <a:buNone/>
            </a:pPr>
            <a:endParaRPr lang="en-US" sz="3500" dirty="0"/>
          </a:p>
          <a:p>
            <a:pPr algn="just">
              <a:lnSpc>
                <a:spcPct val="150000"/>
              </a:lnSpc>
            </a:pPr>
            <a:endParaRPr lang="en-US" dirty="0" smtClean="0"/>
          </a:p>
        </p:txBody>
      </p:sp>
    </p:spTree>
    <p:extLst>
      <p:ext uri="{BB962C8B-B14F-4D97-AF65-F5344CB8AC3E}">
        <p14:creationId xmlns:p14="http://schemas.microsoft.com/office/powerpoint/2010/main" val="13424387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12344400" cy="8168222"/>
          </a:xfrm>
        </p:spPr>
        <p:txBody>
          <a:bodyPr>
            <a:normAutofit fontScale="92500" lnSpcReduction="10000"/>
          </a:bodyPr>
          <a:lstStyle/>
          <a:p>
            <a:pPr marL="0" indent="0" algn="ctr">
              <a:buNone/>
            </a:pPr>
            <a:r>
              <a:rPr lang="en-US" sz="4300" dirty="0"/>
              <a:t>2. Compelling reasons </a:t>
            </a:r>
            <a:endParaRPr lang="en-US" sz="4300" dirty="0" smtClean="0"/>
          </a:p>
          <a:p>
            <a:pPr marL="0" indent="0" algn="ctr">
              <a:buNone/>
            </a:pPr>
            <a:endParaRPr lang="en-US" dirty="0" smtClean="0"/>
          </a:p>
          <a:p>
            <a:pPr marL="0" indent="0" algn="just">
              <a:buNone/>
            </a:pPr>
            <a:r>
              <a:rPr lang="en-US" dirty="0" smtClean="0"/>
              <a:t>(</a:t>
            </a:r>
            <a:r>
              <a:rPr lang="en-US" dirty="0"/>
              <a:t>a) Unemployment </a:t>
            </a:r>
            <a:endParaRPr lang="en-US" dirty="0" smtClean="0"/>
          </a:p>
          <a:p>
            <a:pPr algn="just"/>
            <a:endParaRPr lang="en-US" dirty="0" smtClean="0"/>
          </a:p>
          <a:p>
            <a:pPr marL="0" indent="0" algn="just">
              <a:buNone/>
            </a:pPr>
            <a:r>
              <a:rPr lang="en-US" dirty="0" smtClean="0"/>
              <a:t>(</a:t>
            </a:r>
            <a:r>
              <a:rPr lang="en-US" dirty="0"/>
              <a:t>b) Dissatisfaction with the job so far held or occupation pursued </a:t>
            </a:r>
            <a:endParaRPr lang="en-US" dirty="0" smtClean="0"/>
          </a:p>
          <a:p>
            <a:pPr algn="just"/>
            <a:endParaRPr lang="en-US" dirty="0"/>
          </a:p>
          <a:p>
            <a:pPr marL="0" indent="0" algn="just">
              <a:buNone/>
            </a:pPr>
            <a:r>
              <a:rPr lang="en-US" dirty="0" smtClean="0"/>
              <a:t>(</a:t>
            </a:r>
            <a:r>
              <a:rPr lang="en-US" dirty="0"/>
              <a:t>c) Make use of idle funds </a:t>
            </a:r>
            <a:endParaRPr lang="en-US" dirty="0" smtClean="0"/>
          </a:p>
          <a:p>
            <a:pPr algn="just"/>
            <a:endParaRPr lang="en-US" dirty="0" smtClean="0"/>
          </a:p>
          <a:p>
            <a:pPr marL="0" indent="0" algn="just">
              <a:buNone/>
            </a:pPr>
            <a:r>
              <a:rPr lang="en-US" dirty="0" smtClean="0"/>
              <a:t>(</a:t>
            </a:r>
            <a:r>
              <a:rPr lang="en-US" dirty="0"/>
              <a:t>d) Make use of technical/professional skills. </a:t>
            </a:r>
            <a:endParaRPr lang="en-US" dirty="0" smtClean="0"/>
          </a:p>
          <a:p>
            <a:pPr algn="just"/>
            <a:endParaRPr lang="en-US" dirty="0" smtClean="0"/>
          </a:p>
          <a:p>
            <a:pPr marL="0" indent="0" algn="just">
              <a:buNone/>
            </a:pPr>
            <a:r>
              <a:rPr lang="en-US" dirty="0" smtClean="0"/>
              <a:t>(</a:t>
            </a:r>
            <a:r>
              <a:rPr lang="en-US" dirty="0"/>
              <a:t>e) Others-maintenance of large families, revival of sick unit started by father, etc. </a:t>
            </a:r>
          </a:p>
        </p:txBody>
      </p:sp>
    </p:spTree>
    <p:extLst>
      <p:ext uri="{BB962C8B-B14F-4D97-AF65-F5344CB8AC3E}">
        <p14:creationId xmlns:p14="http://schemas.microsoft.com/office/powerpoint/2010/main" val="16128002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12344400" cy="8534399"/>
          </a:xfrm>
        </p:spPr>
        <p:txBody>
          <a:bodyPr>
            <a:normAutofit fontScale="92500" lnSpcReduction="10000"/>
          </a:bodyPr>
          <a:lstStyle/>
          <a:p>
            <a:pPr marL="0" indent="0" algn="ctr">
              <a:buNone/>
            </a:pPr>
            <a:r>
              <a:rPr lang="en-US" dirty="0"/>
              <a:t>3. Facilitating factors </a:t>
            </a:r>
            <a:endParaRPr lang="en-US" dirty="0" smtClean="0"/>
          </a:p>
          <a:p>
            <a:pPr marL="742950" indent="-742950">
              <a:buAutoNum type="alphaLcParenBoth"/>
            </a:pPr>
            <a:r>
              <a:rPr lang="en-US" dirty="0" smtClean="0"/>
              <a:t>Success </a:t>
            </a:r>
            <a:r>
              <a:rPr lang="en-US" dirty="0"/>
              <a:t>stories of </a:t>
            </a:r>
            <a:r>
              <a:rPr lang="en-US" dirty="0" smtClean="0"/>
              <a:t>entrepreneurs</a:t>
            </a:r>
          </a:p>
          <a:p>
            <a:pPr marL="742950" indent="-742950">
              <a:buAutoNum type="alphaLcParenBoth"/>
            </a:pPr>
            <a:endParaRPr lang="en-US" dirty="0" smtClean="0"/>
          </a:p>
          <a:p>
            <a:pPr marL="0" indent="0">
              <a:buNone/>
            </a:pPr>
            <a:r>
              <a:rPr lang="en-US" dirty="0" smtClean="0"/>
              <a:t> </a:t>
            </a:r>
            <a:r>
              <a:rPr lang="en-US" dirty="0"/>
              <a:t>(b) Previous association (experience in the same or other line of activity) </a:t>
            </a:r>
            <a:endParaRPr lang="en-US" dirty="0" smtClean="0"/>
          </a:p>
          <a:p>
            <a:pPr marL="0" indent="0">
              <a:buNone/>
            </a:pPr>
            <a:endParaRPr lang="en-US" dirty="0" smtClean="0"/>
          </a:p>
          <a:p>
            <a:pPr marL="0" indent="0">
              <a:buNone/>
            </a:pPr>
            <a:r>
              <a:rPr lang="en-US" dirty="0" smtClean="0"/>
              <a:t>(</a:t>
            </a:r>
            <a:r>
              <a:rPr lang="en-US" dirty="0"/>
              <a:t>c) Previous employment in the same or other line of activity </a:t>
            </a:r>
            <a:endParaRPr lang="en-US" dirty="0" smtClean="0"/>
          </a:p>
          <a:p>
            <a:pPr marL="0" indent="0">
              <a:buNone/>
            </a:pPr>
            <a:endParaRPr lang="en-US" dirty="0" smtClean="0"/>
          </a:p>
          <a:p>
            <a:pPr marL="0" indent="0">
              <a:buNone/>
            </a:pPr>
            <a:r>
              <a:rPr lang="en-US" dirty="0" smtClean="0"/>
              <a:t>(</a:t>
            </a:r>
            <a:r>
              <a:rPr lang="en-US" dirty="0"/>
              <a:t>d) Property inherited/self acquired/wife’s </a:t>
            </a:r>
            <a:endParaRPr lang="en-US" dirty="0" smtClean="0"/>
          </a:p>
          <a:p>
            <a:pPr marL="0" indent="0">
              <a:buNone/>
            </a:pPr>
            <a:endParaRPr lang="en-US" dirty="0" smtClean="0"/>
          </a:p>
          <a:p>
            <a:pPr marL="0" indent="0">
              <a:buNone/>
            </a:pPr>
            <a:r>
              <a:rPr lang="en-US" dirty="0" smtClean="0"/>
              <a:t>(</a:t>
            </a:r>
            <a:r>
              <a:rPr lang="en-US" dirty="0"/>
              <a:t>e) Advice or influence (encouragement) of family members/ relatives/mends. </a:t>
            </a:r>
            <a:endParaRPr lang="en-US" dirty="0" smtClean="0"/>
          </a:p>
          <a:p>
            <a:pPr marL="0" indent="0">
              <a:buNone/>
            </a:pPr>
            <a:endParaRPr lang="en-US" dirty="0" smtClean="0"/>
          </a:p>
          <a:p>
            <a:pPr marL="0" indent="0">
              <a:buNone/>
            </a:pPr>
            <a:r>
              <a:rPr lang="en-US" dirty="0" smtClean="0"/>
              <a:t>(</a:t>
            </a:r>
            <a:r>
              <a:rPr lang="en-US" dirty="0"/>
              <a:t>f) Others- association as apprentices and sleeping partners.</a:t>
            </a:r>
          </a:p>
          <a:p>
            <a:endParaRPr lang="en-US" dirty="0"/>
          </a:p>
        </p:txBody>
      </p:sp>
    </p:spTree>
    <p:extLst>
      <p:ext uri="{BB962C8B-B14F-4D97-AF65-F5344CB8AC3E}">
        <p14:creationId xmlns:p14="http://schemas.microsoft.com/office/powerpoint/2010/main" val="19001018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3200"/>
            <a:ext cx="12344400" cy="446616"/>
          </a:xfrm>
        </p:spPr>
        <p:txBody>
          <a:bodyPr>
            <a:normAutofit fontScale="90000"/>
          </a:bodyPr>
          <a:lstStyle/>
          <a:p>
            <a:r>
              <a:rPr lang="en-US" b="1" dirty="0"/>
              <a:t>The Entrepreneurial </a:t>
            </a:r>
            <a:r>
              <a:rPr lang="en-US" b="1" dirty="0" smtClean="0"/>
              <a:t>Process</a:t>
            </a:r>
            <a:endParaRPr lang="en-US" b="1" dirty="0"/>
          </a:p>
        </p:txBody>
      </p:sp>
      <p:sp>
        <p:nvSpPr>
          <p:cNvPr id="3" name="Content Placeholder 2"/>
          <p:cNvSpPr>
            <a:spLocks noGrp="1"/>
          </p:cNvSpPr>
          <p:nvPr>
            <p:ph idx="1"/>
          </p:nvPr>
        </p:nvSpPr>
        <p:spPr>
          <a:xfrm>
            <a:off x="685800" y="1524001"/>
            <a:ext cx="12649200" cy="6644222"/>
          </a:xfrm>
        </p:spPr>
        <p:txBody>
          <a:bodyPr/>
          <a:lstStyle/>
          <a:p>
            <a:pPr algn="just">
              <a:buFont typeface="Wingdings" pitchFamily="2" charset="2"/>
              <a:buChar char="Ø"/>
            </a:pPr>
            <a:r>
              <a:rPr lang="en-US" dirty="0"/>
              <a:t>Entrepreneurial process is a leadership function which </a:t>
            </a:r>
            <a:r>
              <a:rPr lang="en-US" dirty="0" err="1"/>
              <a:t>centres</a:t>
            </a:r>
            <a:r>
              <a:rPr lang="en-US" dirty="0"/>
              <a:t> round the dynamics of entrepreneurial growth and change. </a:t>
            </a:r>
            <a:endParaRPr lang="en-US" dirty="0" smtClean="0"/>
          </a:p>
          <a:p>
            <a:pPr algn="just">
              <a:buFont typeface="Wingdings" pitchFamily="2" charset="2"/>
              <a:buChar char="Ø"/>
            </a:pPr>
            <a:r>
              <a:rPr lang="en-US" dirty="0" smtClean="0"/>
              <a:t>It </a:t>
            </a:r>
            <a:r>
              <a:rPr lang="en-US" dirty="0"/>
              <a:t>is a process comprising several distinct stages. </a:t>
            </a:r>
            <a:endParaRPr lang="en-US" dirty="0" smtClean="0"/>
          </a:p>
          <a:p>
            <a:pPr algn="just">
              <a:buFont typeface="Wingdings" pitchFamily="2" charset="2"/>
              <a:buChar char="Ø"/>
            </a:pPr>
            <a:endParaRPr lang="en-US" dirty="0"/>
          </a:p>
          <a:p>
            <a:pPr algn="just">
              <a:buFont typeface="Wingdings" pitchFamily="2" charset="2"/>
              <a:buChar char="Ø"/>
            </a:pPr>
            <a:r>
              <a:rPr lang="en-US" dirty="0" smtClean="0"/>
              <a:t>From </a:t>
            </a:r>
            <a:r>
              <a:rPr lang="en-US" dirty="0"/>
              <a:t>exploring the various aspects of the entrepreneurial context to identifying </a:t>
            </a:r>
            <a:r>
              <a:rPr lang="en-US" dirty="0" smtClean="0"/>
              <a:t>opportunities </a:t>
            </a:r>
            <a:r>
              <a:rPr lang="en-US" dirty="0"/>
              <a:t>to starting and managing the entrepreneurial </a:t>
            </a:r>
            <a:r>
              <a:rPr lang="en-US" dirty="0" smtClean="0"/>
              <a:t>venture </a:t>
            </a:r>
            <a:r>
              <a:rPr lang="en-US" dirty="0"/>
              <a:t>choosing the competitive strategy in action</a:t>
            </a:r>
          </a:p>
        </p:txBody>
      </p:sp>
    </p:spTree>
    <p:extLst>
      <p:ext uri="{BB962C8B-B14F-4D97-AF65-F5344CB8AC3E}">
        <p14:creationId xmlns:p14="http://schemas.microsoft.com/office/powerpoint/2010/main" val="24584176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04800"/>
            <a:ext cx="12725399" cy="8610706"/>
          </a:xfrm>
          <a:prstGeom prst="rect">
            <a:avLst/>
          </a:prstGeom>
        </p:spPr>
        <p:txBody>
          <a:bodyPr wrap="square" lIns="114949" tIns="57475" rIns="114949" bIns="57475">
            <a:spAutoFit/>
          </a:bodyPr>
          <a:lstStyle/>
          <a:p>
            <a:pPr marL="431060" indent="-431060" algn="just">
              <a:lnSpc>
                <a:spcPct val="150000"/>
              </a:lnSpc>
              <a:buAutoNum type="arabicPeriod"/>
            </a:pPr>
            <a:r>
              <a:rPr lang="en-US" b="1" dirty="0" smtClean="0"/>
              <a:t>Exploring </a:t>
            </a:r>
            <a:r>
              <a:rPr lang="en-US" b="1" dirty="0"/>
              <a:t>the Entrepreneurial Context</a:t>
            </a:r>
            <a:r>
              <a:rPr lang="en-US" dirty="0"/>
              <a:t>: </a:t>
            </a:r>
            <a:r>
              <a:rPr lang="en-US" dirty="0" smtClean="0"/>
              <a:t>Entrepreneurial context determines </a:t>
            </a:r>
            <a:r>
              <a:rPr lang="en-US" dirty="0"/>
              <a:t>the “rule” of the game </a:t>
            </a:r>
            <a:r>
              <a:rPr lang="en-US" dirty="0" smtClean="0"/>
              <a:t>and what </a:t>
            </a:r>
            <a:r>
              <a:rPr lang="en-US" dirty="0"/>
              <a:t>decisions are likely to be successful. The context includes the realities of the new economy, society’s laws and regulations that compose the legal environment, and the realities of the changing world of work. </a:t>
            </a:r>
            <a:endParaRPr lang="en-US" dirty="0" smtClean="0"/>
          </a:p>
          <a:p>
            <a:pPr algn="just">
              <a:lnSpc>
                <a:spcPct val="150000"/>
              </a:lnSpc>
            </a:pPr>
            <a:r>
              <a:rPr lang="en-US" dirty="0" smtClean="0"/>
              <a:t>Entrepreneurs </a:t>
            </a:r>
            <a:r>
              <a:rPr lang="en-US" dirty="0"/>
              <a:t>should be aware of the context within which entrepreneurial decision are made. Only through exploring the context can entrepreneurs discover the untapped opportunities and competitive advantage(s) that may lead to the development of a potentially successful entrepreneurial venture. </a:t>
            </a:r>
            <a:endParaRPr lang="en-US" dirty="0" smtClean="0"/>
          </a:p>
          <a:p>
            <a:pPr algn="just">
              <a:lnSpc>
                <a:spcPct val="150000"/>
              </a:lnSpc>
            </a:pPr>
            <a:endParaRPr lang="en-US" dirty="0" smtClean="0"/>
          </a:p>
          <a:p>
            <a:pPr algn="just">
              <a:lnSpc>
                <a:spcPct val="150000"/>
              </a:lnSpc>
            </a:pPr>
            <a:r>
              <a:rPr lang="en-US" dirty="0" smtClean="0"/>
              <a:t>2</a:t>
            </a:r>
            <a:r>
              <a:rPr lang="en-US" dirty="0"/>
              <a:t>. </a:t>
            </a:r>
            <a:r>
              <a:rPr lang="en-US" b="1" dirty="0"/>
              <a:t>Identifying Opportunities</a:t>
            </a:r>
            <a:r>
              <a:rPr lang="en-US" dirty="0"/>
              <a:t>: A crucial aspect of entrepreneurial process is </a:t>
            </a:r>
            <a:r>
              <a:rPr lang="en-US" dirty="0" smtClean="0"/>
              <a:t>identifying </a:t>
            </a:r>
            <a:r>
              <a:rPr lang="en-US" dirty="0"/>
              <a:t>opportunities. </a:t>
            </a:r>
            <a:r>
              <a:rPr lang="en-US" dirty="0" smtClean="0"/>
              <a:t>These </a:t>
            </a:r>
            <a:r>
              <a:rPr lang="en-US" dirty="0"/>
              <a:t>opportunities are positive external trends or changes that provide unique and distinct possibilities for innovating and creating value. </a:t>
            </a:r>
            <a:endParaRPr lang="en-US" dirty="0" smtClean="0"/>
          </a:p>
          <a:p>
            <a:pPr algn="just">
              <a:lnSpc>
                <a:spcPct val="150000"/>
              </a:lnSpc>
            </a:pPr>
            <a:r>
              <a:rPr lang="en-US" dirty="0" smtClean="0"/>
              <a:t>There </a:t>
            </a:r>
            <a:r>
              <a:rPr lang="en-US" dirty="0"/>
              <a:t>are thousand of opportunities available to an entrepreneur. Some of them are not real opportunities with high potentials. Some opportunities have growth prospects. Entrepreneurs make search for profitable ones and then selects an attractive business </a:t>
            </a:r>
            <a:r>
              <a:rPr lang="en-US" dirty="0" smtClean="0"/>
              <a:t>opportunity. </a:t>
            </a:r>
            <a:r>
              <a:rPr lang="en-US" dirty="0"/>
              <a:t>However, just identifying an opportunity isn’t enough. </a:t>
            </a:r>
            <a:endParaRPr lang="en-US" dirty="0" smtClean="0"/>
          </a:p>
          <a:p>
            <a:pPr algn="just">
              <a:lnSpc>
                <a:spcPct val="150000"/>
              </a:lnSpc>
            </a:pPr>
            <a:endParaRPr lang="en-US" dirty="0"/>
          </a:p>
        </p:txBody>
      </p:sp>
    </p:spTree>
    <p:extLst>
      <p:ext uri="{BB962C8B-B14F-4D97-AF65-F5344CB8AC3E}">
        <p14:creationId xmlns:p14="http://schemas.microsoft.com/office/powerpoint/2010/main" val="7614190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
            <a:ext cx="12573000" cy="8839200"/>
          </a:xfrm>
        </p:spPr>
        <p:txBody>
          <a:bodyPr>
            <a:normAutofit fontScale="55000" lnSpcReduction="20000"/>
          </a:bodyPr>
          <a:lstStyle/>
          <a:p>
            <a:pPr marL="0" indent="0" algn="just">
              <a:lnSpc>
                <a:spcPct val="170000"/>
              </a:lnSpc>
              <a:buNone/>
            </a:pPr>
            <a:r>
              <a:rPr lang="en-US" dirty="0"/>
              <a:t>3. </a:t>
            </a:r>
            <a:r>
              <a:rPr lang="en-US" b="1" dirty="0"/>
              <a:t>Starting the Venture</a:t>
            </a:r>
            <a:r>
              <a:rPr lang="en-US" dirty="0"/>
              <a:t>: Once entrepreneurs have explored the external context and identified possible opportunities and competitive advantage(s), they must look at the issues involved with actually starting up their entrepreneurial venture. Included in this phase of the entrepreneurial process are the following activities; researching the feasibility of the venture, planning the venture, organizing the venture and launching the venture. Financial, physical and managerial resources must be collected to launch the venture. </a:t>
            </a:r>
            <a:endParaRPr lang="en-US" dirty="0" smtClean="0"/>
          </a:p>
          <a:p>
            <a:pPr marL="0" indent="0" algn="just">
              <a:lnSpc>
                <a:spcPct val="170000"/>
              </a:lnSpc>
              <a:buNone/>
            </a:pPr>
            <a:endParaRPr lang="en-US" dirty="0" smtClean="0"/>
          </a:p>
          <a:p>
            <a:pPr marL="0" indent="0" algn="just">
              <a:lnSpc>
                <a:spcPct val="170000"/>
              </a:lnSpc>
              <a:buNone/>
            </a:pPr>
            <a:r>
              <a:rPr lang="en-US" dirty="0" smtClean="0"/>
              <a:t>4</a:t>
            </a:r>
            <a:r>
              <a:rPr lang="en-US" b="1" dirty="0"/>
              <a:t>. Managing the Venture</a:t>
            </a:r>
            <a:r>
              <a:rPr lang="en-US" dirty="0"/>
              <a:t>: Once the entrepreneurial venture is up and running the next step in the entrepreneurial process is managing the venture. An entrepreneur also must effectively manage the venture by managing processes, managing people and managing growth. This requires the talents of leading, decision making, executing, controlling and various managerial skill. </a:t>
            </a:r>
            <a:endParaRPr lang="en-US" dirty="0" smtClean="0"/>
          </a:p>
          <a:p>
            <a:pPr marL="0" indent="0" algn="just">
              <a:lnSpc>
                <a:spcPct val="170000"/>
              </a:lnSpc>
              <a:buNone/>
            </a:pPr>
            <a:endParaRPr lang="en-US" dirty="0" smtClean="0"/>
          </a:p>
          <a:p>
            <a:pPr marL="0" indent="0" algn="just">
              <a:lnSpc>
                <a:spcPct val="170000"/>
              </a:lnSpc>
              <a:buNone/>
            </a:pPr>
            <a:r>
              <a:rPr lang="en-US" dirty="0" smtClean="0"/>
              <a:t>5</a:t>
            </a:r>
            <a:r>
              <a:rPr lang="en-US" dirty="0"/>
              <a:t>. </a:t>
            </a:r>
            <a:r>
              <a:rPr lang="en-US" b="1" dirty="0"/>
              <a:t>Choosing the Competitive Strategy</a:t>
            </a:r>
            <a:r>
              <a:rPr lang="en-US" dirty="0"/>
              <a:t>: One the entrepreneurial venture is up and running, the last step is to choose competitive strategy. Peter </a:t>
            </a:r>
            <a:r>
              <a:rPr lang="en-US" dirty="0" err="1"/>
              <a:t>Drucker</a:t>
            </a:r>
            <a:r>
              <a:rPr lang="en-US" dirty="0"/>
              <a:t> mentions following specific entrepreneurial strategies. </a:t>
            </a:r>
            <a:endParaRPr lang="en-US" dirty="0" smtClean="0"/>
          </a:p>
          <a:p>
            <a:pPr marL="0" indent="0" algn="just">
              <a:lnSpc>
                <a:spcPct val="170000"/>
              </a:lnSpc>
              <a:buNone/>
            </a:pPr>
            <a:r>
              <a:rPr lang="en-US" dirty="0" smtClean="0"/>
              <a:t>These are: Being </a:t>
            </a:r>
            <a:r>
              <a:rPr lang="en-US" dirty="0"/>
              <a:t>fastest with the </a:t>
            </a:r>
            <a:r>
              <a:rPr lang="en-US" dirty="0" smtClean="0"/>
              <a:t>most, Creative imitation, Finding </a:t>
            </a:r>
            <a:r>
              <a:rPr lang="en-US" dirty="0"/>
              <a:t>and occupying a </a:t>
            </a:r>
            <a:r>
              <a:rPr lang="en-US" dirty="0" smtClean="0"/>
              <a:t>specialized </a:t>
            </a:r>
            <a:r>
              <a:rPr lang="en-US" dirty="0"/>
              <a:t>ecological </a:t>
            </a:r>
            <a:r>
              <a:rPr lang="en-US" dirty="0" smtClean="0"/>
              <a:t>niche, Changing </a:t>
            </a:r>
            <a:r>
              <a:rPr lang="en-US" dirty="0"/>
              <a:t>values and characteristics by creating </a:t>
            </a:r>
            <a:r>
              <a:rPr lang="en-US" dirty="0" smtClean="0"/>
              <a:t>utility </a:t>
            </a:r>
            <a:r>
              <a:rPr lang="en-US" dirty="0"/>
              <a:t>by delivering what represents true value to the customer, by adoption to the customer’s social and economical </a:t>
            </a:r>
            <a:r>
              <a:rPr lang="en-US" dirty="0" smtClean="0"/>
              <a:t>reality. </a:t>
            </a:r>
            <a:endParaRPr lang="en-US" dirty="0"/>
          </a:p>
        </p:txBody>
      </p:sp>
    </p:spTree>
    <p:extLst>
      <p:ext uri="{BB962C8B-B14F-4D97-AF65-F5344CB8AC3E}">
        <p14:creationId xmlns:p14="http://schemas.microsoft.com/office/powerpoint/2010/main" val="22733221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486" t="24581" r="33403" b="15761"/>
          <a:stretch/>
        </p:blipFill>
        <p:spPr bwMode="auto">
          <a:xfrm>
            <a:off x="571505" y="2"/>
            <a:ext cx="12572999" cy="757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86302" y="8331200"/>
            <a:ext cx="5086292" cy="470016"/>
          </a:xfrm>
          <a:prstGeom prst="rect">
            <a:avLst/>
          </a:prstGeom>
        </p:spPr>
        <p:txBody>
          <a:bodyPr wrap="none" lIns="114949" tIns="57475" rIns="114949" bIns="57475">
            <a:spAutoFit/>
          </a:bodyPr>
          <a:lstStyle/>
          <a:p>
            <a:r>
              <a:rPr lang="en-US" b="1" dirty="0" smtClean="0"/>
              <a:t>Components of Entrepreneurial </a:t>
            </a:r>
            <a:r>
              <a:rPr lang="en-US" b="1" dirty="0"/>
              <a:t>Process</a:t>
            </a:r>
          </a:p>
        </p:txBody>
      </p:sp>
    </p:spTree>
    <p:extLst>
      <p:ext uri="{BB962C8B-B14F-4D97-AF65-F5344CB8AC3E}">
        <p14:creationId xmlns:p14="http://schemas.microsoft.com/office/powerpoint/2010/main" val="7696416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4000"/>
                    </a14:imgEffect>
                  </a14:imgLayer>
                </a14:imgProps>
              </a:ext>
              <a:ext uri="{28A0092B-C50C-407E-A947-70E740481C1C}">
                <a14:useLocalDpi xmlns:a14="http://schemas.microsoft.com/office/drawing/2010/main" val="0"/>
              </a:ext>
            </a:extLst>
          </a:blip>
          <a:srcRect l="32438" t="24504" r="11934" b="15078"/>
          <a:stretch/>
        </p:blipFill>
        <p:spPr bwMode="auto">
          <a:xfrm>
            <a:off x="571500" y="609600"/>
            <a:ext cx="12915900" cy="853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75735" y="3160"/>
            <a:ext cx="3443600" cy="470016"/>
          </a:xfrm>
          <a:prstGeom prst="rect">
            <a:avLst/>
          </a:prstGeom>
        </p:spPr>
        <p:txBody>
          <a:bodyPr wrap="none" lIns="114949" tIns="57475" rIns="114949" bIns="57475">
            <a:spAutoFit/>
          </a:bodyPr>
          <a:lstStyle/>
          <a:p>
            <a:r>
              <a:rPr lang="en-US" b="1" dirty="0" smtClean="0"/>
              <a:t>Essentials of Entrepreneur</a:t>
            </a:r>
            <a:endParaRPr lang="en-US" b="1" dirty="0"/>
          </a:p>
        </p:txBody>
      </p:sp>
    </p:spTree>
    <p:extLst>
      <p:ext uri="{BB962C8B-B14F-4D97-AF65-F5344CB8AC3E}">
        <p14:creationId xmlns:p14="http://schemas.microsoft.com/office/powerpoint/2010/main" val="4771701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6184"/>
            <a:ext cx="12344400" cy="751416"/>
          </a:xfrm>
        </p:spPr>
        <p:txBody>
          <a:bodyPr>
            <a:normAutofit fontScale="90000"/>
          </a:bodyPr>
          <a:lstStyle/>
          <a:p>
            <a:r>
              <a:rPr lang="en-US" dirty="0"/>
              <a:t>Essentials of Entrepreneur</a:t>
            </a:r>
            <a:br>
              <a:rPr lang="en-US" dirty="0"/>
            </a:br>
            <a:endParaRPr lang="en-US" dirty="0"/>
          </a:p>
        </p:txBody>
      </p:sp>
      <p:sp>
        <p:nvSpPr>
          <p:cNvPr id="3" name="Content Placeholder 2"/>
          <p:cNvSpPr>
            <a:spLocks noGrp="1"/>
          </p:cNvSpPr>
          <p:nvPr>
            <p:ph idx="1"/>
          </p:nvPr>
        </p:nvSpPr>
        <p:spPr>
          <a:xfrm>
            <a:off x="685800" y="1219200"/>
            <a:ext cx="12344400" cy="7391399"/>
          </a:xfrm>
        </p:spPr>
        <p:txBody>
          <a:bodyPr>
            <a:normAutofit/>
          </a:bodyPr>
          <a:lstStyle/>
          <a:p>
            <a:pPr>
              <a:buFont typeface="Wingdings" pitchFamily="2" charset="2"/>
              <a:buChar char="Ø"/>
            </a:pPr>
            <a:r>
              <a:rPr lang="en-US" dirty="0" smtClean="0"/>
              <a:t>.Passion</a:t>
            </a:r>
          </a:p>
          <a:p>
            <a:pPr>
              <a:buFont typeface="Wingdings" pitchFamily="2" charset="2"/>
              <a:buChar char="Ø"/>
            </a:pPr>
            <a:r>
              <a:rPr lang="en-US" dirty="0" smtClean="0"/>
              <a:t> Pursing excellence</a:t>
            </a:r>
          </a:p>
          <a:p>
            <a:pPr>
              <a:buFont typeface="Wingdings" pitchFamily="2" charset="2"/>
              <a:buChar char="Ø"/>
            </a:pPr>
            <a:r>
              <a:rPr lang="en-US" dirty="0" smtClean="0"/>
              <a:t>Honest</a:t>
            </a:r>
          </a:p>
          <a:p>
            <a:pPr>
              <a:buFont typeface="Wingdings" pitchFamily="2" charset="2"/>
              <a:buChar char="Ø"/>
            </a:pPr>
            <a:r>
              <a:rPr lang="en-US" dirty="0" smtClean="0"/>
              <a:t>Attitude towards work</a:t>
            </a:r>
          </a:p>
          <a:p>
            <a:pPr>
              <a:buFont typeface="Wingdings" pitchFamily="2" charset="2"/>
              <a:buChar char="Ø"/>
            </a:pPr>
            <a:r>
              <a:rPr lang="en-US" dirty="0" smtClean="0"/>
              <a:t>Communication</a:t>
            </a:r>
          </a:p>
          <a:p>
            <a:pPr>
              <a:buFont typeface="Wingdings" pitchFamily="2" charset="2"/>
              <a:buChar char="Ø"/>
            </a:pPr>
            <a:r>
              <a:rPr lang="en-US" dirty="0" smtClean="0"/>
              <a:t>Teaching and learning</a:t>
            </a:r>
          </a:p>
          <a:p>
            <a:pPr>
              <a:buFont typeface="Wingdings" pitchFamily="2" charset="2"/>
              <a:buChar char="Ø"/>
            </a:pPr>
            <a:r>
              <a:rPr lang="en-US" dirty="0" smtClean="0"/>
              <a:t>Listening and </a:t>
            </a:r>
            <a:r>
              <a:rPr lang="en-US" dirty="0"/>
              <a:t>Leadership qualities</a:t>
            </a:r>
          </a:p>
          <a:p>
            <a:pPr>
              <a:buFont typeface="Wingdings" pitchFamily="2" charset="2"/>
              <a:buChar char="Ø"/>
            </a:pPr>
            <a:r>
              <a:rPr lang="en-US" dirty="0" smtClean="0"/>
              <a:t>observing skills</a:t>
            </a:r>
          </a:p>
          <a:p>
            <a:pPr>
              <a:buFont typeface="Wingdings" pitchFamily="2" charset="2"/>
              <a:buChar char="Ø"/>
            </a:pPr>
            <a:r>
              <a:rPr lang="en-US" dirty="0" smtClean="0"/>
              <a:t>Dynamic and ready to change</a:t>
            </a:r>
          </a:p>
          <a:p>
            <a:pPr>
              <a:buFont typeface="Wingdings" pitchFamily="2" charset="2"/>
              <a:buChar char="Ø"/>
            </a:pPr>
            <a:r>
              <a:rPr lang="en-US" dirty="0" smtClean="0"/>
              <a:t>Knowing when to quit</a:t>
            </a:r>
          </a:p>
          <a:p>
            <a:endParaRPr lang="en-US" dirty="0" smtClean="0"/>
          </a:p>
          <a:p>
            <a:endParaRPr lang="en-US" dirty="0"/>
          </a:p>
        </p:txBody>
      </p:sp>
    </p:spTree>
    <p:extLst>
      <p:ext uri="{BB962C8B-B14F-4D97-AF65-F5344CB8AC3E}">
        <p14:creationId xmlns:p14="http://schemas.microsoft.com/office/powerpoint/2010/main" val="1598138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13144500" cy="8077199"/>
          </a:xfrm>
        </p:spPr>
        <p:txBody>
          <a:bodyPr>
            <a:normAutofit fontScale="92500" lnSpcReduction="20000"/>
          </a:bodyPr>
          <a:lstStyle/>
          <a:p>
            <a:pPr marL="574746" indent="-574746" algn="just">
              <a:lnSpc>
                <a:spcPct val="150000"/>
              </a:lnSpc>
              <a:buFont typeface="Wingdings" pitchFamily="2" charset="2"/>
              <a:buChar char="Ø"/>
            </a:pPr>
            <a:endParaRPr lang="en-US" sz="3500" dirty="0" smtClean="0"/>
          </a:p>
          <a:p>
            <a:pPr marL="574746" indent="-574746" algn="just">
              <a:lnSpc>
                <a:spcPct val="150000"/>
              </a:lnSpc>
              <a:buFont typeface="Wingdings" pitchFamily="2" charset="2"/>
              <a:buChar char="Ø"/>
            </a:pPr>
            <a:r>
              <a:rPr lang="en-US" sz="3500" dirty="0"/>
              <a:t>Entrepreneurship  means of stimulating innovative and creative undertakings for a better business community. The act or process of identifying business opportunities and gathering the necessary resources to initiate a successful business activity.</a:t>
            </a:r>
          </a:p>
          <a:p>
            <a:pPr marL="574746" indent="-574746" algn="just">
              <a:lnSpc>
                <a:spcPct val="150000"/>
              </a:lnSpc>
              <a:buFont typeface="Wingdings" pitchFamily="2" charset="2"/>
              <a:buChar char="Ø"/>
            </a:pPr>
            <a:endParaRPr lang="en-US" sz="3500" dirty="0"/>
          </a:p>
          <a:p>
            <a:pPr marL="574746" indent="-574746" algn="just">
              <a:lnSpc>
                <a:spcPct val="150000"/>
              </a:lnSpc>
              <a:buFont typeface="Wingdings" pitchFamily="2" charset="2"/>
              <a:buChar char="Ø"/>
            </a:pPr>
            <a:r>
              <a:rPr lang="en-US" sz="3500" dirty="0" smtClean="0"/>
              <a:t>Entrepreneurship </a:t>
            </a:r>
            <a:r>
              <a:rPr lang="en-US" sz="3500" dirty="0"/>
              <a:t>can exist in any situation - therefore it is the creation of values through establishing a business </a:t>
            </a:r>
            <a:r>
              <a:rPr lang="en-US" sz="3500" dirty="0" smtClean="0"/>
              <a:t>enterprise.</a:t>
            </a:r>
          </a:p>
          <a:p>
            <a:pPr marL="574746" indent="-574746" algn="just">
              <a:lnSpc>
                <a:spcPct val="150000"/>
              </a:lnSpc>
              <a:buFont typeface="Wingdings" pitchFamily="2" charset="2"/>
              <a:buChar char="Ø"/>
            </a:pPr>
            <a:endParaRPr lang="en-US" sz="3500" dirty="0"/>
          </a:p>
          <a:p>
            <a:pPr marL="574746" indent="-574746" algn="just">
              <a:lnSpc>
                <a:spcPct val="150000"/>
              </a:lnSpc>
              <a:buFont typeface="Wingdings" pitchFamily="2" charset="2"/>
              <a:buChar char="Ø"/>
            </a:pPr>
            <a:r>
              <a:rPr lang="en-US" sz="3500" dirty="0" smtClean="0"/>
              <a:t>It </a:t>
            </a:r>
            <a:r>
              <a:rPr lang="en-US" sz="3500" dirty="0"/>
              <a:t>means having an idea of one's own and trying to implement the idea to create values on it</a:t>
            </a:r>
            <a:r>
              <a:rPr lang="en-US" sz="3500" dirty="0" smtClean="0"/>
              <a:t>.</a:t>
            </a:r>
          </a:p>
          <a:p>
            <a:pPr marL="0" indent="0" algn="just">
              <a:lnSpc>
                <a:spcPct val="150000"/>
              </a:lnSpc>
              <a:buNone/>
            </a:pPr>
            <a:endParaRPr lang="en-US" sz="3500" dirty="0"/>
          </a:p>
        </p:txBody>
      </p:sp>
    </p:spTree>
    <p:extLst>
      <p:ext uri="{BB962C8B-B14F-4D97-AF65-F5344CB8AC3E}">
        <p14:creationId xmlns:p14="http://schemas.microsoft.com/office/powerpoint/2010/main" val="2011186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1500" y="304803"/>
            <a:ext cx="12801600" cy="7502710"/>
          </a:xfrm>
          <a:prstGeom prst="rect">
            <a:avLst/>
          </a:prstGeom>
        </p:spPr>
        <p:txBody>
          <a:bodyPr wrap="square" lIns="114949" tIns="57475" rIns="114949" bIns="57475">
            <a:spAutoFit/>
          </a:bodyPr>
          <a:lstStyle/>
          <a:p>
            <a:pPr algn="ctr"/>
            <a:r>
              <a:rPr lang="en-US" sz="4000" b="1" dirty="0"/>
              <a:t>Definition </a:t>
            </a:r>
            <a:r>
              <a:rPr lang="en-US" sz="4000" b="1" dirty="0" smtClean="0"/>
              <a:t>of Entrepreneur</a:t>
            </a:r>
            <a:endParaRPr lang="en-US" sz="4000" b="1" dirty="0"/>
          </a:p>
          <a:p>
            <a:pPr algn="ctr"/>
            <a:endParaRPr lang="en-US" sz="4000" b="1" dirty="0"/>
          </a:p>
          <a:p>
            <a:pPr algn="just"/>
            <a:r>
              <a:rPr lang="en-US" sz="4000" dirty="0"/>
              <a:t> An entrepreneur is a person who identifies a business opportunity, harnesses and obtains the resources necessary to initiate a successful business activity.</a:t>
            </a:r>
          </a:p>
          <a:p>
            <a:pPr algn="just"/>
            <a:endParaRPr lang="en-US" sz="4000" dirty="0"/>
          </a:p>
          <a:p>
            <a:pPr algn="just"/>
            <a:r>
              <a:rPr lang="en-US" sz="4000" dirty="0"/>
              <a:t>The entrepreneur implements the idea and undertakes to operate the business.</a:t>
            </a:r>
          </a:p>
          <a:p>
            <a:pPr algn="just"/>
            <a:endParaRPr lang="en-US" sz="4000" dirty="0"/>
          </a:p>
          <a:p>
            <a:pPr algn="just"/>
            <a:r>
              <a:rPr lang="en-US" sz="4000" dirty="0"/>
              <a:t>An entrepreneur is therefore a central key individual in the society who makes things happens for economic development.</a:t>
            </a:r>
          </a:p>
        </p:txBody>
      </p:sp>
    </p:spTree>
    <p:extLst>
      <p:ext uri="{BB962C8B-B14F-4D97-AF65-F5344CB8AC3E}">
        <p14:creationId xmlns:p14="http://schemas.microsoft.com/office/powerpoint/2010/main" val="1712409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3200"/>
            <a:ext cx="13716000" cy="8737600"/>
          </a:xfrm>
        </p:spPr>
        <p:txBody>
          <a:bodyPr>
            <a:normAutofit fontScale="25000" lnSpcReduction="20000"/>
          </a:bodyPr>
          <a:lstStyle/>
          <a:p>
            <a:pPr marL="0" indent="0" algn="just">
              <a:buNone/>
            </a:pPr>
            <a:r>
              <a:rPr lang="en-US" sz="14100" dirty="0"/>
              <a:t>Entrepreneurship is a term which encompasses what entrepreneurs do </a:t>
            </a:r>
            <a:r>
              <a:rPr lang="en-US" sz="9100" dirty="0" err="1"/>
              <a:t>i.e</a:t>
            </a:r>
            <a:endParaRPr lang="en-US" sz="9100" dirty="0"/>
          </a:p>
          <a:p>
            <a:pPr algn="just"/>
            <a:endParaRPr lang="en-US" sz="5500" dirty="0"/>
          </a:p>
          <a:p>
            <a:pPr lvl="1" algn="just">
              <a:lnSpc>
                <a:spcPct val="170000"/>
              </a:lnSpc>
              <a:buFont typeface="Wingdings" pitchFamily="2" charset="2"/>
              <a:buChar char="Ø"/>
            </a:pPr>
            <a:r>
              <a:rPr lang="en-US" sz="12100" dirty="0"/>
              <a:t>Identifying a business opportunity of a particular demand.</a:t>
            </a:r>
          </a:p>
          <a:p>
            <a:pPr lvl="1" algn="just">
              <a:lnSpc>
                <a:spcPct val="170000"/>
              </a:lnSpc>
              <a:buFont typeface="Wingdings" pitchFamily="2" charset="2"/>
              <a:buChar char="Ø"/>
            </a:pPr>
            <a:r>
              <a:rPr lang="en-US" sz="12100" dirty="0"/>
              <a:t>Look at the opportunity as a process of creating, something that did not exist.</a:t>
            </a:r>
          </a:p>
          <a:p>
            <a:pPr lvl="1">
              <a:lnSpc>
                <a:spcPct val="170000"/>
              </a:lnSpc>
              <a:buFont typeface="Wingdings" pitchFamily="2" charset="2"/>
              <a:buChar char="Ø"/>
            </a:pPr>
            <a:r>
              <a:rPr lang="en-US" sz="12100" dirty="0"/>
              <a:t>Constantly searching ones environment and resources to implement the activities.</a:t>
            </a:r>
          </a:p>
          <a:p>
            <a:pPr lvl="1">
              <a:lnSpc>
                <a:spcPct val="170000"/>
              </a:lnSpc>
              <a:buFont typeface="Wingdings" pitchFamily="2" charset="2"/>
              <a:buChar char="Ø"/>
            </a:pPr>
            <a:r>
              <a:rPr lang="en-US" sz="12100" dirty="0"/>
              <a:t>Creating totally a new product and using it as a new </a:t>
            </a:r>
          </a:p>
          <a:p>
            <a:pPr lvl="1" algn="just">
              <a:lnSpc>
                <a:spcPct val="170000"/>
              </a:lnSpc>
              <a:buFont typeface="Wingdings" pitchFamily="2" charset="2"/>
              <a:buChar char="Ø"/>
            </a:pPr>
            <a:r>
              <a:rPr lang="en-US" sz="12100" dirty="0"/>
              <a:t>Entrepreneurship is a composite skill which include imagination, readiness to take risks</a:t>
            </a:r>
          </a:p>
          <a:p>
            <a:pPr lvl="1" algn="just">
              <a:lnSpc>
                <a:spcPct val="170000"/>
              </a:lnSpc>
              <a:buFont typeface="Wingdings" pitchFamily="2" charset="2"/>
              <a:buChar char="Ø"/>
            </a:pPr>
            <a:r>
              <a:rPr lang="en-US" sz="12100" dirty="0"/>
              <a:t> </a:t>
            </a:r>
            <a:r>
              <a:rPr lang="en-US" sz="12100" dirty="0" smtClean="0"/>
              <a:t>Ability </a:t>
            </a:r>
            <a:r>
              <a:rPr lang="en-US" sz="12100" dirty="0"/>
              <a:t>to bring together and put to user other factors of production, capital, </a:t>
            </a:r>
            <a:r>
              <a:rPr lang="en-US" sz="12100" dirty="0" err="1"/>
              <a:t>labour</a:t>
            </a:r>
            <a:r>
              <a:rPr lang="en-US" sz="12100" dirty="0"/>
              <a:t>, land etc.</a:t>
            </a:r>
          </a:p>
          <a:p>
            <a:pPr lvl="1" algn="just">
              <a:lnSpc>
                <a:spcPct val="170000"/>
              </a:lnSpc>
              <a:buFont typeface="Wingdings" pitchFamily="2" charset="2"/>
              <a:buChar char="Ø"/>
            </a:pPr>
            <a:r>
              <a:rPr lang="en-US" sz="12100" dirty="0"/>
              <a:t> </a:t>
            </a:r>
            <a:r>
              <a:rPr lang="en-US" sz="12100" dirty="0" smtClean="0"/>
              <a:t>As </a:t>
            </a:r>
            <a:r>
              <a:rPr lang="en-US" sz="12100" dirty="0"/>
              <a:t>also intangible factors such as the ability to mobilize scientific and technologic advances. </a:t>
            </a:r>
          </a:p>
        </p:txBody>
      </p:sp>
    </p:spTree>
    <p:extLst>
      <p:ext uri="{BB962C8B-B14F-4D97-AF65-F5344CB8AC3E}">
        <p14:creationId xmlns:p14="http://schemas.microsoft.com/office/powerpoint/2010/main" val="245459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2863</TotalTime>
  <Words>7300</Words>
  <Application>Microsoft Office PowerPoint</Application>
  <PresentationFormat>Custom</PresentationFormat>
  <Paragraphs>484</Paragraphs>
  <Slides>67</Slides>
  <Notes>4</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ENTREPRENEURSHIP MANAGEMENT </vt:lpstr>
      <vt:lpstr>PowerPoint Presentation</vt:lpstr>
      <vt:lpstr>PowerPoint Presentation</vt:lpstr>
      <vt:lpstr>PowerPoint Presentation</vt:lpstr>
      <vt:lpstr>Introduction to Entrepreneurship</vt:lpstr>
      <vt:lpstr>PowerPoint Presentation</vt:lpstr>
      <vt:lpstr>PowerPoint Presentation</vt:lpstr>
      <vt:lpstr>PowerPoint Presentation</vt:lpstr>
      <vt:lpstr>PowerPoint Presentation</vt:lpstr>
      <vt:lpstr>Definition  of Entrepreneurship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Evolution of Entrepreneurship in India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Core key elements</vt:lpstr>
      <vt:lpstr>PowerPoint Presentation</vt:lpstr>
      <vt:lpstr>PowerPoint Presentation</vt:lpstr>
      <vt:lpstr>PowerPoint Presentation</vt:lpstr>
      <vt:lpstr>PowerPoint Presentation</vt:lpstr>
      <vt:lpstr>PowerPoint Presentation</vt:lpstr>
      <vt:lpstr>Functions  of Entrepreneur</vt:lpstr>
      <vt:lpstr>Functions of Entrepreneur</vt:lpstr>
      <vt:lpstr>PowerPoint Presentation</vt:lpstr>
      <vt:lpstr>PowerPoint Presentation</vt:lpstr>
      <vt:lpstr>PowerPoint Presentation</vt:lpstr>
      <vt:lpstr>PowerPoint Presentation</vt:lpstr>
      <vt:lpstr>PowerPoint Presentation</vt:lpstr>
      <vt:lpstr>PowerPoint Presentation</vt:lpstr>
      <vt:lpstr>Functions of Entrepreneur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Entrepreneurial Process</vt:lpstr>
      <vt:lpstr>PowerPoint Presentation</vt:lpstr>
      <vt:lpstr>PowerPoint Presentation</vt:lpstr>
      <vt:lpstr>PowerPoint Presentation</vt:lpstr>
      <vt:lpstr>PowerPoint Presentation</vt:lpstr>
      <vt:lpstr>Essentials of Entrepreneur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 MANAGEMENT </dc:title>
  <dc:creator>vandana</dc:creator>
  <cp:lastModifiedBy>chris</cp:lastModifiedBy>
  <cp:revision>171</cp:revision>
  <dcterms:created xsi:type="dcterms:W3CDTF">2006-08-16T00:00:00Z</dcterms:created>
  <dcterms:modified xsi:type="dcterms:W3CDTF">2024-06-03T07:01:18Z</dcterms:modified>
</cp:coreProperties>
</file>