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86" r:id="rId4"/>
    <p:sldId id="287" r:id="rId5"/>
    <p:sldId id="258" r:id="rId6"/>
    <p:sldId id="259" r:id="rId7"/>
    <p:sldId id="271" r:id="rId8"/>
    <p:sldId id="260" r:id="rId9"/>
    <p:sldId id="261" r:id="rId10"/>
    <p:sldId id="262" r:id="rId11"/>
    <p:sldId id="288" r:id="rId12"/>
    <p:sldId id="263" r:id="rId13"/>
    <p:sldId id="264" r:id="rId14"/>
    <p:sldId id="265" r:id="rId15"/>
    <p:sldId id="266" r:id="rId16"/>
    <p:sldId id="267" r:id="rId17"/>
    <p:sldId id="272" r:id="rId18"/>
    <p:sldId id="268" r:id="rId19"/>
    <p:sldId id="269" r:id="rId20"/>
    <p:sldId id="270" r:id="rId21"/>
    <p:sldId id="273" r:id="rId22"/>
    <p:sldId id="296" r:id="rId23"/>
    <p:sldId id="275" r:id="rId24"/>
    <p:sldId id="276" r:id="rId25"/>
    <p:sldId id="277" r:id="rId26"/>
    <p:sldId id="278" r:id="rId27"/>
    <p:sldId id="297" r:id="rId28"/>
    <p:sldId id="279" r:id="rId29"/>
    <p:sldId id="280" r:id="rId30"/>
    <p:sldId id="281" r:id="rId31"/>
    <p:sldId id="282" r:id="rId32"/>
    <p:sldId id="283" r:id="rId33"/>
    <p:sldId id="284" r:id="rId34"/>
    <p:sldId id="285" r:id="rId35"/>
    <p:sldId id="274" r:id="rId36"/>
    <p:sldId id="291" r:id="rId37"/>
    <p:sldId id="289" r:id="rId38"/>
    <p:sldId id="292" r:id="rId39"/>
    <p:sldId id="290" r:id="rId40"/>
    <p:sldId id="293" r:id="rId41"/>
    <p:sldId id="294" r:id="rId42"/>
    <p:sldId id="295"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103" autoAdjust="0"/>
    <p:restoredTop sz="94624" autoAdjust="0"/>
  </p:normalViewPr>
  <p:slideViewPr>
    <p:cSldViewPr>
      <p:cViewPr>
        <p:scale>
          <a:sx n="66" d="100"/>
          <a:sy n="66" d="100"/>
        </p:scale>
        <p:origin x="-1602" y="-84"/>
      </p:cViewPr>
      <p:guideLst>
        <p:guide orient="horz" pos="2160"/>
        <p:guide pos="2880"/>
      </p:guideLst>
    </p:cSldViewPr>
  </p:slideViewPr>
  <p:outlineViewPr>
    <p:cViewPr>
      <p:scale>
        <a:sx n="33" d="100"/>
        <a:sy n="33" d="100"/>
      </p:scale>
      <p:origin x="0" y="560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70A67-4E04-4D54-AAAC-4E986C4FCDA4}" type="datetimeFigureOut">
              <a:rPr lang="en-US" smtClean="0"/>
              <a:pPr/>
              <a:t>9/11/2020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FC7D5B-6E43-4D8D-901C-F9A625D857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BB5CE-EE7C-46AC-A686-7708B6856ADB}" type="datetime1">
              <a:rPr lang="en-US" smtClean="0"/>
              <a:pPr/>
              <a:t>9/11/2020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B28267-4D2D-4A19-B823-09974A4A6FE5}" type="datetime1">
              <a:rPr lang="en-US" smtClean="0"/>
              <a:pPr/>
              <a:t>9/11/2020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3FAB4C-5056-4132-817E-EB4F9B191090}" type="datetime1">
              <a:rPr lang="en-US" smtClean="0"/>
              <a:pPr/>
              <a:t>9/11/2020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1E70C-8845-4E53-9B36-96646185EA30}" type="datetime1">
              <a:rPr lang="en-US" smtClean="0"/>
              <a:pPr/>
              <a:t>9/11/2020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776ED-80EF-4561-957A-472E8E52E4E5}" type="datetime1">
              <a:rPr lang="en-US" smtClean="0"/>
              <a:pPr/>
              <a:t>9/11/2020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728F0E-EEA6-44A9-AF0B-2622ED32F5C2}" type="datetime1">
              <a:rPr lang="en-US" smtClean="0"/>
              <a:pPr/>
              <a:t>9/11/2020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51A50-2B8E-413C-964D-6F628D2B3627}" type="datetime1">
              <a:rPr lang="en-US" smtClean="0"/>
              <a:pPr/>
              <a:t>9/11/2020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1191C4-A153-45D5-971C-547E9F81B12C}" type="datetime1">
              <a:rPr lang="en-US" smtClean="0"/>
              <a:pPr/>
              <a:t>9/11/2020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69D6D-3DD1-4329-B86E-7FF57F831478}" type="datetime1">
              <a:rPr lang="en-US" smtClean="0"/>
              <a:pPr/>
              <a:t>9/11/2020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F6630-FCA0-4C28-8B63-F00FE3A12D5C}" type="datetime1">
              <a:rPr lang="en-US" smtClean="0"/>
              <a:pPr/>
              <a:t>9/11/2020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0C337-72F0-4C4D-BDFF-A630314AB2B2}" type="datetime1">
              <a:rPr lang="en-US" smtClean="0"/>
              <a:pPr/>
              <a:t>9/11/2020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C15FA-EB35-4522-A2BF-7E542AD8478F}" type="datetime1">
              <a:rPr lang="en-US" smtClean="0"/>
              <a:pPr/>
              <a:t>9/11/2020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87BD-D233-4FC2-BCF5-EF32A6F936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1285860"/>
            <a:ext cx="7772400" cy="2671780"/>
          </a:xfrm>
        </p:spPr>
        <p:txBody>
          <a:bodyPr>
            <a:normAutofit/>
          </a:bodyPr>
          <a:lstStyle/>
          <a:p>
            <a:r>
              <a:rPr lang="en-US" sz="4900" dirty="0" smtClean="0">
                <a:solidFill>
                  <a:schemeClr val="bg2">
                    <a:lumMod val="10000"/>
                  </a:schemeClr>
                </a:solidFill>
              </a:rPr>
              <a:t/>
            </a:r>
            <a:br>
              <a:rPr lang="en-US" sz="4900" dirty="0" smtClean="0">
                <a:solidFill>
                  <a:schemeClr val="bg2">
                    <a:lumMod val="10000"/>
                  </a:schemeClr>
                </a:solidFill>
              </a:rPr>
            </a:br>
            <a:r>
              <a:rPr lang="en-US" sz="3100" dirty="0" err="1" smtClean="0">
                <a:solidFill>
                  <a:schemeClr val="bg2">
                    <a:lumMod val="10000"/>
                  </a:schemeClr>
                </a:solidFill>
              </a:rPr>
              <a:t>Gudlavalleru</a:t>
            </a:r>
            <a:r>
              <a:rPr lang="en-US" sz="3100" dirty="0" smtClean="0">
                <a:solidFill>
                  <a:schemeClr val="bg2">
                    <a:lumMod val="10000"/>
                  </a:schemeClr>
                </a:solidFill>
              </a:rPr>
              <a:t> Engineering College</a:t>
            </a:r>
            <a:r>
              <a:rPr lang="en-US" sz="4000" dirty="0" smtClean="0">
                <a:solidFill>
                  <a:schemeClr val="bg2">
                    <a:lumMod val="10000"/>
                  </a:schemeClr>
                </a:solidFill>
              </a:rPr>
              <a:t/>
            </a:r>
            <a:br>
              <a:rPr lang="en-US" sz="4000" dirty="0" smtClean="0">
                <a:solidFill>
                  <a:schemeClr val="bg2">
                    <a:lumMod val="10000"/>
                  </a:schemeClr>
                </a:solidFill>
              </a:rPr>
            </a:br>
            <a:r>
              <a:rPr lang="en-US" sz="4000" dirty="0" smtClean="0">
                <a:solidFill>
                  <a:schemeClr val="bg2">
                    <a:lumMod val="10000"/>
                  </a:schemeClr>
                </a:solidFill>
              </a:rPr>
              <a:t>Department of CSE</a:t>
            </a:r>
            <a:br>
              <a:rPr lang="en-US" sz="4000" dirty="0" smtClean="0">
                <a:solidFill>
                  <a:schemeClr val="bg2">
                    <a:lumMod val="10000"/>
                  </a:schemeClr>
                </a:solidFill>
              </a:rPr>
            </a:br>
            <a:r>
              <a:rPr lang="en-US" sz="4000" dirty="0" smtClean="0">
                <a:solidFill>
                  <a:schemeClr val="accent1">
                    <a:lumMod val="75000"/>
                  </a:schemeClr>
                </a:solidFill>
              </a:rPr>
              <a:t>DIGITAL LOGIC DESIGN</a:t>
            </a:r>
            <a:endParaRPr lang="en-US" sz="5400" dirty="0">
              <a:solidFill>
                <a:schemeClr val="accent1">
                  <a:lumMod val="75000"/>
                </a:schemeClr>
              </a:solidFill>
            </a:endParaRPr>
          </a:p>
        </p:txBody>
      </p:sp>
      <p:sp>
        <p:nvSpPr>
          <p:cNvPr id="3" name="Subtitle 2"/>
          <p:cNvSpPr>
            <a:spLocks noGrp="1"/>
          </p:cNvSpPr>
          <p:nvPr>
            <p:ph type="subTitle" idx="1"/>
          </p:nvPr>
        </p:nvSpPr>
        <p:spPr>
          <a:xfrm>
            <a:off x="1500166" y="4286256"/>
            <a:ext cx="6400800" cy="1752600"/>
          </a:xfrm>
        </p:spPr>
        <p:txBody>
          <a:bodyPr/>
          <a:lstStyle/>
          <a:p>
            <a:r>
              <a:rPr lang="en-US" sz="3600" dirty="0" smtClean="0">
                <a:solidFill>
                  <a:schemeClr val="accent2">
                    <a:lumMod val="75000"/>
                  </a:schemeClr>
                </a:solidFill>
              </a:rPr>
              <a:t>II </a:t>
            </a:r>
            <a:r>
              <a:rPr lang="en-US" sz="3600" dirty="0" err="1" smtClean="0">
                <a:solidFill>
                  <a:schemeClr val="accent2">
                    <a:lumMod val="75000"/>
                  </a:schemeClr>
                </a:solidFill>
              </a:rPr>
              <a:t>B.Tech</a:t>
            </a:r>
            <a:r>
              <a:rPr lang="en-US" sz="3600" dirty="0" smtClean="0">
                <a:solidFill>
                  <a:schemeClr val="accent2">
                    <a:lumMod val="75000"/>
                  </a:schemeClr>
                </a:solidFill>
              </a:rPr>
              <a:t> I semester</a:t>
            </a:r>
          </a:p>
        </p:txBody>
      </p:sp>
      <p:sp>
        <p:nvSpPr>
          <p:cNvPr id="4" name="Slide Number Placeholder 3"/>
          <p:cNvSpPr>
            <a:spLocks noGrp="1"/>
          </p:cNvSpPr>
          <p:nvPr>
            <p:ph type="sldNum" sz="quarter" idx="12"/>
          </p:nvPr>
        </p:nvSpPr>
        <p:spPr/>
        <p:txBody>
          <a:bodyPr/>
          <a:lstStyle/>
          <a:p>
            <a:fld id="{4CFC87BD-D233-4FC2-BCF5-EF32A6F936D1}" type="slidenum">
              <a:rPr lang="en-US" smtClean="0"/>
              <a:pPr/>
              <a:t>1</a:t>
            </a:fld>
            <a:endParaRPr lang="en-US"/>
          </a:p>
        </p:txBody>
      </p:sp>
      <p:pic>
        <p:nvPicPr>
          <p:cNvPr id="13313" name="Picture 1"/>
          <p:cNvPicPr>
            <a:picLocks noChangeAspect="1" noChangeArrowheads="1"/>
          </p:cNvPicPr>
          <p:nvPr/>
        </p:nvPicPr>
        <p:blipFill>
          <a:blip r:embed="rId2"/>
          <a:srcRect/>
          <a:stretch>
            <a:fillRect/>
          </a:stretch>
        </p:blipFill>
        <p:spPr bwMode="auto">
          <a:xfrm>
            <a:off x="3857620" y="285728"/>
            <a:ext cx="1657350" cy="1704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5211 Code</a:t>
            </a:r>
            <a:endParaRPr lang="en-US" dirty="0"/>
          </a:p>
        </p:txBody>
      </p:sp>
      <p:sp>
        <p:nvSpPr>
          <p:cNvPr id="3" name="Content Placeholder 2"/>
          <p:cNvSpPr>
            <a:spLocks noGrp="1"/>
          </p:cNvSpPr>
          <p:nvPr>
            <p:ph idx="1"/>
          </p:nvPr>
        </p:nvSpPr>
        <p:spPr/>
        <p:txBody>
          <a:bodyPr>
            <a:normAutofit/>
          </a:bodyPr>
          <a:lstStyle/>
          <a:p>
            <a:r>
              <a:rPr lang="en-US" sz="2800" dirty="0" smtClean="0"/>
              <a:t>This is a weighted code, its weights are 5, 2, 1 and 1. </a:t>
            </a:r>
          </a:p>
          <a:p>
            <a:r>
              <a:rPr lang="en-US" sz="2800" dirty="0" smtClean="0"/>
              <a:t>A decimal number is represented in 4-bit form and the total four bits weight is 5 + 2 + 1 + 1 = 9. </a:t>
            </a:r>
          </a:p>
          <a:p>
            <a:r>
              <a:rPr lang="en-US" sz="2800" dirty="0" smtClean="0"/>
              <a:t>Hence the 5211 code represents the decimal numbers from 0 to 9.</a:t>
            </a:r>
            <a:endParaRPr lang="en-US" sz="28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self complementing code</a:t>
            </a:r>
            <a:endParaRPr lang="en-US" dirty="0"/>
          </a:p>
        </p:txBody>
      </p:sp>
      <p:sp>
        <p:nvSpPr>
          <p:cNvPr id="3" name="Content Placeholder 2"/>
          <p:cNvSpPr>
            <a:spLocks noGrp="1"/>
          </p:cNvSpPr>
          <p:nvPr>
            <p:ph idx="1"/>
          </p:nvPr>
        </p:nvSpPr>
        <p:spPr/>
        <p:txBody>
          <a:bodyPr/>
          <a:lstStyle/>
          <a:p>
            <a:pPr algn="just"/>
            <a:r>
              <a:rPr lang="en-US" dirty="0" smtClean="0"/>
              <a:t>when code for 9 is complement for the code for 0, and so is for 8 and 1 codes, 7 and 2, 6 and 3, 5 and 4. </a:t>
            </a:r>
          </a:p>
          <a:p>
            <a:r>
              <a:rPr lang="en-US" dirty="0" smtClean="0"/>
              <a:t>Codes </a:t>
            </a:r>
            <a:r>
              <a:rPr lang="en-US" dirty="0" smtClean="0">
                <a:solidFill>
                  <a:srgbClr val="FF0000"/>
                </a:solidFill>
              </a:rPr>
              <a:t>2421, 5211, and excess-3 </a:t>
            </a:r>
            <a:r>
              <a:rPr lang="en-US" dirty="0" smtClean="0"/>
              <a:t>are self complementing, whereas the 8421 code is not.</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Reflective Code</a:t>
            </a:r>
            <a:br>
              <a:rPr lang="en-US" sz="3600" b="1" dirty="0" smtClean="0"/>
            </a:br>
            <a:endParaRPr lang="en-US" sz="3600" dirty="0"/>
          </a:p>
        </p:txBody>
      </p:sp>
      <p:sp>
        <p:nvSpPr>
          <p:cNvPr id="3" name="Content Placeholder 2"/>
          <p:cNvSpPr>
            <a:spLocks noGrp="1"/>
          </p:cNvSpPr>
          <p:nvPr>
            <p:ph idx="1"/>
          </p:nvPr>
        </p:nvSpPr>
        <p:spPr>
          <a:xfrm>
            <a:off x="457200" y="1600200"/>
            <a:ext cx="8401080" cy="4525963"/>
          </a:xfrm>
        </p:spPr>
        <p:txBody>
          <a:bodyPr>
            <a:normAutofit/>
          </a:bodyPr>
          <a:lstStyle/>
          <a:p>
            <a:pPr algn="just"/>
            <a:r>
              <a:rPr lang="en-US" sz="2600" dirty="0" smtClean="0"/>
              <a:t> </a:t>
            </a:r>
            <a:r>
              <a:rPr lang="en-US" sz="2600" i="1" dirty="0" smtClean="0">
                <a:solidFill>
                  <a:srgbClr val="FF0000"/>
                </a:solidFill>
              </a:rPr>
              <a:t>Reflected </a:t>
            </a:r>
            <a:r>
              <a:rPr lang="en-US" sz="2600" i="1" dirty="0" smtClean="0">
                <a:solidFill>
                  <a:srgbClr val="FF0000"/>
                </a:solidFill>
              </a:rPr>
              <a:t>code</a:t>
            </a:r>
            <a:r>
              <a:rPr lang="en-US" sz="2600" dirty="0" smtClean="0"/>
              <a:t> is a binary code the least significant bits for 2^n through (2^n+1 - 1) are mirror images of those for 0 to (2^</a:t>
            </a:r>
            <a:r>
              <a:rPr lang="en-US" sz="2600" baseline="30000" dirty="0" smtClean="0"/>
              <a:t>n</a:t>
            </a:r>
            <a:r>
              <a:rPr lang="en-US" sz="2600" dirty="0" smtClean="0"/>
              <a:t>-1).</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13</a:t>
            </a:fld>
            <a:endParaRPr lang="en-US" dirty="0"/>
          </a:p>
        </p:txBody>
      </p:sp>
      <p:pic>
        <p:nvPicPr>
          <p:cNvPr id="19459" name="Picture 3"/>
          <p:cNvPicPr>
            <a:picLocks noChangeAspect="1" noChangeArrowheads="1"/>
          </p:cNvPicPr>
          <p:nvPr/>
        </p:nvPicPr>
        <p:blipFill>
          <a:blip r:embed="rId2"/>
          <a:srcRect/>
          <a:stretch>
            <a:fillRect/>
          </a:stretch>
        </p:blipFill>
        <p:spPr bwMode="auto">
          <a:xfrm>
            <a:off x="200025" y="0"/>
            <a:ext cx="8743950" cy="657227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Sequential Codes</a:t>
            </a:r>
            <a:endParaRPr lang="en-US" dirty="0"/>
          </a:p>
        </p:txBody>
      </p:sp>
      <p:sp>
        <p:nvSpPr>
          <p:cNvPr id="3" name="Content Placeholder 2"/>
          <p:cNvSpPr>
            <a:spLocks noGrp="1"/>
          </p:cNvSpPr>
          <p:nvPr>
            <p:ph idx="1"/>
          </p:nvPr>
        </p:nvSpPr>
        <p:spPr/>
        <p:txBody>
          <a:bodyPr/>
          <a:lstStyle/>
          <a:p>
            <a:r>
              <a:rPr lang="en-US" dirty="0" smtClean="0"/>
              <a:t>A code is said to be sequential when two subsequent codes, seen as numbers in binary representation, differ by one.</a:t>
            </a:r>
          </a:p>
          <a:p>
            <a:r>
              <a:rPr lang="en-US" dirty="0" smtClean="0"/>
              <a:t>The </a:t>
            </a:r>
            <a:r>
              <a:rPr lang="en-US" dirty="0" smtClean="0">
                <a:solidFill>
                  <a:srgbClr val="FF0000"/>
                </a:solidFill>
              </a:rPr>
              <a:t>8421 and Excess-3 codes are sequential</a:t>
            </a:r>
            <a:r>
              <a:rPr lang="en-US" dirty="0" smtClean="0"/>
              <a:t>, whereas the 2421 and 5211 codes are not.</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t>Non Weighted Codes</a:t>
            </a:r>
            <a:endParaRPr lang="en-US" dirty="0"/>
          </a:p>
        </p:txBody>
      </p:sp>
      <p:sp>
        <p:nvSpPr>
          <p:cNvPr id="3" name="Content Placeholder 2"/>
          <p:cNvSpPr>
            <a:spLocks noGrp="1"/>
          </p:cNvSpPr>
          <p:nvPr>
            <p:ph idx="1"/>
          </p:nvPr>
        </p:nvSpPr>
        <p:spPr/>
        <p:txBody>
          <a:bodyPr/>
          <a:lstStyle/>
          <a:p>
            <a:pPr algn="just"/>
            <a:r>
              <a:rPr lang="en-US" dirty="0" smtClean="0"/>
              <a:t>Non weighted codes are codes that are not positional weighted. That is, each position within the binary number is not assigned a fixed value.</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Excess-3 Code</a:t>
            </a:r>
            <a:endParaRPr lang="en-US" dirty="0"/>
          </a:p>
        </p:txBody>
      </p:sp>
      <p:sp>
        <p:nvSpPr>
          <p:cNvPr id="3" name="Content Placeholder 2"/>
          <p:cNvSpPr>
            <a:spLocks noGrp="1"/>
          </p:cNvSpPr>
          <p:nvPr>
            <p:ph idx="1"/>
          </p:nvPr>
        </p:nvSpPr>
        <p:spPr/>
        <p:txBody>
          <a:bodyPr>
            <a:normAutofit/>
          </a:bodyPr>
          <a:lstStyle/>
          <a:p>
            <a:pPr algn="just"/>
            <a:r>
              <a:rPr lang="en-US" sz="2800" dirty="0" smtClean="0"/>
              <a:t>Excess-3 is a non weighted code used to express decimal numbers. </a:t>
            </a:r>
          </a:p>
          <a:p>
            <a:pPr algn="just"/>
            <a:r>
              <a:rPr lang="en-US" sz="2800" dirty="0" smtClean="0"/>
              <a:t>The code derives its name from the fact that each binary code is the corresponding 8421 code plus 0011(3).</a:t>
            </a:r>
          </a:p>
          <a:p>
            <a:pPr algn="just"/>
            <a:r>
              <a:rPr lang="en-US" sz="2800" b="1" dirty="0" smtClean="0"/>
              <a:t>Example: </a:t>
            </a:r>
            <a:r>
              <a:rPr lang="en-US" sz="2800" dirty="0" smtClean="0"/>
              <a:t>1000 of 8421 = 1011 in Excess-3</a:t>
            </a:r>
          </a:p>
          <a:p>
            <a:pPr lvl="0" algn="just"/>
            <a:r>
              <a:rPr lang="en-US" sz="2800" dirty="0" smtClean="0"/>
              <a:t>The Excess-3 code is also called as XS-3 code. </a:t>
            </a:r>
          </a:p>
          <a:p>
            <a:pPr algn="just"/>
            <a:endParaRPr lang="en-US" sz="28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16</a:t>
            </a:fld>
            <a:endParaRPr lang="en-US"/>
          </a:p>
        </p:txBody>
      </p:sp>
      <p:pic>
        <p:nvPicPr>
          <p:cNvPr id="25602" name="Picture 4" descr="Excess-3 code"/>
          <p:cNvPicPr>
            <a:picLocks noChangeAspect="1" noChangeArrowheads="1"/>
          </p:cNvPicPr>
          <p:nvPr/>
        </p:nvPicPr>
        <p:blipFill>
          <a:blip r:embed="rId2"/>
          <a:srcRect/>
          <a:stretch>
            <a:fillRect/>
          </a:stretch>
        </p:blipFill>
        <p:spPr bwMode="auto">
          <a:xfrm>
            <a:off x="1571604" y="5143512"/>
            <a:ext cx="6500858" cy="13573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17</a:t>
            </a:fld>
            <a:endParaRPr lang="en-US"/>
          </a:p>
        </p:txBody>
      </p:sp>
      <p:pic>
        <p:nvPicPr>
          <p:cNvPr id="26626" name="Picture 5" descr="BCD to Excess-3 code"/>
          <p:cNvPicPr>
            <a:picLocks noChangeAspect="1" noChangeArrowheads="1"/>
          </p:cNvPicPr>
          <p:nvPr/>
        </p:nvPicPr>
        <p:blipFill>
          <a:blip r:embed="rId2"/>
          <a:srcRect/>
          <a:stretch>
            <a:fillRect/>
          </a:stretch>
        </p:blipFill>
        <p:spPr bwMode="auto">
          <a:xfrm>
            <a:off x="214282" y="1714488"/>
            <a:ext cx="8715436" cy="43577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Gray Code</a:t>
            </a:r>
            <a:endParaRPr lang="en-US" dirty="0"/>
          </a:p>
        </p:txBody>
      </p:sp>
      <p:sp>
        <p:nvSpPr>
          <p:cNvPr id="3" name="Content Placeholder 2"/>
          <p:cNvSpPr>
            <a:spLocks noGrp="1"/>
          </p:cNvSpPr>
          <p:nvPr>
            <p:ph idx="1"/>
          </p:nvPr>
        </p:nvSpPr>
        <p:spPr/>
        <p:txBody>
          <a:bodyPr>
            <a:noAutofit/>
          </a:bodyPr>
          <a:lstStyle/>
          <a:p>
            <a:pPr algn="just"/>
            <a:r>
              <a:rPr lang="en-US" sz="2400" dirty="0" smtClean="0"/>
              <a:t>The gray code belongs to a class of codes called minimum change codes, in which only one bit in the code changes when moving from one code to the next. </a:t>
            </a:r>
          </a:p>
          <a:p>
            <a:pPr algn="just"/>
            <a:r>
              <a:rPr lang="en-US" sz="2400" dirty="0" smtClean="0"/>
              <a:t>The Gray code is non-weighted code, as the position of bit does not contain any weight. </a:t>
            </a:r>
          </a:p>
          <a:p>
            <a:pPr algn="just"/>
            <a:r>
              <a:rPr lang="en-US" sz="2400" dirty="0" smtClean="0"/>
              <a:t>The gray code is a reflective digital code which has the special property that any two subsequent numbers codes differ by only one bit. </a:t>
            </a:r>
          </a:p>
          <a:p>
            <a:pPr algn="just"/>
            <a:r>
              <a:rPr lang="en-US" sz="2400" dirty="0" smtClean="0"/>
              <a:t>This is also called a </a:t>
            </a:r>
            <a:r>
              <a:rPr lang="en-US" sz="2400" dirty="0" smtClean="0">
                <a:solidFill>
                  <a:srgbClr val="FF0000"/>
                </a:solidFill>
              </a:rPr>
              <a:t>unit-distance code</a:t>
            </a:r>
            <a:r>
              <a:rPr lang="en-US" sz="2400" dirty="0" smtClean="0"/>
              <a:t>. In digital Gray code has got a special place.</a:t>
            </a:r>
            <a:endParaRPr lang="en-US" sz="24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19</a:t>
            </a:fld>
            <a:endParaRPr lang="en-US"/>
          </a:p>
        </p:txBody>
      </p:sp>
      <p:pic>
        <p:nvPicPr>
          <p:cNvPr id="23554" name="Picture 2"/>
          <p:cNvPicPr>
            <a:picLocks noChangeAspect="1" noChangeArrowheads="1"/>
          </p:cNvPicPr>
          <p:nvPr/>
        </p:nvPicPr>
        <p:blipFill>
          <a:blip r:embed="rId2"/>
          <a:srcRect/>
          <a:stretch>
            <a:fillRect/>
          </a:stretch>
        </p:blipFill>
        <p:spPr bwMode="auto">
          <a:xfrm>
            <a:off x="200025" y="428604"/>
            <a:ext cx="8743950" cy="614366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2</a:t>
            </a:fld>
            <a:endParaRPr lang="en-US"/>
          </a:p>
        </p:txBody>
      </p:sp>
      <p:pic>
        <p:nvPicPr>
          <p:cNvPr id="1026" name="Picture 2"/>
          <p:cNvPicPr>
            <a:picLocks noChangeAspect="1" noChangeArrowheads="1"/>
          </p:cNvPicPr>
          <p:nvPr/>
        </p:nvPicPr>
        <p:blipFill>
          <a:blip r:embed="rId2"/>
          <a:srcRect/>
          <a:stretch>
            <a:fillRect/>
          </a:stretch>
        </p:blipFill>
        <p:spPr bwMode="auto">
          <a:xfrm>
            <a:off x="0" y="500042"/>
            <a:ext cx="8972550" cy="57864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Binary to gray code conversion</a:t>
            </a:r>
            <a:br>
              <a:rPr lang="en-US" b="1" i="1" dirty="0" smtClean="0"/>
            </a:br>
            <a:endParaRPr lang="en-US" dirty="0"/>
          </a:p>
        </p:txBody>
      </p:sp>
      <p:sp>
        <p:nvSpPr>
          <p:cNvPr id="3" name="Content Placeholder 2"/>
          <p:cNvSpPr>
            <a:spLocks noGrp="1"/>
          </p:cNvSpPr>
          <p:nvPr>
            <p:ph idx="1"/>
          </p:nvPr>
        </p:nvSpPr>
        <p:spPr>
          <a:xfrm>
            <a:off x="357158" y="1142984"/>
            <a:ext cx="8229600" cy="4525963"/>
          </a:xfrm>
        </p:spPr>
        <p:txBody>
          <a:bodyPr>
            <a:noAutofit/>
          </a:bodyPr>
          <a:lstStyle/>
          <a:p>
            <a:pPr lvl="0"/>
            <a:r>
              <a:rPr lang="en-US" sz="2200" dirty="0" smtClean="0"/>
              <a:t>Binary to gray code conversion is a very simple process. </a:t>
            </a:r>
          </a:p>
          <a:p>
            <a:pPr lvl="0"/>
            <a:r>
              <a:rPr lang="en-US" sz="2200" dirty="0" smtClean="0"/>
              <a:t>There are several steps to do this type of conversions. </a:t>
            </a:r>
          </a:p>
          <a:p>
            <a:pPr>
              <a:buNone/>
            </a:pPr>
            <a:r>
              <a:rPr lang="en-US" sz="2200" dirty="0" smtClean="0"/>
              <a:t> </a:t>
            </a:r>
          </a:p>
          <a:p>
            <a:r>
              <a:rPr lang="en-US" sz="2200" dirty="0" smtClean="0"/>
              <a:t>Steps given below elaborate the type of conversion. </a:t>
            </a:r>
          </a:p>
          <a:p>
            <a:pPr lvl="1"/>
            <a:r>
              <a:rPr lang="en-US" sz="2200" dirty="0" smtClean="0"/>
              <a:t>The M.S.B. of the gray code will be exactly equal to the first bit of the given binary number.</a:t>
            </a:r>
          </a:p>
          <a:p>
            <a:pPr lvl="1"/>
            <a:r>
              <a:rPr lang="en-US" sz="2200" dirty="0" smtClean="0"/>
              <a:t>Now the second bit of the code will be exclusive-or of the first and second bit of the given binary number, </a:t>
            </a:r>
            <a:r>
              <a:rPr lang="en-US" sz="2200" dirty="0" err="1" smtClean="0"/>
              <a:t>i.e</a:t>
            </a:r>
            <a:r>
              <a:rPr lang="en-US" sz="2200" dirty="0" smtClean="0"/>
              <a:t> if both the bits are same the result will be 0 and if they are different the result will be 1. </a:t>
            </a:r>
          </a:p>
          <a:p>
            <a:pPr lvl="1"/>
            <a:r>
              <a:rPr lang="en-US" sz="2200" dirty="0" smtClean="0"/>
              <a:t>The third bit of gray code will be equal to the exclusive-or of the second and third bit of the given binary number. Thus the </a:t>
            </a:r>
            <a:r>
              <a:rPr lang="en-US" sz="2200" b="1" dirty="0" smtClean="0"/>
              <a:t>Binary to gray code conversion</a:t>
            </a:r>
            <a:r>
              <a:rPr lang="en-US" sz="2200" dirty="0" smtClean="0"/>
              <a:t> goes on. One example given below can make your idea clear on this type of conversion.</a:t>
            </a:r>
          </a:p>
          <a:p>
            <a:endParaRPr lang="en-US" sz="22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21</a:t>
            </a:fld>
            <a:endParaRPr lang="en-US"/>
          </a:p>
        </p:txBody>
      </p:sp>
      <p:pic>
        <p:nvPicPr>
          <p:cNvPr id="27650" name="Picture 204" descr="gray code"/>
          <p:cNvPicPr>
            <a:picLocks noChangeAspect="1" noChangeArrowheads="1"/>
          </p:cNvPicPr>
          <p:nvPr/>
        </p:nvPicPr>
        <p:blipFill>
          <a:blip r:embed="rId2"/>
          <a:srcRect/>
          <a:stretch>
            <a:fillRect/>
          </a:stretch>
        </p:blipFill>
        <p:spPr bwMode="auto">
          <a:xfrm>
            <a:off x="571472" y="571480"/>
            <a:ext cx="8035279" cy="41434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IN" dirty="0" smtClean="0"/>
              <a:t>A 			B 		A </a:t>
            </a:r>
            <a:r>
              <a:rPr lang="en-IN" dirty="0" err="1" smtClean="0"/>
              <a:t>Exor</a:t>
            </a:r>
            <a:r>
              <a:rPr lang="en-IN" dirty="0" smtClean="0"/>
              <a:t> B=AB’+BA’</a:t>
            </a:r>
          </a:p>
          <a:p>
            <a:r>
              <a:rPr lang="en-IN" dirty="0" smtClean="0"/>
              <a:t>0			0			0*1+0*1=0</a:t>
            </a:r>
          </a:p>
          <a:p>
            <a:r>
              <a:rPr lang="en-IN" dirty="0" smtClean="0"/>
              <a:t>0			1			0*0+1*1=1</a:t>
            </a:r>
          </a:p>
          <a:p>
            <a:r>
              <a:rPr lang="en-IN" dirty="0" smtClean="0"/>
              <a:t>1			0			1*1+0*0=1</a:t>
            </a:r>
          </a:p>
          <a:p>
            <a:r>
              <a:rPr lang="en-IN" dirty="0" smtClean="0"/>
              <a:t>1			1			1*0+0*1=0</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22</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Gray code to binary conversion</a:t>
            </a:r>
            <a:br>
              <a:rPr lang="en-US" b="1" i="1" dirty="0" smtClean="0"/>
            </a:br>
            <a:endParaRPr lang="en-US" dirty="0"/>
          </a:p>
        </p:txBody>
      </p:sp>
      <p:sp>
        <p:nvSpPr>
          <p:cNvPr id="3" name="Content Placeholder 2"/>
          <p:cNvSpPr>
            <a:spLocks noGrp="1"/>
          </p:cNvSpPr>
          <p:nvPr>
            <p:ph idx="1"/>
          </p:nvPr>
        </p:nvSpPr>
        <p:spPr>
          <a:xfrm>
            <a:off x="457200" y="1142984"/>
            <a:ext cx="8258204" cy="4983179"/>
          </a:xfrm>
        </p:spPr>
        <p:txBody>
          <a:bodyPr>
            <a:normAutofit/>
          </a:bodyPr>
          <a:lstStyle/>
          <a:p>
            <a:pPr algn="just"/>
            <a:r>
              <a:rPr lang="en-US" sz="2400" dirty="0" smtClean="0"/>
              <a:t>Gray code to binary conversion is again very simple and easy process.. </a:t>
            </a:r>
          </a:p>
          <a:p>
            <a:pPr lvl="1" algn="just">
              <a:buNone/>
            </a:pPr>
            <a:r>
              <a:rPr lang="en-US" sz="2400" dirty="0" smtClean="0"/>
              <a:t>1. The M.S.B of the binary number will be equal to the M.S.B of the given gray code. </a:t>
            </a:r>
          </a:p>
          <a:p>
            <a:pPr lvl="1" algn="just">
              <a:buNone/>
            </a:pPr>
            <a:r>
              <a:rPr lang="en-US" sz="2400" dirty="0" smtClean="0"/>
              <a:t>2. Now if the second gray bit is 0 the second binary bit will be same as the previous or the first bit. If the gray bit is 1 the second binary bit will alter. If it was 1 it will be 0 and if it was 0 it will be 1. </a:t>
            </a:r>
          </a:p>
          <a:p>
            <a:pPr lvl="1" algn="just">
              <a:buNone/>
            </a:pPr>
            <a:r>
              <a:rPr lang="en-US" sz="2400" dirty="0" smtClean="0"/>
              <a:t>3. This step is continued for all the bits to do </a:t>
            </a:r>
            <a:r>
              <a:rPr lang="en-US" sz="2400" b="1" dirty="0" smtClean="0"/>
              <a:t>Gray code to binary conversion</a:t>
            </a:r>
            <a:r>
              <a:rPr lang="en-US" sz="2400" dirty="0" smtClean="0"/>
              <a:t>. One example given below will make your idea clear</a:t>
            </a:r>
            <a:endParaRPr lang="en-US" sz="24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23</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24</a:t>
            </a:fld>
            <a:endParaRPr lang="en-US"/>
          </a:p>
        </p:txBody>
      </p:sp>
      <p:pic>
        <p:nvPicPr>
          <p:cNvPr id="28676" name="Picture 4" descr="Gray Code - algorithm in Matlab bin/dec conversions"/>
          <p:cNvPicPr>
            <a:picLocks noChangeAspect="1" noChangeArrowheads="1"/>
          </p:cNvPicPr>
          <p:nvPr/>
        </p:nvPicPr>
        <p:blipFill>
          <a:blip r:embed="rId2"/>
          <a:srcRect/>
          <a:stretch>
            <a:fillRect/>
          </a:stretch>
        </p:blipFill>
        <p:spPr bwMode="auto">
          <a:xfrm>
            <a:off x="642910" y="1071546"/>
            <a:ext cx="8322717" cy="371477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Binary Coded Decimal (BCD) code</a:t>
            </a:r>
            <a:br>
              <a:rPr lang="en-US" b="1" i="1" dirty="0" smtClean="0"/>
            </a:br>
            <a:endParaRPr lang="en-US" dirty="0"/>
          </a:p>
        </p:txBody>
      </p:sp>
      <p:sp>
        <p:nvSpPr>
          <p:cNvPr id="3" name="Content Placeholder 2"/>
          <p:cNvSpPr>
            <a:spLocks noGrp="1"/>
          </p:cNvSpPr>
          <p:nvPr>
            <p:ph idx="1"/>
          </p:nvPr>
        </p:nvSpPr>
        <p:spPr/>
        <p:txBody>
          <a:bodyPr>
            <a:normAutofit fontScale="92500" lnSpcReduction="20000"/>
          </a:bodyPr>
          <a:lstStyle/>
          <a:p>
            <a:pPr lvl="0"/>
            <a:r>
              <a:rPr lang="en-US" dirty="0" smtClean="0"/>
              <a:t>In this code each decimal digit is represented by a 4-bit binary number. </a:t>
            </a:r>
          </a:p>
          <a:p>
            <a:pPr lvl="0"/>
            <a:r>
              <a:rPr lang="en-US" dirty="0" smtClean="0"/>
              <a:t>BCD is a way to express each of the decimal digits with a binary code. </a:t>
            </a:r>
          </a:p>
          <a:p>
            <a:pPr lvl="0"/>
            <a:r>
              <a:rPr lang="en-US" dirty="0" smtClean="0"/>
              <a:t>In the BCD, with four bits we can represent sixteen numbers (0000 to 1111). </a:t>
            </a:r>
          </a:p>
          <a:p>
            <a:pPr lvl="0"/>
            <a:r>
              <a:rPr lang="en-US" dirty="0" smtClean="0"/>
              <a:t>But in BCD code only first ten of these are used (0000 to 1001). </a:t>
            </a:r>
          </a:p>
          <a:p>
            <a:pPr lvl="0"/>
            <a:r>
              <a:rPr lang="en-US" dirty="0" smtClean="0"/>
              <a:t>The remaining six code combinations i.e. 1010 to 1111 are invalid in BCD.</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26</a:t>
            </a:fld>
            <a:endParaRPr lang="en-US"/>
          </a:p>
        </p:txBody>
      </p:sp>
      <p:pic>
        <p:nvPicPr>
          <p:cNvPr id="35842" name="Picture 7" descr="BCD code"/>
          <p:cNvPicPr>
            <a:picLocks noChangeAspect="1" noChangeArrowheads="1"/>
          </p:cNvPicPr>
          <p:nvPr/>
        </p:nvPicPr>
        <p:blipFill>
          <a:blip r:embed="rId2"/>
          <a:srcRect/>
          <a:stretch>
            <a:fillRect/>
          </a:stretch>
        </p:blipFill>
        <p:spPr bwMode="auto">
          <a:xfrm>
            <a:off x="206174" y="714356"/>
            <a:ext cx="8937826" cy="30003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IN" dirty="0" smtClean="0"/>
              <a:t>10 – 0001 0000  -1010</a:t>
            </a:r>
          </a:p>
          <a:p>
            <a:r>
              <a:rPr lang="en-IN" dirty="0" smtClean="0"/>
              <a:t>15-  0001  0101</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158" y="571480"/>
            <a:ext cx="8329642" cy="5554683"/>
          </a:xfrm>
        </p:spPr>
        <p:txBody>
          <a:bodyPr>
            <a:normAutofit/>
          </a:bodyPr>
          <a:lstStyle/>
          <a:p>
            <a:pPr algn="just"/>
            <a:r>
              <a:rPr lang="en-US" sz="2600" b="1" dirty="0" smtClean="0"/>
              <a:t>Advantages of BCD Codes</a:t>
            </a:r>
          </a:p>
          <a:p>
            <a:pPr lvl="1" algn="just"/>
            <a:r>
              <a:rPr lang="en-US" sz="2600" dirty="0" smtClean="0"/>
              <a:t>It is very similar to decimal system.</a:t>
            </a:r>
          </a:p>
          <a:p>
            <a:pPr lvl="1" algn="just"/>
            <a:r>
              <a:rPr lang="en-US" sz="2600" dirty="0" smtClean="0"/>
              <a:t>We need to remember binary equivalent of decimal numbers 0 to 9 only.</a:t>
            </a:r>
          </a:p>
          <a:p>
            <a:pPr algn="just"/>
            <a:r>
              <a:rPr lang="en-US" sz="2600" b="1" dirty="0" smtClean="0"/>
              <a:t>Disadvantages of BCD Codes</a:t>
            </a:r>
          </a:p>
          <a:p>
            <a:pPr lvl="1" algn="just"/>
            <a:r>
              <a:rPr lang="en-US" sz="2600" dirty="0" smtClean="0"/>
              <a:t>The addition and subtraction of BCD have different rules.</a:t>
            </a:r>
          </a:p>
          <a:p>
            <a:pPr lvl="1" algn="just"/>
            <a:r>
              <a:rPr lang="en-US" sz="2600" dirty="0" smtClean="0"/>
              <a:t>The BCD arithmetic is little more complicated.</a:t>
            </a:r>
          </a:p>
          <a:p>
            <a:pPr lvl="1" algn="just"/>
            <a:r>
              <a:rPr lang="en-US" sz="2600" dirty="0" smtClean="0"/>
              <a:t>BCD needs more number of bits than binary to represent the decimal number. So BCD is less efficient than binary.</a:t>
            </a:r>
          </a:p>
          <a:p>
            <a:pPr algn="just"/>
            <a:endParaRPr lang="en-US" sz="26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Conversions</a:t>
            </a:r>
            <a:endParaRPr lang="en-US" dirty="0"/>
          </a:p>
        </p:txBody>
      </p:sp>
      <p:sp>
        <p:nvSpPr>
          <p:cNvPr id="3" name="Content Placeholder 2"/>
          <p:cNvSpPr>
            <a:spLocks noGrp="1"/>
          </p:cNvSpPr>
          <p:nvPr>
            <p:ph idx="1"/>
          </p:nvPr>
        </p:nvSpPr>
        <p:spPr/>
        <p:txBody>
          <a:bodyPr/>
          <a:lstStyle/>
          <a:p>
            <a:pPr lvl="0"/>
            <a:r>
              <a:rPr lang="en-US" dirty="0" smtClean="0"/>
              <a:t>Binary to BCD Conversion</a:t>
            </a:r>
          </a:p>
          <a:p>
            <a:pPr lvl="0"/>
            <a:r>
              <a:rPr lang="en-US" dirty="0" smtClean="0"/>
              <a:t>BCD to Binary Conversion</a:t>
            </a:r>
          </a:p>
          <a:p>
            <a:pPr lvl="0"/>
            <a:r>
              <a:rPr lang="en-US" dirty="0" smtClean="0"/>
              <a:t>BCD to Excess-3</a:t>
            </a:r>
          </a:p>
          <a:p>
            <a:pPr lvl="0"/>
            <a:r>
              <a:rPr lang="en-US" dirty="0" smtClean="0"/>
              <a:t>Excess-3 to BCD</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Numeric codes</a:t>
            </a:r>
            <a:endParaRPr lang="en-US" dirty="0"/>
          </a:p>
        </p:txBody>
      </p:sp>
      <p:sp>
        <p:nvSpPr>
          <p:cNvPr id="3" name="Content Placeholder 2"/>
          <p:cNvSpPr>
            <a:spLocks noGrp="1"/>
          </p:cNvSpPr>
          <p:nvPr>
            <p:ph idx="1"/>
          </p:nvPr>
        </p:nvSpPr>
        <p:spPr/>
        <p:txBody>
          <a:bodyPr>
            <a:normAutofit/>
          </a:bodyPr>
          <a:lstStyle/>
          <a:p>
            <a:pPr algn="just"/>
            <a:r>
              <a:rPr lang="en-US" sz="3600" dirty="0" smtClean="0"/>
              <a:t>These are the codes which represent numeric information. only numbers as a series of 0 and 1.</a:t>
            </a:r>
          </a:p>
          <a:p>
            <a:pPr algn="just"/>
            <a:r>
              <a:rPr lang="en-US" sz="3600" dirty="0" smtClean="0"/>
              <a:t>Example: 8421, excess-3.</a:t>
            </a:r>
            <a:endParaRPr lang="en-US" sz="36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u="sng" dirty="0" smtClean="0"/>
              <a:t>Binary to BCD Conversion</a:t>
            </a:r>
            <a:r>
              <a:rPr lang="en-US" b="1" i="1" dirty="0" smtClean="0"/>
              <a:t/>
            </a:r>
            <a:br>
              <a:rPr lang="en-US" b="1" i="1" dirty="0" smtClean="0"/>
            </a:br>
            <a:endParaRPr lang="en-US" dirty="0"/>
          </a:p>
        </p:txBody>
      </p:sp>
      <p:sp>
        <p:nvSpPr>
          <p:cNvPr id="3" name="Content Placeholder 2"/>
          <p:cNvSpPr>
            <a:spLocks noGrp="1"/>
          </p:cNvSpPr>
          <p:nvPr>
            <p:ph idx="1"/>
          </p:nvPr>
        </p:nvSpPr>
        <p:spPr/>
        <p:txBody>
          <a:bodyPr>
            <a:normAutofit/>
          </a:bodyPr>
          <a:lstStyle/>
          <a:p>
            <a:pPr lvl="0"/>
            <a:r>
              <a:rPr lang="en-US" sz="2800" b="1" dirty="0" smtClean="0"/>
              <a:t>Step 1</a:t>
            </a:r>
            <a:r>
              <a:rPr lang="en-US" sz="2800" dirty="0" smtClean="0"/>
              <a:t> -- Convert the binary number to decimal.</a:t>
            </a:r>
          </a:p>
          <a:p>
            <a:pPr lvl="0"/>
            <a:r>
              <a:rPr lang="en-US" sz="2800" b="1" dirty="0" smtClean="0"/>
              <a:t>Step 2</a:t>
            </a:r>
            <a:r>
              <a:rPr lang="en-US" sz="2800" dirty="0" smtClean="0"/>
              <a:t> -- Convert decimal number to BCD.</a:t>
            </a:r>
          </a:p>
          <a:p>
            <a:r>
              <a:rPr lang="en-US" sz="2800" dirty="0" smtClean="0"/>
              <a:t>Example − convert (11101)</a:t>
            </a:r>
            <a:r>
              <a:rPr lang="en-US" sz="2800" baseline="-25000" dirty="0" smtClean="0"/>
              <a:t>2</a:t>
            </a:r>
            <a:r>
              <a:rPr lang="en-US" sz="2800" dirty="0" smtClean="0"/>
              <a:t> to BCD.</a:t>
            </a:r>
          </a:p>
          <a:p>
            <a:pPr lvl="1"/>
            <a:r>
              <a:rPr lang="en-US" sz="2400" b="1" u="sng" dirty="0" smtClean="0"/>
              <a:t>Step 1 − Convert to Decimal</a:t>
            </a:r>
            <a:endParaRPr lang="en-US" sz="2400" b="1" dirty="0" smtClean="0"/>
          </a:p>
          <a:p>
            <a:pPr lvl="2"/>
            <a:r>
              <a:rPr lang="en-US" sz="2000" dirty="0" smtClean="0"/>
              <a:t>Binary Number − 11101</a:t>
            </a:r>
            <a:r>
              <a:rPr lang="en-US" sz="2000" baseline="-25000" dirty="0" smtClean="0"/>
              <a:t>2</a:t>
            </a:r>
            <a:endParaRPr lang="en-US" sz="2000" dirty="0" smtClean="0"/>
          </a:p>
          <a:p>
            <a:endParaRPr lang="en-US" sz="28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30</a:t>
            </a:fld>
            <a:endParaRPr lang="en-US"/>
          </a:p>
        </p:txBody>
      </p:sp>
      <p:graphicFrame>
        <p:nvGraphicFramePr>
          <p:cNvPr id="5" name="Table 4"/>
          <p:cNvGraphicFramePr>
            <a:graphicFrameLocks noGrp="1"/>
          </p:cNvGraphicFramePr>
          <p:nvPr/>
        </p:nvGraphicFramePr>
        <p:xfrm>
          <a:off x="785786" y="4071943"/>
          <a:ext cx="7572429" cy="2214578"/>
        </p:xfrm>
        <a:graphic>
          <a:graphicData uri="http://schemas.openxmlformats.org/drawingml/2006/table">
            <a:tbl>
              <a:tblPr/>
              <a:tblGrid>
                <a:gridCol w="890216"/>
                <a:gridCol w="1131549"/>
                <a:gridCol w="5550664"/>
              </a:tblGrid>
              <a:tr h="763928">
                <a:tc>
                  <a:txBody>
                    <a:bodyPr/>
                    <a:lstStyle/>
                    <a:p>
                      <a:pPr algn="ctr">
                        <a:lnSpc>
                          <a:spcPct val="115000"/>
                        </a:lnSpc>
                        <a:spcAft>
                          <a:spcPts val="0"/>
                        </a:spcAft>
                      </a:pPr>
                      <a:r>
                        <a:rPr lang="en-US" sz="1600" b="1" dirty="0">
                          <a:solidFill>
                            <a:srgbClr val="FF0000"/>
                          </a:solidFill>
                          <a:latin typeface="Bookman Old Style"/>
                          <a:ea typeface="Calibri"/>
                          <a:cs typeface="Times New Roman"/>
                        </a:rPr>
                        <a:t>Step</a:t>
                      </a:r>
                      <a:endParaRPr lang="en-US" sz="1400" dirty="0">
                        <a:solidFill>
                          <a:srgbClr val="FF0000"/>
                        </a:solidFill>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c>
                  <a:txBody>
                    <a:bodyPr/>
                    <a:lstStyle/>
                    <a:p>
                      <a:pPr algn="ctr">
                        <a:lnSpc>
                          <a:spcPct val="115000"/>
                        </a:lnSpc>
                        <a:spcAft>
                          <a:spcPts val="0"/>
                        </a:spcAft>
                      </a:pPr>
                      <a:r>
                        <a:rPr lang="en-US" sz="1600" b="1" dirty="0">
                          <a:solidFill>
                            <a:srgbClr val="FF0000"/>
                          </a:solidFill>
                          <a:latin typeface="Bookman Old Style"/>
                          <a:ea typeface="Calibri"/>
                          <a:cs typeface="Times New Roman"/>
                        </a:rPr>
                        <a:t>Binary Number</a:t>
                      </a:r>
                      <a:endParaRPr lang="en-US" sz="1400" dirty="0">
                        <a:solidFill>
                          <a:srgbClr val="FF0000"/>
                        </a:solidFill>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c>
                  <a:txBody>
                    <a:bodyPr/>
                    <a:lstStyle/>
                    <a:p>
                      <a:pPr algn="ctr">
                        <a:lnSpc>
                          <a:spcPct val="115000"/>
                        </a:lnSpc>
                        <a:spcAft>
                          <a:spcPts val="0"/>
                        </a:spcAft>
                      </a:pPr>
                      <a:r>
                        <a:rPr lang="en-US" sz="1600" b="1" dirty="0">
                          <a:solidFill>
                            <a:srgbClr val="FF0000"/>
                          </a:solidFill>
                          <a:latin typeface="Bookman Old Style"/>
                          <a:ea typeface="Calibri"/>
                          <a:cs typeface="Times New Roman"/>
                        </a:rPr>
                        <a:t>Decimal Number</a:t>
                      </a:r>
                      <a:endParaRPr lang="en-US" sz="1400" dirty="0">
                        <a:solidFill>
                          <a:srgbClr val="FF0000"/>
                        </a:solidFill>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r>
              <a:tr h="483550">
                <a:tc>
                  <a:txBody>
                    <a:bodyPr/>
                    <a:lstStyle/>
                    <a:p>
                      <a:pPr algn="ctr">
                        <a:lnSpc>
                          <a:spcPct val="115000"/>
                        </a:lnSpc>
                        <a:spcAft>
                          <a:spcPts val="0"/>
                        </a:spcAft>
                      </a:pPr>
                      <a:r>
                        <a:rPr lang="en-US" sz="1600">
                          <a:solidFill>
                            <a:srgbClr val="313131"/>
                          </a:solidFill>
                          <a:latin typeface="Bookman Old Style"/>
                          <a:ea typeface="Calibri"/>
                          <a:cs typeface="Times New Roman"/>
                        </a:rPr>
                        <a:t>Step 1</a:t>
                      </a:r>
                      <a:endParaRPr lang="en-US" sz="14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solidFill>
                            <a:srgbClr val="313131"/>
                          </a:solidFill>
                          <a:latin typeface="Bookman Old Style"/>
                          <a:ea typeface="Calibri"/>
                          <a:cs typeface="Times New Roman"/>
                        </a:rPr>
                        <a:t>11101</a:t>
                      </a:r>
                      <a:r>
                        <a:rPr lang="en-US" sz="1600" baseline="-25000">
                          <a:solidFill>
                            <a:srgbClr val="313131"/>
                          </a:solidFill>
                          <a:latin typeface="Bookman Old Style"/>
                          <a:ea typeface="Calibri"/>
                          <a:cs typeface="Times New Roman"/>
                        </a:rPr>
                        <a:t>2</a:t>
                      </a:r>
                      <a:endParaRPr lang="en-US" sz="14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dirty="0">
                          <a:solidFill>
                            <a:srgbClr val="313131"/>
                          </a:solidFill>
                          <a:latin typeface="Bookman Old Style"/>
                          <a:ea typeface="Calibri"/>
                          <a:cs typeface="Times New Roman"/>
                        </a:rPr>
                        <a:t>((1 × 2</a:t>
                      </a:r>
                      <a:r>
                        <a:rPr lang="en-US" sz="1600" baseline="30000" dirty="0">
                          <a:solidFill>
                            <a:srgbClr val="313131"/>
                          </a:solidFill>
                          <a:latin typeface="Bookman Old Style"/>
                          <a:ea typeface="Calibri"/>
                          <a:cs typeface="Times New Roman"/>
                        </a:rPr>
                        <a:t>4</a:t>
                      </a:r>
                      <a:r>
                        <a:rPr lang="en-US" sz="1600" dirty="0">
                          <a:solidFill>
                            <a:srgbClr val="313131"/>
                          </a:solidFill>
                          <a:latin typeface="Bookman Old Style"/>
                          <a:ea typeface="Calibri"/>
                          <a:cs typeface="Times New Roman"/>
                        </a:rPr>
                        <a:t>) + (1 × 2</a:t>
                      </a:r>
                      <a:r>
                        <a:rPr lang="en-US" sz="1600" baseline="30000" dirty="0">
                          <a:solidFill>
                            <a:srgbClr val="313131"/>
                          </a:solidFill>
                          <a:latin typeface="Bookman Old Style"/>
                          <a:ea typeface="Calibri"/>
                          <a:cs typeface="Times New Roman"/>
                        </a:rPr>
                        <a:t>3</a:t>
                      </a:r>
                      <a:r>
                        <a:rPr lang="en-US" sz="1600" dirty="0">
                          <a:solidFill>
                            <a:srgbClr val="313131"/>
                          </a:solidFill>
                          <a:latin typeface="Bookman Old Style"/>
                          <a:ea typeface="Calibri"/>
                          <a:cs typeface="Times New Roman"/>
                        </a:rPr>
                        <a:t>) + (1 × 2</a:t>
                      </a:r>
                      <a:r>
                        <a:rPr lang="en-US" sz="1600" baseline="30000" dirty="0">
                          <a:solidFill>
                            <a:srgbClr val="313131"/>
                          </a:solidFill>
                          <a:latin typeface="Bookman Old Style"/>
                          <a:ea typeface="Calibri"/>
                          <a:cs typeface="Times New Roman"/>
                        </a:rPr>
                        <a:t>2</a:t>
                      </a:r>
                      <a:r>
                        <a:rPr lang="en-US" sz="1600" dirty="0">
                          <a:solidFill>
                            <a:srgbClr val="313131"/>
                          </a:solidFill>
                          <a:latin typeface="Bookman Old Style"/>
                          <a:ea typeface="Calibri"/>
                          <a:cs typeface="Times New Roman"/>
                        </a:rPr>
                        <a:t>) + (0 × 2</a:t>
                      </a:r>
                      <a:r>
                        <a:rPr lang="en-US" sz="1600" baseline="30000" dirty="0">
                          <a:solidFill>
                            <a:srgbClr val="313131"/>
                          </a:solidFill>
                          <a:latin typeface="Bookman Old Style"/>
                          <a:ea typeface="Calibri"/>
                          <a:cs typeface="Times New Roman"/>
                        </a:rPr>
                        <a:t>1</a:t>
                      </a:r>
                      <a:r>
                        <a:rPr lang="en-US" sz="1600" dirty="0">
                          <a:solidFill>
                            <a:srgbClr val="313131"/>
                          </a:solidFill>
                          <a:latin typeface="Bookman Old Style"/>
                          <a:ea typeface="Calibri"/>
                          <a:cs typeface="Times New Roman"/>
                        </a:rPr>
                        <a:t>) + (1 × 2</a:t>
                      </a:r>
                      <a:r>
                        <a:rPr lang="en-US" sz="1600" baseline="30000" dirty="0">
                          <a:solidFill>
                            <a:srgbClr val="313131"/>
                          </a:solidFill>
                          <a:latin typeface="Bookman Old Style"/>
                          <a:ea typeface="Calibri"/>
                          <a:cs typeface="Times New Roman"/>
                        </a:rPr>
                        <a:t>0</a:t>
                      </a:r>
                      <a:r>
                        <a:rPr lang="en-US" sz="1600" dirty="0">
                          <a:solidFill>
                            <a:srgbClr val="313131"/>
                          </a:solidFill>
                          <a:latin typeface="Bookman Old Style"/>
                          <a:ea typeface="Calibri"/>
                          <a:cs typeface="Times New Roman"/>
                        </a:rPr>
                        <a:t>))</a:t>
                      </a:r>
                      <a:r>
                        <a:rPr lang="en-US" sz="1600" baseline="-25000" dirty="0">
                          <a:solidFill>
                            <a:srgbClr val="313131"/>
                          </a:solidFill>
                          <a:latin typeface="Bookman Old Style"/>
                          <a:ea typeface="Calibri"/>
                          <a:cs typeface="Times New Roman"/>
                        </a:rPr>
                        <a:t>10</a:t>
                      </a:r>
                      <a:endParaRPr lang="en-US" sz="14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550">
                <a:tc>
                  <a:txBody>
                    <a:bodyPr/>
                    <a:lstStyle/>
                    <a:p>
                      <a:pPr algn="ctr">
                        <a:lnSpc>
                          <a:spcPct val="115000"/>
                        </a:lnSpc>
                        <a:spcAft>
                          <a:spcPts val="0"/>
                        </a:spcAft>
                      </a:pPr>
                      <a:r>
                        <a:rPr lang="en-US" sz="1600">
                          <a:solidFill>
                            <a:srgbClr val="313131"/>
                          </a:solidFill>
                          <a:latin typeface="Bookman Old Style"/>
                          <a:ea typeface="Calibri"/>
                          <a:cs typeface="Times New Roman"/>
                        </a:rPr>
                        <a:t>Step 2</a:t>
                      </a:r>
                      <a:endParaRPr lang="en-US" sz="14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solidFill>
                            <a:srgbClr val="313131"/>
                          </a:solidFill>
                          <a:latin typeface="Bookman Old Style"/>
                          <a:ea typeface="Calibri"/>
                          <a:cs typeface="Times New Roman"/>
                        </a:rPr>
                        <a:t>11101</a:t>
                      </a:r>
                      <a:r>
                        <a:rPr lang="en-US" sz="1600" baseline="-25000">
                          <a:solidFill>
                            <a:srgbClr val="313131"/>
                          </a:solidFill>
                          <a:latin typeface="Bookman Old Style"/>
                          <a:ea typeface="Calibri"/>
                          <a:cs typeface="Times New Roman"/>
                        </a:rPr>
                        <a:t>2</a:t>
                      </a:r>
                      <a:endParaRPr lang="en-US" sz="14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solidFill>
                            <a:srgbClr val="313131"/>
                          </a:solidFill>
                          <a:latin typeface="Bookman Old Style"/>
                          <a:ea typeface="Calibri"/>
                          <a:cs typeface="Times New Roman"/>
                        </a:rPr>
                        <a:t>(16 + 8 + 4 + 0 + 1)</a:t>
                      </a:r>
                      <a:r>
                        <a:rPr lang="en-US" sz="1600" baseline="-25000">
                          <a:solidFill>
                            <a:srgbClr val="313131"/>
                          </a:solidFill>
                          <a:latin typeface="Bookman Old Style"/>
                          <a:ea typeface="Calibri"/>
                          <a:cs typeface="Times New Roman"/>
                        </a:rPr>
                        <a:t>10</a:t>
                      </a:r>
                      <a:endParaRPr lang="en-US" sz="14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3550">
                <a:tc>
                  <a:txBody>
                    <a:bodyPr/>
                    <a:lstStyle/>
                    <a:p>
                      <a:pPr algn="ctr">
                        <a:lnSpc>
                          <a:spcPct val="115000"/>
                        </a:lnSpc>
                        <a:spcAft>
                          <a:spcPts val="0"/>
                        </a:spcAft>
                      </a:pPr>
                      <a:r>
                        <a:rPr lang="en-US" sz="1600">
                          <a:solidFill>
                            <a:srgbClr val="313131"/>
                          </a:solidFill>
                          <a:latin typeface="Bookman Old Style"/>
                          <a:ea typeface="Calibri"/>
                          <a:cs typeface="Times New Roman"/>
                        </a:rPr>
                        <a:t>Step 3</a:t>
                      </a:r>
                      <a:endParaRPr lang="en-US" sz="14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a:solidFill>
                            <a:srgbClr val="313131"/>
                          </a:solidFill>
                          <a:latin typeface="Bookman Old Style"/>
                          <a:ea typeface="Calibri"/>
                          <a:cs typeface="Times New Roman"/>
                        </a:rPr>
                        <a:t>11101</a:t>
                      </a:r>
                      <a:r>
                        <a:rPr lang="en-US" sz="1600" baseline="-25000">
                          <a:solidFill>
                            <a:srgbClr val="313131"/>
                          </a:solidFill>
                          <a:latin typeface="Bookman Old Style"/>
                          <a:ea typeface="Calibri"/>
                          <a:cs typeface="Times New Roman"/>
                        </a:rPr>
                        <a:t>2</a:t>
                      </a:r>
                      <a:endParaRPr lang="en-US" sz="14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600" dirty="0">
                          <a:solidFill>
                            <a:srgbClr val="313131"/>
                          </a:solidFill>
                          <a:latin typeface="Bookman Old Style"/>
                          <a:ea typeface="Calibri"/>
                          <a:cs typeface="Times New Roman"/>
                        </a:rPr>
                        <a:t>29</a:t>
                      </a:r>
                      <a:r>
                        <a:rPr lang="en-US" sz="1600" baseline="-25000" dirty="0">
                          <a:solidFill>
                            <a:srgbClr val="313131"/>
                          </a:solidFill>
                          <a:latin typeface="Bookman Old Style"/>
                          <a:ea typeface="Calibri"/>
                          <a:cs typeface="Times New Roman"/>
                        </a:rPr>
                        <a:t>10</a:t>
                      </a:r>
                      <a:endParaRPr lang="en-US" sz="14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357166"/>
            <a:ext cx="8186766" cy="5768997"/>
          </a:xfrm>
        </p:spPr>
        <p:txBody>
          <a:bodyPr/>
          <a:lstStyle/>
          <a:p>
            <a:r>
              <a:rPr lang="en-US" sz="2800" dirty="0" smtClean="0"/>
              <a:t>Binary Number :11101</a:t>
            </a:r>
            <a:r>
              <a:rPr lang="en-US" sz="2800" baseline="-25000" dirty="0" smtClean="0"/>
              <a:t>2</a:t>
            </a:r>
            <a:r>
              <a:rPr lang="en-US" sz="2800" dirty="0" smtClean="0"/>
              <a:t> = Decimal Number : 29</a:t>
            </a:r>
            <a:r>
              <a:rPr lang="en-US" sz="2800" baseline="-25000" dirty="0" smtClean="0"/>
              <a:t>10</a:t>
            </a:r>
          </a:p>
          <a:p>
            <a:endParaRPr lang="en-US" sz="2800" dirty="0" smtClean="0"/>
          </a:p>
          <a:p>
            <a:pPr lvl="1"/>
            <a:r>
              <a:rPr lang="en-US" b="1" u="sng" dirty="0" smtClean="0"/>
              <a:t>Step 2 − Convert to BCD</a:t>
            </a:r>
            <a:endParaRPr lang="en-US" b="1" dirty="0" smtClean="0"/>
          </a:p>
          <a:p>
            <a:pPr lvl="1"/>
            <a:r>
              <a:rPr lang="en-US" dirty="0" smtClean="0"/>
              <a:t>Decimal Number : 29</a:t>
            </a:r>
            <a:r>
              <a:rPr lang="en-US" baseline="-25000" dirty="0" smtClean="0"/>
              <a:t>10</a:t>
            </a:r>
            <a:endParaRPr lang="en-US" dirty="0" smtClean="0"/>
          </a:p>
          <a:p>
            <a:pPr lvl="1"/>
            <a:r>
              <a:rPr lang="en-US" dirty="0" smtClean="0"/>
              <a:t>Calculating BCD Equivalent. Convert each digit into groups of four binary digits equivalent.</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31</a:t>
            </a:fld>
            <a:endParaRPr lang="en-US"/>
          </a:p>
        </p:txBody>
      </p:sp>
      <p:graphicFrame>
        <p:nvGraphicFramePr>
          <p:cNvPr id="5" name="Table 4"/>
          <p:cNvGraphicFramePr>
            <a:graphicFrameLocks noGrp="1"/>
          </p:cNvGraphicFramePr>
          <p:nvPr/>
        </p:nvGraphicFramePr>
        <p:xfrm>
          <a:off x="500034" y="3643314"/>
          <a:ext cx="7643867" cy="2571768"/>
        </p:xfrm>
        <a:graphic>
          <a:graphicData uri="http://schemas.openxmlformats.org/drawingml/2006/table">
            <a:tbl>
              <a:tblPr/>
              <a:tblGrid>
                <a:gridCol w="1169979"/>
                <a:gridCol w="3031617"/>
                <a:gridCol w="3442271"/>
              </a:tblGrid>
              <a:tr h="618264">
                <a:tc>
                  <a:txBody>
                    <a:bodyPr/>
                    <a:lstStyle/>
                    <a:p>
                      <a:pPr algn="ctr">
                        <a:lnSpc>
                          <a:spcPct val="115000"/>
                        </a:lnSpc>
                        <a:spcAft>
                          <a:spcPts val="0"/>
                        </a:spcAft>
                      </a:pPr>
                      <a:r>
                        <a:rPr lang="en-US" sz="2000" b="1" dirty="0">
                          <a:solidFill>
                            <a:srgbClr val="313131"/>
                          </a:solidFill>
                          <a:latin typeface="Bookman Old Style"/>
                          <a:ea typeface="Calibri"/>
                          <a:cs typeface="Times New Roman"/>
                        </a:rPr>
                        <a:t>Step</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c>
                  <a:txBody>
                    <a:bodyPr/>
                    <a:lstStyle/>
                    <a:p>
                      <a:pPr algn="ctr">
                        <a:lnSpc>
                          <a:spcPct val="115000"/>
                        </a:lnSpc>
                        <a:spcAft>
                          <a:spcPts val="0"/>
                        </a:spcAft>
                      </a:pPr>
                      <a:r>
                        <a:rPr lang="en-US" sz="2000" b="1" dirty="0">
                          <a:solidFill>
                            <a:srgbClr val="313131"/>
                          </a:solidFill>
                          <a:latin typeface="Bookman Old Style"/>
                          <a:ea typeface="Calibri"/>
                          <a:cs typeface="Times New Roman"/>
                        </a:rPr>
                        <a:t>Decimal Number</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c>
                  <a:txBody>
                    <a:bodyPr/>
                    <a:lstStyle/>
                    <a:p>
                      <a:pPr algn="ctr">
                        <a:lnSpc>
                          <a:spcPct val="115000"/>
                        </a:lnSpc>
                        <a:spcAft>
                          <a:spcPts val="0"/>
                        </a:spcAft>
                      </a:pPr>
                      <a:r>
                        <a:rPr lang="en-US" sz="2000" b="1">
                          <a:solidFill>
                            <a:srgbClr val="313131"/>
                          </a:solidFill>
                          <a:latin typeface="Bookman Old Style"/>
                          <a:ea typeface="Calibri"/>
                          <a:cs typeface="Times New Roman"/>
                        </a:rPr>
                        <a:t>Conversion</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r>
              <a:tr h="976752">
                <a:tc>
                  <a:txBody>
                    <a:bodyPr/>
                    <a:lstStyle/>
                    <a:p>
                      <a:pPr algn="ctr">
                        <a:lnSpc>
                          <a:spcPct val="115000"/>
                        </a:lnSpc>
                        <a:spcAft>
                          <a:spcPts val="0"/>
                        </a:spcAft>
                      </a:pPr>
                      <a:r>
                        <a:rPr lang="en-US" sz="2000">
                          <a:solidFill>
                            <a:srgbClr val="313131"/>
                          </a:solidFill>
                          <a:latin typeface="Bookman Old Style"/>
                          <a:ea typeface="Calibri"/>
                          <a:cs typeface="Times New Roman"/>
                        </a:rPr>
                        <a:t>Step 1</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29</a:t>
                      </a:r>
                      <a:r>
                        <a:rPr lang="en-US" sz="2000" baseline="-25000" dirty="0">
                          <a:solidFill>
                            <a:srgbClr val="313131"/>
                          </a:solidFill>
                          <a:latin typeface="Bookman Old Style"/>
                          <a:ea typeface="Calibri"/>
                          <a:cs typeface="Times New Roman"/>
                        </a:rPr>
                        <a:t>10</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313131"/>
                          </a:solidFill>
                          <a:latin typeface="Bookman Old Style"/>
                          <a:ea typeface="Calibri"/>
                          <a:cs typeface="Times New Roman"/>
                        </a:rPr>
                        <a:t>0010</a:t>
                      </a:r>
                      <a:r>
                        <a:rPr lang="en-US" sz="2000" baseline="-25000">
                          <a:solidFill>
                            <a:srgbClr val="313131"/>
                          </a:solidFill>
                          <a:latin typeface="Bookman Old Style"/>
                          <a:ea typeface="Calibri"/>
                          <a:cs typeface="Times New Roman"/>
                        </a:rPr>
                        <a:t>2</a:t>
                      </a:r>
                      <a:r>
                        <a:rPr lang="en-US" sz="2000">
                          <a:solidFill>
                            <a:srgbClr val="313131"/>
                          </a:solidFill>
                          <a:latin typeface="Bookman Old Style"/>
                          <a:ea typeface="Calibri"/>
                          <a:cs typeface="Times New Roman"/>
                        </a:rPr>
                        <a:t>   1001</a:t>
                      </a:r>
                      <a:r>
                        <a:rPr lang="en-US" sz="2000" baseline="-25000">
                          <a:solidFill>
                            <a:srgbClr val="313131"/>
                          </a:solidFill>
                          <a:latin typeface="Bookman Old Style"/>
                          <a:ea typeface="Calibri"/>
                          <a:cs typeface="Times New Roman"/>
                        </a:rPr>
                        <a:t>2</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6752">
                <a:tc>
                  <a:txBody>
                    <a:bodyPr/>
                    <a:lstStyle/>
                    <a:p>
                      <a:pPr algn="ctr">
                        <a:lnSpc>
                          <a:spcPct val="115000"/>
                        </a:lnSpc>
                        <a:spcAft>
                          <a:spcPts val="0"/>
                        </a:spcAft>
                      </a:pPr>
                      <a:r>
                        <a:rPr lang="en-US" sz="2000">
                          <a:solidFill>
                            <a:srgbClr val="313131"/>
                          </a:solidFill>
                          <a:latin typeface="Bookman Old Style"/>
                          <a:ea typeface="Calibri"/>
                          <a:cs typeface="Times New Roman"/>
                        </a:rPr>
                        <a:t>Step 2</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29</a:t>
                      </a:r>
                      <a:r>
                        <a:rPr lang="en-US" sz="2000" baseline="-25000" dirty="0">
                          <a:solidFill>
                            <a:srgbClr val="313131"/>
                          </a:solidFill>
                          <a:latin typeface="Bookman Old Style"/>
                          <a:ea typeface="Calibri"/>
                          <a:cs typeface="Times New Roman"/>
                        </a:rPr>
                        <a:t>10</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00101001</a:t>
                      </a:r>
                      <a:r>
                        <a:rPr lang="en-US" sz="2000" baseline="-25000" dirty="0">
                          <a:solidFill>
                            <a:srgbClr val="313131"/>
                          </a:solidFill>
                          <a:latin typeface="Bookman Old Style"/>
                          <a:ea typeface="Calibri"/>
                          <a:cs typeface="Times New Roman"/>
                        </a:rPr>
                        <a:t>BCD</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u="sng" dirty="0" smtClean="0"/>
              <a:t>BCD to Binary Conversion</a:t>
            </a:r>
            <a:r>
              <a:rPr lang="en-US" b="1" i="1" dirty="0" smtClean="0"/>
              <a:t/>
            </a:r>
            <a:br>
              <a:rPr lang="en-US" b="1" i="1" dirty="0" smtClean="0"/>
            </a:br>
            <a:endParaRPr lang="en-US" dirty="0"/>
          </a:p>
        </p:txBody>
      </p:sp>
      <p:sp>
        <p:nvSpPr>
          <p:cNvPr id="3" name="Content Placeholder 2"/>
          <p:cNvSpPr>
            <a:spLocks noGrp="1"/>
          </p:cNvSpPr>
          <p:nvPr>
            <p:ph idx="1"/>
          </p:nvPr>
        </p:nvSpPr>
        <p:spPr/>
        <p:txBody>
          <a:bodyPr/>
          <a:lstStyle/>
          <a:p>
            <a:pPr lvl="0"/>
            <a:r>
              <a:rPr lang="en-US" b="1" dirty="0" smtClean="0"/>
              <a:t>Step 1</a:t>
            </a:r>
            <a:r>
              <a:rPr lang="en-US" dirty="0" smtClean="0"/>
              <a:t> -- Convert the BCD number to decimal.</a:t>
            </a:r>
          </a:p>
          <a:p>
            <a:pPr lvl="0"/>
            <a:r>
              <a:rPr lang="en-US" b="1" dirty="0" smtClean="0"/>
              <a:t>Step 2</a:t>
            </a:r>
            <a:r>
              <a:rPr lang="en-US" dirty="0" smtClean="0"/>
              <a:t> -- Convert decimal to binary.</a:t>
            </a:r>
          </a:p>
          <a:p>
            <a:pPr lvl="1"/>
            <a:r>
              <a:rPr lang="en-US" dirty="0" smtClean="0"/>
              <a:t>Example − convert (00101001)</a:t>
            </a:r>
            <a:r>
              <a:rPr lang="en-US" baseline="-25000" dirty="0" smtClean="0"/>
              <a:t>BCD</a:t>
            </a:r>
            <a:r>
              <a:rPr lang="en-US" dirty="0" smtClean="0"/>
              <a:t> to Binary.</a:t>
            </a:r>
          </a:p>
          <a:p>
            <a:pPr lvl="1"/>
            <a:r>
              <a:rPr lang="en-US" b="1" u="sng" dirty="0" smtClean="0"/>
              <a:t>Step 1 - Convert to Decimal</a:t>
            </a:r>
            <a:endParaRPr lang="en-US" b="1" dirty="0" smtClean="0"/>
          </a:p>
          <a:p>
            <a:pPr lvl="2"/>
            <a:r>
              <a:rPr lang="en-US" dirty="0" smtClean="0"/>
              <a:t>BCD Number − (00101001)</a:t>
            </a:r>
            <a:r>
              <a:rPr lang="en-US" baseline="-25000" dirty="0" smtClean="0"/>
              <a:t>BCD</a:t>
            </a:r>
            <a:endParaRPr lang="en-US" dirty="0" smtClean="0"/>
          </a:p>
          <a:p>
            <a:pPr lvl="2"/>
            <a:r>
              <a:rPr lang="en-US" dirty="0" smtClean="0"/>
              <a:t>Calculating Decimal Equivalent. Convert each four digit into a group and get decimal equivalent for each group.</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32</a:t>
            </a:fld>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33</a:t>
            </a:fld>
            <a:endParaRPr lang="en-US"/>
          </a:p>
        </p:txBody>
      </p:sp>
      <p:graphicFrame>
        <p:nvGraphicFramePr>
          <p:cNvPr id="5" name="Table 4"/>
          <p:cNvGraphicFramePr>
            <a:graphicFrameLocks noGrp="1"/>
          </p:cNvGraphicFramePr>
          <p:nvPr/>
        </p:nvGraphicFramePr>
        <p:xfrm>
          <a:off x="500034" y="428603"/>
          <a:ext cx="8286809" cy="2991666"/>
        </p:xfrm>
        <a:graphic>
          <a:graphicData uri="http://schemas.openxmlformats.org/drawingml/2006/table">
            <a:tbl>
              <a:tblPr/>
              <a:tblGrid>
                <a:gridCol w="1357322"/>
                <a:gridCol w="3197679"/>
                <a:gridCol w="3731808"/>
              </a:tblGrid>
              <a:tr h="510316">
                <a:tc>
                  <a:txBody>
                    <a:bodyPr/>
                    <a:lstStyle/>
                    <a:p>
                      <a:pPr algn="ctr">
                        <a:lnSpc>
                          <a:spcPct val="115000"/>
                        </a:lnSpc>
                        <a:spcAft>
                          <a:spcPts val="0"/>
                        </a:spcAft>
                      </a:pPr>
                      <a:r>
                        <a:rPr lang="en-US" sz="2400" b="1" dirty="0">
                          <a:solidFill>
                            <a:srgbClr val="313131"/>
                          </a:solidFill>
                          <a:latin typeface="Bookman Old Style"/>
                          <a:ea typeface="Calibri"/>
                          <a:cs typeface="Times New Roman"/>
                        </a:rPr>
                        <a:t>Step</a:t>
                      </a:r>
                      <a:endParaRPr lang="en-US" sz="20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c>
                  <a:txBody>
                    <a:bodyPr/>
                    <a:lstStyle/>
                    <a:p>
                      <a:pPr algn="ctr">
                        <a:lnSpc>
                          <a:spcPct val="115000"/>
                        </a:lnSpc>
                        <a:spcAft>
                          <a:spcPts val="0"/>
                        </a:spcAft>
                      </a:pPr>
                      <a:r>
                        <a:rPr lang="en-US" sz="2400" b="1">
                          <a:solidFill>
                            <a:srgbClr val="313131"/>
                          </a:solidFill>
                          <a:latin typeface="Bookman Old Style"/>
                          <a:ea typeface="Calibri"/>
                          <a:cs typeface="Times New Roman"/>
                        </a:rPr>
                        <a:t>BCD Number</a:t>
                      </a:r>
                      <a:endParaRPr lang="en-US" sz="20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c>
                  <a:txBody>
                    <a:bodyPr/>
                    <a:lstStyle/>
                    <a:p>
                      <a:pPr algn="ctr">
                        <a:lnSpc>
                          <a:spcPct val="115000"/>
                        </a:lnSpc>
                        <a:spcAft>
                          <a:spcPts val="0"/>
                        </a:spcAft>
                      </a:pPr>
                      <a:r>
                        <a:rPr lang="en-US" sz="2400" b="1">
                          <a:solidFill>
                            <a:srgbClr val="313131"/>
                          </a:solidFill>
                          <a:latin typeface="Bookman Old Style"/>
                          <a:ea typeface="Calibri"/>
                          <a:cs typeface="Times New Roman"/>
                        </a:rPr>
                        <a:t>Conversion</a:t>
                      </a:r>
                      <a:endParaRPr lang="en-US" sz="20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r>
              <a:tr h="806214">
                <a:tc>
                  <a:txBody>
                    <a:bodyPr/>
                    <a:lstStyle/>
                    <a:p>
                      <a:pPr algn="ctr">
                        <a:lnSpc>
                          <a:spcPct val="115000"/>
                        </a:lnSpc>
                        <a:spcAft>
                          <a:spcPts val="0"/>
                        </a:spcAft>
                      </a:pPr>
                      <a:r>
                        <a:rPr lang="en-US" sz="2400">
                          <a:solidFill>
                            <a:srgbClr val="313131"/>
                          </a:solidFill>
                          <a:latin typeface="Bookman Old Style"/>
                          <a:ea typeface="Calibri"/>
                          <a:cs typeface="Times New Roman"/>
                        </a:rPr>
                        <a:t>Step 1</a:t>
                      </a:r>
                      <a:endParaRPr lang="en-US" sz="20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400" dirty="0">
                          <a:solidFill>
                            <a:srgbClr val="313131"/>
                          </a:solidFill>
                          <a:latin typeface="Bookman Old Style"/>
                          <a:ea typeface="Calibri"/>
                          <a:cs typeface="Times New Roman"/>
                        </a:rPr>
                        <a:t>(00101001)</a:t>
                      </a:r>
                      <a:r>
                        <a:rPr lang="en-US" sz="2400" baseline="-25000" dirty="0">
                          <a:solidFill>
                            <a:srgbClr val="313131"/>
                          </a:solidFill>
                          <a:latin typeface="Bookman Old Style"/>
                          <a:ea typeface="Calibri"/>
                          <a:cs typeface="Times New Roman"/>
                        </a:rPr>
                        <a:t>BCD</a:t>
                      </a:r>
                      <a:endParaRPr lang="en-US" sz="20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400">
                          <a:solidFill>
                            <a:srgbClr val="313131"/>
                          </a:solidFill>
                          <a:latin typeface="Bookman Old Style"/>
                          <a:ea typeface="Calibri"/>
                          <a:cs typeface="Times New Roman"/>
                        </a:rPr>
                        <a:t>0010</a:t>
                      </a:r>
                      <a:r>
                        <a:rPr lang="en-US" sz="2400" baseline="-25000">
                          <a:solidFill>
                            <a:srgbClr val="313131"/>
                          </a:solidFill>
                          <a:latin typeface="Bookman Old Style"/>
                          <a:ea typeface="Calibri"/>
                          <a:cs typeface="Times New Roman"/>
                        </a:rPr>
                        <a:t>2</a:t>
                      </a:r>
                      <a:r>
                        <a:rPr lang="en-US" sz="2400">
                          <a:solidFill>
                            <a:srgbClr val="313131"/>
                          </a:solidFill>
                          <a:latin typeface="Bookman Old Style"/>
                          <a:ea typeface="Calibri"/>
                          <a:cs typeface="Times New Roman"/>
                        </a:rPr>
                        <a:t> 1001</a:t>
                      </a:r>
                      <a:r>
                        <a:rPr lang="en-US" sz="2400" baseline="-25000">
                          <a:solidFill>
                            <a:srgbClr val="313131"/>
                          </a:solidFill>
                          <a:latin typeface="Bookman Old Style"/>
                          <a:ea typeface="Calibri"/>
                          <a:cs typeface="Times New Roman"/>
                        </a:rPr>
                        <a:t>2</a:t>
                      </a:r>
                      <a:endParaRPr lang="en-US" sz="20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214">
                <a:tc>
                  <a:txBody>
                    <a:bodyPr/>
                    <a:lstStyle/>
                    <a:p>
                      <a:pPr algn="ctr">
                        <a:lnSpc>
                          <a:spcPct val="115000"/>
                        </a:lnSpc>
                        <a:spcAft>
                          <a:spcPts val="0"/>
                        </a:spcAft>
                      </a:pPr>
                      <a:r>
                        <a:rPr lang="en-US" sz="2400">
                          <a:solidFill>
                            <a:srgbClr val="313131"/>
                          </a:solidFill>
                          <a:latin typeface="Bookman Old Style"/>
                          <a:ea typeface="Calibri"/>
                          <a:cs typeface="Times New Roman"/>
                        </a:rPr>
                        <a:t>Step 2</a:t>
                      </a:r>
                      <a:endParaRPr lang="en-US" sz="20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400">
                          <a:solidFill>
                            <a:srgbClr val="313131"/>
                          </a:solidFill>
                          <a:latin typeface="Bookman Old Style"/>
                          <a:ea typeface="Calibri"/>
                          <a:cs typeface="Times New Roman"/>
                        </a:rPr>
                        <a:t>(00101001)</a:t>
                      </a:r>
                      <a:r>
                        <a:rPr lang="en-US" sz="2400" baseline="-25000">
                          <a:solidFill>
                            <a:srgbClr val="313131"/>
                          </a:solidFill>
                          <a:latin typeface="Bookman Old Style"/>
                          <a:ea typeface="Calibri"/>
                          <a:cs typeface="Times New Roman"/>
                        </a:rPr>
                        <a:t>BCD</a:t>
                      </a:r>
                      <a:endParaRPr lang="en-US" sz="20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400">
                          <a:solidFill>
                            <a:srgbClr val="313131"/>
                          </a:solidFill>
                          <a:latin typeface="Bookman Old Style"/>
                          <a:ea typeface="Calibri"/>
                          <a:cs typeface="Times New Roman"/>
                        </a:rPr>
                        <a:t>2</a:t>
                      </a:r>
                      <a:r>
                        <a:rPr lang="en-US" sz="2400" baseline="-25000">
                          <a:solidFill>
                            <a:srgbClr val="313131"/>
                          </a:solidFill>
                          <a:latin typeface="Bookman Old Style"/>
                          <a:ea typeface="Calibri"/>
                          <a:cs typeface="Times New Roman"/>
                        </a:rPr>
                        <a:t>10</a:t>
                      </a:r>
                      <a:r>
                        <a:rPr lang="en-US" sz="2400">
                          <a:solidFill>
                            <a:srgbClr val="313131"/>
                          </a:solidFill>
                          <a:latin typeface="Bookman Old Style"/>
                          <a:ea typeface="Calibri"/>
                          <a:cs typeface="Times New Roman"/>
                        </a:rPr>
                        <a:t> 9</a:t>
                      </a:r>
                      <a:r>
                        <a:rPr lang="en-US" sz="2400" baseline="-25000">
                          <a:solidFill>
                            <a:srgbClr val="313131"/>
                          </a:solidFill>
                          <a:latin typeface="Bookman Old Style"/>
                          <a:ea typeface="Calibri"/>
                          <a:cs typeface="Times New Roman"/>
                        </a:rPr>
                        <a:t>10</a:t>
                      </a:r>
                      <a:endParaRPr lang="en-US" sz="20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06214">
                <a:tc>
                  <a:txBody>
                    <a:bodyPr/>
                    <a:lstStyle/>
                    <a:p>
                      <a:pPr algn="ctr">
                        <a:lnSpc>
                          <a:spcPct val="115000"/>
                        </a:lnSpc>
                        <a:spcAft>
                          <a:spcPts val="0"/>
                        </a:spcAft>
                      </a:pPr>
                      <a:r>
                        <a:rPr lang="en-US" sz="2400">
                          <a:solidFill>
                            <a:srgbClr val="313131"/>
                          </a:solidFill>
                          <a:latin typeface="Bookman Old Style"/>
                          <a:ea typeface="Calibri"/>
                          <a:cs typeface="Times New Roman"/>
                        </a:rPr>
                        <a:t>Step 3</a:t>
                      </a:r>
                      <a:endParaRPr lang="en-US" sz="20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400">
                          <a:solidFill>
                            <a:srgbClr val="313131"/>
                          </a:solidFill>
                          <a:latin typeface="Bookman Old Style"/>
                          <a:ea typeface="Calibri"/>
                          <a:cs typeface="Times New Roman"/>
                        </a:rPr>
                        <a:t>(00101001)</a:t>
                      </a:r>
                      <a:r>
                        <a:rPr lang="en-US" sz="2400" baseline="-25000">
                          <a:solidFill>
                            <a:srgbClr val="313131"/>
                          </a:solidFill>
                          <a:latin typeface="Bookman Old Style"/>
                          <a:ea typeface="Calibri"/>
                          <a:cs typeface="Times New Roman"/>
                        </a:rPr>
                        <a:t>BCD</a:t>
                      </a:r>
                      <a:endParaRPr lang="en-US" sz="20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400" dirty="0">
                          <a:solidFill>
                            <a:srgbClr val="313131"/>
                          </a:solidFill>
                          <a:latin typeface="Bookman Old Style"/>
                          <a:ea typeface="Calibri"/>
                          <a:cs typeface="Times New Roman"/>
                        </a:rPr>
                        <a:t>29</a:t>
                      </a:r>
                      <a:r>
                        <a:rPr lang="en-US" sz="2400" baseline="-25000" dirty="0">
                          <a:solidFill>
                            <a:srgbClr val="313131"/>
                          </a:solidFill>
                          <a:latin typeface="Bookman Old Style"/>
                          <a:ea typeface="Calibri"/>
                          <a:cs typeface="Times New Roman"/>
                        </a:rPr>
                        <a:t>10</a:t>
                      </a:r>
                      <a:endParaRPr lang="en-US" sz="20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357166"/>
            <a:ext cx="8401080" cy="5768997"/>
          </a:xfrm>
        </p:spPr>
        <p:txBody>
          <a:bodyPr>
            <a:normAutofit/>
          </a:bodyPr>
          <a:lstStyle/>
          <a:p>
            <a:r>
              <a:rPr lang="en-US" sz="2400" dirty="0" smtClean="0"/>
              <a:t>BCD Number: (00101001)</a:t>
            </a:r>
            <a:r>
              <a:rPr lang="en-US" sz="2400" baseline="-25000" dirty="0" smtClean="0"/>
              <a:t>BCD</a:t>
            </a:r>
            <a:r>
              <a:rPr lang="en-US" sz="2400" dirty="0" smtClean="0"/>
              <a:t> = Decimal Number : 29</a:t>
            </a:r>
            <a:r>
              <a:rPr lang="en-US" sz="2400" baseline="-25000" dirty="0" smtClean="0"/>
              <a:t>10</a:t>
            </a:r>
            <a:endParaRPr lang="en-US" b="1" dirty="0" smtClean="0"/>
          </a:p>
          <a:p>
            <a:pPr lvl="1"/>
            <a:r>
              <a:rPr lang="en-US" b="1" u="sng" dirty="0" smtClean="0"/>
              <a:t>Step 2 - Convert to Binary</a:t>
            </a:r>
            <a:endParaRPr lang="en-US" b="1" dirty="0" smtClean="0"/>
          </a:p>
          <a:p>
            <a:pPr lvl="1"/>
            <a:r>
              <a:rPr lang="en-US" dirty="0" smtClean="0"/>
              <a:t>Used long division method for decimal to binary conversion.</a:t>
            </a:r>
          </a:p>
          <a:p>
            <a:pPr lvl="1"/>
            <a:r>
              <a:rPr lang="en-US" dirty="0" smtClean="0"/>
              <a:t>Decimal Number : 29</a:t>
            </a:r>
            <a:r>
              <a:rPr lang="en-US" baseline="-25000" dirty="0" smtClean="0"/>
              <a:t>10</a:t>
            </a:r>
            <a:endParaRPr lang="en-US" dirty="0" smtClean="0"/>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34</a:t>
            </a:fld>
            <a:endParaRPr lang="en-US"/>
          </a:p>
        </p:txBody>
      </p:sp>
      <p:graphicFrame>
        <p:nvGraphicFramePr>
          <p:cNvPr id="5" name="Table 4"/>
          <p:cNvGraphicFramePr>
            <a:graphicFrameLocks noGrp="1"/>
          </p:cNvGraphicFramePr>
          <p:nvPr/>
        </p:nvGraphicFramePr>
        <p:xfrm>
          <a:off x="714348" y="3143248"/>
          <a:ext cx="7358114" cy="3017520"/>
        </p:xfrm>
        <a:graphic>
          <a:graphicData uri="http://schemas.openxmlformats.org/drawingml/2006/table">
            <a:tbl>
              <a:tblPr/>
              <a:tblGrid>
                <a:gridCol w="1386209"/>
                <a:gridCol w="1769745"/>
                <a:gridCol w="1651318"/>
                <a:gridCol w="2550842"/>
              </a:tblGrid>
              <a:tr h="0">
                <a:tc>
                  <a:txBody>
                    <a:bodyPr/>
                    <a:lstStyle/>
                    <a:p>
                      <a:pPr algn="ctr">
                        <a:lnSpc>
                          <a:spcPct val="115000"/>
                        </a:lnSpc>
                        <a:spcAft>
                          <a:spcPts val="0"/>
                        </a:spcAft>
                      </a:pPr>
                      <a:r>
                        <a:rPr lang="en-US" sz="2000" b="1" dirty="0">
                          <a:solidFill>
                            <a:srgbClr val="313131"/>
                          </a:solidFill>
                          <a:latin typeface="Bookman Old Style"/>
                          <a:ea typeface="Calibri"/>
                          <a:cs typeface="Times New Roman"/>
                        </a:rPr>
                        <a:t>Step</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c>
                  <a:txBody>
                    <a:bodyPr/>
                    <a:lstStyle/>
                    <a:p>
                      <a:pPr algn="ctr">
                        <a:lnSpc>
                          <a:spcPct val="115000"/>
                        </a:lnSpc>
                        <a:spcAft>
                          <a:spcPts val="0"/>
                        </a:spcAft>
                      </a:pPr>
                      <a:r>
                        <a:rPr lang="en-US" sz="2000" b="1">
                          <a:solidFill>
                            <a:srgbClr val="313131"/>
                          </a:solidFill>
                          <a:latin typeface="Bookman Old Style"/>
                          <a:ea typeface="Calibri"/>
                          <a:cs typeface="Times New Roman"/>
                        </a:rPr>
                        <a:t>Operation</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c>
                  <a:txBody>
                    <a:bodyPr/>
                    <a:lstStyle/>
                    <a:p>
                      <a:pPr algn="ctr">
                        <a:lnSpc>
                          <a:spcPct val="115000"/>
                        </a:lnSpc>
                        <a:spcAft>
                          <a:spcPts val="0"/>
                        </a:spcAft>
                      </a:pPr>
                      <a:r>
                        <a:rPr lang="en-US" sz="2000" b="1">
                          <a:solidFill>
                            <a:srgbClr val="313131"/>
                          </a:solidFill>
                          <a:latin typeface="Bookman Old Style"/>
                          <a:ea typeface="Calibri"/>
                          <a:cs typeface="Times New Roman"/>
                        </a:rPr>
                        <a:t>Result</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c>
                  <a:txBody>
                    <a:bodyPr/>
                    <a:lstStyle/>
                    <a:p>
                      <a:pPr algn="ctr">
                        <a:lnSpc>
                          <a:spcPct val="115000"/>
                        </a:lnSpc>
                        <a:spcAft>
                          <a:spcPts val="0"/>
                        </a:spcAft>
                      </a:pPr>
                      <a:r>
                        <a:rPr lang="en-US" sz="2000" b="1">
                          <a:solidFill>
                            <a:srgbClr val="313131"/>
                          </a:solidFill>
                          <a:latin typeface="Bookman Old Style"/>
                          <a:ea typeface="Calibri"/>
                          <a:cs typeface="Times New Roman"/>
                        </a:rPr>
                        <a:t>Remainder</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EEE"/>
                    </a:solidFill>
                  </a:tcPr>
                </a:tc>
              </a:tr>
              <a:tr h="0">
                <a:tc>
                  <a:txBody>
                    <a:bodyPr/>
                    <a:lstStyle/>
                    <a:p>
                      <a:pPr algn="ctr">
                        <a:lnSpc>
                          <a:spcPct val="115000"/>
                        </a:lnSpc>
                        <a:spcAft>
                          <a:spcPts val="0"/>
                        </a:spcAft>
                      </a:pPr>
                      <a:r>
                        <a:rPr lang="en-US" sz="2000" dirty="0">
                          <a:solidFill>
                            <a:srgbClr val="313131"/>
                          </a:solidFill>
                          <a:latin typeface="Bookman Old Style"/>
                          <a:ea typeface="Calibri"/>
                          <a:cs typeface="Times New Roman"/>
                        </a:rPr>
                        <a:t>Step 1</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29 / 2</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313131"/>
                          </a:solidFill>
                          <a:latin typeface="Bookman Old Style"/>
                          <a:ea typeface="Calibri"/>
                          <a:cs typeface="Times New Roman"/>
                        </a:rPr>
                        <a:t>14</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313131"/>
                          </a:solidFill>
                          <a:latin typeface="Bookman Old Style"/>
                          <a:ea typeface="Calibri"/>
                          <a:cs typeface="Times New Roman"/>
                        </a:rPr>
                        <a:t>1</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2000">
                          <a:solidFill>
                            <a:srgbClr val="313131"/>
                          </a:solidFill>
                          <a:latin typeface="Bookman Old Style"/>
                          <a:ea typeface="Calibri"/>
                          <a:cs typeface="Times New Roman"/>
                        </a:rPr>
                        <a:t>Step 2</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14 / 2</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7</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313131"/>
                          </a:solidFill>
                          <a:latin typeface="Bookman Old Style"/>
                          <a:ea typeface="Calibri"/>
                          <a:cs typeface="Times New Roman"/>
                        </a:rPr>
                        <a:t>0</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2000">
                          <a:solidFill>
                            <a:srgbClr val="313131"/>
                          </a:solidFill>
                          <a:latin typeface="Bookman Old Style"/>
                          <a:ea typeface="Calibri"/>
                          <a:cs typeface="Times New Roman"/>
                        </a:rPr>
                        <a:t>Step 3</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313131"/>
                          </a:solidFill>
                          <a:latin typeface="Bookman Old Style"/>
                          <a:ea typeface="Calibri"/>
                          <a:cs typeface="Times New Roman"/>
                        </a:rPr>
                        <a:t>7 / 2</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3</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1</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2000">
                          <a:solidFill>
                            <a:srgbClr val="313131"/>
                          </a:solidFill>
                          <a:latin typeface="Bookman Old Style"/>
                          <a:ea typeface="Calibri"/>
                          <a:cs typeface="Times New Roman"/>
                        </a:rPr>
                        <a:t>Step 4</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313131"/>
                          </a:solidFill>
                          <a:latin typeface="Bookman Old Style"/>
                          <a:ea typeface="Calibri"/>
                          <a:cs typeface="Times New Roman"/>
                        </a:rPr>
                        <a:t>3 / 2</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313131"/>
                          </a:solidFill>
                          <a:latin typeface="Bookman Old Style"/>
                          <a:ea typeface="Calibri"/>
                          <a:cs typeface="Times New Roman"/>
                        </a:rPr>
                        <a:t>1</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1</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15000"/>
                        </a:lnSpc>
                        <a:spcAft>
                          <a:spcPts val="0"/>
                        </a:spcAft>
                      </a:pPr>
                      <a:r>
                        <a:rPr lang="en-US" sz="2000">
                          <a:solidFill>
                            <a:srgbClr val="313131"/>
                          </a:solidFill>
                          <a:latin typeface="Bookman Old Style"/>
                          <a:ea typeface="Calibri"/>
                          <a:cs typeface="Times New Roman"/>
                        </a:rPr>
                        <a:t>Step 5</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313131"/>
                          </a:solidFill>
                          <a:latin typeface="Bookman Old Style"/>
                          <a:ea typeface="Calibri"/>
                          <a:cs typeface="Times New Roman"/>
                        </a:rPr>
                        <a:t>1 / 2</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313131"/>
                          </a:solidFill>
                          <a:latin typeface="Bookman Old Style"/>
                          <a:ea typeface="Calibri"/>
                          <a:cs typeface="Times New Roman"/>
                        </a:rPr>
                        <a:t>0</a:t>
                      </a:r>
                      <a:endParaRPr lang="en-US" sz="180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313131"/>
                          </a:solidFill>
                          <a:latin typeface="Bookman Old Style"/>
                          <a:ea typeface="Calibri"/>
                          <a:cs typeface="Times New Roman"/>
                        </a:rPr>
                        <a:t>1</a:t>
                      </a:r>
                      <a:endParaRPr lang="en-US" sz="1800" dirty="0">
                        <a:latin typeface="Calibri"/>
                        <a:ea typeface="Calibri"/>
                        <a:cs typeface="Times New Roman"/>
                      </a:endParaRPr>
                    </a:p>
                  </a:txBody>
                  <a:tcPr marL="76200" marR="76200" marT="76200" marB="7620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Error Detecting and Correction Codes</a:t>
            </a:r>
            <a:endParaRPr lang="en-US" dirty="0"/>
          </a:p>
        </p:txBody>
      </p:sp>
      <p:sp>
        <p:nvSpPr>
          <p:cNvPr id="3" name="Content Placeholder 2"/>
          <p:cNvSpPr>
            <a:spLocks noGrp="1"/>
          </p:cNvSpPr>
          <p:nvPr>
            <p:ph idx="1"/>
          </p:nvPr>
        </p:nvSpPr>
        <p:spPr/>
        <p:txBody>
          <a:bodyPr>
            <a:normAutofit/>
          </a:bodyPr>
          <a:lstStyle/>
          <a:p>
            <a:pPr algn="just"/>
            <a:r>
              <a:rPr lang="en-US" sz="2800" dirty="0" smtClean="0"/>
              <a:t>For reliable transmission and storage of digital data, error detection and correction is required. </a:t>
            </a:r>
          </a:p>
          <a:p>
            <a:pPr algn="just"/>
            <a:r>
              <a:rPr lang="en-US" sz="2800" dirty="0" smtClean="0"/>
              <a:t>Below are a few examples of codes which permit error detection and error correction after detection.</a:t>
            </a:r>
          </a:p>
          <a:p>
            <a:pPr algn="just"/>
            <a:endParaRPr lang="en-US" sz="28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Error Detecting</a:t>
            </a:r>
            <a:endParaRPr lang="en-US" dirty="0"/>
          </a:p>
        </p:txBody>
      </p:sp>
      <p:sp>
        <p:nvSpPr>
          <p:cNvPr id="3" name="Content Placeholder 2"/>
          <p:cNvSpPr>
            <a:spLocks noGrp="1"/>
          </p:cNvSpPr>
          <p:nvPr>
            <p:ph idx="1"/>
          </p:nvPr>
        </p:nvSpPr>
        <p:spPr/>
        <p:txBody>
          <a:bodyPr/>
          <a:lstStyle/>
          <a:p>
            <a:pPr algn="just"/>
            <a:r>
              <a:rPr lang="en-US" dirty="0" smtClean="0"/>
              <a:t>When data is transmitted from one point to another, like in wireless transmission, or it is just stored, like in hard disks and memories, there are chances that data may get corrupted. </a:t>
            </a:r>
            <a:endParaRPr lang="en-US" dirty="0" smtClean="0"/>
          </a:p>
          <a:p>
            <a:pPr algn="just"/>
            <a:r>
              <a:rPr lang="en-US" dirty="0" smtClean="0"/>
              <a:t>To </a:t>
            </a:r>
            <a:r>
              <a:rPr lang="en-US" dirty="0" smtClean="0"/>
              <a:t>detect these data errors, we use special codes, which are error detection codes.</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Parity</a:t>
            </a:r>
            <a:endParaRPr lang="en-US" dirty="0"/>
          </a:p>
        </p:txBody>
      </p:sp>
      <p:sp>
        <p:nvSpPr>
          <p:cNvPr id="3" name="Content Placeholder 2"/>
          <p:cNvSpPr>
            <a:spLocks noGrp="1"/>
          </p:cNvSpPr>
          <p:nvPr>
            <p:ph idx="1"/>
          </p:nvPr>
        </p:nvSpPr>
        <p:spPr>
          <a:xfrm>
            <a:off x="428596" y="1500174"/>
            <a:ext cx="8229600" cy="4525963"/>
          </a:xfrm>
        </p:spPr>
        <p:txBody>
          <a:bodyPr>
            <a:noAutofit/>
          </a:bodyPr>
          <a:lstStyle/>
          <a:p>
            <a:pPr algn="just"/>
            <a:r>
              <a:rPr lang="en-US" sz="2200" dirty="0" smtClean="0"/>
              <a:t>In parity codes, every data byte, or nibble (according to how user wants to use it) is checked if they have even number of ones or even number of zeros. </a:t>
            </a:r>
            <a:endParaRPr lang="en-US" sz="2200" dirty="0" smtClean="0"/>
          </a:p>
          <a:p>
            <a:pPr algn="just"/>
            <a:r>
              <a:rPr lang="en-US" sz="2200" dirty="0" smtClean="0"/>
              <a:t>Based </a:t>
            </a:r>
            <a:r>
              <a:rPr lang="en-US" sz="2200" dirty="0" smtClean="0"/>
              <a:t>on this information an additional bit is appended to the original data. </a:t>
            </a:r>
            <a:endParaRPr lang="en-US" sz="2200" dirty="0" smtClean="0"/>
          </a:p>
          <a:p>
            <a:pPr algn="just"/>
            <a:r>
              <a:rPr lang="en-US" sz="2200" dirty="0" smtClean="0"/>
              <a:t>Thus </a:t>
            </a:r>
            <a:r>
              <a:rPr lang="en-US" sz="2200" dirty="0" smtClean="0"/>
              <a:t>if we consider 8-bit data, adding the parity bit will make it 9 bit long.</a:t>
            </a:r>
          </a:p>
          <a:p>
            <a:pPr algn="just">
              <a:buNone/>
            </a:pPr>
            <a:endParaRPr lang="en-US" sz="2200" dirty="0" smtClean="0"/>
          </a:p>
          <a:p>
            <a:pPr algn="just"/>
            <a:endParaRPr lang="en-US" sz="22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US" sz="2200" dirty="0" smtClean="0"/>
              <a:t>At the receiver side, once again parity is calculated and matched with the received parity (bit 9), and if they match, data is ok, otherwise data is corrupt.</a:t>
            </a:r>
          </a:p>
          <a:p>
            <a:pPr algn="just"/>
            <a:r>
              <a:rPr lang="en-US" sz="2200" dirty="0" smtClean="0"/>
              <a:t>There are two types of parity:</a:t>
            </a:r>
          </a:p>
          <a:p>
            <a:pPr lvl="1" algn="just"/>
            <a:r>
              <a:rPr lang="en-US" sz="2200" b="1" dirty="0" smtClean="0"/>
              <a:t>Even parity:</a:t>
            </a:r>
            <a:r>
              <a:rPr lang="en-US" sz="2200" dirty="0" smtClean="0"/>
              <a:t> Checks if there is an even number of ones; if so, parity bit is zero. When the number of ones is odd then parity bit is set to 1.</a:t>
            </a:r>
          </a:p>
          <a:p>
            <a:pPr lvl="1" algn="just"/>
            <a:r>
              <a:rPr lang="en-US" sz="2200" b="1" dirty="0" smtClean="0"/>
              <a:t>Odd Parity:</a:t>
            </a:r>
            <a:r>
              <a:rPr lang="en-US" sz="2200" dirty="0" smtClean="0"/>
              <a:t> Checks if there is an odd number of ones; if so, parity bit is zero. When number of ones is even then parity bit is set to 1.</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Error correcting codes</a:t>
            </a:r>
            <a:endParaRPr lang="en-US" dirty="0"/>
          </a:p>
        </p:txBody>
      </p:sp>
      <p:sp>
        <p:nvSpPr>
          <p:cNvPr id="3" name="Content Placeholder 2"/>
          <p:cNvSpPr>
            <a:spLocks noGrp="1"/>
          </p:cNvSpPr>
          <p:nvPr>
            <p:ph idx="1"/>
          </p:nvPr>
        </p:nvSpPr>
        <p:spPr/>
        <p:txBody>
          <a:bodyPr>
            <a:normAutofit/>
          </a:bodyPr>
          <a:lstStyle/>
          <a:p>
            <a:pPr algn="just"/>
            <a:r>
              <a:rPr lang="en-US" sz="2400" dirty="0" smtClean="0"/>
              <a:t>Error-correcting codes not only detect errors, but also </a:t>
            </a:r>
            <a:r>
              <a:rPr lang="en-US" sz="2400" dirty="0" smtClean="0"/>
              <a:t>correct them. </a:t>
            </a:r>
            <a:endParaRPr lang="en-US" sz="2400" dirty="0" smtClean="0"/>
          </a:p>
          <a:p>
            <a:pPr algn="just"/>
            <a:r>
              <a:rPr lang="en-US" sz="2400" dirty="0" smtClean="0"/>
              <a:t>This </a:t>
            </a:r>
            <a:r>
              <a:rPr lang="en-US" sz="2400" dirty="0" smtClean="0"/>
              <a:t>is used normally in Satellite communication, where turn-around delay is very </a:t>
            </a:r>
            <a:r>
              <a:rPr lang="en-US" sz="2400" dirty="0" smtClean="0"/>
              <a:t>high </a:t>
            </a:r>
            <a:r>
              <a:rPr lang="en-US" sz="2400" dirty="0" smtClean="0"/>
              <a:t>as is the probability of data getting corrupt</a:t>
            </a:r>
            <a:r>
              <a:rPr lang="en-US" sz="2400" dirty="0" smtClean="0"/>
              <a:t>.</a:t>
            </a:r>
          </a:p>
          <a:p>
            <a:pPr algn="just"/>
            <a:r>
              <a:rPr lang="en-US" sz="2400" b="1" dirty="0" smtClean="0"/>
              <a:t>Example: Hamming </a:t>
            </a:r>
            <a:r>
              <a:rPr lang="en-US" sz="2400" b="1" dirty="0" smtClean="0"/>
              <a:t>Code</a:t>
            </a:r>
            <a:endParaRPr lang="en-US" sz="24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Alpha numeric codes</a:t>
            </a:r>
            <a:endParaRPr lang="en-US" dirty="0"/>
          </a:p>
        </p:txBody>
      </p:sp>
      <p:sp>
        <p:nvSpPr>
          <p:cNvPr id="3" name="Content Placeholder 2"/>
          <p:cNvSpPr>
            <a:spLocks noGrp="1"/>
          </p:cNvSpPr>
          <p:nvPr>
            <p:ph idx="1"/>
          </p:nvPr>
        </p:nvSpPr>
        <p:spPr/>
        <p:txBody>
          <a:bodyPr/>
          <a:lstStyle/>
          <a:p>
            <a:r>
              <a:rPr lang="en-US" dirty="0" smtClean="0"/>
              <a:t>These are the codes which represents alphanumeric information such as letters of alphabet, decimal numbers as sequence of 0 and 1.</a:t>
            </a:r>
          </a:p>
          <a:p>
            <a:r>
              <a:rPr lang="en-US" dirty="0" smtClean="0"/>
              <a:t>Example: ASCII and EBCDIC</a:t>
            </a: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Alphanumeric Codes</a:t>
            </a:r>
            <a:endParaRPr lang="en-US" dirty="0"/>
          </a:p>
        </p:txBody>
      </p:sp>
      <p:sp>
        <p:nvSpPr>
          <p:cNvPr id="3" name="Content Placeholder 2"/>
          <p:cNvSpPr>
            <a:spLocks noGrp="1"/>
          </p:cNvSpPr>
          <p:nvPr>
            <p:ph idx="1"/>
          </p:nvPr>
        </p:nvSpPr>
        <p:spPr/>
        <p:txBody>
          <a:bodyPr>
            <a:normAutofit/>
          </a:bodyPr>
          <a:lstStyle/>
          <a:p>
            <a:pPr algn="just"/>
            <a:r>
              <a:rPr lang="en-US" sz="2800" dirty="0" smtClean="0"/>
              <a:t>The binary codes that can be used to represent all the letters of the alphabet, numbers and mathematical symbols, punctuation marks, are known as alphanumeric codes or character codes. </a:t>
            </a:r>
            <a:endParaRPr lang="en-US" sz="2800" dirty="0" smtClean="0"/>
          </a:p>
          <a:p>
            <a:pPr algn="just"/>
            <a:r>
              <a:rPr lang="en-US" sz="2800" dirty="0" smtClean="0"/>
              <a:t>These </a:t>
            </a:r>
            <a:r>
              <a:rPr lang="en-US" sz="2800" dirty="0" smtClean="0"/>
              <a:t>codes enable us to interface the input-output devices like the keyboard, printers, video displays with the computer.</a:t>
            </a:r>
            <a:endParaRPr lang="en-US" sz="28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40</a:t>
            </a:fld>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ASCII Code</a:t>
            </a:r>
            <a:endParaRPr lang="en-US" dirty="0"/>
          </a:p>
        </p:txBody>
      </p:sp>
      <p:sp>
        <p:nvSpPr>
          <p:cNvPr id="3" name="Content Placeholder 2"/>
          <p:cNvSpPr>
            <a:spLocks noGrp="1"/>
          </p:cNvSpPr>
          <p:nvPr>
            <p:ph idx="1"/>
          </p:nvPr>
        </p:nvSpPr>
        <p:spPr/>
        <p:txBody>
          <a:bodyPr>
            <a:noAutofit/>
          </a:bodyPr>
          <a:lstStyle/>
          <a:p>
            <a:pPr algn="just"/>
            <a:r>
              <a:rPr lang="en-US" sz="2200" dirty="0" smtClean="0"/>
              <a:t>ASCII stands for American Standard Code for Information Interchange. </a:t>
            </a:r>
            <a:endParaRPr lang="en-US" sz="2200" dirty="0" smtClean="0"/>
          </a:p>
          <a:p>
            <a:pPr algn="just"/>
            <a:r>
              <a:rPr lang="en-US" sz="2200" dirty="0" smtClean="0"/>
              <a:t>It </a:t>
            </a:r>
            <a:r>
              <a:rPr lang="en-US" sz="2200" dirty="0" smtClean="0"/>
              <a:t>has become a world standard alphanumeric code for microcomputers and computers</a:t>
            </a:r>
            <a:r>
              <a:rPr lang="en-US" sz="2200" dirty="0" smtClean="0"/>
              <a:t>.</a:t>
            </a:r>
          </a:p>
          <a:p>
            <a:pPr algn="just"/>
            <a:r>
              <a:rPr lang="en-US" sz="2200" dirty="0" smtClean="0"/>
              <a:t> </a:t>
            </a:r>
            <a:r>
              <a:rPr lang="en-US" sz="2200" dirty="0" smtClean="0"/>
              <a:t>It is a 7-bit code representing 2</a:t>
            </a:r>
            <a:r>
              <a:rPr lang="en-US" sz="2200" baseline="30000" dirty="0" smtClean="0"/>
              <a:t>7</a:t>
            </a:r>
            <a:r>
              <a:rPr lang="en-US" sz="2200" dirty="0" smtClean="0"/>
              <a:t> = 128 different characters. These characters represent 26 upper case letters (A to Z), 26 lowercase letters (a to z), 10 numbers (0 to 9), 33 special characters and symbols and 33 control characters</a:t>
            </a:r>
            <a:r>
              <a:rPr lang="en-US" sz="2200" dirty="0" smtClean="0"/>
              <a:t>.</a:t>
            </a:r>
            <a:r>
              <a:rPr lang="en-US" sz="2200" dirty="0" smtClean="0"/>
              <a:t> </a:t>
            </a:r>
          </a:p>
          <a:p>
            <a:pPr algn="just"/>
            <a:r>
              <a:rPr lang="en-US" sz="2200" dirty="0" smtClean="0"/>
              <a:t>The 7-bit code is divided into two portions, The leftmost 3 bits portion is called zone bits and the 4-bit portion on the right is called numeric bits</a:t>
            </a:r>
            <a:r>
              <a:rPr lang="en-US" sz="2200" dirty="0" smtClean="0"/>
              <a:t>.</a:t>
            </a:r>
            <a:endParaRPr lang="en-US" sz="2200" dirty="0" smtClean="0"/>
          </a:p>
          <a:p>
            <a:pPr algn="just"/>
            <a:r>
              <a:rPr lang="en-US" sz="2200" dirty="0" smtClean="0"/>
              <a:t>An 8-bit version of ASCII code is known as USACC-II 8 or ASCII-8. The 8-bit version can represent a maximum of 256 characters.</a:t>
            </a:r>
          </a:p>
          <a:p>
            <a:pPr algn="just"/>
            <a:endParaRPr lang="en-US" sz="22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41</a:t>
            </a:fld>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EBCDIC Code</a:t>
            </a:r>
            <a:endParaRPr lang="en-US" dirty="0"/>
          </a:p>
        </p:txBody>
      </p:sp>
      <p:sp>
        <p:nvSpPr>
          <p:cNvPr id="3" name="Content Placeholder 2"/>
          <p:cNvSpPr>
            <a:spLocks noGrp="1"/>
          </p:cNvSpPr>
          <p:nvPr>
            <p:ph idx="1"/>
          </p:nvPr>
        </p:nvSpPr>
        <p:spPr/>
        <p:txBody>
          <a:bodyPr>
            <a:normAutofit/>
          </a:bodyPr>
          <a:lstStyle/>
          <a:p>
            <a:pPr algn="just"/>
            <a:r>
              <a:rPr lang="en-US" sz="2400" dirty="0" smtClean="0"/>
              <a:t>EBCDIC stands for Extended Binary Coded Decimal Interchange. It is mainly used with large computer systems like mainframes. </a:t>
            </a:r>
            <a:endParaRPr lang="en-US" sz="2400" dirty="0" smtClean="0"/>
          </a:p>
          <a:p>
            <a:pPr algn="just"/>
            <a:r>
              <a:rPr lang="en-US" sz="2400" dirty="0" smtClean="0"/>
              <a:t>EBCDIC </a:t>
            </a:r>
            <a:r>
              <a:rPr lang="en-US" sz="2400" dirty="0" smtClean="0"/>
              <a:t>is an 8-bit code and thus </a:t>
            </a:r>
            <a:r>
              <a:rPr lang="en-US" sz="2400" dirty="0" smtClean="0"/>
              <a:t>accommodates </a:t>
            </a:r>
            <a:r>
              <a:rPr lang="en-US" sz="2400" dirty="0" smtClean="0"/>
              <a:t>up to 256 characters. An EBCDIC code is divided into two portions: 4 zone bits (on the left) and 4 numeric bits (on the right).</a:t>
            </a:r>
          </a:p>
          <a:p>
            <a:pPr algn="just"/>
            <a:r>
              <a:rPr lang="en-US" sz="2400" dirty="0" smtClean="0"/>
              <a:t/>
            </a:r>
            <a:br>
              <a:rPr lang="en-US" sz="2400" dirty="0" smtClean="0"/>
            </a:br>
            <a:endParaRPr lang="en-US" sz="24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42</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Weighted Code</a:t>
            </a:r>
            <a:endParaRPr lang="en-US" dirty="0"/>
          </a:p>
        </p:txBody>
      </p:sp>
      <p:sp>
        <p:nvSpPr>
          <p:cNvPr id="3" name="Content Placeholder 2"/>
          <p:cNvSpPr>
            <a:spLocks noGrp="1"/>
          </p:cNvSpPr>
          <p:nvPr>
            <p:ph idx="1"/>
          </p:nvPr>
        </p:nvSpPr>
        <p:spPr/>
        <p:txBody>
          <a:bodyPr>
            <a:normAutofit/>
          </a:bodyPr>
          <a:lstStyle/>
          <a:p>
            <a:pPr algn="just"/>
            <a:r>
              <a:rPr lang="en-US" sz="2800" dirty="0" smtClean="0"/>
              <a:t>Weighted binary codes are those which obey the positional weighting principles, each position of the number represents a specific weight. </a:t>
            </a:r>
          </a:p>
          <a:p>
            <a:pPr algn="just"/>
            <a:r>
              <a:rPr lang="en-US" sz="2800" dirty="0" smtClean="0"/>
              <a:t>The binary counting sequence is an example.</a:t>
            </a:r>
            <a:endParaRPr lang="en-US" sz="28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5</a:t>
            </a:fld>
            <a:endParaRPr lang="en-US" dirty="0"/>
          </a:p>
        </p:txBody>
      </p:sp>
      <p:pic>
        <p:nvPicPr>
          <p:cNvPr id="4097" name="Picture 3" descr="Weighted Code"/>
          <p:cNvPicPr>
            <a:picLocks noChangeAspect="1" noChangeArrowheads="1"/>
          </p:cNvPicPr>
          <p:nvPr/>
        </p:nvPicPr>
        <p:blipFill>
          <a:blip r:embed="rId2"/>
          <a:srcRect/>
          <a:stretch>
            <a:fillRect/>
          </a:stretch>
        </p:blipFill>
        <p:spPr bwMode="auto">
          <a:xfrm>
            <a:off x="2143108" y="3643314"/>
            <a:ext cx="5457531" cy="25717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6</a:t>
            </a:fld>
            <a:endParaRPr lang="en-US" dirty="0"/>
          </a:p>
        </p:txBody>
      </p:sp>
      <p:pic>
        <p:nvPicPr>
          <p:cNvPr id="2050" name="Picture 2"/>
          <p:cNvPicPr>
            <a:picLocks noChangeAspect="1" noChangeArrowheads="1"/>
          </p:cNvPicPr>
          <p:nvPr/>
        </p:nvPicPr>
        <p:blipFill>
          <a:blip r:embed="rId2"/>
          <a:srcRect/>
          <a:stretch>
            <a:fillRect/>
          </a:stretch>
        </p:blipFill>
        <p:spPr bwMode="auto">
          <a:xfrm>
            <a:off x="300038" y="428604"/>
            <a:ext cx="8543925" cy="557216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7</a:t>
            </a:fld>
            <a:endParaRPr lang="en-US" dirty="0"/>
          </a:p>
        </p:txBody>
      </p:sp>
      <p:pic>
        <p:nvPicPr>
          <p:cNvPr id="24578" name="image2.png"/>
          <p:cNvPicPr>
            <a:picLocks noChangeAspect="1" noChangeArrowheads="1"/>
          </p:cNvPicPr>
          <p:nvPr/>
        </p:nvPicPr>
        <p:blipFill>
          <a:blip r:embed="rId2"/>
          <a:srcRect/>
          <a:stretch>
            <a:fillRect/>
          </a:stretch>
        </p:blipFill>
        <p:spPr bwMode="auto">
          <a:xfrm>
            <a:off x="-1" y="0"/>
            <a:ext cx="9144001"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8421 Code/BCD Code</a:t>
            </a:r>
            <a:endParaRPr lang="en-US" dirty="0"/>
          </a:p>
        </p:txBody>
      </p:sp>
      <p:sp>
        <p:nvSpPr>
          <p:cNvPr id="3" name="Content Placeholder 2"/>
          <p:cNvSpPr>
            <a:spLocks noGrp="1"/>
          </p:cNvSpPr>
          <p:nvPr>
            <p:ph idx="1"/>
          </p:nvPr>
        </p:nvSpPr>
        <p:spPr/>
        <p:txBody>
          <a:bodyPr>
            <a:normAutofit/>
          </a:bodyPr>
          <a:lstStyle/>
          <a:p>
            <a:pPr algn="just"/>
            <a:r>
              <a:rPr lang="en-US" sz="2400" dirty="0" smtClean="0"/>
              <a:t>The BCD (Binary Coded Decimal) is a straight assignment of the binary equivalent. </a:t>
            </a:r>
          </a:p>
          <a:p>
            <a:r>
              <a:rPr lang="en-US" sz="2400" dirty="0" smtClean="0"/>
              <a:t>It is possible to assign weights to the binary bits according to their positions. The weights in the BCD code are 8,4,2,1.</a:t>
            </a:r>
            <a:r>
              <a:rPr lang="en-US" sz="2400" b="1" dirty="0" smtClean="0"/>
              <a:t> </a:t>
            </a:r>
          </a:p>
          <a:p>
            <a:r>
              <a:rPr lang="en-US" sz="2400" b="1" dirty="0" smtClean="0"/>
              <a:t>Example:</a:t>
            </a:r>
            <a:r>
              <a:rPr lang="en-US" sz="2400" dirty="0" smtClean="0"/>
              <a:t> The bit assignment 1001, can be seen by its weights to represent the decimal 9 because:  </a:t>
            </a:r>
          </a:p>
          <a:p>
            <a:endParaRPr lang="en-US" sz="2400" dirty="0" smtClean="0"/>
          </a:p>
          <a:p>
            <a:r>
              <a:rPr lang="en-US" sz="2400" dirty="0" smtClean="0"/>
              <a:t>1x8+0x4+0x2+1x1 = 9</a:t>
            </a:r>
          </a:p>
          <a:p>
            <a:pPr algn="just"/>
            <a:endParaRPr lang="en-US" sz="24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2421 Code</a:t>
            </a:r>
            <a:endParaRPr lang="en-US" dirty="0"/>
          </a:p>
        </p:txBody>
      </p:sp>
      <p:sp>
        <p:nvSpPr>
          <p:cNvPr id="3" name="Content Placeholder 2"/>
          <p:cNvSpPr>
            <a:spLocks noGrp="1"/>
          </p:cNvSpPr>
          <p:nvPr>
            <p:ph idx="1"/>
          </p:nvPr>
        </p:nvSpPr>
        <p:spPr/>
        <p:txBody>
          <a:bodyPr/>
          <a:lstStyle/>
          <a:p>
            <a:r>
              <a:rPr lang="en-US" sz="2800" dirty="0" smtClean="0"/>
              <a:t>This is a weighted code, its weights are 2, 4, 2 and 1.</a:t>
            </a:r>
          </a:p>
          <a:p>
            <a:pPr>
              <a:buNone/>
            </a:pPr>
            <a:endParaRPr lang="en-US" sz="2800" dirty="0" smtClean="0"/>
          </a:p>
          <a:p>
            <a:r>
              <a:rPr lang="en-US" sz="2800" dirty="0" smtClean="0"/>
              <a:t>A decimal number is represented in 4-bit form and the total four bits weight is 2 + 4 + 2 + 1 = 9. </a:t>
            </a:r>
          </a:p>
          <a:p>
            <a:pPr>
              <a:buNone/>
            </a:pPr>
            <a:endParaRPr lang="en-US" sz="2800" dirty="0" smtClean="0"/>
          </a:p>
          <a:p>
            <a:r>
              <a:rPr lang="en-US" sz="2800" dirty="0" smtClean="0"/>
              <a:t>Hence the 2421 code represents the decimal numbers from 0 to 9</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1374</TotalTime>
  <Words>1423</Words>
  <Application>Microsoft Office PowerPoint</Application>
  <PresentationFormat>On-screen Show (4:3)</PresentationFormat>
  <Paragraphs>237</Paragraphs>
  <Slides>42</Slides>
  <Notes>0</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 Gudlavalleru Engineering College Department of CSE DIGITAL LOGIC DESIGN</vt:lpstr>
      <vt:lpstr>Slide 2</vt:lpstr>
      <vt:lpstr>Numeric codes</vt:lpstr>
      <vt:lpstr>Alpha numeric codes</vt:lpstr>
      <vt:lpstr>Weighted Code</vt:lpstr>
      <vt:lpstr>Slide 6</vt:lpstr>
      <vt:lpstr>Slide 7</vt:lpstr>
      <vt:lpstr>8421 Code/BCD Code</vt:lpstr>
      <vt:lpstr>2421 Code</vt:lpstr>
      <vt:lpstr> 5211 Code</vt:lpstr>
      <vt:lpstr>self complementing code</vt:lpstr>
      <vt:lpstr>Reflective Code </vt:lpstr>
      <vt:lpstr>Slide 13</vt:lpstr>
      <vt:lpstr>Sequential Codes</vt:lpstr>
      <vt:lpstr> Non Weighted Codes</vt:lpstr>
      <vt:lpstr>Excess-3 Code</vt:lpstr>
      <vt:lpstr>Slide 17</vt:lpstr>
      <vt:lpstr>Gray Code</vt:lpstr>
      <vt:lpstr>Slide 19</vt:lpstr>
      <vt:lpstr>Binary to gray code conversion </vt:lpstr>
      <vt:lpstr>Slide 21</vt:lpstr>
      <vt:lpstr>Slide 22</vt:lpstr>
      <vt:lpstr>Gray code to binary conversion </vt:lpstr>
      <vt:lpstr>Slide 24</vt:lpstr>
      <vt:lpstr>Binary Coded Decimal (BCD) code </vt:lpstr>
      <vt:lpstr>Slide 26</vt:lpstr>
      <vt:lpstr>Slide 27</vt:lpstr>
      <vt:lpstr>Slide 28</vt:lpstr>
      <vt:lpstr>Conversions</vt:lpstr>
      <vt:lpstr>Binary to BCD Conversion </vt:lpstr>
      <vt:lpstr>Slide 31</vt:lpstr>
      <vt:lpstr>BCD to Binary Conversion </vt:lpstr>
      <vt:lpstr>Slide 33</vt:lpstr>
      <vt:lpstr>Slide 34</vt:lpstr>
      <vt:lpstr>Error Detecting and Correction Codes</vt:lpstr>
      <vt:lpstr>Error Detecting</vt:lpstr>
      <vt:lpstr>Parity</vt:lpstr>
      <vt:lpstr>Slide 38</vt:lpstr>
      <vt:lpstr>Error correcting codes</vt:lpstr>
      <vt:lpstr>Alphanumeric Codes</vt:lpstr>
      <vt:lpstr>ASCII Code</vt:lpstr>
      <vt:lpstr>EBCDIC Code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 USER</dc:creator>
  <cp:lastModifiedBy>Windows User</cp:lastModifiedBy>
  <cp:revision>231</cp:revision>
  <dcterms:created xsi:type="dcterms:W3CDTF">2020-08-17T05:02:06Z</dcterms:created>
  <dcterms:modified xsi:type="dcterms:W3CDTF">2020-09-11T09:32:35Z</dcterms:modified>
</cp:coreProperties>
</file>