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7" r:id="rId3"/>
    <p:sldId id="661" r:id="rId4"/>
    <p:sldId id="724" r:id="rId5"/>
    <p:sldId id="686" r:id="rId6"/>
    <p:sldId id="665" r:id="rId7"/>
    <p:sldId id="755" r:id="rId8"/>
    <p:sldId id="687" r:id="rId9"/>
    <p:sldId id="756" r:id="rId10"/>
    <p:sldId id="757" r:id="rId11"/>
    <p:sldId id="688" r:id="rId12"/>
    <p:sldId id="758" r:id="rId13"/>
    <p:sldId id="725" r:id="rId14"/>
    <p:sldId id="759" r:id="rId15"/>
    <p:sldId id="760" r:id="rId16"/>
    <p:sldId id="761" r:id="rId17"/>
    <p:sldId id="728" r:id="rId18"/>
    <p:sldId id="731" r:id="rId19"/>
    <p:sldId id="732" r:id="rId20"/>
    <p:sldId id="733" r:id="rId21"/>
    <p:sldId id="734" r:id="rId22"/>
    <p:sldId id="736" r:id="rId23"/>
    <p:sldId id="737" r:id="rId24"/>
    <p:sldId id="738" r:id="rId25"/>
    <p:sldId id="739" r:id="rId26"/>
    <p:sldId id="740" r:id="rId27"/>
    <p:sldId id="741" r:id="rId28"/>
    <p:sldId id="742" r:id="rId29"/>
    <p:sldId id="743" r:id="rId30"/>
    <p:sldId id="744" r:id="rId31"/>
    <p:sldId id="745" r:id="rId32"/>
    <p:sldId id="746" r:id="rId33"/>
    <p:sldId id="747" r:id="rId34"/>
    <p:sldId id="748" r:id="rId35"/>
    <p:sldId id="749" r:id="rId36"/>
    <p:sldId id="762" r:id="rId37"/>
    <p:sldId id="75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0000"/>
    <a:srgbClr val="870581"/>
    <a:srgbClr val="FF0066"/>
    <a:srgbClr val="0000CC"/>
    <a:srgbClr val="005024"/>
    <a:srgbClr val="7166FC"/>
    <a:srgbClr val="EF73E0"/>
    <a:srgbClr val="BBF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37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2/24/2024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tpoint.com/unsupervised-machine-learning" TargetMode="External"/><Relationship Id="rId2" Type="http://schemas.openxmlformats.org/officeDocument/2006/relationships/hyperlink" Target="https://dataaspirant.com/category/machine-learning-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vatpoint.com/k-means-clustering-algorithm-in-machine-learn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7315200" cy="19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0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(Un Supervised Learning)</a:t>
            </a:r>
            <a:endParaRPr lang="en-US" sz="5400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14" y="1219200"/>
            <a:ext cx="222885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CLUSTERING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8534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Clustering 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Clustering, aims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segment or partition data,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that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similar observations are grouped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together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luster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group of similar entities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are kept together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In the </a:t>
            </a:r>
            <a:r>
              <a:rPr lang="en-US" sz="2400" b="1" dirty="0">
                <a:hlinkClick r:id="rId2"/>
              </a:rPr>
              <a:t>machine learning world</a:t>
            </a:r>
            <a:r>
              <a:rPr lang="en-US" sz="2400" dirty="0"/>
              <a:t>, clustering is the process in which we </a:t>
            </a:r>
            <a:r>
              <a:rPr lang="en-US" sz="2400" b="1" dirty="0">
                <a:solidFill>
                  <a:srgbClr val="870581"/>
                </a:solidFill>
              </a:rPr>
              <a:t>segregate a heap of data points </a:t>
            </a:r>
            <a:r>
              <a:rPr lang="en-US" sz="2400" b="1" dirty="0">
                <a:solidFill>
                  <a:srgbClr val="00B050"/>
                </a:solidFill>
              </a:rPr>
              <a:t>into clusters</a:t>
            </a:r>
            <a:r>
              <a:rPr lang="en-US" sz="2400" b="1" dirty="0"/>
              <a:t> </a:t>
            </a:r>
            <a:r>
              <a:rPr lang="en-US" sz="2400" dirty="0"/>
              <a:t>on the basis of </a:t>
            </a:r>
            <a:r>
              <a:rPr lang="en-US" sz="2400" b="1" dirty="0">
                <a:solidFill>
                  <a:srgbClr val="FF0000"/>
                </a:solidFill>
              </a:rPr>
              <a:t>their features</a:t>
            </a:r>
            <a:r>
              <a:rPr lang="en-US" sz="2400" dirty="0"/>
              <a:t>. 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an 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unsupervised learning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method, hence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no supervision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provided to the algorithm, and it deals with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unlabeled dataset.</a:t>
            </a:r>
            <a:endParaRPr lang="en-IN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Clustering 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9" descr="Examples for supervised and unsupervised classifi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34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4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962400"/>
            <a:ext cx="58578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70166" y="889843"/>
            <a:ext cx="8603668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Imagine you have a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number of objects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basket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item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distinct set of features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size, shape, color, etc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Imagine now that you have been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tasked with grouping each of the objects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basket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 natural first question to ask is, ‘on what basis will I group these objects?’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size, shape, or color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30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Clustering Algorithms are: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Partitioning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Clustering or K-means Clustering.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Density-Based Clustering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Distribution Model-Based Clustering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Fuzzy Clustering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IN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52400"/>
            <a:ext cx="873066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Partitioning Methods </a:t>
            </a:r>
            <a:r>
              <a:rPr lang="en-US" sz="40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(or) </a:t>
            </a:r>
            <a:br>
              <a:rPr lang="en-US" sz="40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K- Means Algorithm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84732" y="1371600"/>
            <a:ext cx="86544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type of clustering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divides the data into non-hierarchical groups. </a:t>
            </a:r>
            <a:endParaRPr lang="en-US" sz="2400" b="1" dirty="0" smtClean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also known as the 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centroid-based method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common example of partitioning clustering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  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2"/>
              </a:rPr>
              <a:t>K-Means Clustering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algorithm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algorithm is an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iterative algorithm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artitions the dataset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features into K number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predefined non- overlapping distinct clusters or subgroups.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52400"/>
            <a:ext cx="87306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Steps in K-Means Algorithm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52400"/>
            <a:ext cx="87306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Algorithm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0300"/>
            <a:ext cx="7848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Clustering 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1000" y="2333685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First we have to specify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number of clusters </a:t>
            </a:r>
            <a:r>
              <a:rPr lang="en-US" sz="2400" b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, K.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 initially, we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assume K=3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we have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divide the given points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into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3 Clusters.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, we can select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randomly 3 data points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from given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8 points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as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centroid.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here the points are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: A1(2,10) , A4(5,8) and A7(1,2)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IN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228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77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152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Next, we calculate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Second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assume centroid point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to all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remaining points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A4(5,8)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to all remaining points.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624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77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486400"/>
          </a:xfrm>
        </p:spPr>
        <p:txBody>
          <a:bodyPr>
            <a:normAutofit fontScale="92500" lnSpcReduction="10000"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870581"/>
                </a:solidFill>
                <a:latin typeface="Baskerville Old Face" pitchFamily="18" charset="0"/>
              </a:rPr>
              <a:t>U</a:t>
            </a: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nsupervised Learning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Types of Unsupervised Learning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Comparison b/w SL and USL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Clustering Analysis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Partitioning  Methods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K-Means Clustering  Algorithm Problem.</a:t>
            </a:r>
          </a:p>
          <a:p>
            <a:pPr marL="914400" lvl="3" indent="0">
              <a:lnSpc>
                <a:spcPct val="150000"/>
              </a:lnSpc>
              <a:buNone/>
            </a:pPr>
            <a:endParaRPr lang="en-US" sz="31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152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Next, we calculate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Third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assume centroid point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to all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remaining points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A7(1,2)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to all remaining points.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77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1524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Next, we have to place the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points(2,10)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 belongs to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which cluster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So that we observe the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distances of mean1,mean2, mean3 values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Finally we have to take the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shortest value among all values.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77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76200"/>
            <a:ext cx="8153400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Here, the three clusters are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57" y="762000"/>
            <a:ext cx="6553200" cy="23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670" y="31242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we update the centroids, can be calculated as simply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x-pts and y-pts.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cluster-1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have only one point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(2,10)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Cluster-2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calculate, 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98404" y="4878521"/>
                <a:ext cx="2246900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I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1" i="1">
                              <a:latin typeface="Cambria Math"/>
                            </a:rPr>
                            <m:t>𝟖</m:t>
                          </m:r>
                          <m:r>
                            <a:rPr lang="en-IN" b="1" i="1">
                              <a:latin typeface="Cambria Math"/>
                            </a:rPr>
                            <m:t>+</m:t>
                          </m:r>
                          <m:r>
                            <a:rPr lang="en-IN" b="1" i="1">
                              <a:latin typeface="Cambria Math"/>
                            </a:rPr>
                            <m:t>𝟓</m:t>
                          </m:r>
                          <m:r>
                            <a:rPr lang="en-IN" b="1" i="1">
                              <a:latin typeface="Cambria Math"/>
                            </a:rPr>
                            <m:t>+</m:t>
                          </m:r>
                          <m:r>
                            <a:rPr lang="en-IN" b="1" i="1">
                              <a:latin typeface="Cambria Math"/>
                            </a:rPr>
                            <m:t>𝟕</m:t>
                          </m:r>
                          <m:r>
                            <a:rPr lang="en-IN" b="1" i="1">
                              <a:latin typeface="Cambria Math"/>
                            </a:rPr>
                            <m:t>+</m:t>
                          </m:r>
                          <m:r>
                            <a:rPr lang="en-IN" b="1" i="1">
                              <a:latin typeface="Cambria Math"/>
                            </a:rPr>
                            <m:t>𝟔</m:t>
                          </m:r>
                          <m:r>
                            <a:rPr lang="en-IN" b="1" i="1">
                              <a:latin typeface="Cambria Math"/>
                            </a:rPr>
                            <m:t>+</m:t>
                          </m:r>
                          <m:r>
                            <a:rPr lang="en-IN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IN" b="1" i="1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404" y="4878521"/>
                <a:ext cx="2246900" cy="618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65170" y="4876800"/>
                <a:ext cx="2137230" cy="721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i="1" dirty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b="1" i="1">
                            <a:latin typeface="Cambria Math"/>
                          </a:rPr>
                          <m:t>𝟒</m:t>
                        </m:r>
                        <m:r>
                          <a:rPr lang="en-IN" sz="2800" b="1" i="1">
                            <a:latin typeface="Cambria Math"/>
                          </a:rPr>
                          <m:t>+</m:t>
                        </m:r>
                        <m:r>
                          <a:rPr lang="en-IN" sz="2800" b="1" i="1">
                            <a:latin typeface="Cambria Math"/>
                          </a:rPr>
                          <m:t>𝟖</m:t>
                        </m:r>
                        <m:r>
                          <a:rPr lang="en-IN" sz="2800" b="1" i="1">
                            <a:latin typeface="Cambria Math"/>
                          </a:rPr>
                          <m:t>+</m:t>
                        </m:r>
                        <m:r>
                          <a:rPr lang="en-IN" sz="2800" b="1" i="1">
                            <a:latin typeface="Cambria Math"/>
                          </a:rPr>
                          <m:t>𝟓</m:t>
                        </m:r>
                        <m:r>
                          <a:rPr lang="en-IN" sz="2800" b="1" i="1">
                            <a:latin typeface="Cambria Math"/>
                          </a:rPr>
                          <m:t>+</m:t>
                        </m:r>
                        <m:r>
                          <a:rPr lang="en-IN" sz="2800" b="1" i="1">
                            <a:latin typeface="Cambria Math"/>
                          </a:rPr>
                          <m:t>𝟒</m:t>
                        </m:r>
                        <m:r>
                          <a:rPr lang="en-IN" sz="2800" b="1" i="1">
                            <a:latin typeface="Cambria Math"/>
                          </a:rPr>
                          <m:t>+</m:t>
                        </m:r>
                        <m:r>
                          <a:rPr lang="en-IN" sz="28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sz="2800" i="1">
                        <a:latin typeface="Cambria Math"/>
                      </a:rPr>
                      <m:t>)</m:t>
                    </m:r>
                  </m:oMath>
                </a14:m>
                <a:endParaRPr lang="en-IN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170" y="4876800"/>
                <a:ext cx="2137230" cy="721031"/>
              </a:xfrm>
              <a:prstGeom prst="rect">
                <a:avLst/>
              </a:prstGeom>
              <a:blipFill rotWithShape="1">
                <a:blip r:embed="rId4"/>
                <a:stretch>
                  <a:fillRect l="-4274" b="-33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12898" y="5867400"/>
                <a:ext cx="1167115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1" i="1">
                            <a:latin typeface="Cambria Math"/>
                          </a:rPr>
                          <m:t>𝟑𝟎</m:t>
                        </m:r>
                      </m:num>
                      <m:den>
                        <m:r>
                          <a:rPr lang="en-IN" sz="2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IN" sz="2400" b="1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1" i="1">
                            <a:latin typeface="Cambria Math"/>
                          </a:rPr>
                          <m:t>𝟑𝟎</m:t>
                        </m:r>
                      </m:num>
                      <m:den>
                        <m:r>
                          <a:rPr lang="en-IN" sz="2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IN" sz="2400" b="1" dirty="0"/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98" y="5867400"/>
                <a:ext cx="1167115" cy="625877"/>
              </a:xfrm>
              <a:prstGeom prst="rect">
                <a:avLst/>
              </a:prstGeom>
              <a:blipFill rotWithShape="1"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200" y="5995672"/>
            <a:ext cx="254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=( 6,6)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317402"/>
            <a:ext cx="8153400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Here, the three clusters are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57" y="979714"/>
            <a:ext cx="6553200" cy="23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670" y="3414486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Cluster-3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calculate, 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18270" y="4410826"/>
                <a:ext cx="2246900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I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70" y="4410826"/>
                <a:ext cx="2246900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65170" y="4419600"/>
                <a:ext cx="2137230" cy="721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i="1" dirty="0" smtClean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800" i="1">
                        <a:latin typeface="Cambria Math"/>
                      </a:rPr>
                      <m:t>)</m:t>
                    </m:r>
                  </m:oMath>
                </a14:m>
                <a:endParaRPr lang="en-IN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170" y="4419600"/>
                <a:ext cx="2137230" cy="721031"/>
              </a:xfrm>
              <a:prstGeom prst="rect">
                <a:avLst/>
              </a:prstGeom>
              <a:blipFill rotWithShape="1">
                <a:blip r:embed="rId4"/>
                <a:stretch>
                  <a:fillRect l="-4274" b="-33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71485" y="5241523"/>
                <a:ext cx="1167115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IN" sz="2400" b="1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IN" sz="2400" b="1" dirty="0"/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85" y="5241523"/>
                <a:ext cx="1167115" cy="624082"/>
              </a:xfrm>
              <a:prstGeom prst="rect">
                <a:avLst/>
              </a:prstGeom>
              <a:blipFill rotWithShape="1"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05413" y="5334000"/>
            <a:ext cx="254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=( 1.5,3.5)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152400"/>
            <a:ext cx="8153400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The updated Centroid for 3 clusters are: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943" y="838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C1(2,10) , C2(6,6) and C3(1.5,3.5)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we have to calculate the same process with updated clusters</a:t>
            </a:r>
          </a:p>
          <a:p>
            <a:endParaRPr lang="en-IN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94359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152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Next, we calculate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Second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updated centroid point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to all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remaining points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C2(6,6)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to all remaining points.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70440"/>
            <a:ext cx="6096000" cy="445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152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Next, we calculate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Third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updated centroid point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to all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remaining points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C2(1.5,3.5)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to all remaining points.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4954"/>
            <a:ext cx="6629399" cy="45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2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1524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Next, we have to place the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points(2,10)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 belongs to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which cluster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So that we observe the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distances of mean1,mean2, mean3 values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Finally we have to take the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shortest value among all values.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676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2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76200"/>
            <a:ext cx="8153400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Here, the three clusters are 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2" y="1219200"/>
            <a:ext cx="79819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152400"/>
            <a:ext cx="8153400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Again  updated Centroid for 3 clusters are: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943" y="838200"/>
            <a:ext cx="8153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C1(3,9.5) , C2(6.5,5.25) and C3(1.5,3.5)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we have to calculate the same process with updated clusters. Finally the clusters are</a:t>
            </a:r>
          </a:p>
          <a:p>
            <a:endParaRPr lang="en-IN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5" y="2362200"/>
            <a:ext cx="808604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84666"/>
            <a:ext cx="8458200" cy="6535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What is Unsupervised Learning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017687"/>
            <a:ext cx="8603668" cy="5078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Unsupervised learning is a learning method in which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without any supervision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training is provided to the machine with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set of data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has not been labeled, classified, or categorized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the algorithm needs to act on that data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without any supervision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goal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of unsupervised learning is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restructure the input data into new features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or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group of objects with similar patterns.</a:t>
            </a:r>
          </a:p>
        </p:txBody>
      </p:sp>
    </p:spTree>
    <p:extLst>
      <p:ext uri="{BB962C8B-B14F-4D97-AF65-F5344CB8AC3E}">
        <p14:creationId xmlns:p14="http://schemas.microsoft.com/office/powerpoint/2010/main" val="7813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457200"/>
            <a:ext cx="812074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152400"/>
            <a:ext cx="8153400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Again  updated Centroid for 3 clusters are: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943" y="838200"/>
            <a:ext cx="8153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C1(3.67,9) , C2(7,4.3) and C3(1.5,3.5)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we have to calculate the same process with updated clusters. Finally the clusters are</a:t>
            </a:r>
          </a:p>
          <a:p>
            <a:endParaRPr lang="en-IN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5" y="1981200"/>
            <a:ext cx="79152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609600"/>
            <a:ext cx="812074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1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6096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84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9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4" y="838200"/>
            <a:ext cx="7820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" y="152400"/>
            <a:ext cx="8153400" cy="5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two iteration are:.</a:t>
            </a:r>
          </a:p>
        </p:txBody>
      </p:sp>
    </p:spTree>
    <p:extLst>
      <p:ext uri="{BB962C8B-B14F-4D97-AF65-F5344CB8AC3E}">
        <p14:creationId xmlns:p14="http://schemas.microsoft.com/office/powerpoint/2010/main" val="18115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Applications of Clustering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3716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Identification of Disease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Search Engines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Customer Segmentation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Biology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Land</a:t>
            </a:r>
            <a:endParaRPr lang="en-IN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7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1175"/>
            <a:ext cx="2219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Example 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Suppose the unsupervised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    learning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algorithm is given an input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    dataset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containing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images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of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different </a:t>
            </a: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     types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of cats and dogs. </a:t>
            </a: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algorithm is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never trained upon 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   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given dataset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task of the unsupervised learning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  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identify the image features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their own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Unsupervised learning algorithm will perform this task by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 image dataset into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groups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according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similarities between images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Supervised Machin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971800" cy="28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337066"/>
            <a:ext cx="8899234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How Unsupervised Learning Works?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252478"/>
            <a:ext cx="8603668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Unsupervised learning model,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only input data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will be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given.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most common unsupervised learning method is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 analysis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used for exploratory data analysis to find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hidden patterns or grouping in data.</a:t>
            </a:r>
            <a:endParaRPr lang="en-IN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52713"/>
            <a:ext cx="7391400" cy="5515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Comparison B/W SL and USL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supervised vs unsupervised machin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" y="968829"/>
            <a:ext cx="8077200" cy="5660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80" y="0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Comparison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609600"/>
            <a:ext cx="466725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3429000"/>
            <a:ext cx="57939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1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Types of Unsupervised Learning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01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8100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Clustering 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Clustering is a method of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grouping the objects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c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such that objects with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most similarities remains into a group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has less or no similarities with the objects of another group.</a:t>
            </a:r>
            <a:endParaRPr lang="en-IN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23886</TotalTime>
  <Words>862</Words>
  <Application>Microsoft Office PowerPoint</Application>
  <PresentationFormat>On-screen Show (4:3)</PresentationFormat>
  <Paragraphs>143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  UNIT-V (Un Supervised Learning)</vt:lpstr>
      <vt:lpstr>PowerPoint Presentation</vt:lpstr>
      <vt:lpstr>What is Unsupervised Learning</vt:lpstr>
      <vt:lpstr>Contd..</vt:lpstr>
      <vt:lpstr>How Unsupervised Learning Works?</vt:lpstr>
      <vt:lpstr>Contd..</vt:lpstr>
      <vt:lpstr>Comparison B/W SL and USL</vt:lpstr>
      <vt:lpstr>Comparison</vt:lpstr>
      <vt:lpstr>Types of Unsupervised Learning</vt:lpstr>
      <vt:lpstr>CLUSTERING</vt:lpstr>
      <vt:lpstr>Clustering Example</vt:lpstr>
      <vt:lpstr>Contd..</vt:lpstr>
      <vt:lpstr>Contd..</vt:lpstr>
      <vt:lpstr>Partitioning Methods (or)  K- Means Algorithm</vt:lpstr>
      <vt:lpstr>Steps in K-Means Algorithm</vt:lpstr>
      <vt:lpstr>Algorithm</vt:lpstr>
      <vt:lpstr>Clustering Example</vt:lpstr>
      <vt:lpstr>Contd..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Clustering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1838</cp:revision>
  <dcterms:created xsi:type="dcterms:W3CDTF">2013-11-07T06:07:38Z</dcterms:created>
  <dcterms:modified xsi:type="dcterms:W3CDTF">2024-02-24T03:50:46Z</dcterms:modified>
</cp:coreProperties>
</file>