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32"/>
  </p:notesMasterIdLst>
  <p:handoutMasterIdLst>
    <p:handoutMasterId r:id="rId33"/>
  </p:handoutMasterIdLst>
  <p:sldIdLst>
    <p:sldId id="256" r:id="rId2"/>
    <p:sldId id="876" r:id="rId3"/>
    <p:sldId id="933" r:id="rId4"/>
    <p:sldId id="934" r:id="rId5"/>
    <p:sldId id="935" r:id="rId6"/>
    <p:sldId id="939" r:id="rId7"/>
    <p:sldId id="940" r:id="rId8"/>
    <p:sldId id="937" r:id="rId9"/>
    <p:sldId id="938" r:id="rId10"/>
    <p:sldId id="941" r:id="rId11"/>
    <p:sldId id="942" r:id="rId12"/>
    <p:sldId id="943" r:id="rId13"/>
    <p:sldId id="945" r:id="rId14"/>
    <p:sldId id="944" r:id="rId15"/>
    <p:sldId id="946" r:id="rId16"/>
    <p:sldId id="950" r:id="rId17"/>
    <p:sldId id="951" r:id="rId18"/>
    <p:sldId id="952" r:id="rId19"/>
    <p:sldId id="947" r:id="rId20"/>
    <p:sldId id="948" r:id="rId21"/>
    <p:sldId id="949" r:id="rId22"/>
    <p:sldId id="956" r:id="rId23"/>
    <p:sldId id="957" r:id="rId24"/>
    <p:sldId id="958" r:id="rId25"/>
    <p:sldId id="959" r:id="rId26"/>
    <p:sldId id="960" r:id="rId27"/>
    <p:sldId id="953" r:id="rId28"/>
    <p:sldId id="954" r:id="rId29"/>
    <p:sldId id="955" r:id="rId30"/>
    <p:sldId id="96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CC3399"/>
    <a:srgbClr val="CC0000"/>
    <a:srgbClr val="009900"/>
    <a:srgbClr val="FF0066"/>
    <a:srgbClr val="660033"/>
    <a:srgbClr val="FF3300"/>
    <a:srgbClr val="CC3300"/>
    <a:srgbClr val="66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282" autoAdjust="0"/>
  </p:normalViewPr>
  <p:slideViewPr>
    <p:cSldViewPr>
      <p:cViewPr>
        <p:scale>
          <a:sx n="69" d="100"/>
          <a:sy n="69" d="100"/>
        </p:scale>
        <p:origin x="-1326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9/4/2025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9/4/2025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C7C6AC3A-651F-4583-A7A2-52A910F27331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90951-6836-4AAA-9C88-6BA2C29A1C59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9DD3F0-D883-432B-8379-5253EF025578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49E4F7D6-445D-44A6-AFE0-345131549CC8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D088ADC-5612-47AB-8C6D-FF6957BDD3E0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123B8C-885A-4561-B00A-BE8C5C680BEB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B70E90-8CEA-4CB7-BA6C-044E09699333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3A6C6E31-3204-4C2A-89F6-B20A6EE0F7A8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01D4AA-F7DD-4011-A64C-FFE211C4F433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A7090E0C-164B-4DF3-9CFA-D95CD2C1720D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34E59F1A-8CBC-46E9-98A3-25BA1A9CFAB7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DA003D-7B82-4A2A-82A7-15C59658BB7C}" type="datetime1">
              <a:rPr lang="en-US" smtClean="0"/>
              <a:t>9/4/2025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ml-back-propagation-through-tim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target.com/searchbusinessanalytics/definition/natural-language-processing-NLP" TargetMode="External"/><Relationship Id="rId2" Type="http://schemas.openxmlformats.org/officeDocument/2006/relationships/hyperlink" Target="https://www.techtarget.com/searchcustomerexperience/definition/speech-recogni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chtarget.com/searchsoftwarequality/definition/use-cas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nalyticsvidhya.com/blog/2021/06/recurrent-neural-networks-introduction-for-beginner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609600"/>
            <a:ext cx="4800600" cy="1066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0066"/>
                </a:solidFill>
                <a:latin typeface="Georgia" pitchFamily="18" charset="0"/>
                <a:cs typeface="Arial" pitchFamily="34" charset="0"/>
              </a:rPr>
              <a:t>UNIT-IV</a:t>
            </a:r>
            <a:endParaRPr lang="en-US" sz="4800" dirty="0">
              <a:solidFill>
                <a:srgbClr val="870581"/>
              </a:solidFill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1981200"/>
            <a:ext cx="5638800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Imprint MT Shadow" pitchFamily="82" charset="0"/>
                <a:cs typeface="Times New Roman" pitchFamily="18" charset="0"/>
              </a:rPr>
              <a:t>Recurrent Neural Network</a:t>
            </a:r>
            <a:endParaRPr lang="en-US" sz="6600" b="1" dirty="0">
              <a:solidFill>
                <a:srgbClr val="7030A0"/>
              </a:solidFill>
              <a:latin typeface="Imprint MT Shadow" pitchFamily="82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Architecture of RNN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236" y="949036"/>
            <a:ext cx="43434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6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The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fundamental processing unit in a Recurrent Neural Network (RNN) </a:t>
            </a:r>
            <a:r>
              <a:rPr lang="en-US" dirty="0">
                <a:latin typeface="Baskerville Old Face" pitchFamily="18" charset="0"/>
              </a:rPr>
              <a:t>is a </a:t>
            </a:r>
            <a:r>
              <a:rPr lang="en-US" b="1" u="sng" dirty="0">
                <a:solidFill>
                  <a:srgbClr val="CC0000"/>
                </a:solidFill>
                <a:latin typeface="Baskerville Old Face" pitchFamily="18" charset="0"/>
              </a:rPr>
              <a:t>Recurrent Unit</a:t>
            </a:r>
            <a:r>
              <a:rPr lang="en-US" dirty="0">
                <a:latin typeface="Baskerville Old Face" pitchFamily="18" charset="0"/>
              </a:rPr>
              <a:t>, which is </a:t>
            </a:r>
            <a:r>
              <a:rPr lang="en-US" b="1" dirty="0">
                <a:latin typeface="Baskerville Old Face" pitchFamily="18" charset="0"/>
              </a:rPr>
              <a:t>not explicitly called a </a:t>
            </a:r>
            <a:r>
              <a:rPr lang="en-US" b="1" u="sng" dirty="0">
                <a:solidFill>
                  <a:srgbClr val="6600CC"/>
                </a:solidFill>
                <a:latin typeface="Baskerville Old Face" pitchFamily="18" charset="0"/>
              </a:rPr>
              <a:t>“Recurrent Neuron.” </a:t>
            </a:r>
            <a:endParaRPr lang="en-US" b="1" u="sng" dirty="0" smtClean="0">
              <a:solidFill>
                <a:srgbClr val="6600CC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This </a:t>
            </a:r>
            <a:r>
              <a:rPr lang="en-US" dirty="0">
                <a:latin typeface="Baskerville Old Face" pitchFamily="18" charset="0"/>
              </a:rPr>
              <a:t>unit has the unique ability to maintain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a hidden state</a:t>
            </a:r>
            <a:r>
              <a:rPr lang="en-US" dirty="0">
                <a:latin typeface="Baskerville Old Face" pitchFamily="18" charset="0"/>
              </a:rPr>
              <a:t>, allowing the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network to capture sequential dependencies </a:t>
            </a:r>
            <a:r>
              <a:rPr lang="en-US" dirty="0">
                <a:latin typeface="Baskerville Old Face" pitchFamily="18" charset="0"/>
              </a:rPr>
              <a:t>by </a:t>
            </a:r>
            <a:r>
              <a:rPr lang="en-US" b="1" dirty="0">
                <a:latin typeface="Baskerville Old Face" pitchFamily="18" charset="0"/>
              </a:rPr>
              <a:t>remembering previous inputs while processing</a:t>
            </a:r>
            <a:r>
              <a:rPr lang="en-US" b="1" dirty="0" smtClean="0"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CC0000"/>
                </a:solidFill>
                <a:latin typeface="Baskerville Old Face" pitchFamily="18" charset="0"/>
              </a:rPr>
              <a:t>Input Layer: </a:t>
            </a:r>
            <a:r>
              <a:rPr lang="en-US" dirty="0" smtClean="0">
                <a:latin typeface="Baskerville Old Face" pitchFamily="18" charset="0"/>
              </a:rPr>
              <a:t>Here</a:t>
            </a:r>
            <a:r>
              <a:rPr lang="en-US" dirty="0">
                <a:latin typeface="Baskerville Old Face" pitchFamily="18" charset="0"/>
              </a:rPr>
              <a:t>,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“x” is the input layer,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“h” is the hidden layer</a:t>
            </a:r>
            <a:r>
              <a:rPr lang="en-US" dirty="0">
                <a:latin typeface="Baskerville Old Face" pitchFamily="18" charset="0"/>
              </a:rPr>
              <a:t>, and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“y” is the output layer</a:t>
            </a:r>
            <a:r>
              <a:rPr lang="en-US" dirty="0">
                <a:latin typeface="Baskerville Old Face" pitchFamily="18" charset="0"/>
              </a:rPr>
              <a:t>. </a:t>
            </a:r>
            <a:r>
              <a:rPr lang="en-US" b="1" dirty="0" smtClean="0">
                <a:solidFill>
                  <a:srgbClr val="009900"/>
                </a:solidFill>
                <a:latin typeface="Baskerville Old Face" pitchFamily="18" charset="0"/>
              </a:rPr>
              <a:t>A, B, and C are the network parameters </a:t>
            </a:r>
            <a:r>
              <a:rPr lang="en-US" dirty="0" smtClean="0">
                <a:latin typeface="Baskerville Old Face" pitchFamily="18" charset="0"/>
              </a:rPr>
              <a:t>used </a:t>
            </a:r>
            <a:r>
              <a:rPr lang="en-US" dirty="0">
                <a:latin typeface="Baskerville Old Face" pitchFamily="18" charset="0"/>
              </a:rPr>
              <a:t>to </a:t>
            </a:r>
            <a:r>
              <a:rPr lang="en-US" b="1" dirty="0">
                <a:latin typeface="Baskerville Old Face" pitchFamily="18" charset="0"/>
              </a:rPr>
              <a:t>improve the output of the model.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3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FF0000"/>
                </a:solidFill>
                <a:latin typeface="Baskerville Old Face" pitchFamily="18" charset="0"/>
              </a:rPr>
              <a:t>Recurrent </a:t>
            </a:r>
            <a:r>
              <a:rPr lang="en-US" b="1" u="sng" dirty="0">
                <a:solidFill>
                  <a:srgbClr val="FF0000"/>
                </a:solidFill>
                <a:latin typeface="Baskerville Old Face" pitchFamily="18" charset="0"/>
              </a:rPr>
              <a:t>Layer</a:t>
            </a:r>
            <a:r>
              <a:rPr lang="en-US" u="sng" dirty="0">
                <a:solidFill>
                  <a:srgbClr val="FF0000"/>
                </a:solidFill>
                <a:latin typeface="Baskerville Old Face" pitchFamily="18" charset="0"/>
              </a:rPr>
              <a:t>: </a:t>
            </a:r>
            <a:r>
              <a:rPr lang="en-US" dirty="0">
                <a:latin typeface="Baskerville Old Face" pitchFamily="18" charset="0"/>
              </a:rPr>
              <a:t>Normally a </a:t>
            </a:r>
            <a:r>
              <a:rPr lang="en-US" b="1" dirty="0">
                <a:latin typeface="Baskerville Old Face" pitchFamily="18" charset="0"/>
              </a:rPr>
              <a:t>hidden layer or node has two parameters: </a:t>
            </a:r>
            <a:r>
              <a:rPr lang="en-US" b="1" u="sng" dirty="0">
                <a:solidFill>
                  <a:srgbClr val="CC3399"/>
                </a:solidFill>
                <a:latin typeface="Baskerville Old Face" pitchFamily="18" charset="0"/>
              </a:rPr>
              <a:t>bias and weight</a:t>
            </a:r>
            <a:r>
              <a:rPr lang="en-US" dirty="0">
                <a:latin typeface="Baskerville Old Face" pitchFamily="18" charset="0"/>
              </a:rPr>
              <a:t>. But a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recurrent node has three parameters: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input, bias, and weight. </a:t>
            </a:r>
            <a:endParaRPr lang="en-US" b="1" dirty="0" smtClean="0">
              <a:solidFill>
                <a:srgbClr val="FF0066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At </a:t>
            </a:r>
            <a:r>
              <a:rPr lang="en-US" dirty="0">
                <a:latin typeface="Baskerville Old Face" pitchFamily="18" charset="0"/>
              </a:rPr>
              <a:t>any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given time t, </a:t>
            </a:r>
            <a:r>
              <a:rPr lang="en-US" dirty="0">
                <a:latin typeface="Baskerville Old Face" pitchFamily="18" charset="0"/>
              </a:rPr>
              <a:t>the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current input is a combination of input at x(t) and x(t-1). </a:t>
            </a:r>
            <a:r>
              <a:rPr lang="en-US" dirty="0">
                <a:latin typeface="Baskerville Old Face" pitchFamily="18" charset="0"/>
              </a:rPr>
              <a:t>The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output </a:t>
            </a:r>
            <a:r>
              <a:rPr lang="en-US" dirty="0">
                <a:latin typeface="Baskerville Old Face" pitchFamily="18" charset="0"/>
              </a:rPr>
              <a:t>at any given time is </a:t>
            </a:r>
            <a:r>
              <a:rPr lang="en-US" b="1" dirty="0">
                <a:latin typeface="Baskerville Old Face" pitchFamily="18" charset="0"/>
              </a:rPr>
              <a:t>fetched back to the network to improve on the output.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1"/>
            <a:ext cx="6916737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askerville Old Face" pitchFamily="18" charset="0"/>
              </a:rPr>
              <a:t>In </a:t>
            </a:r>
            <a:r>
              <a:rPr lang="en-US" b="1" dirty="0">
                <a:latin typeface="Baskerville Old Face" pitchFamily="18" charset="0"/>
              </a:rPr>
              <a:t>RNNs, the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information cycles through the loop to the middle hidden layer</a:t>
            </a:r>
            <a:r>
              <a:rPr lang="en-US" b="1" dirty="0" smtClean="0">
                <a:solidFill>
                  <a:srgbClr val="FF0066"/>
                </a:solidFill>
              </a:rPr>
              <a:t>. </a:t>
            </a:r>
            <a:endParaRPr lang="en-US" dirty="0">
              <a:solidFill>
                <a:srgbClr val="FF0066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3914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Baskerville Old Face" pitchFamily="18" charset="0"/>
              </a:rPr>
              <a:t>Here the Unfolding RNN is 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How does RNN Work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148" name="Picture 4" descr="https://www.simplilearn.com/ice9/free_resources_article_thumb/Fully_connected_Recurrent_Neural_Networ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89364"/>
            <a:ext cx="6358634" cy="4149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9364"/>
            <a:ext cx="2164876" cy="4029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2296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914400"/>
            <a:ext cx="8458200" cy="11458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66"/>
                </a:solidFill>
                <a:latin typeface="Baskerville Old Face" pitchFamily="18" charset="0"/>
              </a:rPr>
              <a:t>Multiple hidden layers </a:t>
            </a:r>
            <a:r>
              <a:rPr lang="en-US" sz="2400" dirty="0">
                <a:latin typeface="Baskerville Old Face" pitchFamily="18" charset="0"/>
              </a:rPr>
              <a:t>can be found in the </a:t>
            </a:r>
            <a:r>
              <a:rPr lang="en-US" sz="2400" b="1" dirty="0">
                <a:solidFill>
                  <a:srgbClr val="6600CC"/>
                </a:solidFill>
                <a:latin typeface="Baskerville Old Face" pitchFamily="18" charset="0"/>
              </a:rPr>
              <a:t>middle layer h</a:t>
            </a:r>
            <a:r>
              <a:rPr lang="en-US" sz="2400" dirty="0">
                <a:latin typeface="Baskerville Old Face" pitchFamily="18" charset="0"/>
              </a:rPr>
              <a:t>, each with its </a:t>
            </a:r>
            <a:r>
              <a:rPr lang="en-US" sz="2400" b="1" dirty="0">
                <a:solidFill>
                  <a:srgbClr val="CC3399"/>
                </a:solidFill>
                <a:latin typeface="Baskerville Old Face" pitchFamily="18" charset="0"/>
              </a:rPr>
              <a:t>own activation functions, weights, and biases</a:t>
            </a:r>
            <a:r>
              <a:rPr lang="en-US" sz="2400" dirty="0">
                <a:latin typeface="Baskerville Old Face" pitchFamily="18" charset="0"/>
              </a:rPr>
              <a:t>. </a:t>
            </a:r>
            <a:endParaRPr lang="en-US" sz="2400" dirty="0" smtClean="0">
              <a:latin typeface="Baskerville Old Face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Activation Functions used in RNN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685800"/>
            <a:ext cx="84582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A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neuron’s activation function </a:t>
            </a:r>
            <a:r>
              <a:rPr lang="en-US" sz="2400" dirty="0">
                <a:latin typeface="Baskerville Old Face" pitchFamily="18" charset="0"/>
              </a:rPr>
              <a:t>dictates </a:t>
            </a:r>
            <a:r>
              <a:rPr lang="en-US" sz="2400" b="1" dirty="0">
                <a:solidFill>
                  <a:srgbClr val="FF0066"/>
                </a:solidFill>
                <a:latin typeface="Baskerville Old Face" pitchFamily="18" charset="0"/>
              </a:rPr>
              <a:t>whether it should be turned on or off. </a:t>
            </a:r>
            <a:r>
              <a:rPr lang="en-US" sz="2400" b="1" dirty="0">
                <a:solidFill>
                  <a:srgbClr val="CC3399"/>
                </a:solidFill>
                <a:latin typeface="Baskerville Old Face" pitchFamily="18" charset="0"/>
              </a:rPr>
              <a:t>Nonlinear functions usually transform a neuron’s output to a number between 0 and 1 or -1 and 1</a:t>
            </a:r>
            <a:r>
              <a:rPr lang="en-US" sz="2400" b="1" dirty="0" smtClean="0">
                <a:solidFill>
                  <a:srgbClr val="CC3399"/>
                </a:solidFill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The following are </a:t>
            </a:r>
            <a:r>
              <a:rPr lang="en-US" sz="2400" b="1" dirty="0">
                <a:latin typeface="Baskerville Old Face" pitchFamily="18" charset="0"/>
              </a:rPr>
              <a:t>some of the most commonly utilized functions:</a:t>
            </a:r>
          </a:p>
        </p:txBody>
      </p:sp>
      <p:pic>
        <p:nvPicPr>
          <p:cNvPr id="17410" name="Picture 2" descr="recurrent neural net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3028760"/>
            <a:ext cx="8591550" cy="360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914400"/>
            <a:ext cx="8610600" cy="50783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Sigmoid Function (σ(x))</a:t>
            </a:r>
            <a:endParaRPr lang="en-US" sz="2400" dirty="0">
              <a:solidFill>
                <a:srgbClr val="FF0000"/>
              </a:solidFill>
              <a:latin typeface="Baskerville Old Face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Formula: σ(x) = 1 / (1 + e^(-x))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Behavior: Squishes any real number between 0 and 1</a:t>
            </a:r>
            <a:r>
              <a:rPr lang="en-US" sz="2400" dirty="0" smtClean="0">
                <a:latin typeface="Baskerville Old Face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Hyperbolic Tangent (</a:t>
            </a:r>
            <a:r>
              <a:rPr lang="en-US" sz="2400" b="1" dirty="0" err="1">
                <a:solidFill>
                  <a:srgbClr val="FF0000"/>
                </a:solidFill>
                <a:latin typeface="Baskerville Old Face" pitchFamily="18" charset="0"/>
              </a:rPr>
              <a:t>tanh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(x))</a:t>
            </a:r>
            <a:endParaRPr lang="en-US" sz="2400" dirty="0">
              <a:solidFill>
                <a:srgbClr val="FF0000"/>
              </a:solidFill>
              <a:latin typeface="Baskerville Old Face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Formula: </a:t>
            </a:r>
            <a:r>
              <a:rPr lang="en-US" sz="2400" dirty="0" err="1">
                <a:latin typeface="Baskerville Old Face" pitchFamily="18" charset="0"/>
              </a:rPr>
              <a:t>tanh</a:t>
            </a:r>
            <a:r>
              <a:rPr lang="en-US" sz="2400" dirty="0">
                <a:latin typeface="Baskerville Old Face" pitchFamily="18" charset="0"/>
              </a:rPr>
              <a:t>(x) = (</a:t>
            </a:r>
            <a:r>
              <a:rPr lang="en-US" sz="2400" dirty="0" err="1">
                <a:latin typeface="Baskerville Old Face" pitchFamily="18" charset="0"/>
              </a:rPr>
              <a:t>e^x</a:t>
            </a:r>
            <a:r>
              <a:rPr lang="en-US" sz="2400" dirty="0">
                <a:latin typeface="Baskerville Old Face" pitchFamily="18" charset="0"/>
              </a:rPr>
              <a:t> – e^(-x)) / (</a:t>
            </a:r>
            <a:r>
              <a:rPr lang="en-US" sz="2400" dirty="0" err="1">
                <a:latin typeface="Baskerville Old Face" pitchFamily="18" charset="0"/>
              </a:rPr>
              <a:t>e^x</a:t>
            </a:r>
            <a:r>
              <a:rPr lang="en-US" sz="2400" dirty="0">
                <a:latin typeface="Baskerville Old Face" pitchFamily="18" charset="0"/>
              </a:rPr>
              <a:t> + e^(-x))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Behavior: Squeezes any real number between -1 and 1</a:t>
            </a:r>
            <a:r>
              <a:rPr lang="en-US" sz="2400" dirty="0" smtClean="0">
                <a:latin typeface="Baskerville Old Face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Rectified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Linear Unit (ReLU)(x))</a:t>
            </a:r>
            <a:endParaRPr lang="en-US" sz="2400" dirty="0">
              <a:solidFill>
                <a:srgbClr val="FF0000"/>
              </a:solidFill>
              <a:latin typeface="Baskerville Old Face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Formula: ReLU(x) = max(0, x)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Behavior: Outputs the input value if positive, otherwise outputs 0</a:t>
            </a:r>
            <a:r>
              <a:rPr lang="en-US" sz="2400" dirty="0" smtClean="0">
                <a:latin typeface="Baskerville Old Face" pitchFamily="18" charset="0"/>
              </a:rPr>
              <a:t>.</a:t>
            </a:r>
            <a:endParaRPr lang="en-US" sz="3200" dirty="0">
              <a:latin typeface="Baskerville Old Face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Mathematical Representation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3314" name="Picture 2" descr="https://miro.medium.com/v2/resize:fit:700/1*LpIoBcUI7WlBLzd4PKRiI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4582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67600" cy="533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Contents</a:t>
            </a:r>
            <a:endParaRPr lang="en-IN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534400" cy="5715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Introduction to RNN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66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Comparison of FFNN and RNN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66990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Architecture of RNN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C330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How RNN Works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Activation Function of RNN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990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Mathematical Representation of RNN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C3399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Types of RNN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66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Applications of RNN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sz="2800" b="1" dirty="0" smtClean="0">
              <a:solidFill>
                <a:srgbClr val="FF0000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sz="2800" b="1" dirty="0" smtClean="0">
              <a:solidFill>
                <a:srgbClr val="FF0000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sz="2800" b="1" dirty="0" smtClean="0">
              <a:solidFill>
                <a:srgbClr val="FF0000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sz="2800" b="1" dirty="0" smtClean="0">
              <a:solidFill>
                <a:srgbClr val="FF0000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US" sz="2800" b="1" dirty="0">
              <a:solidFill>
                <a:srgbClr val="660033"/>
              </a:solidFill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077200" y="5715000"/>
            <a:ext cx="609600" cy="521208"/>
          </a:xfr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46" y="924790"/>
            <a:ext cx="5522054" cy="2199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577936"/>
            <a:ext cx="63627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5095875" cy="2389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886200"/>
            <a:ext cx="81534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These parameters are updated using </a:t>
            </a:r>
            <a:r>
              <a:rPr lang="en-US" sz="2400" u="sng" dirty="0" smtClean="0">
                <a:latin typeface="Baskerville Old Face" pitchFamily="18" charset="0"/>
                <a:hlinkClick r:id="rId3"/>
              </a:rPr>
              <a:t>Back propagation</a:t>
            </a:r>
            <a:r>
              <a:rPr lang="en-US" sz="2400" dirty="0" smtClean="0">
                <a:latin typeface="Baskerville Old Face" pitchFamily="18" charset="0"/>
              </a:rPr>
              <a:t>. </a:t>
            </a:r>
            <a:r>
              <a:rPr lang="en-US" sz="2400" dirty="0">
                <a:latin typeface="Baskerville Old Face" pitchFamily="18" charset="0"/>
              </a:rPr>
              <a:t>However, since </a:t>
            </a:r>
            <a:r>
              <a:rPr lang="en-US" sz="2400" b="1" dirty="0">
                <a:solidFill>
                  <a:srgbClr val="CC3399"/>
                </a:solidFill>
                <a:latin typeface="Baskerville Old Face" pitchFamily="18" charset="0"/>
              </a:rPr>
              <a:t>RNN works on sequential data </a:t>
            </a:r>
            <a:r>
              <a:rPr lang="en-US" sz="2400" dirty="0">
                <a:latin typeface="Baskerville Old Face" pitchFamily="18" charset="0"/>
              </a:rPr>
              <a:t>here we use an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updated </a:t>
            </a:r>
            <a:r>
              <a:rPr lang="en-US" sz="2400" b="1" dirty="0" smtClean="0">
                <a:solidFill>
                  <a:srgbClr val="009900"/>
                </a:solidFill>
                <a:latin typeface="Baskerville Old Face" pitchFamily="18" charset="0"/>
              </a:rPr>
              <a:t>back propagation </a:t>
            </a:r>
            <a:r>
              <a:rPr lang="en-US" sz="2400" dirty="0">
                <a:latin typeface="Baskerville Old Face" pitchFamily="18" charset="0"/>
              </a:rPr>
              <a:t>which is known as </a:t>
            </a:r>
            <a:r>
              <a:rPr lang="en-US" sz="2400" b="1" dirty="0" smtClean="0">
                <a:solidFill>
                  <a:srgbClr val="FF0066"/>
                </a:solidFill>
                <a:latin typeface="Baskerville Old Face" pitchFamily="18" charset="0"/>
              </a:rPr>
              <a:t>Back propagation </a:t>
            </a:r>
            <a:r>
              <a:rPr lang="en-US" sz="2400" b="1" dirty="0">
                <a:solidFill>
                  <a:srgbClr val="FF0066"/>
                </a:solidFill>
                <a:latin typeface="Baskerville Old Face" pitchFamily="18" charset="0"/>
              </a:rPr>
              <a:t>through time</a:t>
            </a:r>
            <a:r>
              <a:rPr lang="en-US" sz="2400" dirty="0">
                <a:latin typeface="Baskerville Old Face" pitchFamily="18" charset="0"/>
              </a:rPr>
              <a:t>.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Types of RNN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There are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different types of recurrent neural networks</a:t>
            </a:r>
            <a:r>
              <a:rPr lang="en-US" dirty="0">
                <a:latin typeface="Baskerville Old Face" pitchFamily="18" charset="0"/>
              </a:rPr>
              <a:t> with varying architectures. Some examples are</a:t>
            </a:r>
            <a:r>
              <a:rPr lang="en-US" dirty="0" smtClean="0">
                <a:latin typeface="Baskerville Old Face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1</a:t>
            </a:r>
            <a:r>
              <a:rPr lang="en-US" b="1" u="sng" dirty="0" smtClean="0">
                <a:solidFill>
                  <a:srgbClr val="FF0066"/>
                </a:solidFill>
                <a:latin typeface="Baskerville Old Face" pitchFamily="18" charset="0"/>
              </a:rPr>
              <a:t>. One to One: </a:t>
            </a:r>
            <a:r>
              <a:rPr lang="en-US" dirty="0">
                <a:latin typeface="Baskerville Old Face" pitchFamily="18" charset="0"/>
              </a:rPr>
              <a:t>Here, there is a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single </a:t>
            </a:r>
            <a:r>
              <a:rPr lang="en-US" b="1" dirty="0" smtClean="0">
                <a:solidFill>
                  <a:srgbClr val="CC3399"/>
                </a:solidFill>
                <a:latin typeface="Baskerville Old Face" pitchFamily="18" charset="0"/>
              </a:rPr>
              <a:t>(</a:t>
            </a:r>
            <a:r>
              <a:rPr lang="en-US" b="1" dirty="0" err="1" smtClean="0">
                <a:solidFill>
                  <a:srgbClr val="CC3399"/>
                </a:solidFill>
                <a:latin typeface="Baskerville Old Face" pitchFamily="18" charset="0"/>
              </a:rPr>
              <a:t>Xt,Yt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) pair</a:t>
            </a:r>
            <a:r>
              <a:rPr lang="en-US" dirty="0">
                <a:latin typeface="Baskerville Old Face" pitchFamily="18" charset="0"/>
              </a:rPr>
              <a:t>. Traditional neural networks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employ a one-to-one architecture.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3733800"/>
            <a:ext cx="5791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FF0000"/>
                </a:solidFill>
                <a:latin typeface="Baskerville Old Face" pitchFamily="18" charset="0"/>
              </a:rPr>
              <a:t>2. One to Many:</a:t>
            </a:r>
            <a:r>
              <a:rPr lang="en-US" b="1" dirty="0" smtClean="0">
                <a:latin typeface="Baskerville Old Face" pitchFamily="18" charset="0"/>
              </a:rPr>
              <a:t> </a:t>
            </a:r>
            <a:r>
              <a:rPr lang="en-US" dirty="0" smtClean="0">
                <a:latin typeface="Baskerville Old Face" pitchFamily="18" charset="0"/>
              </a:rPr>
              <a:t>In </a:t>
            </a:r>
            <a:r>
              <a:rPr lang="en-US" b="1" dirty="0">
                <a:latin typeface="Baskerville Old Face" pitchFamily="18" charset="0"/>
              </a:rPr>
              <a:t>one-to-many networks</a:t>
            </a:r>
            <a:r>
              <a:rPr lang="en-US" dirty="0">
                <a:latin typeface="Baskerville Old Face" pitchFamily="18" charset="0"/>
              </a:rPr>
              <a:t>, a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single input at </a:t>
            </a:r>
            <a:r>
              <a:rPr lang="en-US" b="1" dirty="0" err="1" smtClean="0">
                <a:solidFill>
                  <a:srgbClr val="6600CC"/>
                </a:solidFill>
                <a:latin typeface="Baskerville Old Face" pitchFamily="18" charset="0"/>
              </a:rPr>
              <a:t>Xt</a:t>
            </a:r>
            <a:r>
              <a:rPr lang="en-US" dirty="0">
                <a:latin typeface="Baskerville Old Face" pitchFamily="18" charset="0"/>
              </a:rPr>
              <a:t> can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produce multiple outputs</a:t>
            </a:r>
            <a:r>
              <a:rPr lang="en-US" dirty="0">
                <a:latin typeface="Baskerville Old Face" pitchFamily="18" charset="0"/>
              </a:rPr>
              <a:t>,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e.g., (yt0,yt1,yt2). </a:t>
            </a:r>
            <a:endParaRPr lang="en-US" b="1" dirty="0" smtClean="0">
              <a:solidFill>
                <a:srgbClr val="6600CC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3399"/>
                </a:solidFill>
                <a:latin typeface="Baskerville Old Face" pitchFamily="18" charset="0"/>
              </a:rPr>
              <a:t>Music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generation </a:t>
            </a:r>
            <a:r>
              <a:rPr lang="en-US" dirty="0">
                <a:latin typeface="Baskerville Old Face" pitchFamily="18" charset="0"/>
              </a:rPr>
              <a:t>is an example area where </a:t>
            </a:r>
            <a:r>
              <a:rPr lang="en-US" b="1" dirty="0">
                <a:latin typeface="Baskerville Old Face" pitchFamily="18" charset="0"/>
              </a:rPr>
              <a:t>one-to-many networks are employed.</a:t>
            </a:r>
            <a:endParaRPr lang="en-US" b="1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</p:txBody>
      </p:sp>
      <p:pic>
        <p:nvPicPr>
          <p:cNvPr id="24578" name="Picture 2" descr="https://machinelearningmastery.com/wp-content/uploads/2021/09/rnn3-300x2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400"/>
            <a:ext cx="39624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FF0066"/>
                </a:solidFill>
                <a:latin typeface="Baskerville Old Face" pitchFamily="18" charset="0"/>
              </a:rPr>
              <a:t>3. Many to One : </a:t>
            </a:r>
            <a:r>
              <a:rPr lang="en-US" dirty="0">
                <a:latin typeface="Baskerville Old Face" pitchFamily="18" charset="0"/>
              </a:rPr>
              <a:t>In this case,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many inputs from different time steps produce a single output. </a:t>
            </a:r>
            <a:endParaRPr lang="en-US" b="1" dirty="0" smtClean="0">
              <a:solidFill>
                <a:srgbClr val="6600CC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askerville Old Face" pitchFamily="18" charset="0"/>
              </a:rPr>
              <a:t>For </a:t>
            </a:r>
            <a:r>
              <a:rPr lang="en-US" b="1" dirty="0">
                <a:latin typeface="Baskerville Old Face" pitchFamily="18" charset="0"/>
              </a:rPr>
              <a:t>example</a:t>
            </a:r>
            <a:r>
              <a:rPr lang="en-US" dirty="0">
                <a:latin typeface="Baskerville Old Face" pitchFamily="18" charset="0"/>
              </a:rPr>
              <a:t>, </a:t>
            </a:r>
            <a:r>
              <a:rPr lang="en-US" dirty="0" smtClean="0">
                <a:solidFill>
                  <a:srgbClr val="CC3399"/>
                </a:solidFill>
                <a:latin typeface="Baskerville Old Face" pitchFamily="18" charset="0"/>
              </a:rPr>
              <a:t>(</a:t>
            </a:r>
            <a:r>
              <a:rPr lang="en-US" b="1" dirty="0" smtClean="0">
                <a:solidFill>
                  <a:srgbClr val="CC3399"/>
                </a:solidFill>
                <a:latin typeface="Baskerville Old Face" pitchFamily="18" charset="0"/>
              </a:rPr>
              <a:t>Xt,Xt+1,Xt+2) can produce a single output </a:t>
            </a:r>
            <a:r>
              <a:rPr lang="en-US" b="1" dirty="0" err="1" smtClean="0">
                <a:solidFill>
                  <a:srgbClr val="CC3399"/>
                </a:solidFill>
                <a:latin typeface="Baskerville Old Face" pitchFamily="18" charset="0"/>
              </a:rPr>
              <a:t>Yt</a:t>
            </a:r>
            <a:r>
              <a:rPr lang="en-US" dirty="0" smtClean="0">
                <a:latin typeface="Baskerville Old Face" pitchFamily="18" charset="0"/>
              </a:rPr>
              <a:t>. </a:t>
            </a:r>
            <a:r>
              <a:rPr lang="en-US" dirty="0">
                <a:latin typeface="Baskerville Old Face" pitchFamily="18" charset="0"/>
              </a:rPr>
              <a:t>Such networks are employed in </a:t>
            </a:r>
            <a:r>
              <a:rPr lang="en-US" b="1" dirty="0">
                <a:solidFill>
                  <a:srgbClr val="CC0000"/>
                </a:solidFill>
                <a:latin typeface="Baskerville Old Face" pitchFamily="18" charset="0"/>
              </a:rPr>
              <a:t>sentiment analysis or emotion detection, </a:t>
            </a:r>
            <a:r>
              <a:rPr lang="en-US" dirty="0">
                <a:latin typeface="Baskerville Old Face" pitchFamily="18" charset="0"/>
              </a:rPr>
              <a:t>where the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class label depends upon a sequence of </a:t>
            </a:r>
            <a:r>
              <a:rPr lang="en-US" b="1" dirty="0" smtClean="0">
                <a:solidFill>
                  <a:srgbClr val="009900"/>
                </a:solidFill>
                <a:latin typeface="Baskerville Old Face" pitchFamily="18" charset="0"/>
              </a:rPr>
              <a:t>word</a:t>
            </a:r>
            <a:r>
              <a:rPr lang="en-US" b="1" dirty="0" smtClean="0">
                <a:solidFill>
                  <a:srgbClr val="009900"/>
                </a:solidFill>
              </a:rPr>
              <a:t>s</a:t>
            </a:r>
            <a:endParaRPr lang="en-US" b="1" dirty="0">
              <a:solidFill>
                <a:srgbClr val="009900"/>
              </a:solidFill>
              <a:latin typeface="Baskerville Old Face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37719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FF0000"/>
                </a:solidFill>
                <a:latin typeface="Baskerville Old Face" pitchFamily="18" charset="0"/>
              </a:rPr>
              <a:t>4. Many to Many : </a:t>
            </a:r>
            <a:r>
              <a:rPr lang="en-US" dirty="0">
                <a:latin typeface="Baskerville Old Face" pitchFamily="18" charset="0"/>
              </a:rPr>
              <a:t>here are many possibilities for many-to-many. An example is shown above, where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two inputs produce three outputs.</a:t>
            </a:r>
            <a:r>
              <a:rPr lang="en-US" dirty="0">
                <a:latin typeface="Baskerville Old Face" pitchFamily="18" charset="0"/>
              </a:rPr>
              <a:t> Many-to-many networks are applied in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machine translation,</a:t>
            </a:r>
            <a:r>
              <a:rPr lang="en-US" dirty="0">
                <a:latin typeface="Baskerville Old Face" pitchFamily="18" charset="0"/>
              </a:rPr>
              <a:t> e.g., </a:t>
            </a:r>
            <a:r>
              <a:rPr lang="en-US" b="1" dirty="0">
                <a:solidFill>
                  <a:srgbClr val="CC0000"/>
                </a:solidFill>
                <a:latin typeface="Baskerville Old Face" pitchFamily="18" charset="0"/>
              </a:rPr>
              <a:t>English to French or vice versa translation systems</a:t>
            </a:r>
            <a:r>
              <a:rPr lang="en-US" dirty="0">
                <a:latin typeface="Baskerville Old Face" pitchFamily="18" charset="0"/>
              </a:rPr>
              <a:t>.</a:t>
            </a:r>
          </a:p>
        </p:txBody>
      </p:sp>
      <p:pic>
        <p:nvPicPr>
          <p:cNvPr id="26626" name="Picture 2" descr="https://machinelearningmastery.com/wp-content/uploads/2021/09/rnn5-300x2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39243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types of rn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AutoShape 4" descr="types of rn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0" name="Picture 2" descr="https://iq.opengenus.org/content/images/2020/01/exp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7" y="838200"/>
            <a:ext cx="8711334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Applications of RNN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914400"/>
            <a:ext cx="8458200" cy="4708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CC0000"/>
                </a:solidFill>
                <a:latin typeface="Baskerville Old Face" pitchFamily="18" charset="0"/>
              </a:rPr>
              <a:t>1. Image Captioning: </a:t>
            </a:r>
            <a:r>
              <a:rPr lang="en-US" sz="2400" dirty="0">
                <a:latin typeface="Baskerville Old Face" pitchFamily="18" charset="0"/>
              </a:rPr>
              <a:t>RNNs are used to </a:t>
            </a:r>
            <a:r>
              <a:rPr lang="en-US" sz="2400" b="1" dirty="0">
                <a:latin typeface="Baskerville Old Face" pitchFamily="18" charset="0"/>
              </a:rPr>
              <a:t>caption an image </a:t>
            </a:r>
            <a:r>
              <a:rPr lang="en-US" sz="2400" dirty="0">
                <a:latin typeface="Baskerville Old Face" pitchFamily="18" charset="0"/>
              </a:rPr>
              <a:t>by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analyzing the activities present</a:t>
            </a:r>
            <a:r>
              <a:rPr lang="en-US" sz="2400" b="1" dirty="0" smtClean="0">
                <a:solidFill>
                  <a:srgbClr val="009900"/>
                </a:solidFill>
                <a:latin typeface="Baskerville Old Face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7543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FF0000"/>
                </a:solidFill>
                <a:latin typeface="Baskerville Old Face" pitchFamily="18" charset="0"/>
              </a:rPr>
              <a:t>2</a:t>
            </a:r>
            <a:r>
              <a:rPr lang="en-US" b="1" u="sng" dirty="0">
                <a:solidFill>
                  <a:srgbClr val="FF0000"/>
                </a:solidFill>
                <a:latin typeface="Baskerville Old Face" pitchFamily="18" charset="0"/>
              </a:rPr>
              <a:t>. Time Series Prediction: </a:t>
            </a:r>
            <a:r>
              <a:rPr lang="en-US" dirty="0">
                <a:latin typeface="Baskerville Old Face" pitchFamily="18" charset="0"/>
              </a:rPr>
              <a:t>Any time series problem, like predicting the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prices of stocks in a particular month</a:t>
            </a:r>
            <a:r>
              <a:rPr lang="en-US" b="1" dirty="0">
                <a:latin typeface="Baskerville Old Face" pitchFamily="18" charset="0"/>
              </a:rPr>
              <a:t>, can be solved using an RNN.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>
                <a:solidFill>
                  <a:srgbClr val="FF0000"/>
                </a:solidFill>
                <a:latin typeface="Baskerville Old Face" pitchFamily="18" charset="0"/>
              </a:rPr>
              <a:t>3. Natural Language Processing: 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Text mining and Sentiment analysis</a:t>
            </a:r>
            <a:r>
              <a:rPr lang="en-US" dirty="0">
                <a:latin typeface="Baskerville Old Face" pitchFamily="18" charset="0"/>
              </a:rPr>
              <a:t> can be carried out using an RNN for </a:t>
            </a:r>
            <a:r>
              <a:rPr lang="en-US" b="1" dirty="0">
                <a:latin typeface="Baskerville Old Face" pitchFamily="18" charset="0"/>
              </a:rPr>
              <a:t>Natural Language Processing (NLP).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2" y="4191000"/>
            <a:ext cx="6391275" cy="233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FF0000"/>
                </a:solidFill>
                <a:latin typeface="Baskerville Old Face" pitchFamily="18" charset="0"/>
              </a:rPr>
              <a:t>4. Machine Translation: </a:t>
            </a:r>
            <a:r>
              <a:rPr lang="en-US" dirty="0">
                <a:latin typeface="Baskerville Old Face" pitchFamily="18" charset="0"/>
              </a:rPr>
              <a:t>Given an </a:t>
            </a:r>
            <a:r>
              <a:rPr lang="en-US" b="1" dirty="0">
                <a:solidFill>
                  <a:srgbClr val="CC0000"/>
                </a:solidFill>
                <a:latin typeface="Baskerville Old Face" pitchFamily="18" charset="0"/>
              </a:rPr>
              <a:t>input in one language</a:t>
            </a:r>
            <a:r>
              <a:rPr lang="en-US" dirty="0">
                <a:latin typeface="Baskerville Old Face" pitchFamily="18" charset="0"/>
              </a:rPr>
              <a:t>, RNNs can be used to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translate the input into different languages as output</a:t>
            </a:r>
            <a:r>
              <a:rPr lang="en-US" dirty="0" smtClean="0">
                <a:latin typeface="Baskerville Old Face" pitchFamily="18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Eg: </a:t>
            </a:r>
            <a:r>
              <a:rPr lang="en-US" b="1" dirty="0" smtClean="0">
                <a:solidFill>
                  <a:srgbClr val="6600CC"/>
                </a:solidFill>
                <a:latin typeface="Baskerville Old Face" pitchFamily="18" charset="0"/>
              </a:rPr>
              <a:t>Google Translator</a:t>
            </a:r>
            <a:endParaRPr lang="en-US" b="1" dirty="0">
              <a:solidFill>
                <a:srgbClr val="6600CC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1506" name="Picture 2" descr="https://www.simplilearn.com/ice9/free_resources_article_thumb/Machine_Transl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9" y="2514600"/>
            <a:ext cx="68675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660033"/>
                </a:solidFill>
                <a:latin typeface="Baskerville Old Face" pitchFamily="18" charset="0"/>
              </a:rPr>
              <a:t>Q:</a:t>
            </a:r>
            <a:r>
              <a:rPr lang="en-US" dirty="0" smtClean="0">
                <a:solidFill>
                  <a:srgbClr val="FF0066"/>
                </a:solidFill>
                <a:latin typeface="Baskerville Old Face" pitchFamily="18" charset="0"/>
              </a:rPr>
              <a:t> </a:t>
            </a:r>
            <a:r>
              <a:rPr lang="en-US" b="1" dirty="0" smtClean="0">
                <a:solidFill>
                  <a:srgbClr val="6600CC"/>
                </a:solidFill>
                <a:latin typeface="Baskerville Old Face" pitchFamily="18" charset="0"/>
              </a:rPr>
              <a:t>Ever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wonder how </a:t>
            </a:r>
            <a:r>
              <a:rPr lang="en-US" b="1" dirty="0" err="1">
                <a:solidFill>
                  <a:srgbClr val="6600CC"/>
                </a:solidFill>
                <a:latin typeface="Baskerville Old Face" pitchFamily="18" charset="0"/>
              </a:rPr>
              <a:t>chatbots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 </a:t>
            </a:r>
            <a:r>
              <a:rPr lang="en-US" dirty="0">
                <a:latin typeface="Baskerville Old Face" pitchFamily="18" charset="0"/>
              </a:rPr>
              <a:t>understand your questions or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how apps like Siri and voice search </a:t>
            </a:r>
            <a:r>
              <a:rPr lang="en-US" dirty="0">
                <a:latin typeface="Baskerville Old Face" pitchFamily="18" charset="0"/>
              </a:rPr>
              <a:t>can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decipher your spoken </a:t>
            </a:r>
            <a:r>
              <a:rPr lang="en-US" b="1" dirty="0" smtClean="0">
                <a:solidFill>
                  <a:srgbClr val="CC3399"/>
                </a:solidFill>
                <a:latin typeface="Baskerville Old Face" pitchFamily="18" charset="0"/>
              </a:rPr>
              <a:t>requests</a:t>
            </a:r>
            <a:r>
              <a:rPr lang="en-US" dirty="0" smtClean="0">
                <a:latin typeface="Baskerville Old Face" pitchFamily="18" charset="0"/>
              </a:rPr>
              <a:t>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Baskerville Old Face" pitchFamily="18" charset="0"/>
              </a:rPr>
              <a:t>Ans: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b="1" dirty="0" smtClean="0">
                <a:latin typeface="Baskerville Old Face" pitchFamily="18" charset="0"/>
              </a:rPr>
              <a:t>The </a:t>
            </a:r>
            <a:r>
              <a:rPr lang="en-US" b="1" dirty="0">
                <a:latin typeface="Baskerville Old Face" pitchFamily="18" charset="0"/>
              </a:rPr>
              <a:t>secret weapon behind these impressive feat</a:t>
            </a:r>
            <a:r>
              <a:rPr lang="en-US" dirty="0">
                <a:latin typeface="Baskerville Old Face" pitchFamily="18" charset="0"/>
              </a:rPr>
              <a:t>s is a type of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artificial intelligence </a:t>
            </a:r>
            <a:r>
              <a:rPr lang="en-US" dirty="0">
                <a:latin typeface="Baskerville Old Face" pitchFamily="18" charset="0"/>
              </a:rPr>
              <a:t>called </a:t>
            </a:r>
            <a:r>
              <a:rPr lang="en-US" b="1" dirty="0">
                <a:solidFill>
                  <a:srgbClr val="CC3300"/>
                </a:solidFill>
                <a:latin typeface="Baskerville Old Face" pitchFamily="18" charset="0"/>
              </a:rPr>
              <a:t>Recurrent Neural Networks (RNNs</a:t>
            </a:r>
            <a:r>
              <a:rPr lang="en-US" b="1" dirty="0" smtClean="0">
                <a:solidFill>
                  <a:srgbClr val="CC3300"/>
                </a:solidFill>
                <a:latin typeface="Baskerville Old Face" pitchFamily="18" charset="0"/>
              </a:rPr>
              <a:t>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CC3300"/>
                </a:solidFill>
                <a:latin typeface="Baskerville Old Face" pitchFamily="18" charset="0"/>
              </a:rPr>
              <a:t>Recurrent Neural networks </a:t>
            </a:r>
            <a:r>
              <a:rPr lang="en-US" dirty="0">
                <a:latin typeface="Baskerville Old Face" pitchFamily="18" charset="0"/>
              </a:rPr>
              <a:t>imitate the function of the human brain in the fields of </a:t>
            </a:r>
            <a:r>
              <a:rPr lang="en-US" b="1" dirty="0">
                <a:latin typeface="Baskerville Old Face" pitchFamily="18" charset="0"/>
              </a:rPr>
              <a:t>Data science, Artificial intelligence, machine learning, and deep learning</a:t>
            </a:r>
            <a:r>
              <a:rPr lang="en-US" dirty="0">
                <a:latin typeface="Baskerville Old Face" pitchFamily="18" charset="0"/>
              </a:rPr>
              <a:t>, allowing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computer programs </a:t>
            </a:r>
            <a:r>
              <a:rPr lang="en-US" dirty="0">
                <a:latin typeface="Baskerville Old Face" pitchFamily="18" charset="0"/>
              </a:rPr>
              <a:t>to </a:t>
            </a:r>
            <a:r>
              <a:rPr lang="en-US" b="1" dirty="0">
                <a:solidFill>
                  <a:srgbClr val="CC3300"/>
                </a:solidFill>
                <a:latin typeface="Baskerville Old Face" pitchFamily="18" charset="0"/>
              </a:rPr>
              <a:t>recognize patterns and solve common issues</a:t>
            </a:r>
            <a:r>
              <a:rPr lang="en-US" dirty="0" smtClean="0"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3399"/>
                </a:solidFill>
                <a:latin typeface="Baskerville Old Face" pitchFamily="18" charset="0"/>
              </a:rPr>
              <a:t>Recurrent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neural network (RNN) </a:t>
            </a:r>
            <a:r>
              <a:rPr lang="en-US" dirty="0">
                <a:latin typeface="Baskerville Old Face" pitchFamily="18" charset="0"/>
              </a:rPr>
              <a:t>is a type of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artificial neural network that is used to process sequential data.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>Introduction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rtificial Intelligence Conference Intelligent Smart Product Launch Google  Slide and PowerPoint Template, Intelligent, Smart Product Launch, Ai Slide  T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5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In </a:t>
            </a:r>
            <a:r>
              <a:rPr lang="en-US" b="1" dirty="0" smtClean="0">
                <a:solidFill>
                  <a:srgbClr val="6600CC"/>
                </a:solidFill>
                <a:latin typeface="Baskerville Old Face" pitchFamily="18" charset="0"/>
              </a:rPr>
              <a:t>Recurrent Neural Network(RNN) </a:t>
            </a:r>
            <a:r>
              <a:rPr lang="en-US" dirty="0" smtClean="0">
                <a:latin typeface="Baskerville Old Face" pitchFamily="18" charset="0"/>
              </a:rPr>
              <a:t> where the </a:t>
            </a:r>
            <a:r>
              <a:rPr lang="en-US" b="1" dirty="0" smtClean="0">
                <a:solidFill>
                  <a:srgbClr val="FF0066"/>
                </a:solidFill>
                <a:latin typeface="Baskerville Old Face" pitchFamily="18" charset="0"/>
              </a:rPr>
              <a:t>output from the previous step </a:t>
            </a:r>
            <a:r>
              <a:rPr lang="en-US" dirty="0" smtClean="0">
                <a:latin typeface="Baskerville Old Face" pitchFamily="18" charset="0"/>
              </a:rPr>
              <a:t>is </a:t>
            </a:r>
            <a:r>
              <a:rPr lang="en-US" b="1" dirty="0" smtClean="0">
                <a:solidFill>
                  <a:srgbClr val="CC3300"/>
                </a:solidFill>
                <a:latin typeface="Baskerville Old Face" pitchFamily="18" charset="0"/>
              </a:rPr>
              <a:t>fed as input to the current step</a:t>
            </a:r>
            <a:r>
              <a:rPr lang="en-US" dirty="0" smtClean="0">
                <a:latin typeface="Baskerville Old Face" pitchFamily="18" charset="0"/>
              </a:rPr>
              <a:t>. In traditional neural networks, </a:t>
            </a:r>
            <a:r>
              <a:rPr lang="en-US" b="1" dirty="0" smtClean="0">
                <a:solidFill>
                  <a:srgbClr val="CC3399"/>
                </a:solidFill>
                <a:latin typeface="Baskerville Old Face" pitchFamily="18" charset="0"/>
              </a:rPr>
              <a:t>all the inputs and outputs are independent of each other.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Still</a:t>
            </a:r>
            <a:r>
              <a:rPr lang="en-US" dirty="0">
                <a:latin typeface="Baskerville Old Face" pitchFamily="18" charset="0"/>
              </a:rPr>
              <a:t>, in cases when it is r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equired to predict the next word of a sentence,</a:t>
            </a:r>
            <a:r>
              <a:rPr lang="en-US" dirty="0">
                <a:latin typeface="Baskerville Old Face" pitchFamily="18" charset="0"/>
              </a:rPr>
              <a:t> the </a:t>
            </a:r>
            <a:r>
              <a:rPr lang="en-US" b="1" dirty="0">
                <a:solidFill>
                  <a:srgbClr val="660033"/>
                </a:solidFill>
                <a:latin typeface="Baskerville Old Face" pitchFamily="18" charset="0"/>
              </a:rPr>
              <a:t>previous words are required </a:t>
            </a:r>
            <a:r>
              <a:rPr lang="en-US" dirty="0">
                <a:latin typeface="Baskerville Old Face" pitchFamily="18" charset="0"/>
              </a:rPr>
              <a:t>and hence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there is a need to remember the previous words.</a:t>
            </a:r>
            <a:r>
              <a:rPr lang="en-US" dirty="0">
                <a:latin typeface="Baskerville Old Face" pitchFamily="18" charset="0"/>
              </a:rPr>
              <a:t> Thus RNN came into existence, which solved this issue with the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help of a Hidden Layer. </a:t>
            </a:r>
            <a:endParaRPr lang="en-US" sz="2400" b="1" dirty="0">
              <a:solidFill>
                <a:srgbClr val="CC3399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81000"/>
            <a:ext cx="8610600" cy="6248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The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main and most important feature of RNN </a:t>
            </a:r>
            <a:r>
              <a:rPr lang="en-US" dirty="0">
                <a:latin typeface="Baskerville Old Face" pitchFamily="18" charset="0"/>
              </a:rPr>
              <a:t>is its </a:t>
            </a:r>
            <a:r>
              <a:rPr lang="en-US" b="1" u="sng" dirty="0">
                <a:solidFill>
                  <a:srgbClr val="FF3300"/>
                </a:solidFill>
                <a:latin typeface="Baskerville Old Face" pitchFamily="18" charset="0"/>
              </a:rPr>
              <a:t>Hidden state</a:t>
            </a:r>
            <a:r>
              <a:rPr lang="en-US" u="sng" dirty="0">
                <a:solidFill>
                  <a:srgbClr val="FF3300"/>
                </a:solidFill>
                <a:latin typeface="Baskerville Old Face" pitchFamily="18" charset="0"/>
              </a:rPr>
              <a:t>, </a:t>
            </a:r>
            <a:r>
              <a:rPr lang="en-US" dirty="0">
                <a:latin typeface="Baskerville Old Face" pitchFamily="18" charset="0"/>
              </a:rPr>
              <a:t>which remembers some </a:t>
            </a:r>
            <a:r>
              <a:rPr lang="en-US" b="1" dirty="0">
                <a:latin typeface="Baskerville Old Face" pitchFamily="18" charset="0"/>
              </a:rPr>
              <a:t>information about a sequence</a:t>
            </a:r>
            <a:r>
              <a:rPr lang="en-US" dirty="0">
                <a:latin typeface="Baskerville Old Face" pitchFamily="18" charset="0"/>
              </a:rPr>
              <a:t>. The state is also referred to as </a:t>
            </a:r>
            <a:r>
              <a:rPr lang="en-US" b="1" i="1" dirty="0">
                <a:solidFill>
                  <a:srgbClr val="FF3300"/>
                </a:solidFill>
                <a:latin typeface="Baskerville Old Face" pitchFamily="18" charset="0"/>
              </a:rPr>
              <a:t>Memory State</a:t>
            </a:r>
            <a:r>
              <a:rPr lang="en-US" i="1" dirty="0">
                <a:latin typeface="Baskerville Old Face" pitchFamily="18" charset="0"/>
              </a:rPr>
              <a:t> </a:t>
            </a:r>
            <a:r>
              <a:rPr lang="en-US" dirty="0">
                <a:latin typeface="Baskerville Old Face" pitchFamily="18" charset="0"/>
              </a:rPr>
              <a:t>since it remembers the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previous input to the network.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In this Network is</a:t>
            </a:r>
            <a:r>
              <a:rPr lang="en-US" dirty="0">
                <a:latin typeface="Baskerville Old Face" pitchFamily="18" charset="0"/>
              </a:rPr>
              <a:t> commonly used in </a:t>
            </a:r>
            <a:r>
              <a:rPr lang="en-US" b="1" dirty="0">
                <a:latin typeface="Baskerville Old Face" pitchFamily="18" charset="0"/>
                <a:hlinkClick r:id="rId2"/>
              </a:rPr>
              <a:t>speech recognition</a:t>
            </a:r>
            <a:r>
              <a:rPr lang="en-US" b="1" dirty="0">
                <a:latin typeface="Baskerville Old Face" pitchFamily="18" charset="0"/>
              </a:rPr>
              <a:t> and </a:t>
            </a:r>
            <a:r>
              <a:rPr lang="en-US" b="1" dirty="0">
                <a:latin typeface="Baskerville Old Face" pitchFamily="18" charset="0"/>
                <a:hlinkClick r:id="rId3"/>
              </a:rPr>
              <a:t>natural language processing</a:t>
            </a:r>
            <a:r>
              <a:rPr lang="en-US" b="1" dirty="0">
                <a:latin typeface="Baskerville Old Face" pitchFamily="18" charset="0"/>
              </a:rPr>
              <a:t>.</a:t>
            </a:r>
            <a:r>
              <a:rPr lang="en-US" dirty="0">
                <a:latin typeface="Baskerville Old Face" pitchFamily="18" charset="0"/>
              </a:rPr>
              <a:t> Recurrent neural networks </a:t>
            </a:r>
            <a:r>
              <a:rPr lang="en-US" b="1" dirty="0">
                <a:solidFill>
                  <a:srgbClr val="FF3300"/>
                </a:solidFill>
                <a:latin typeface="Baskerville Old Face" pitchFamily="18" charset="0"/>
              </a:rPr>
              <a:t>recognize data's sequential characteristics </a:t>
            </a:r>
            <a:r>
              <a:rPr lang="en-US" dirty="0">
                <a:latin typeface="Baskerville Old Face" pitchFamily="18" charset="0"/>
              </a:rPr>
              <a:t>and use </a:t>
            </a:r>
            <a:r>
              <a:rPr lang="en-US" b="1" dirty="0">
                <a:latin typeface="Baskerville Old Face" pitchFamily="18" charset="0"/>
              </a:rPr>
              <a:t>patterns to predict the next likely scenario</a:t>
            </a:r>
            <a:r>
              <a:rPr lang="en-US" b="1" dirty="0" smtClean="0"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RNN </a:t>
            </a:r>
            <a:r>
              <a:rPr lang="en-US" u="sng" dirty="0">
                <a:latin typeface="Baskerville Old Face" pitchFamily="18" charset="0"/>
                <a:hlinkClick r:id="rId4"/>
              </a:rPr>
              <a:t>use cases</a:t>
            </a:r>
            <a:r>
              <a:rPr lang="en-US" dirty="0">
                <a:latin typeface="Baskerville Old Face" pitchFamily="18" charset="0"/>
              </a:rPr>
              <a:t> tend to be </a:t>
            </a:r>
            <a:r>
              <a:rPr lang="en-US" b="1" dirty="0">
                <a:solidFill>
                  <a:srgbClr val="FF3300"/>
                </a:solidFill>
                <a:latin typeface="Baskerville Old Face" pitchFamily="18" charset="0"/>
              </a:rPr>
              <a:t>connected to language models </a:t>
            </a:r>
            <a:r>
              <a:rPr lang="en-US" dirty="0">
                <a:latin typeface="Baskerville Old Face" pitchFamily="18" charset="0"/>
              </a:rPr>
              <a:t>in which </a:t>
            </a:r>
            <a:r>
              <a:rPr lang="en-US" b="1" dirty="0">
                <a:latin typeface="Baskerville Old Face" pitchFamily="18" charset="0"/>
              </a:rPr>
              <a:t>knowing the next letter in a word</a:t>
            </a:r>
            <a:r>
              <a:rPr lang="en-US" dirty="0">
                <a:latin typeface="Baskerville Old Face" pitchFamily="18" charset="0"/>
              </a:rPr>
              <a:t> or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the next word in a sentence </a:t>
            </a:r>
            <a:r>
              <a:rPr lang="en-US" b="1" dirty="0">
                <a:latin typeface="Baskerville Old Face" pitchFamily="18" charset="0"/>
              </a:rPr>
              <a:t>is predicated on the data that comes before it. 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38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7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FF0000"/>
                </a:solidFill>
                <a:latin typeface="Baskerville Old Face" pitchFamily="18" charset="0"/>
              </a:rPr>
              <a:t>FFNN: </a:t>
            </a:r>
            <a:r>
              <a:rPr lang="en-US" dirty="0" smtClean="0">
                <a:latin typeface="Baskerville Old Face" pitchFamily="18" charset="0"/>
              </a:rPr>
              <a:t>A </a:t>
            </a:r>
            <a:r>
              <a:rPr lang="en-US" b="1" dirty="0">
                <a:latin typeface="Baskerville Old Face" pitchFamily="18" charset="0"/>
              </a:rPr>
              <a:t>feed-forward neural network </a:t>
            </a:r>
            <a:r>
              <a:rPr lang="en-US" dirty="0">
                <a:latin typeface="Baskerville Old Face" pitchFamily="18" charset="0"/>
              </a:rPr>
              <a:t>has </a:t>
            </a:r>
            <a:r>
              <a:rPr lang="en-US" b="1" dirty="0">
                <a:solidFill>
                  <a:srgbClr val="00B050"/>
                </a:solidFill>
                <a:latin typeface="Baskerville Old Face" pitchFamily="18" charset="0"/>
              </a:rPr>
              <a:t>only one route of information flow: </a:t>
            </a:r>
            <a:r>
              <a:rPr lang="en-US" dirty="0">
                <a:latin typeface="Baskerville Old Face" pitchFamily="18" charset="0"/>
              </a:rPr>
              <a:t>from </a:t>
            </a:r>
            <a:r>
              <a:rPr lang="en-US" b="1" dirty="0">
                <a:solidFill>
                  <a:srgbClr val="CC0000"/>
                </a:solidFill>
                <a:latin typeface="Baskerville Old Face" pitchFamily="18" charset="0"/>
              </a:rPr>
              <a:t>the input layer to the output layer,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passing through the hidden layers. </a:t>
            </a:r>
            <a:endParaRPr lang="en-US" b="1" dirty="0" smtClean="0">
              <a:solidFill>
                <a:srgbClr val="CC3399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The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data flows across the network in a straight route</a:t>
            </a:r>
            <a:r>
              <a:rPr lang="en-US" dirty="0">
                <a:latin typeface="Baskerville Old Face" pitchFamily="18" charset="0"/>
              </a:rPr>
              <a:t>, never </a:t>
            </a:r>
            <a:r>
              <a:rPr lang="en-US" b="1" dirty="0">
                <a:latin typeface="Baskerville Old Face" pitchFamily="18" charset="0"/>
              </a:rPr>
              <a:t>going through the same node </a:t>
            </a:r>
            <a:r>
              <a:rPr lang="en-US" b="1" dirty="0" smtClean="0">
                <a:latin typeface="Baskerville Old Face" pitchFamily="18" charset="0"/>
              </a:rPr>
              <a:t>twice.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00"/>
                </a:solidFill>
                <a:latin typeface="Baskerville Old Face" pitchFamily="18" charset="0"/>
              </a:rPr>
              <a:t>A </a:t>
            </a:r>
            <a:r>
              <a:rPr lang="en-US" b="1" dirty="0">
                <a:solidFill>
                  <a:srgbClr val="CC0000"/>
                </a:solidFill>
                <a:latin typeface="Baskerville Old Face" pitchFamily="18" charset="0"/>
              </a:rPr>
              <a:t>feed-forward neural network </a:t>
            </a:r>
            <a:r>
              <a:rPr lang="en-US" dirty="0">
                <a:latin typeface="Baskerville Old Face" pitchFamily="18" charset="0"/>
              </a:rPr>
              <a:t>can </a:t>
            </a:r>
            <a:r>
              <a:rPr lang="en-US" b="1" dirty="0">
                <a:latin typeface="Baskerville Old Face" pitchFamily="18" charset="0"/>
              </a:rPr>
              <a:t>perform simple classification, regression, or recognition tasks</a:t>
            </a:r>
            <a:r>
              <a:rPr lang="en-US" dirty="0">
                <a:latin typeface="Baskerville Old Face" pitchFamily="18" charset="0"/>
              </a:rPr>
              <a:t>, but it can’t remember the previous input that it has </a:t>
            </a:r>
            <a:r>
              <a:rPr lang="en-US" dirty="0" smtClean="0">
                <a:latin typeface="Baskerville Old Face" pitchFamily="18" charset="0"/>
              </a:rPr>
              <a:t>processed.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 that’s </a:t>
            </a:r>
            <a:r>
              <a:rPr lang="en-US" dirty="0">
                <a:latin typeface="Baskerville Old Face" pitchFamily="18" charset="0"/>
              </a:rPr>
              <a:t>why FNNs are poor predictions of what will happen next because they have </a:t>
            </a:r>
            <a:r>
              <a:rPr lang="en-US" b="1" dirty="0">
                <a:solidFill>
                  <a:srgbClr val="CC0000"/>
                </a:solidFill>
                <a:latin typeface="Baskerville Old Face" pitchFamily="18" charset="0"/>
              </a:rPr>
              <a:t>no memory of the information they receive</a:t>
            </a:r>
            <a:r>
              <a:rPr lang="en-US" dirty="0">
                <a:latin typeface="Baskerville Old Face" pitchFamily="18" charset="0"/>
              </a:rPr>
              <a:t>. </a:t>
            </a:r>
            <a:endParaRPr lang="en-US" sz="2400" b="1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Comparing FFNN and RNN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00"/>
                </a:solidFill>
                <a:latin typeface="Baskerville Old Face" pitchFamily="18" charset="0"/>
              </a:rPr>
              <a:t>RNN</a:t>
            </a:r>
            <a:r>
              <a:rPr lang="en-US" b="1" dirty="0">
                <a:solidFill>
                  <a:srgbClr val="CC0000"/>
                </a:solidFill>
                <a:latin typeface="Baskerville Old Face" pitchFamily="18" charset="0"/>
              </a:rPr>
              <a:t>: </a:t>
            </a:r>
            <a:r>
              <a:rPr lang="en-US" dirty="0">
                <a:latin typeface="Baskerville Old Face" pitchFamily="18" charset="0"/>
              </a:rPr>
              <a:t>The information is in an RNN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cycle via a loop. </a:t>
            </a:r>
            <a:r>
              <a:rPr lang="en-US" dirty="0">
                <a:latin typeface="Baskerville Old Face" pitchFamily="18" charset="0"/>
              </a:rPr>
              <a:t>Before </a:t>
            </a:r>
            <a:r>
              <a:rPr lang="en-US" b="1" dirty="0">
                <a:latin typeface="Baskerville Old Face" pitchFamily="18" charset="0"/>
              </a:rPr>
              <a:t>making a judgment</a:t>
            </a:r>
            <a:r>
              <a:rPr lang="en-US" dirty="0">
                <a:latin typeface="Baskerville Old Face" pitchFamily="18" charset="0"/>
              </a:rPr>
              <a:t>, it evaluates the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current input as well as what it has learned from past inputs.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A </a:t>
            </a:r>
            <a:r>
              <a:rPr lang="en-US" b="1" u="sng" dirty="0">
                <a:latin typeface="Baskerville Old Face" pitchFamily="18" charset="0"/>
                <a:hlinkClick r:id="rId2"/>
              </a:rPr>
              <a:t>recurrent neural network</a:t>
            </a:r>
            <a:r>
              <a:rPr lang="en-US" b="1" dirty="0">
                <a:latin typeface="Baskerville Old Face" pitchFamily="18" charset="0"/>
              </a:rPr>
              <a:t>,</a:t>
            </a:r>
            <a:r>
              <a:rPr lang="en-US" dirty="0">
                <a:latin typeface="Baskerville Old Face" pitchFamily="18" charset="0"/>
              </a:rPr>
              <a:t> on the other hand, may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recall due to internal memory. </a:t>
            </a:r>
            <a:r>
              <a:rPr lang="en-US" dirty="0">
                <a:latin typeface="Baskerville Old Face" pitchFamily="18" charset="0"/>
              </a:rPr>
              <a:t>It </a:t>
            </a:r>
            <a:r>
              <a:rPr lang="en-US" b="1" dirty="0">
                <a:solidFill>
                  <a:srgbClr val="660033"/>
                </a:solidFill>
                <a:latin typeface="Baskerville Old Face" pitchFamily="18" charset="0"/>
              </a:rPr>
              <a:t>produces output, copies it, and then returns it to the network.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455"/>
            <a:ext cx="9144000" cy="660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A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recurrent neural network appears </a:t>
            </a:r>
            <a:r>
              <a:rPr lang="en-US" dirty="0">
                <a:latin typeface="Baskerville Old Face" pitchFamily="18" charset="0"/>
              </a:rPr>
              <a:t>very just like </a:t>
            </a:r>
            <a:r>
              <a:rPr lang="en-US" b="1" dirty="0" smtClean="0">
                <a:latin typeface="Baskerville Old Face" pitchFamily="18" charset="0"/>
              </a:rPr>
              <a:t>feed forward </a:t>
            </a:r>
            <a:r>
              <a:rPr lang="en-US" b="1" dirty="0">
                <a:latin typeface="Baskerville Old Face" pitchFamily="18" charset="0"/>
              </a:rPr>
              <a:t>neural networks,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b="1" dirty="0">
                <a:solidFill>
                  <a:srgbClr val="6600CC"/>
                </a:solidFill>
                <a:latin typeface="Baskerville Old Face" pitchFamily="18" charset="0"/>
              </a:rPr>
              <a:t>except it also has connections pointing backwards</a:t>
            </a:r>
            <a:r>
              <a:rPr lang="en-US" dirty="0" smtClean="0"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Baskerville Old Face" pitchFamily="18" charset="0"/>
              </a:rPr>
              <a:t>It has 3 Layers</a:t>
            </a:r>
            <a:r>
              <a:rPr lang="en-US" dirty="0" smtClean="0">
                <a:latin typeface="Baskerville Old Face" pitchFamily="18" charset="0"/>
              </a:rPr>
              <a:t>. Those are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9900"/>
                </a:solidFill>
                <a:latin typeface="Baskerville Old Face" pitchFamily="18" charset="0"/>
              </a:rPr>
              <a:t>Input Layer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9900"/>
                </a:solidFill>
                <a:latin typeface="Baskerville Old Face" pitchFamily="18" charset="0"/>
              </a:rPr>
              <a:t>Hidden Layer  and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9900"/>
                </a:solidFill>
                <a:latin typeface="Baskerville Old Face" pitchFamily="18" charset="0"/>
              </a:rPr>
              <a:t>Output Laye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askerville Old Face" pitchFamily="18" charset="0"/>
              </a:rPr>
              <a:t>RNNs </a:t>
            </a:r>
            <a:r>
              <a:rPr lang="en-US" b="1" dirty="0">
                <a:latin typeface="Baskerville Old Face" pitchFamily="18" charset="0"/>
              </a:rPr>
              <a:t>are a type of neural network </a:t>
            </a:r>
            <a:r>
              <a:rPr lang="en-US" dirty="0">
                <a:latin typeface="Baskerville Old Face" pitchFamily="18" charset="0"/>
              </a:rPr>
              <a:t>that has </a:t>
            </a:r>
            <a:r>
              <a:rPr lang="en-US" b="1" dirty="0">
                <a:solidFill>
                  <a:srgbClr val="CC3399"/>
                </a:solidFill>
                <a:latin typeface="Baskerville Old Face" pitchFamily="18" charset="0"/>
              </a:rPr>
              <a:t>hidden states and allows past outputs to be used as inputs</a:t>
            </a:r>
            <a:r>
              <a:rPr lang="en-US" dirty="0">
                <a:solidFill>
                  <a:srgbClr val="CC3399"/>
                </a:solidFill>
                <a:latin typeface="Baskerville Old Face" pitchFamily="18" charset="0"/>
              </a:rPr>
              <a:t>. </a:t>
            </a:r>
            <a:r>
              <a:rPr lang="en-US" dirty="0">
                <a:latin typeface="Baskerville Old Face" pitchFamily="18" charset="0"/>
              </a:rPr>
              <a:t>They usually go like this: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Architecture of RNN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30889</TotalTime>
  <Words>950</Words>
  <Application>Microsoft Office PowerPoint</Application>
  <PresentationFormat>On-screen Show (4:3)</PresentationFormat>
  <Paragraphs>131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Oriel</vt:lpstr>
      <vt:lpstr>UNIT-IV</vt:lpstr>
      <vt:lpstr>Contents</vt:lpstr>
      <vt:lpstr>Introduction</vt:lpstr>
      <vt:lpstr>Contd..</vt:lpstr>
      <vt:lpstr>Contd..</vt:lpstr>
      <vt:lpstr> Comparing FFNN and RNN</vt:lpstr>
      <vt:lpstr> Contd..</vt:lpstr>
      <vt:lpstr>PowerPoint Presentation</vt:lpstr>
      <vt:lpstr> Architecture of RNN</vt:lpstr>
      <vt:lpstr> Architecture of RNN</vt:lpstr>
      <vt:lpstr> Contd..</vt:lpstr>
      <vt:lpstr> Contd..</vt:lpstr>
      <vt:lpstr> Contd..</vt:lpstr>
      <vt:lpstr> How does RNN Work</vt:lpstr>
      <vt:lpstr> Contd..</vt:lpstr>
      <vt:lpstr> Contd..</vt:lpstr>
      <vt:lpstr> Activation Functions used in RNN</vt:lpstr>
      <vt:lpstr> Contd..</vt:lpstr>
      <vt:lpstr> Mathematical Representation</vt:lpstr>
      <vt:lpstr> Contd..</vt:lpstr>
      <vt:lpstr> Contd..</vt:lpstr>
      <vt:lpstr> Types of RNN</vt:lpstr>
      <vt:lpstr> Contd..</vt:lpstr>
      <vt:lpstr> Contd..</vt:lpstr>
      <vt:lpstr> Contd..</vt:lpstr>
      <vt:lpstr> Contd..</vt:lpstr>
      <vt:lpstr> Applications of RNN</vt:lpstr>
      <vt:lpstr> Contd..</vt:lpstr>
      <vt:lpstr> Contd..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2367</cp:revision>
  <dcterms:created xsi:type="dcterms:W3CDTF">2013-11-07T06:07:38Z</dcterms:created>
  <dcterms:modified xsi:type="dcterms:W3CDTF">2025-09-04T05:25:14Z</dcterms:modified>
</cp:coreProperties>
</file>