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14849-D695-4208-B4A2-8C5C70150CE0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EA45-6E7E-463D-8AB5-6B07F8B69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42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311E87-EFF9-4FFF-A5D6-E150B940896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4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50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90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1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1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B23A-E815-47FA-947E-F8B33143E74E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E20D7-DFF1-4AB3-895D-658977C14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6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1" y="76200"/>
            <a:ext cx="8382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Example-2</a:t>
            </a:r>
            <a:endParaRPr lang="en-US" sz="3600" b="1" dirty="0" smtClean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2492"/>
            <a:ext cx="6477000" cy="568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that the Root Node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AGE.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34399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need to take the Left Hand Side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&lt;=30”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attributes to calculate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 this we have 3 Attributes=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{Income, Student, Credit Rating}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2819400"/>
            <a:ext cx="5105400" cy="2747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64797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Again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same procedure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First We can calculate the 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and information gain of each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So, here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First Attribute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 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INCOME”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94522"/>
            <a:ext cx="8305800" cy="4658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4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{Student}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82000" cy="426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{Credit_Rating}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2" y="838200"/>
            <a:ext cx="8390308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6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84666"/>
            <a:ext cx="85274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Student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Student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82090"/>
            <a:ext cx="7391400" cy="3089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2" y="762000"/>
            <a:ext cx="8654468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838200"/>
            <a:ext cx="8654467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388" y="76200"/>
            <a:ext cx="6853158" cy="5913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the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Left side Internal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Node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Student</a:t>
            </a:r>
            <a:endParaRPr lang="en-US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Next, we need to take the Right Hand Side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&gt;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0”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attributes to calculate the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Nodes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 this we have 3 Attributes=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{Income, Student, Credit Rating}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95588"/>
            <a:ext cx="4724400" cy="2553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64797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Again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same procedure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, First We can calculate the 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and information gain of each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. So, here the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First Attribute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is  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“ INCOME”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0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6" y="1905000"/>
            <a:ext cx="8458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In this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Data Set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contains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14 instances and 4 Attributes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4 Attributes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are 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566" y="2072640"/>
            <a:ext cx="44958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1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{Student}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8680"/>
            <a:ext cx="8229600" cy="5455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1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{Credit_Rating}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" y="944880"/>
            <a:ext cx="8169593" cy="4693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6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84666"/>
            <a:ext cx="8527468" cy="563231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Credit_Rating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Credit_Rating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Internal Node.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553200" cy="2971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15425" y="76200"/>
            <a:ext cx="8090676" cy="1144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So, that the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Right side Internal  </a:t>
            </a:r>
            <a:r>
              <a:rPr lang="en-US" sz="2400" dirty="0">
                <a:latin typeface="Book Antiqua" panose="02040602050305030304" pitchFamily="18" charset="0"/>
                <a:cs typeface="Times New Roman" pitchFamily="18" charset="0"/>
              </a:rPr>
              <a:t>Node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Credit_Rating.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nd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Final Tree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1524000"/>
            <a:ext cx="8578267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110872-BA2A-4248-96B4-D48905641DC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381001" y="76200"/>
            <a:ext cx="83820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Example-3</a:t>
            </a:r>
            <a:endParaRPr lang="en-US" sz="3600" b="1" dirty="0" smtClean="0">
              <a:solidFill>
                <a:srgbClr val="FF0066"/>
              </a:solidFill>
              <a:latin typeface="Book Antiqua" pitchFamily="18" charset="0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1" y="762000"/>
            <a:ext cx="823755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93263" cy="990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Appropriate problems for decision tree learning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732" y="1214021"/>
            <a:ext cx="857826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A </a:t>
            </a:r>
            <a:r>
              <a:rPr lang="en-US" sz="2000" dirty="0"/>
              <a:t>variety of </a:t>
            </a:r>
            <a:r>
              <a:rPr lang="en-US" sz="2000" b="1" dirty="0">
                <a:solidFill>
                  <a:srgbClr val="FF0000"/>
                </a:solidFill>
              </a:rPr>
              <a:t>decision tree learning methods </a:t>
            </a:r>
            <a:r>
              <a:rPr lang="en-US" sz="2000" dirty="0"/>
              <a:t>have been developed with somewhat </a:t>
            </a:r>
            <a:r>
              <a:rPr lang="en-US" sz="2000" b="1" dirty="0">
                <a:solidFill>
                  <a:srgbClr val="FF0000"/>
                </a:solidFill>
              </a:rPr>
              <a:t>differing capabilities and </a:t>
            </a:r>
            <a:r>
              <a:rPr lang="en-US" sz="2000" b="1" dirty="0" smtClean="0">
                <a:solidFill>
                  <a:srgbClr val="FF0000"/>
                </a:solidFill>
              </a:rPr>
              <a:t>requirements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Decision </a:t>
            </a:r>
            <a:r>
              <a:rPr lang="en-US" sz="2000" b="1" dirty="0">
                <a:solidFill>
                  <a:srgbClr val="0000FF"/>
                </a:solidFill>
              </a:rPr>
              <a:t>tree learning </a:t>
            </a:r>
            <a:r>
              <a:rPr lang="en-US" sz="2000" dirty="0"/>
              <a:t>is </a:t>
            </a:r>
            <a:r>
              <a:rPr lang="en-US" sz="2000" dirty="0" smtClean="0"/>
              <a:t>generally </a:t>
            </a:r>
            <a:r>
              <a:rPr lang="en-US" sz="2000" b="1" dirty="0">
                <a:solidFill>
                  <a:srgbClr val="990000"/>
                </a:solidFill>
              </a:rPr>
              <a:t>best suited to problems</a:t>
            </a:r>
            <a:r>
              <a:rPr lang="en-US" sz="2000" dirty="0"/>
              <a:t> with the following </a:t>
            </a:r>
            <a:r>
              <a:rPr lang="en-US" sz="2000" b="1" dirty="0">
                <a:solidFill>
                  <a:srgbClr val="7030A0"/>
                </a:solidFill>
              </a:rPr>
              <a:t>characteristics</a:t>
            </a:r>
            <a:r>
              <a:rPr lang="en-US" sz="2000" b="1" dirty="0" smtClean="0">
                <a:solidFill>
                  <a:srgbClr val="7030A0"/>
                </a:solidFill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1. </a:t>
            </a:r>
            <a:r>
              <a:rPr lang="en-US" sz="2200" b="1" dirty="0" smtClean="0">
                <a:solidFill>
                  <a:srgbClr val="990000"/>
                </a:solidFill>
              </a:rPr>
              <a:t>Instances </a:t>
            </a:r>
            <a:r>
              <a:rPr lang="en-US" sz="2200" b="1" dirty="0">
                <a:solidFill>
                  <a:srgbClr val="990000"/>
                </a:solidFill>
              </a:rPr>
              <a:t>are represented by attribute-value </a:t>
            </a:r>
            <a:r>
              <a:rPr lang="en-US" sz="2200" b="1" dirty="0" smtClean="0">
                <a:solidFill>
                  <a:srgbClr val="990000"/>
                </a:solidFill>
              </a:rPr>
              <a:t>pairs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7030A0"/>
                </a:solidFill>
              </a:rPr>
              <a:t>2. </a:t>
            </a:r>
            <a:r>
              <a:rPr lang="en-US" sz="2400" b="1" dirty="0">
                <a:solidFill>
                  <a:srgbClr val="00B050"/>
                </a:solidFill>
              </a:rPr>
              <a:t>The </a:t>
            </a:r>
            <a:r>
              <a:rPr lang="en-US" sz="2400" b="1" dirty="0" smtClean="0">
                <a:solidFill>
                  <a:srgbClr val="00B050"/>
                </a:solidFill>
              </a:rPr>
              <a:t>target function </a:t>
            </a:r>
            <a:r>
              <a:rPr lang="en-US" sz="2400" b="1" dirty="0">
                <a:solidFill>
                  <a:srgbClr val="00B050"/>
                </a:solidFill>
              </a:rPr>
              <a:t>has discrete output </a:t>
            </a:r>
            <a:r>
              <a:rPr lang="en-US" sz="2400" b="1" dirty="0" smtClean="0">
                <a:solidFill>
                  <a:srgbClr val="00B050"/>
                </a:solidFill>
              </a:rPr>
              <a:t>values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3.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990000"/>
                </a:solidFill>
              </a:rPr>
              <a:t>Disjunctive descriptions may be </a:t>
            </a:r>
            <a:r>
              <a:rPr lang="en-US" sz="2400" b="1" dirty="0" smtClean="0">
                <a:solidFill>
                  <a:srgbClr val="990000"/>
                </a:solidFill>
              </a:rPr>
              <a:t>required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4.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The training data may contain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errors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7030A0"/>
                </a:solidFill>
              </a:rPr>
              <a:t>5.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9900"/>
                </a:solidFill>
              </a:rPr>
              <a:t>The </a:t>
            </a:r>
            <a:r>
              <a:rPr lang="en-US" sz="2400" b="1" dirty="0">
                <a:solidFill>
                  <a:srgbClr val="009900"/>
                </a:solidFill>
              </a:rPr>
              <a:t>training data may contain missing attribute </a:t>
            </a:r>
            <a:r>
              <a:rPr lang="en-US" sz="2400" b="1" dirty="0" smtClean="0">
                <a:solidFill>
                  <a:srgbClr val="009900"/>
                </a:solidFill>
              </a:rPr>
              <a:t>values</a:t>
            </a:r>
            <a:endParaRPr lang="en-US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4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533400"/>
            <a:ext cx="8603668" cy="618630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Instances are represented by attribute-value pairs: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Instances are described by a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fixed set of attributes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e.g., Temperature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their values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(e.g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., Hot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easiest situation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decision tree learning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when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each attribute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takes on a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small number of disjoint possible values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(e.g., Hot, Mild, Cold)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So, here we have taken </a:t>
            </a:r>
            <a:r>
              <a:rPr lang="en-US"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Attribute-value Pair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Eg: 1.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Temperature – {Hot, Mild, Cold}</a:t>
            </a:r>
          </a:p>
          <a:p>
            <a:pPr marL="1085850" lvl="1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So, here Temperature is an Attribute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{Hot, Mild, Cold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 are values.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Income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{High, Medium, Low}</a:t>
            </a:r>
            <a:endParaRPr lang="en-US" sz="20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8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698480"/>
            <a:ext cx="8603668" cy="341632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Suppose we have an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Attribute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which is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continuous valued attribute,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can not use Decision Tree.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First, we need to convert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Continuous valued attribute into Discrete Valued Attribute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Then we can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use the Decision Tree.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several approaches to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continuous variables into discrete ones.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process is also known as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binning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6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719078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2. The target function has discrete output values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decision tree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usually used for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assigns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Boolean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classification (e.g., yes or no)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each example.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Particular person is having disease or not disease etc.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times the classification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having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than two classes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our dependent or target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variable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We call it as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 Multi Class Classification”.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Eg: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Identify the Music etc.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2" y="685800"/>
            <a:ext cx="8578268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1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838200"/>
            <a:ext cx="8679868" cy="5078313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4732" y="166301"/>
            <a:ext cx="81210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Book Antiqua" pitchFamily="18" charset="0"/>
                <a:cs typeface="Arial" pitchFamily="34" charset="0"/>
              </a:rPr>
              <a:t>Step-1: Compute the Entropy of Entire Dataset.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1" y="1522094"/>
            <a:ext cx="4889209" cy="927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269668" cy="3527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3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719078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Disjunctive descriptions may be required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Decision Trees naturally represent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Disjunctive Expressions.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962400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607" y="1905000"/>
            <a:ext cx="4212193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28600" y="719078"/>
            <a:ext cx="8603668" cy="2862322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Decision Tree represents a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disjunction of conjunctions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constraints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attributes.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path from the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root to a leaf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correspond to a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conjunction of attribute tests.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19078"/>
            <a:ext cx="8603668" cy="452431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Training Data may contain Errors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Decision tree learning methods are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robust to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Suppose if the given </a:t>
            </a:r>
            <a:r>
              <a:rPr lang="en-US" sz="2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data contain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sz="2400" b="1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sort of errors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then also we can use the 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“Decision Tree”.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Here we can consider two types of errors.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i.e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Both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errors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classifications of the training examples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errors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attribute values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describe these examples. 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19078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Training Data may contain Missing attribute values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/>
              <a:t>–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Decision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tree methods can be used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even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some training examples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have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unknown </a:t>
            </a:r>
            <a:r>
              <a:rPr lang="en-US" sz="2400" b="1" u="sng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For example,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Medical </a:t>
            </a:r>
            <a:r>
              <a:rPr lang="en-US" sz="24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domain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which we wish to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predict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patient outcome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various laboratory tests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it may be that 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lab test Blood-Test-Result is available only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subset of the patients.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such cases, it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common to estimate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missing attribute value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based on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other examples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which this attribute has a known value. </a:t>
            </a:r>
          </a:p>
        </p:txBody>
      </p:sp>
    </p:spTree>
    <p:extLst>
      <p:ext uri="{BB962C8B-B14F-4D97-AF65-F5344CB8AC3E}">
        <p14:creationId xmlns:p14="http://schemas.microsoft.com/office/powerpoint/2010/main" val="3621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1732" y="1846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Contd.</a:t>
            </a: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.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152400" y="719078"/>
            <a:ext cx="8603668" cy="5632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Many practical problems have been found to fit these characteristics: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Medical Diagnosis:</a:t>
            </a:r>
            <a:r>
              <a:rPr lang="en-US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Classify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medical patients by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their disease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sz="24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Classification: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Equipment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malfunctions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their cause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Credit Risk Analysis: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Loan applicants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by their likelihood of defaulting 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payments. Etc.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Such problems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in which the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task is to classify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examples into </a:t>
            </a:r>
            <a:r>
              <a:rPr lang="en-US" sz="24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one of a discrete set of possible categories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are often referred to as </a:t>
            </a:r>
            <a:r>
              <a:rPr lang="en-US" sz="2400" b="1" u="sng" dirty="0" smtClean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classification </a:t>
            </a:r>
            <a:r>
              <a:rPr lang="en-US" sz="2400" b="1" u="sng" dirty="0">
                <a:solidFill>
                  <a:srgbClr val="870581"/>
                </a:solidFill>
                <a:latin typeface="Times New Roman" pitchFamily="18" charset="0"/>
                <a:cs typeface="Times New Roman" pitchFamily="18" charset="0"/>
              </a:rPr>
              <a:t>problems.</a:t>
            </a:r>
          </a:p>
        </p:txBody>
      </p:sp>
    </p:spTree>
    <p:extLst>
      <p:ext uri="{BB962C8B-B14F-4D97-AF65-F5344CB8AC3E}">
        <p14:creationId xmlns:p14="http://schemas.microsoft.com/office/powerpoint/2010/main" val="8714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337066"/>
            <a:ext cx="8603668" cy="501134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en-US" sz="4000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 </a:t>
            </a:r>
            <a:r>
              <a:rPr lang="en-US" sz="4000" b="1" dirty="0" smtClean="0">
                <a:solidFill>
                  <a:srgbClr val="0000CC"/>
                </a:solidFill>
                <a:latin typeface="Book Antiqua" pitchFamily="18" charset="0"/>
                <a:ea typeface="+mn-ea"/>
                <a:cs typeface="Arial" pitchFamily="34" charset="0"/>
              </a:rPr>
              <a:t>Applications of Decision Tree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457200" y="983939"/>
            <a:ext cx="8146468" cy="397031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 Marketing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Customer Retention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Fraud Detection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Diagnosis of Medical Problems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Financial Analysis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Astronomy (Classify Galaxies)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1"/>
          <p:cNvSpPr>
            <a:spLocks noGrp="1"/>
          </p:cNvSpPr>
          <p:nvPr>
            <p:ph sz="quarter" idx="1"/>
          </p:nvPr>
        </p:nvSpPr>
        <p:spPr>
          <a:xfrm>
            <a:off x="1524000" y="3886200"/>
            <a:ext cx="6095999" cy="2133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Font typeface="Wingdings 3" pitchFamily="18" charset="2"/>
              <a:buNone/>
            </a:pPr>
            <a:endParaRPr lang="en-US" altLang="en-US" dirty="0" smtClean="0"/>
          </a:p>
          <a:p>
            <a:pPr algn="ctr">
              <a:spcBef>
                <a:spcPct val="0"/>
              </a:spcBef>
              <a:buFont typeface="Wingdings 3" pitchFamily="18" charset="2"/>
              <a:buNone/>
              <a:defRPr/>
            </a:pPr>
            <a:r>
              <a:rPr lang="en-US" altLang="en-US" sz="8000" b="1" dirty="0" smtClean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THANK </a:t>
            </a:r>
            <a:r>
              <a:rPr lang="en-US" altLang="en-US" sz="8000" b="1" dirty="0">
                <a:solidFill>
                  <a:srgbClr val="8705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69DF7E7-B7DB-4B03-97BB-F8902B9600C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3554" name="Picture 2" descr="Machine Learning: Robot Ph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362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"/>
            <a:ext cx="5505450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0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After that we need to calculate the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Entropy and Information Gain  of each and every attribute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  . So, the First Attribute is </a:t>
            </a:r>
            <a:r>
              <a:rPr lang="en-US" sz="2400" b="1" u="sng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Age</a:t>
            </a: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Entropy &amp; Information Gain: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38481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3520440"/>
            <a:ext cx="6834188" cy="3057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19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Similarly we need to calculate the remaining 3 attributes.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{Income}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46761"/>
            <a:ext cx="4191000" cy="1310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048000"/>
            <a:ext cx="79248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286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Entropy &amp; Information Gain:</a:t>
            </a:r>
          </a:p>
        </p:txBody>
      </p:sp>
    </p:spTree>
    <p:extLst>
      <p:ext uri="{BB962C8B-B14F-4D97-AF65-F5344CB8AC3E}">
        <p14:creationId xmlns:p14="http://schemas.microsoft.com/office/powerpoint/2010/main" val="267639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{Student}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4666"/>
            <a:ext cx="4010025" cy="923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66" y="2377440"/>
            <a:ext cx="76200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35532" y="1524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Entropy &amp; Information Gain:</a:t>
            </a:r>
          </a:p>
        </p:txBody>
      </p:sp>
    </p:spTree>
    <p:extLst>
      <p:ext uri="{BB962C8B-B14F-4D97-AF65-F5344CB8AC3E}">
        <p14:creationId xmlns:p14="http://schemas.microsoft.com/office/powerpoint/2010/main" val="258003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Next attribute is </a:t>
            </a:r>
            <a:r>
              <a:rPr lang="en-US" sz="2400" b="1" dirty="0" smtClean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{Credit  Rating}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00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u="sng" dirty="0" smtClean="0">
              <a:solidFill>
                <a:srgbClr val="FF0000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3117"/>
            <a:ext cx="3554386" cy="100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92" y="2272872"/>
            <a:ext cx="8375068" cy="4356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012" y="1325492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00CC"/>
                </a:solidFill>
                <a:latin typeface="Book Antiqua" panose="02040602050305030304" pitchFamily="18" charset="0"/>
                <a:cs typeface="Times New Roman" pitchFamily="18" charset="0"/>
              </a:rPr>
              <a:t>Entropy &amp; Information Gain:</a:t>
            </a:r>
          </a:p>
        </p:txBody>
      </p:sp>
    </p:spTree>
    <p:extLst>
      <p:ext uri="{BB962C8B-B14F-4D97-AF65-F5344CB8AC3E}">
        <p14:creationId xmlns:p14="http://schemas.microsoft.com/office/powerpoint/2010/main" val="1454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184666"/>
            <a:ext cx="8527468" cy="618630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we calculated all the Attributes. Next we need to check the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</a:t>
            </a: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of </a:t>
            </a:r>
            <a:r>
              <a:rPr lang="en-US" sz="2400" b="1" dirty="0" smtClean="0">
                <a:solidFill>
                  <a:srgbClr val="870581"/>
                </a:solidFill>
                <a:latin typeface="Book Antiqua" panose="02040602050305030304" pitchFamily="18" charset="0"/>
                <a:cs typeface="Times New Roman" pitchFamily="18" charset="0"/>
              </a:rPr>
              <a:t>these attributes.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SO, here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AGE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having </a:t>
            </a:r>
            <a:r>
              <a:rPr lang="en-US" sz="2400" b="1" dirty="0" smtClean="0">
                <a:solidFill>
                  <a:srgbClr val="990000"/>
                </a:solidFill>
                <a:latin typeface="Book Antiqua" panose="02040602050305030304" pitchFamily="18" charset="0"/>
                <a:cs typeface="Times New Roman" pitchFamily="18" charset="0"/>
              </a:rPr>
              <a:t>Maximum Information Gain . 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So that </a:t>
            </a:r>
            <a:r>
              <a:rPr lang="en-US" sz="2400" b="1" dirty="0" smtClean="0">
                <a:solidFill>
                  <a:srgbClr val="FF0000"/>
                </a:solidFill>
                <a:latin typeface="Book Antiqua" panose="02040602050305030304" pitchFamily="18" charset="0"/>
                <a:cs typeface="Times New Roman" pitchFamily="18" charset="0"/>
              </a:rPr>
              <a:t>AGE</a:t>
            </a:r>
            <a:r>
              <a:rPr lang="en-US" sz="2400" b="1" dirty="0" smtClean="0">
                <a:latin typeface="Book Antiqua" panose="02040602050305030304" pitchFamily="18" charset="0"/>
                <a:cs typeface="Times New Roman" pitchFamily="18" charset="0"/>
              </a:rPr>
              <a:t> is the </a:t>
            </a:r>
            <a:r>
              <a:rPr lang="en-US" sz="2400" b="1" u="sng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Root Node.</a:t>
            </a:r>
            <a:endParaRPr lang="en-US" sz="2400" b="1" u="sng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331029"/>
            <a:ext cx="4076700" cy="3676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4" name="Rectangle 11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27655" name="Rectangle 27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dirty="0"/>
          </a:p>
        </p:txBody>
      </p:sp>
      <p:sp>
        <p:nvSpPr>
          <p:cNvPr id="15369" name="TextBox 11"/>
          <p:cNvSpPr txBox="1">
            <a:spLocks noChangeArrowheads="1"/>
          </p:cNvSpPr>
          <p:nvPr/>
        </p:nvSpPr>
        <p:spPr bwMode="auto">
          <a:xfrm>
            <a:off x="235532" y="76200"/>
            <a:ext cx="8679868" cy="674030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Book Antiqua" panose="02040602050305030304" pitchFamily="18" charset="0"/>
                <a:cs typeface="Times New Roman" pitchFamily="18" charset="0"/>
              </a:rPr>
              <a:t>So, that the Root Node is </a:t>
            </a:r>
            <a:r>
              <a:rPr lang="en-US" sz="2400" b="1" dirty="0" smtClean="0">
                <a:solidFill>
                  <a:srgbClr val="0000FF"/>
                </a:solidFill>
                <a:latin typeface="Book Antiqua" panose="02040602050305030304" pitchFamily="18" charset="0"/>
                <a:cs typeface="Times New Roman" pitchFamily="18" charset="0"/>
              </a:rPr>
              <a:t>AGE.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0000FF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 smtClean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400" b="1" dirty="0">
              <a:solidFill>
                <a:srgbClr val="870581"/>
              </a:solidFill>
              <a:latin typeface="Book Antiqua" panose="02040602050305030304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23890"/>
            <a:ext cx="8153400" cy="520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8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1076</Words>
  <Application>Microsoft Office PowerPoint</Application>
  <PresentationFormat>On-screen Show (4:3)</PresentationFormat>
  <Paragraphs>273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Appropriate problems for decision tree learning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Contd..</vt:lpstr>
      <vt:lpstr> Applications of Decision Tree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Y.Surekha</dc:creator>
  <cp:lastModifiedBy>Y.Surekha</cp:lastModifiedBy>
  <cp:revision>1</cp:revision>
  <dcterms:created xsi:type="dcterms:W3CDTF">2025-08-08T06:14:04Z</dcterms:created>
  <dcterms:modified xsi:type="dcterms:W3CDTF">2025-08-08T06:14:44Z</dcterms:modified>
</cp:coreProperties>
</file>